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65" r:id="rId4"/>
    <p:sldId id="267" r:id="rId5"/>
    <p:sldId id="269" r:id="rId6"/>
    <p:sldId id="282" r:id="rId7"/>
    <p:sldId id="285" r:id="rId8"/>
    <p:sldId id="284" r:id="rId9"/>
    <p:sldId id="280" r:id="rId10"/>
    <p:sldId id="277" r:id="rId11"/>
    <p:sldId id="278" r:id="rId12"/>
    <p:sldId id="279" r:id="rId13"/>
    <p:sldId id="274" r:id="rId14"/>
    <p:sldId id="281" r:id="rId15"/>
    <p:sldId id="259" r:id="rId16"/>
    <p:sldId id="260" r:id="rId17"/>
    <p:sldId id="261" r:id="rId18"/>
    <p:sldId id="286" r:id="rId19"/>
    <p:sldId id="289" r:id="rId20"/>
    <p:sldId id="287" r:id="rId21"/>
    <p:sldId id="288" r:id="rId22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9B7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54C8782-BBD5-4F24-A0EA-904D599E80C7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F30900A-D9A5-48F7-A1ED-1546BA2C3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A39CE-593A-4F88-974B-BA75B9E81CAD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C678D-D0A0-478B-B7E6-0481F0421214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D2462-62A3-4C32-8CE9-3FD6264C0DE9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67425-9E30-4A79-AD92-642E2BDBC42F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17/06/2013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Er. Milind Mali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79ADC-8465-4FBD-9D73-BCCEAF4B2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  <p:sndAc>
      <p:stSnd>
        <p:snd r:embed="rId13" name="arrow.wav" builtIn="1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133599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b="1" dirty="0" smtClean="0">
                <a:solidFill>
                  <a:srgbClr val="1E09B7"/>
                </a:solidFill>
              </a:rPr>
              <a:t>Engineering Graphics I</a:t>
            </a:r>
            <a:br>
              <a:rPr lang="en-US" sz="4000" b="1" dirty="0" smtClean="0">
                <a:solidFill>
                  <a:srgbClr val="1E09B7"/>
                </a:solidFill>
              </a:rPr>
            </a:br>
            <a:r>
              <a:rPr lang="en-US" sz="4000" b="1" dirty="0" smtClean="0"/>
              <a:t>Unit-1</a:t>
            </a:r>
            <a:r>
              <a:rPr lang="en-US" sz="4000" b="1" dirty="0" smtClean="0">
                <a:solidFill>
                  <a:srgbClr val="1E09B7"/>
                </a:solidFill>
              </a:rPr>
              <a:t/>
            </a:r>
            <a:br>
              <a:rPr lang="en-US" sz="4000" b="1" dirty="0" smtClean="0">
                <a:solidFill>
                  <a:srgbClr val="1E09B7"/>
                </a:solidFill>
              </a:rPr>
            </a:br>
            <a:r>
              <a:rPr lang="en-US" sz="4000" b="1" dirty="0" smtClean="0">
                <a:solidFill>
                  <a:srgbClr val="1E09B7"/>
                </a:solidFill>
              </a:rPr>
              <a:t>Projections of a Point &amp; Line</a:t>
            </a:r>
            <a:endParaRPr lang="en-US" sz="4000" b="1" dirty="0">
              <a:solidFill>
                <a:srgbClr val="1E09B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By,</a:t>
            </a:r>
          </a:p>
          <a:p>
            <a:r>
              <a:rPr lang="en-US" sz="2800" dirty="0" smtClean="0"/>
              <a:t>Prof</a:t>
            </a:r>
            <a:r>
              <a:rPr lang="en-US" sz="2800" dirty="0" smtClean="0"/>
              <a:t>. </a:t>
            </a:r>
            <a:r>
              <a:rPr lang="en-US" sz="2800" dirty="0" err="1" smtClean="0"/>
              <a:t>Priyanka</a:t>
            </a:r>
            <a:r>
              <a:rPr lang="en-US" sz="2800" dirty="0" smtClean="0"/>
              <a:t> </a:t>
            </a:r>
            <a:r>
              <a:rPr lang="en-US" sz="2800" dirty="0" err="1" smtClean="0"/>
              <a:t>Narwade</a:t>
            </a:r>
            <a:endParaRPr lang="en-US" sz="2800" dirty="0" smtClean="0"/>
          </a:p>
          <a:p>
            <a:endParaRPr lang="en-US" dirty="0" smtClean="0"/>
          </a:p>
        </p:txBody>
      </p:sp>
      <p:pic>
        <p:nvPicPr>
          <p:cNvPr id="5" name="Picture 4" descr="International Institute of Information Technology (I²IT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81000"/>
            <a:ext cx="1895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71700" y="1892300"/>
            <a:ext cx="2339975" cy="1358900"/>
            <a:chOff x="695" y="1288"/>
            <a:chExt cx="1474" cy="856"/>
          </a:xfrm>
        </p:grpSpPr>
        <p:sp>
          <p:nvSpPr>
            <p:cNvPr id="11267" name="AutoShape 3"/>
            <p:cNvSpPr>
              <a:spLocks noChangeArrowheads="1"/>
            </p:cNvSpPr>
            <p:nvPr/>
          </p:nvSpPr>
          <p:spPr bwMode="auto">
            <a:xfrm rot="19742203" flipV="1">
              <a:off x="695" y="1288"/>
              <a:ext cx="1474" cy="811"/>
            </a:xfrm>
            <a:prstGeom prst="parallelogram">
              <a:avLst>
                <a:gd name="adj" fmla="val 602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68" name="Object 4"/>
            <p:cNvGraphicFramePr>
              <a:graphicFrameLocks noChangeAspect="1"/>
            </p:cNvGraphicFramePr>
            <p:nvPr/>
          </p:nvGraphicFramePr>
          <p:xfrm>
            <a:off x="1290" y="1988"/>
            <a:ext cx="324" cy="156"/>
          </p:xfrm>
          <a:graphic>
            <a:graphicData uri="http://schemas.openxmlformats.org/presentationml/2006/ole">
              <p:oleObj spid="_x0000_s7171" name="CorelDRAW" r:id="rId5" imgW="668520" imgH="320400" progId="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824038" y="1616075"/>
            <a:ext cx="1743075" cy="1135063"/>
            <a:chOff x="476" y="1114"/>
            <a:chExt cx="1098" cy="715"/>
          </a:xfrm>
        </p:grpSpPr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476" y="165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389" y="111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943100" y="228600"/>
            <a:ext cx="1401763" cy="2339975"/>
            <a:chOff x="551" y="240"/>
            <a:chExt cx="883" cy="1474"/>
          </a:xfrm>
        </p:grpSpPr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 rot="5400000" flipV="1">
              <a:off x="280" y="560"/>
              <a:ext cx="1474" cy="834"/>
            </a:xfrm>
            <a:prstGeom prst="parallelogram">
              <a:avLst>
                <a:gd name="adj" fmla="val 5854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 rot="-1716384">
              <a:off x="551" y="631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charset="0"/>
                </a:rPr>
                <a:t>V.P.</a:t>
              </a:r>
            </a:p>
          </p:txBody>
        </p:sp>
      </p:grp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543300" y="304800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4006850" y="2019300"/>
            <a:ext cx="398463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01813" y="3524250"/>
            <a:ext cx="2693987" cy="3028950"/>
            <a:chOff x="2296" y="96"/>
            <a:chExt cx="1697" cy="1908"/>
          </a:xfrm>
        </p:grpSpPr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 rot="19742203" flipV="1">
              <a:off x="2519" y="1148"/>
              <a:ext cx="1474" cy="811"/>
            </a:xfrm>
            <a:prstGeom prst="parallelogram">
              <a:avLst>
                <a:gd name="adj" fmla="val 6020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79" name="Object 15"/>
            <p:cNvGraphicFramePr>
              <a:graphicFrameLocks noChangeAspect="1"/>
            </p:cNvGraphicFramePr>
            <p:nvPr/>
          </p:nvGraphicFramePr>
          <p:xfrm>
            <a:off x="3118" y="1848"/>
            <a:ext cx="324" cy="156"/>
          </p:xfrm>
          <a:graphic>
            <a:graphicData uri="http://schemas.openxmlformats.org/presentationml/2006/ole">
              <p:oleObj spid="_x0000_s7170" name="CorelDRAW" r:id="rId6" imgW="668520" imgH="320400" progId="">
                <p:embed/>
              </p:oleObj>
            </a:graphicData>
          </a:graphic>
        </p:graphicFrame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296" y="964"/>
              <a:ext cx="1098" cy="735"/>
              <a:chOff x="2300" y="954"/>
              <a:chExt cx="1098" cy="735"/>
            </a:xfrm>
          </p:grpSpPr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2300" y="1516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X</a:t>
                </a:r>
              </a:p>
            </p:txBody>
          </p:sp>
          <p:sp>
            <p:nvSpPr>
              <p:cNvPr id="11282" name="Text Box 18"/>
              <p:cNvSpPr txBox="1">
                <a:spLocks noChangeArrowheads="1"/>
              </p:cNvSpPr>
              <p:nvPr/>
            </p:nvSpPr>
            <p:spPr bwMode="auto">
              <a:xfrm>
                <a:off x="3213" y="954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Y</a:t>
                </a:r>
              </a:p>
            </p:txBody>
          </p:sp>
        </p:grpSp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 rot="5400000" flipV="1">
              <a:off x="2100" y="416"/>
              <a:ext cx="1474" cy="834"/>
            </a:xfrm>
            <a:prstGeom prst="parallelogram">
              <a:avLst>
                <a:gd name="adj" fmla="val 58545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 rot="-1716384">
              <a:off x="2356" y="475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charset="0"/>
                </a:rPr>
                <a:t>V.P.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130550" y="4652963"/>
            <a:ext cx="695325" cy="1455737"/>
            <a:chOff x="3133" y="807"/>
            <a:chExt cx="438" cy="917"/>
          </a:xfrm>
        </p:grpSpPr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3133" y="1056"/>
              <a:ext cx="0" cy="6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3571" y="807"/>
              <a:ext cx="0" cy="6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3133" y="1200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3571" y="974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527425" y="38576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287588" y="5257800"/>
            <a:ext cx="1522412" cy="796925"/>
            <a:chOff x="2633" y="1202"/>
            <a:chExt cx="959" cy="502"/>
          </a:xfrm>
        </p:grpSpPr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2633" y="1454"/>
              <a:ext cx="500" cy="25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 rot="331653">
              <a:off x="3060" y="1202"/>
              <a:ext cx="532" cy="20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2336800" y="4387850"/>
            <a:ext cx="698500" cy="1282700"/>
            <a:chOff x="2633" y="640"/>
            <a:chExt cx="440" cy="808"/>
          </a:xfrm>
        </p:grpSpPr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3073" y="640"/>
              <a:ext cx="0" cy="54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2633" y="864"/>
              <a:ext cx="0" cy="5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106613" y="4178300"/>
            <a:ext cx="1149350" cy="738188"/>
            <a:chOff x="2488" y="508"/>
            <a:chExt cx="724" cy="465"/>
          </a:xfrm>
        </p:grpSpPr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3016" y="508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b’</a:t>
              </a:r>
            </a:p>
          </p:txBody>
        </p:sp>
        <p:sp>
          <p:nvSpPr>
            <p:cNvPr id="11299" name="Text Box 35"/>
            <p:cNvSpPr txBox="1">
              <a:spLocks noChangeArrowheads="1"/>
            </p:cNvSpPr>
            <p:nvPr/>
          </p:nvSpPr>
          <p:spPr bwMode="auto">
            <a:xfrm>
              <a:off x="2488" y="800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a’</a:t>
              </a: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919413" y="5468938"/>
            <a:ext cx="1128712" cy="779462"/>
            <a:chOff x="704" y="2709"/>
            <a:chExt cx="711" cy="491"/>
          </a:xfrm>
        </p:grpSpPr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251" y="270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</a:t>
              </a: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704" y="3027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</a:t>
              </a:r>
            </a:p>
          </p:txBody>
        </p:sp>
      </p:grpSp>
      <p:sp>
        <p:nvSpPr>
          <p:cNvPr id="11303" name="Line 39"/>
          <p:cNvSpPr>
            <a:spLocks noChangeShapeType="1"/>
          </p:cNvSpPr>
          <p:nvPr/>
        </p:nvSpPr>
        <p:spPr bwMode="auto">
          <a:xfrm flipH="1" flipV="1">
            <a:off x="3990975" y="5314950"/>
            <a:ext cx="398463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 rot="-1705603">
            <a:off x="2436813" y="4311650"/>
            <a:ext cx="463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latin typeface="Times New Roman" charset="0"/>
              </a:rPr>
              <a:t>F.V.</a:t>
            </a:r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rot="344722" flipV="1">
            <a:off x="3148013" y="5595938"/>
            <a:ext cx="661987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 rot="-2376151">
            <a:off x="3392488" y="5788025"/>
            <a:ext cx="471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Times New Roman" charset="0"/>
              </a:rPr>
              <a:t>T.V.</a:t>
            </a:r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3506788" y="946150"/>
            <a:ext cx="0" cy="10350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2854325" y="628650"/>
            <a:ext cx="0" cy="1047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3462338" y="2330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2808288" y="1638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2808288" y="60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2827338" y="657225"/>
            <a:ext cx="685800" cy="1316038"/>
            <a:chOff x="1108" y="510"/>
            <a:chExt cx="432" cy="829"/>
          </a:xfrm>
        </p:grpSpPr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 flipH="1" flipV="1">
              <a:off x="1108" y="510"/>
              <a:ext cx="432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 flipH="1" flipV="1">
              <a:off x="1108" y="1147"/>
              <a:ext cx="432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 flipH="1" flipV="1">
              <a:off x="1296" y="58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 flipH="1" flipV="1">
              <a:off x="1296" y="122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7" name="Line 53"/>
          <p:cNvSpPr>
            <a:spLocks noChangeShapeType="1"/>
          </p:cNvSpPr>
          <p:nvPr/>
        </p:nvSpPr>
        <p:spPr bwMode="auto">
          <a:xfrm>
            <a:off x="2846388" y="16002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2840038" y="2076450"/>
            <a:ext cx="6858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3498850" y="1905000"/>
            <a:ext cx="7938" cy="457200"/>
            <a:chOff x="1531" y="1296"/>
            <a:chExt cx="5" cy="288"/>
          </a:xfrm>
        </p:grpSpPr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1531" y="1296"/>
              <a:ext cx="0" cy="28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1536" y="13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3462338" y="222250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a b</a:t>
            </a:r>
          </a:p>
        </p:txBody>
      </p:sp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2592388" y="533400"/>
            <a:ext cx="311150" cy="1227138"/>
            <a:chOff x="960" y="432"/>
            <a:chExt cx="196" cy="773"/>
          </a:xfrm>
        </p:grpSpPr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960" y="432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a’</a:t>
              </a:r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960" y="1032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b’</a:t>
              </a:r>
            </a:p>
          </p:txBody>
        </p:sp>
      </p:grpSp>
      <p:grpSp>
        <p:nvGrpSpPr>
          <p:cNvPr id="15" name="Group 62"/>
          <p:cNvGrpSpPr>
            <a:grpSpLocks/>
          </p:cNvGrpSpPr>
          <p:nvPr/>
        </p:nvGrpSpPr>
        <p:grpSpPr bwMode="auto">
          <a:xfrm>
            <a:off x="3430588" y="838200"/>
            <a:ext cx="323850" cy="1314450"/>
            <a:chOff x="1488" y="624"/>
            <a:chExt cx="204" cy="828"/>
          </a:xfrm>
        </p:grpSpPr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1512" y="1279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</a:t>
              </a:r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1488" y="62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</a:t>
              </a:r>
            </a:p>
          </p:txBody>
        </p:sp>
      </p:grp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3138488" y="2279650"/>
            <a:ext cx="387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TV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2522538" y="1066800"/>
            <a:ext cx="377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FV</a:t>
            </a:r>
          </a:p>
        </p:txBody>
      </p: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2881313" y="4438650"/>
            <a:ext cx="1123950" cy="808038"/>
            <a:chOff x="2976" y="672"/>
            <a:chExt cx="708" cy="509"/>
          </a:xfrm>
        </p:grpSpPr>
        <p:sp>
          <p:nvSpPr>
            <p:cNvPr id="11332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</a:t>
              </a:r>
            </a:p>
          </p:txBody>
        </p:sp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>
              <a:off x="3504" y="672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</a:t>
              </a:r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 flipV="1">
              <a:off x="3132" y="816"/>
              <a:ext cx="432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2346325" y="4387850"/>
            <a:ext cx="1512888" cy="642938"/>
            <a:chOff x="2639" y="640"/>
            <a:chExt cx="953" cy="405"/>
          </a:xfrm>
        </p:grpSpPr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 rot="199807" flipH="1" flipV="1">
              <a:off x="3050" y="640"/>
              <a:ext cx="542" cy="16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 rot="395703" flipH="1" flipV="1">
              <a:off x="2639" y="889"/>
              <a:ext cx="505" cy="1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 flipH="1" flipV="1">
              <a:off x="3342" y="735"/>
              <a:ext cx="125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 flipH="1" flipV="1">
              <a:off x="2940" y="986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0" name="Line 76"/>
          <p:cNvSpPr>
            <a:spLocks noChangeShapeType="1"/>
          </p:cNvSpPr>
          <p:nvPr/>
        </p:nvSpPr>
        <p:spPr bwMode="auto">
          <a:xfrm flipV="1">
            <a:off x="2341563" y="436245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6400800" y="304800"/>
            <a:ext cx="2514600" cy="2960688"/>
            <a:chOff x="3648" y="192"/>
            <a:chExt cx="1584" cy="1865"/>
          </a:xfrm>
        </p:grpSpPr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3888" y="221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3888" y="1097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3744" y="1095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Text Box 81"/>
            <p:cNvSpPr txBox="1">
              <a:spLocks noChangeArrowheads="1"/>
            </p:cNvSpPr>
            <p:nvPr/>
          </p:nvSpPr>
          <p:spPr bwMode="auto">
            <a:xfrm>
              <a:off x="3648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11346" name="Text Box 82"/>
            <p:cNvSpPr txBox="1">
              <a:spLocks noChangeArrowheads="1"/>
            </p:cNvSpPr>
            <p:nvPr/>
          </p:nvSpPr>
          <p:spPr bwMode="auto">
            <a:xfrm>
              <a:off x="5035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11347" name="Text Box 83"/>
            <p:cNvSpPr txBox="1">
              <a:spLocks noChangeArrowheads="1"/>
            </p:cNvSpPr>
            <p:nvPr/>
          </p:nvSpPr>
          <p:spPr bwMode="auto">
            <a:xfrm>
              <a:off x="3903" y="1845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11348" name="Text Box 84"/>
            <p:cNvSpPr txBox="1">
              <a:spLocks noChangeArrowheads="1"/>
            </p:cNvSpPr>
            <p:nvPr/>
          </p:nvSpPr>
          <p:spPr bwMode="auto">
            <a:xfrm>
              <a:off x="3918" y="192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11349" name="Line 85"/>
            <p:cNvSpPr>
              <a:spLocks noChangeShapeType="1"/>
            </p:cNvSpPr>
            <p:nvPr/>
          </p:nvSpPr>
          <p:spPr bwMode="auto">
            <a:xfrm>
              <a:off x="4488" y="396"/>
              <a:ext cx="0" cy="12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86"/>
            <p:cNvSpPr>
              <a:spLocks noChangeShapeType="1"/>
            </p:cNvSpPr>
            <p:nvPr/>
          </p:nvSpPr>
          <p:spPr bwMode="auto">
            <a:xfrm>
              <a:off x="4488" y="384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4464" y="15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Text Box 88"/>
            <p:cNvSpPr txBox="1">
              <a:spLocks noChangeArrowheads="1"/>
            </p:cNvSpPr>
            <p:nvPr/>
          </p:nvSpPr>
          <p:spPr bwMode="auto">
            <a:xfrm>
              <a:off x="4464" y="2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4460" y="76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  <p:sp>
          <p:nvSpPr>
            <p:cNvPr id="11354" name="Text Box 90"/>
            <p:cNvSpPr txBox="1">
              <a:spLocks noChangeArrowheads="1"/>
            </p:cNvSpPr>
            <p:nvPr/>
          </p:nvSpPr>
          <p:spPr bwMode="auto">
            <a:xfrm>
              <a:off x="4464" y="1488"/>
              <a:ext cx="2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 b</a:t>
              </a:r>
            </a:p>
          </p:txBody>
        </p:sp>
        <p:sp>
          <p:nvSpPr>
            <p:cNvPr id="11355" name="Oval 91"/>
            <p:cNvSpPr>
              <a:spLocks noChangeArrowheads="1"/>
            </p:cNvSpPr>
            <p:nvPr/>
          </p:nvSpPr>
          <p:spPr bwMode="auto">
            <a:xfrm>
              <a:off x="4464" y="3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Oval 92"/>
            <p:cNvSpPr>
              <a:spLocks noChangeArrowheads="1"/>
            </p:cNvSpPr>
            <p:nvPr/>
          </p:nvSpPr>
          <p:spPr bwMode="auto">
            <a:xfrm>
              <a:off x="4464" y="8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272" y="528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Fv</a:t>
              </a:r>
            </a:p>
          </p:txBody>
        </p:sp>
        <p:sp>
          <p:nvSpPr>
            <p:cNvPr id="11358" name="Text Box 94"/>
            <p:cNvSpPr txBox="1">
              <a:spLocks noChangeArrowheads="1"/>
            </p:cNvSpPr>
            <p:nvPr/>
          </p:nvSpPr>
          <p:spPr bwMode="auto">
            <a:xfrm>
              <a:off x="4256" y="1488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Tv</a:t>
              </a:r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>
            <a:off x="6400800" y="3516313"/>
            <a:ext cx="2514600" cy="2960687"/>
            <a:chOff x="3648" y="2215"/>
            <a:chExt cx="1584" cy="1865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888" y="2244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Rectangle 97"/>
            <p:cNvSpPr>
              <a:spLocks noChangeArrowheads="1"/>
            </p:cNvSpPr>
            <p:nvPr/>
          </p:nvSpPr>
          <p:spPr bwMode="auto">
            <a:xfrm>
              <a:off x="3888" y="3120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Line 98"/>
            <p:cNvSpPr>
              <a:spLocks noChangeShapeType="1"/>
            </p:cNvSpPr>
            <p:nvPr/>
          </p:nvSpPr>
          <p:spPr bwMode="auto">
            <a:xfrm>
              <a:off x="3744" y="3118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Text Box 99"/>
            <p:cNvSpPr txBox="1">
              <a:spLocks noChangeArrowheads="1"/>
            </p:cNvSpPr>
            <p:nvPr/>
          </p:nvSpPr>
          <p:spPr bwMode="auto">
            <a:xfrm>
              <a:off x="3648" y="308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11364" name="Text Box 100"/>
            <p:cNvSpPr txBox="1">
              <a:spLocks noChangeArrowheads="1"/>
            </p:cNvSpPr>
            <p:nvPr/>
          </p:nvSpPr>
          <p:spPr bwMode="auto">
            <a:xfrm>
              <a:off x="5035" y="308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11365" name="Text Box 101"/>
            <p:cNvSpPr txBox="1">
              <a:spLocks noChangeArrowheads="1"/>
            </p:cNvSpPr>
            <p:nvPr/>
          </p:nvSpPr>
          <p:spPr bwMode="auto">
            <a:xfrm>
              <a:off x="3903" y="3868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11366" name="Text Box 102"/>
            <p:cNvSpPr txBox="1">
              <a:spLocks noChangeArrowheads="1"/>
            </p:cNvSpPr>
            <p:nvPr/>
          </p:nvSpPr>
          <p:spPr bwMode="auto">
            <a:xfrm>
              <a:off x="3918" y="2215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11367" name="Line 103"/>
            <p:cNvSpPr>
              <a:spLocks noChangeShapeType="1"/>
            </p:cNvSpPr>
            <p:nvPr/>
          </p:nvSpPr>
          <p:spPr bwMode="auto">
            <a:xfrm>
              <a:off x="4128" y="264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104"/>
            <p:cNvSpPr>
              <a:spLocks noChangeShapeType="1"/>
            </p:cNvSpPr>
            <p:nvPr/>
          </p:nvSpPr>
          <p:spPr bwMode="auto">
            <a:xfrm>
              <a:off x="4128" y="2640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Line 105"/>
            <p:cNvSpPr>
              <a:spLocks noChangeShapeType="1"/>
            </p:cNvSpPr>
            <p:nvPr/>
          </p:nvSpPr>
          <p:spPr bwMode="auto">
            <a:xfrm>
              <a:off x="4800" y="2640"/>
              <a:ext cx="0" cy="9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106"/>
            <p:cNvSpPr>
              <a:spLocks noChangeShapeType="1"/>
            </p:cNvSpPr>
            <p:nvPr/>
          </p:nvSpPr>
          <p:spPr bwMode="auto">
            <a:xfrm>
              <a:off x="4128" y="359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Text Box 107"/>
            <p:cNvSpPr txBox="1">
              <a:spLocks noChangeArrowheads="1"/>
            </p:cNvSpPr>
            <p:nvPr/>
          </p:nvSpPr>
          <p:spPr bwMode="auto">
            <a:xfrm>
              <a:off x="3984" y="345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11372" name="Text Box 108"/>
            <p:cNvSpPr txBox="1">
              <a:spLocks noChangeArrowheads="1"/>
            </p:cNvSpPr>
            <p:nvPr/>
          </p:nvSpPr>
          <p:spPr bwMode="auto">
            <a:xfrm>
              <a:off x="4752" y="346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11373" name="Text Box 109"/>
            <p:cNvSpPr txBox="1">
              <a:spLocks noChangeArrowheads="1"/>
            </p:cNvSpPr>
            <p:nvPr/>
          </p:nvSpPr>
          <p:spPr bwMode="auto">
            <a:xfrm>
              <a:off x="4016" y="249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1374" name="Text Box 110"/>
            <p:cNvSpPr txBox="1">
              <a:spLocks noChangeArrowheads="1"/>
            </p:cNvSpPr>
            <p:nvPr/>
          </p:nvSpPr>
          <p:spPr bwMode="auto">
            <a:xfrm>
              <a:off x="4752" y="2496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  <p:sp>
          <p:nvSpPr>
            <p:cNvPr id="11375" name="Text Box 111"/>
            <p:cNvSpPr txBox="1">
              <a:spLocks noChangeArrowheads="1"/>
            </p:cNvSpPr>
            <p:nvPr/>
          </p:nvSpPr>
          <p:spPr bwMode="auto">
            <a:xfrm>
              <a:off x="4336" y="247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Fv</a:t>
              </a:r>
            </a:p>
          </p:txBody>
        </p:sp>
        <p:sp>
          <p:nvSpPr>
            <p:cNvPr id="11376" name="Text Box 112"/>
            <p:cNvSpPr txBox="1">
              <a:spLocks noChangeArrowheads="1"/>
            </p:cNvSpPr>
            <p:nvPr/>
          </p:nvSpPr>
          <p:spPr bwMode="auto">
            <a:xfrm>
              <a:off x="4368" y="3560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Tv</a:t>
              </a:r>
            </a:p>
          </p:txBody>
        </p:sp>
      </p:grpSp>
      <p:sp>
        <p:nvSpPr>
          <p:cNvPr id="11377" name="Text Box 113"/>
          <p:cNvSpPr txBox="1">
            <a:spLocks noChangeArrowheads="1"/>
          </p:cNvSpPr>
          <p:nvPr/>
        </p:nvSpPr>
        <p:spPr bwMode="auto">
          <a:xfrm rot="1638224">
            <a:off x="4098925" y="19685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For Fv</a:t>
            </a:r>
          </a:p>
        </p:txBody>
      </p:sp>
      <p:sp>
        <p:nvSpPr>
          <p:cNvPr id="11378" name="Text Box 114"/>
          <p:cNvSpPr txBox="1">
            <a:spLocks noChangeArrowheads="1"/>
          </p:cNvSpPr>
          <p:nvPr/>
        </p:nvSpPr>
        <p:spPr bwMode="auto">
          <a:xfrm>
            <a:off x="3352800" y="1016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For Tv</a:t>
            </a:r>
          </a:p>
        </p:txBody>
      </p:sp>
      <p:sp>
        <p:nvSpPr>
          <p:cNvPr id="11379" name="Text Box 115"/>
          <p:cNvSpPr txBox="1">
            <a:spLocks noChangeArrowheads="1"/>
          </p:cNvSpPr>
          <p:nvPr/>
        </p:nvSpPr>
        <p:spPr bwMode="auto">
          <a:xfrm>
            <a:off x="3276600" y="36576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For Tv</a:t>
            </a:r>
          </a:p>
        </p:txBody>
      </p:sp>
      <p:sp>
        <p:nvSpPr>
          <p:cNvPr id="11380" name="Text Box 116"/>
          <p:cNvSpPr txBox="1">
            <a:spLocks noChangeArrowheads="1"/>
          </p:cNvSpPr>
          <p:nvPr/>
        </p:nvSpPr>
        <p:spPr bwMode="auto">
          <a:xfrm rot="1638224">
            <a:off x="4038600" y="5232400"/>
            <a:ext cx="550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For Fv</a:t>
            </a:r>
          </a:p>
        </p:txBody>
      </p:sp>
      <p:grpSp>
        <p:nvGrpSpPr>
          <p:cNvPr id="20" name="Group 117"/>
          <p:cNvGrpSpPr>
            <a:grpSpLocks/>
          </p:cNvGrpSpPr>
          <p:nvPr/>
        </p:nvGrpSpPr>
        <p:grpSpPr bwMode="auto">
          <a:xfrm>
            <a:off x="4724400" y="381000"/>
            <a:ext cx="1882775" cy="1219200"/>
            <a:chOff x="2976" y="240"/>
            <a:chExt cx="1186" cy="768"/>
          </a:xfrm>
        </p:grpSpPr>
        <p:sp>
          <p:nvSpPr>
            <p:cNvPr id="11382" name="AutoShape 118"/>
            <p:cNvSpPr>
              <a:spLocks noChangeArrowheads="1"/>
            </p:cNvSpPr>
            <p:nvPr/>
          </p:nvSpPr>
          <p:spPr bwMode="auto">
            <a:xfrm>
              <a:off x="2976" y="240"/>
              <a:ext cx="1152" cy="768"/>
            </a:xfrm>
            <a:prstGeom prst="wedgeRoundRectCallout">
              <a:avLst>
                <a:gd name="adj1" fmla="val 61806"/>
                <a:gd name="adj2" fmla="val 36718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SG" sz="1400"/>
            </a:p>
          </p:txBody>
        </p:sp>
        <p:sp>
          <p:nvSpPr>
            <p:cNvPr id="11383" name="Text Box 119"/>
            <p:cNvSpPr txBox="1">
              <a:spLocks noChangeArrowheads="1"/>
            </p:cNvSpPr>
            <p:nvPr/>
          </p:nvSpPr>
          <p:spPr bwMode="auto">
            <a:xfrm>
              <a:off x="2985" y="270"/>
              <a:ext cx="1177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3300"/>
                  </a:solidFill>
                </a:rPr>
                <a:t>Note:</a:t>
              </a:r>
            </a:p>
            <a:p>
              <a:pPr algn="ctr"/>
              <a:r>
                <a:rPr lang="en-US" sz="1400"/>
                <a:t>Fv is a vertical line</a:t>
              </a:r>
            </a:p>
            <a:p>
              <a:pPr algn="ctr"/>
              <a:r>
                <a:rPr lang="en-US" sz="1400"/>
                <a:t>Showing True Length</a:t>
              </a:r>
            </a:p>
            <a:p>
              <a:pPr algn="ctr"/>
              <a:r>
                <a:rPr lang="en-US" sz="1400"/>
                <a:t>&amp;</a:t>
              </a:r>
            </a:p>
            <a:p>
              <a:pPr algn="ctr"/>
              <a:r>
                <a:rPr lang="en-US" sz="1400"/>
                <a:t>Tv is a point.</a:t>
              </a:r>
            </a:p>
          </p:txBody>
        </p:sp>
      </p:grpSp>
      <p:grpSp>
        <p:nvGrpSpPr>
          <p:cNvPr id="21" name="Group 120"/>
          <p:cNvGrpSpPr>
            <a:grpSpLocks/>
          </p:cNvGrpSpPr>
          <p:nvPr/>
        </p:nvGrpSpPr>
        <p:grpSpPr bwMode="auto">
          <a:xfrm>
            <a:off x="4724400" y="3581400"/>
            <a:ext cx="1828800" cy="1219200"/>
            <a:chOff x="2976" y="2256"/>
            <a:chExt cx="1152" cy="768"/>
          </a:xfrm>
        </p:grpSpPr>
        <p:sp>
          <p:nvSpPr>
            <p:cNvPr id="11385" name="AutoShape 121"/>
            <p:cNvSpPr>
              <a:spLocks noChangeArrowheads="1"/>
            </p:cNvSpPr>
            <p:nvPr/>
          </p:nvSpPr>
          <p:spPr bwMode="auto">
            <a:xfrm>
              <a:off x="2976" y="2256"/>
              <a:ext cx="1152" cy="768"/>
            </a:xfrm>
            <a:prstGeom prst="wedgeRoundRectCallout">
              <a:avLst>
                <a:gd name="adj1" fmla="val 61023"/>
                <a:gd name="adj2" fmla="val 47398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SG" sz="1400"/>
            </a:p>
          </p:txBody>
        </p:sp>
        <p:sp>
          <p:nvSpPr>
            <p:cNvPr id="11386" name="Text Box 122"/>
            <p:cNvSpPr txBox="1">
              <a:spLocks noChangeArrowheads="1"/>
            </p:cNvSpPr>
            <p:nvPr/>
          </p:nvSpPr>
          <p:spPr bwMode="auto">
            <a:xfrm>
              <a:off x="3097" y="2256"/>
              <a:ext cx="941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3300"/>
                  </a:solidFill>
                </a:rPr>
                <a:t>Note:</a:t>
              </a:r>
            </a:p>
            <a:p>
              <a:pPr algn="ctr"/>
              <a:r>
                <a:rPr lang="en-US" sz="1400"/>
                <a:t>Fv &amp; Tv both are</a:t>
              </a:r>
            </a:p>
            <a:p>
              <a:pPr algn="ctr"/>
              <a:r>
                <a:rPr lang="en-US" sz="1400"/>
                <a:t>// to xy </a:t>
              </a:r>
            </a:p>
            <a:p>
              <a:pPr algn="ctr"/>
              <a:r>
                <a:rPr lang="en-US" sz="1400"/>
                <a:t>&amp; </a:t>
              </a:r>
            </a:p>
            <a:p>
              <a:pPr algn="ctr"/>
              <a:r>
                <a:rPr lang="en-US" sz="1400"/>
                <a:t>both show T. L.</a:t>
              </a:r>
            </a:p>
          </p:txBody>
        </p:sp>
      </p:grpSp>
      <p:sp>
        <p:nvSpPr>
          <p:cNvPr id="11387" name="Oval 123"/>
          <p:cNvSpPr>
            <a:spLocks noChangeArrowheads="1"/>
          </p:cNvSpPr>
          <p:nvPr/>
        </p:nvSpPr>
        <p:spPr bwMode="auto">
          <a:xfrm>
            <a:off x="457200" y="9144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Times New Roman" charset="0"/>
              </a:rPr>
              <a:t> 1.</a:t>
            </a:r>
          </a:p>
        </p:txBody>
      </p:sp>
      <p:sp>
        <p:nvSpPr>
          <p:cNvPr id="11388" name="Oval 124"/>
          <p:cNvSpPr>
            <a:spLocks noChangeArrowheads="1"/>
          </p:cNvSpPr>
          <p:nvPr/>
        </p:nvSpPr>
        <p:spPr bwMode="auto">
          <a:xfrm>
            <a:off x="457200" y="3886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Times New Roman" charset="0"/>
              </a:rPr>
              <a:t> 2.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212725" y="1320800"/>
            <a:ext cx="163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A Line </a:t>
            </a:r>
          </a:p>
          <a:p>
            <a:pPr algn="ctr"/>
            <a:r>
              <a:rPr lang="en-US"/>
              <a:t>perpendicular </a:t>
            </a:r>
          </a:p>
          <a:p>
            <a:pPr algn="ctr"/>
            <a:r>
              <a:rPr lang="en-US"/>
              <a:t>to Hp </a:t>
            </a:r>
          </a:p>
          <a:p>
            <a:pPr algn="ctr"/>
            <a:r>
              <a:rPr lang="en-US"/>
              <a:t>&amp; </a:t>
            </a:r>
          </a:p>
          <a:p>
            <a:pPr algn="ctr"/>
            <a:r>
              <a:rPr lang="en-US"/>
              <a:t>// to Vp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657225" y="4292600"/>
            <a:ext cx="984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A Line </a:t>
            </a:r>
          </a:p>
          <a:p>
            <a:pPr algn="ctr"/>
            <a:r>
              <a:rPr lang="en-US"/>
              <a:t>// to Hp </a:t>
            </a:r>
          </a:p>
          <a:p>
            <a:pPr algn="ctr"/>
            <a:r>
              <a:rPr lang="en-US"/>
              <a:t>&amp; </a:t>
            </a:r>
          </a:p>
          <a:p>
            <a:pPr algn="ctr"/>
            <a:r>
              <a:rPr lang="en-US"/>
              <a:t>// to Vp</a:t>
            </a: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6519863" y="0"/>
            <a:ext cx="2228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/>
              <a:t>Orthographic Pattern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6567488" y="3200400"/>
            <a:ext cx="2228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/>
              <a:t>Orthographic Pattern</a:t>
            </a:r>
          </a:p>
        </p:txBody>
      </p:sp>
      <p:grpSp>
        <p:nvGrpSpPr>
          <p:cNvPr id="22" name="Group 129"/>
          <p:cNvGrpSpPr>
            <a:grpSpLocks/>
          </p:cNvGrpSpPr>
          <p:nvPr/>
        </p:nvGrpSpPr>
        <p:grpSpPr bwMode="auto">
          <a:xfrm>
            <a:off x="457200" y="228600"/>
            <a:ext cx="2411413" cy="457200"/>
            <a:chOff x="576" y="96"/>
            <a:chExt cx="1519" cy="288"/>
          </a:xfrm>
        </p:grpSpPr>
        <p:sp>
          <p:nvSpPr>
            <p:cNvPr id="11394" name="Text Box 130"/>
            <p:cNvSpPr txBox="1">
              <a:spLocks noChangeArrowheads="1"/>
            </p:cNvSpPr>
            <p:nvPr/>
          </p:nvSpPr>
          <p:spPr bwMode="auto">
            <a:xfrm>
              <a:off x="576" y="96"/>
              <a:ext cx="15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FF0066"/>
                  </a:solidFill>
                </a:rPr>
                <a:t>(Pictorial Presentation)</a:t>
              </a:r>
            </a:p>
          </p:txBody>
        </p:sp>
        <p:sp>
          <p:nvSpPr>
            <p:cNvPr id="11395" name="Line 131"/>
            <p:cNvSpPr>
              <a:spLocks noChangeShapeType="1"/>
            </p:cNvSpPr>
            <p:nvPr/>
          </p:nvSpPr>
          <p:spPr bwMode="auto">
            <a:xfrm>
              <a:off x="1152" y="336"/>
              <a:ext cx="24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" name="Group 132"/>
          <p:cNvGrpSpPr>
            <a:grpSpLocks/>
          </p:cNvGrpSpPr>
          <p:nvPr/>
        </p:nvGrpSpPr>
        <p:grpSpPr bwMode="auto">
          <a:xfrm>
            <a:off x="428625" y="3514725"/>
            <a:ext cx="2411413" cy="457200"/>
            <a:chOff x="384" y="2160"/>
            <a:chExt cx="1519" cy="288"/>
          </a:xfrm>
        </p:grpSpPr>
        <p:sp>
          <p:nvSpPr>
            <p:cNvPr id="11397" name="Text Box 133"/>
            <p:cNvSpPr txBox="1">
              <a:spLocks noChangeArrowheads="1"/>
            </p:cNvSpPr>
            <p:nvPr/>
          </p:nvSpPr>
          <p:spPr bwMode="auto">
            <a:xfrm>
              <a:off x="384" y="2160"/>
              <a:ext cx="151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FF0066"/>
                  </a:solidFill>
                </a:rPr>
                <a:t>(Pictorial Presentation)</a:t>
              </a:r>
            </a:p>
          </p:txBody>
        </p:sp>
        <p:sp>
          <p:nvSpPr>
            <p:cNvPr id="11398" name="Line 134"/>
            <p:cNvSpPr>
              <a:spLocks noChangeShapeType="1"/>
            </p:cNvSpPr>
            <p:nvPr/>
          </p:nvSpPr>
          <p:spPr bwMode="auto">
            <a:xfrm>
              <a:off x="1152" y="2400"/>
              <a:ext cx="24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6" name="Slide Number Placeholder 1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11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5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0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500"/>
                                        <p:tgtEl>
                                          <p:spTgt spid="1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0" fill="hold"/>
                                        <p:tgtEl>
                                          <p:spTgt spid="1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0" fill="hold"/>
                                        <p:tgtEl>
                                          <p:spTgt spid="1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0" fill="hold"/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0" fill="hold"/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 animBg="1"/>
      <p:bldP spid="11290" grpId="0" animBg="1"/>
      <p:bldP spid="11303" grpId="0" animBg="1"/>
      <p:bldP spid="11304" grpId="0" autoUpdateAnimBg="0"/>
      <p:bldP spid="11305" grpId="0" animBg="1"/>
      <p:bldP spid="11306" grpId="0" autoUpdateAnimBg="0"/>
      <p:bldP spid="11307" grpId="0" animBg="1"/>
      <p:bldP spid="11308" grpId="0" animBg="1"/>
      <p:bldP spid="11309" grpId="0" animBg="1"/>
      <p:bldP spid="11310" grpId="0" animBg="1"/>
      <p:bldP spid="11311" grpId="0" animBg="1"/>
      <p:bldP spid="11317" grpId="0" animBg="1"/>
      <p:bldP spid="11318" grpId="0" animBg="1"/>
      <p:bldP spid="11322" grpId="0" autoUpdateAnimBg="0"/>
      <p:bldP spid="11329" grpId="0" autoUpdateAnimBg="0"/>
      <p:bldP spid="11330" grpId="0" autoUpdateAnimBg="0"/>
      <p:bldP spid="11340" grpId="0" animBg="1"/>
      <p:bldP spid="11377" grpId="0" autoUpdateAnimBg="0"/>
      <p:bldP spid="11378" grpId="0" autoUpdateAnimBg="0"/>
      <p:bldP spid="11379" grpId="0" autoUpdateAnimBg="0"/>
      <p:bldP spid="11380" grpId="0" autoUpdateAnimBg="0"/>
      <p:bldP spid="11387" grpId="0" animBg="1" autoUpdateAnimBg="0"/>
      <p:bldP spid="11388" grpId="0" animBg="1" autoUpdateAnimBg="0"/>
      <p:bldP spid="11389" grpId="0" autoUpdateAnimBg="0"/>
      <p:bldP spid="11390" grpId="0" autoUpdateAnimBg="0"/>
      <p:bldP spid="11391" grpId="0" autoUpdateAnimBg="0"/>
      <p:bldP spid="113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34938" y="1143000"/>
            <a:ext cx="267335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ahoma" charset="0"/>
              </a:rPr>
              <a:t>A Line inclined to Hp </a:t>
            </a:r>
          </a:p>
          <a:p>
            <a:pPr algn="ctr"/>
            <a:r>
              <a:rPr lang="en-US">
                <a:latin typeface="Tahoma" charset="0"/>
              </a:rPr>
              <a:t>and </a:t>
            </a:r>
          </a:p>
          <a:p>
            <a:pPr algn="ctr"/>
            <a:r>
              <a:rPr lang="en-US">
                <a:latin typeface="Tahoma" charset="0"/>
              </a:rPr>
              <a:t>parallel to Vp</a:t>
            </a:r>
          </a:p>
          <a:p>
            <a:pPr algn="ctr"/>
            <a:r>
              <a:rPr lang="en-US" sz="1600" b="1">
                <a:solidFill>
                  <a:schemeClr val="accent2"/>
                </a:solidFill>
                <a:latin typeface="Tahoma" charset="0"/>
              </a:rPr>
              <a:t>(Pictorial presentation)</a:t>
            </a:r>
            <a:r>
              <a:rPr lang="en-US" sz="2400">
                <a:solidFill>
                  <a:schemeClr val="accent2"/>
                </a:solidFill>
                <a:latin typeface="Tahoma" charset="0"/>
              </a:rPr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171450"/>
            <a:ext cx="2687638" cy="3028950"/>
            <a:chOff x="0" y="1440"/>
            <a:chExt cx="1693" cy="1908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2318"/>
              <a:ext cx="1693" cy="1030"/>
              <a:chOff x="0" y="2318"/>
              <a:chExt cx="1693" cy="103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0" y="2492"/>
                <a:ext cx="1693" cy="856"/>
                <a:chOff x="0" y="2492"/>
                <a:chExt cx="1693" cy="856"/>
              </a:xfrm>
            </p:grpSpPr>
            <p:sp>
              <p:nvSpPr>
                <p:cNvPr id="13318" name="AutoShape 6"/>
                <p:cNvSpPr>
                  <a:spLocks noChangeArrowheads="1"/>
                </p:cNvSpPr>
                <p:nvPr/>
              </p:nvSpPr>
              <p:spPr bwMode="auto">
                <a:xfrm rot="19742203" flipV="1">
                  <a:off x="219" y="2492"/>
                  <a:ext cx="1474" cy="811"/>
                </a:xfrm>
                <a:prstGeom prst="parallelogram">
                  <a:avLst>
                    <a:gd name="adj" fmla="val 60205"/>
                  </a:avLst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1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0" y="2860"/>
                  <a:ext cx="18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Times New Roman" charset="0"/>
                    </a:rPr>
                    <a:t>X</a:t>
                  </a:r>
                </a:p>
              </p:txBody>
            </p:sp>
            <p:graphicFrame>
              <p:nvGraphicFramePr>
                <p:cNvPr id="13320" name="Object 8"/>
                <p:cNvGraphicFramePr>
                  <a:graphicFrameLocks noChangeAspect="1"/>
                </p:cNvGraphicFramePr>
                <p:nvPr/>
              </p:nvGraphicFramePr>
              <p:xfrm>
                <a:off x="866" y="3192"/>
                <a:ext cx="324" cy="156"/>
              </p:xfrm>
              <a:graphic>
                <a:graphicData uri="http://schemas.openxmlformats.org/presentationml/2006/ole">
                  <p:oleObj spid="_x0000_s8195" name="CorelDRAW" r:id="rId5" imgW="668520" imgH="320400" progId="">
                    <p:embed/>
                  </p:oleObj>
                </a:graphicData>
              </a:graphic>
            </p:graphicFrame>
          </p:grp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913" y="2318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Y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20" y="1440"/>
              <a:ext cx="834" cy="1474"/>
              <a:chOff x="120" y="1440"/>
              <a:chExt cx="834" cy="1474"/>
            </a:xfrm>
          </p:grpSpPr>
          <p:sp>
            <p:nvSpPr>
              <p:cNvPr id="13323" name="AutoShape 11"/>
              <p:cNvSpPr>
                <a:spLocks noChangeArrowheads="1"/>
              </p:cNvSpPr>
              <p:nvPr/>
            </p:nvSpPr>
            <p:spPr bwMode="auto">
              <a:xfrm rot="5400000" flipV="1">
                <a:off x="-200" y="1760"/>
                <a:ext cx="1474" cy="834"/>
              </a:xfrm>
              <a:prstGeom prst="parallelogram">
                <a:avLst>
                  <a:gd name="adj" fmla="val 58545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Text Box 12"/>
              <p:cNvSpPr txBox="1">
                <a:spLocks noChangeArrowheads="1"/>
              </p:cNvSpPr>
              <p:nvPr/>
            </p:nvSpPr>
            <p:spPr bwMode="auto">
              <a:xfrm rot="-1716384">
                <a:off x="135" y="1843"/>
                <a:ext cx="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charset="0"/>
                  </a:rPr>
                  <a:t>V.P.</a:t>
                </a:r>
              </a:p>
            </p:txBody>
          </p:sp>
        </p:grpSp>
      </p:grp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3830638" y="1300163"/>
            <a:ext cx="728662" cy="9271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830638" y="1300163"/>
            <a:ext cx="695325" cy="1455737"/>
            <a:chOff x="1392" y="1920"/>
            <a:chExt cx="504" cy="1056"/>
          </a:xfrm>
        </p:grpSpPr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1392" y="259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1896" y="1920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1392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1896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227513" y="5048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2970213" y="1035050"/>
            <a:ext cx="1589087" cy="1125538"/>
            <a:chOff x="768" y="1728"/>
            <a:chExt cx="1152" cy="816"/>
          </a:xfrm>
        </p:grpSpPr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 rot="199807" flipH="1" flipV="1">
              <a:off x="1296" y="1728"/>
              <a:ext cx="624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 rot="395703" flipH="1" flipV="1">
              <a:off x="768" y="2352"/>
              <a:ext cx="624" cy="1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 flipV="1">
              <a:off x="1152" y="248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 flipV="1">
              <a:off x="1632" y="1824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036888" y="1927225"/>
            <a:ext cx="1522412" cy="828675"/>
            <a:chOff x="816" y="2375"/>
            <a:chExt cx="1104" cy="601"/>
          </a:xfrm>
        </p:grpSpPr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816" y="268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 rot="331653">
              <a:off x="1308" y="2375"/>
              <a:ext cx="612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036888" y="1035050"/>
            <a:ext cx="685800" cy="1257300"/>
            <a:chOff x="816" y="1728"/>
            <a:chExt cx="498" cy="912"/>
          </a:xfrm>
        </p:grpSpPr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1314" y="172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816" y="23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632200" y="1166813"/>
            <a:ext cx="1146175" cy="1268412"/>
            <a:chOff x="704" y="2067"/>
            <a:chExt cx="722" cy="799"/>
          </a:xfrm>
        </p:grpSpPr>
        <p:sp>
          <p:nvSpPr>
            <p:cNvPr id="13344" name="Text Box 32"/>
            <p:cNvSpPr txBox="1">
              <a:spLocks noChangeArrowheads="1"/>
            </p:cNvSpPr>
            <p:nvPr/>
          </p:nvSpPr>
          <p:spPr bwMode="auto">
            <a:xfrm>
              <a:off x="704" y="2693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</a:t>
              </a:r>
            </a:p>
          </p:txBody>
        </p:sp>
        <p:sp>
          <p:nvSpPr>
            <p:cNvPr id="13345" name="Text Box 33"/>
            <p:cNvSpPr txBox="1">
              <a:spLocks noChangeArrowheads="1"/>
            </p:cNvSpPr>
            <p:nvPr/>
          </p:nvSpPr>
          <p:spPr bwMode="auto">
            <a:xfrm>
              <a:off x="1246" y="2067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836863" y="819150"/>
            <a:ext cx="1090612" cy="1152525"/>
            <a:chOff x="203" y="1848"/>
            <a:chExt cx="687" cy="726"/>
          </a:xfrm>
        </p:grpSpPr>
        <p:sp>
          <p:nvSpPr>
            <p:cNvPr id="13347" name="Text Box 35"/>
            <p:cNvSpPr txBox="1">
              <a:spLocks noChangeArrowheads="1"/>
            </p:cNvSpPr>
            <p:nvPr/>
          </p:nvSpPr>
          <p:spPr bwMode="auto">
            <a:xfrm>
              <a:off x="694" y="1848"/>
              <a:ext cx="1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b’</a:t>
              </a:r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203" y="2401"/>
              <a:ext cx="19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a’</a:t>
              </a: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3632200" y="2185988"/>
            <a:ext cx="1128713" cy="779462"/>
            <a:chOff x="704" y="2709"/>
            <a:chExt cx="711" cy="491"/>
          </a:xfrm>
        </p:grpSpPr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>
              <a:off x="1251" y="2709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b</a:t>
              </a:r>
            </a:p>
          </p:txBody>
        </p:sp>
        <p:sp>
          <p:nvSpPr>
            <p:cNvPr id="13351" name="Text Box 39"/>
            <p:cNvSpPr txBox="1">
              <a:spLocks noChangeArrowheads="1"/>
            </p:cNvSpPr>
            <p:nvPr/>
          </p:nvSpPr>
          <p:spPr bwMode="auto">
            <a:xfrm>
              <a:off x="704" y="3027"/>
              <a:ext cx="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a</a:t>
              </a:r>
            </a:p>
          </p:txBody>
        </p:sp>
      </p:grpSp>
      <p:sp>
        <p:nvSpPr>
          <p:cNvPr id="13352" name="Line 40"/>
          <p:cNvSpPr>
            <a:spLocks noChangeShapeType="1"/>
          </p:cNvSpPr>
          <p:nvPr/>
        </p:nvSpPr>
        <p:spPr bwMode="auto">
          <a:xfrm flipH="1" flipV="1">
            <a:off x="4691063" y="1962150"/>
            <a:ext cx="3984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3068638" y="1498600"/>
            <a:ext cx="663575" cy="396875"/>
            <a:chOff x="840" y="2064"/>
            <a:chExt cx="480" cy="288"/>
          </a:xfrm>
        </p:grpSpPr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 flipV="1">
              <a:off x="840" y="2064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Rectangle 43"/>
            <p:cNvSpPr>
              <a:spLocks noChangeArrowheads="1"/>
            </p:cNvSpPr>
            <p:nvPr/>
          </p:nvSpPr>
          <p:spPr bwMode="auto">
            <a:xfrm>
              <a:off x="918" y="2106"/>
              <a:ext cx="19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4" name="Group 44"/>
          <p:cNvGrpSpPr>
            <a:grpSpLocks/>
          </p:cNvGrpSpPr>
          <p:nvPr/>
        </p:nvGrpSpPr>
        <p:grpSpPr bwMode="auto">
          <a:xfrm>
            <a:off x="3822700" y="1862138"/>
            <a:ext cx="661988" cy="396875"/>
            <a:chOff x="840" y="2064"/>
            <a:chExt cx="480" cy="288"/>
          </a:xfrm>
        </p:grpSpPr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 flipV="1">
              <a:off x="840" y="2064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917" y="2105"/>
              <a:ext cx="191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3036888" y="1042988"/>
            <a:ext cx="677862" cy="852487"/>
            <a:chOff x="329" y="1989"/>
            <a:chExt cx="427" cy="537"/>
          </a:xfrm>
        </p:grpSpPr>
        <p:sp>
          <p:nvSpPr>
            <p:cNvPr id="13360" name="Line 48"/>
            <p:cNvSpPr>
              <a:spLocks noChangeShapeType="1"/>
            </p:cNvSpPr>
            <p:nvPr/>
          </p:nvSpPr>
          <p:spPr bwMode="auto">
            <a:xfrm flipV="1">
              <a:off x="329" y="1989"/>
              <a:ext cx="427" cy="5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Text Box 49"/>
            <p:cNvSpPr txBox="1">
              <a:spLocks noChangeArrowheads="1"/>
            </p:cNvSpPr>
            <p:nvPr/>
          </p:nvSpPr>
          <p:spPr bwMode="auto">
            <a:xfrm rot="-2978203">
              <a:off x="367" y="2080"/>
              <a:ext cx="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i="1">
                  <a:latin typeface="Times New Roman" charset="0"/>
                </a:rPr>
                <a:t>F.V</a:t>
              </a:r>
              <a:r>
                <a:rPr lang="en-US" sz="1600" b="1" i="1">
                  <a:latin typeface="Times New Roman" charset="0"/>
                </a:rPr>
                <a:t>.</a:t>
              </a:r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3848100" y="2243138"/>
            <a:ext cx="733425" cy="530225"/>
            <a:chOff x="840" y="2745"/>
            <a:chExt cx="462" cy="334"/>
          </a:xfrm>
        </p:grpSpPr>
        <p:sp>
          <p:nvSpPr>
            <p:cNvPr id="13363" name="Line 51"/>
            <p:cNvSpPr>
              <a:spLocks noChangeShapeType="1"/>
            </p:cNvSpPr>
            <p:nvPr/>
          </p:nvSpPr>
          <p:spPr bwMode="auto">
            <a:xfrm rot="344722" flipV="1">
              <a:off x="840" y="2745"/>
              <a:ext cx="417" cy="3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 rot="-2094511">
              <a:off x="987" y="2845"/>
              <a:ext cx="3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i="1">
                  <a:latin typeface="Times New Roman" charset="0"/>
                </a:rPr>
                <a:t>T.V.</a:t>
              </a:r>
            </a:p>
          </p:txBody>
        </p:sp>
      </p:grp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139700" y="4286250"/>
            <a:ext cx="26543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ahoma" charset="0"/>
              </a:rPr>
              <a:t>A Line inclined to Vp </a:t>
            </a:r>
          </a:p>
          <a:p>
            <a:pPr algn="ctr"/>
            <a:r>
              <a:rPr lang="en-US">
                <a:latin typeface="Tahoma" charset="0"/>
              </a:rPr>
              <a:t>and </a:t>
            </a:r>
          </a:p>
          <a:p>
            <a:pPr algn="ctr"/>
            <a:r>
              <a:rPr lang="en-US">
                <a:latin typeface="Tahoma" charset="0"/>
              </a:rPr>
              <a:t>parallel to Hp</a:t>
            </a:r>
          </a:p>
          <a:p>
            <a:pPr algn="ctr"/>
            <a:r>
              <a:rPr lang="en-US" sz="1600" b="1">
                <a:solidFill>
                  <a:schemeClr val="accent2"/>
                </a:solidFill>
                <a:latin typeface="Tahoma" charset="0"/>
              </a:rPr>
              <a:t>(Pictorial presentation)</a:t>
            </a:r>
            <a:r>
              <a:rPr lang="en-US" sz="2400">
                <a:latin typeface="Times New Roman" charset="0"/>
              </a:rPr>
              <a:t> </a:t>
            </a:r>
          </a:p>
        </p:txBody>
      </p:sp>
      <p:grpSp>
        <p:nvGrpSpPr>
          <p:cNvPr id="17" name="Group 54"/>
          <p:cNvGrpSpPr>
            <a:grpSpLocks/>
          </p:cNvGrpSpPr>
          <p:nvPr/>
        </p:nvGrpSpPr>
        <p:grpSpPr bwMode="auto">
          <a:xfrm>
            <a:off x="2819400" y="5105400"/>
            <a:ext cx="2354263" cy="1344613"/>
            <a:chOff x="2076" y="2457"/>
            <a:chExt cx="1483" cy="847"/>
          </a:xfrm>
        </p:grpSpPr>
        <p:sp>
          <p:nvSpPr>
            <p:cNvPr id="13367" name="AutoShape 55"/>
            <p:cNvSpPr>
              <a:spLocks noChangeArrowheads="1"/>
            </p:cNvSpPr>
            <p:nvPr/>
          </p:nvSpPr>
          <p:spPr bwMode="auto">
            <a:xfrm rot="19742203" flipV="1">
              <a:off x="2076" y="2457"/>
              <a:ext cx="1483" cy="816"/>
            </a:xfrm>
            <a:prstGeom prst="parallelogram">
              <a:avLst>
                <a:gd name="adj" fmla="val 60201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68" name="Object 56"/>
            <p:cNvGraphicFramePr>
              <a:graphicFrameLocks noChangeAspect="1"/>
            </p:cNvGraphicFramePr>
            <p:nvPr/>
          </p:nvGraphicFramePr>
          <p:xfrm>
            <a:off x="2667" y="3147"/>
            <a:ext cx="326" cy="157"/>
          </p:xfrm>
          <a:graphic>
            <a:graphicData uri="http://schemas.openxmlformats.org/presentationml/2006/ole">
              <p:oleObj spid="_x0000_s8194" name="CorelDRAW" r:id="rId6" imgW="668520" imgH="320400" progId="">
                <p:embed/>
              </p:oleObj>
            </a:graphicData>
          </a:graphic>
        </p:graphicFrame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3643313" y="5567363"/>
            <a:ext cx="436562" cy="317500"/>
            <a:chOff x="2583" y="2739"/>
            <a:chExt cx="275" cy="200"/>
          </a:xfrm>
        </p:grpSpPr>
        <p:sp>
          <p:nvSpPr>
            <p:cNvPr id="13370" name="Text Box 58"/>
            <p:cNvSpPr txBox="1">
              <a:spLocks noChangeArrowheads="1"/>
            </p:cNvSpPr>
            <p:nvPr/>
          </p:nvSpPr>
          <p:spPr bwMode="auto">
            <a:xfrm>
              <a:off x="2673" y="276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sym typeface="Symbol" pitchFamily="18" charset="2"/>
                </a:rPr>
                <a:t>Ø</a:t>
              </a:r>
            </a:p>
          </p:txBody>
        </p:sp>
        <p:sp>
          <p:nvSpPr>
            <p:cNvPr id="13371" name="Line 59"/>
            <p:cNvSpPr>
              <a:spLocks noChangeShapeType="1"/>
            </p:cNvSpPr>
            <p:nvPr/>
          </p:nvSpPr>
          <p:spPr bwMode="auto">
            <a:xfrm flipV="1">
              <a:off x="2583" y="2739"/>
              <a:ext cx="252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2667000" y="3429000"/>
            <a:ext cx="1354138" cy="2354263"/>
            <a:chOff x="1968" y="1392"/>
            <a:chExt cx="853" cy="1483"/>
          </a:xfrm>
        </p:grpSpPr>
        <p:sp>
          <p:nvSpPr>
            <p:cNvPr id="13373" name="AutoShape 61"/>
            <p:cNvSpPr>
              <a:spLocks noChangeArrowheads="1"/>
            </p:cNvSpPr>
            <p:nvPr/>
          </p:nvSpPr>
          <p:spPr bwMode="auto">
            <a:xfrm rot="5400000" flipV="1">
              <a:off x="1659" y="1714"/>
              <a:ext cx="1483" cy="840"/>
            </a:xfrm>
            <a:prstGeom prst="parallelogram">
              <a:avLst>
                <a:gd name="adj" fmla="val 58481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4" name="Text Box 62"/>
            <p:cNvSpPr txBox="1">
              <a:spLocks noChangeArrowheads="1"/>
            </p:cNvSpPr>
            <p:nvPr/>
          </p:nvSpPr>
          <p:spPr bwMode="auto">
            <a:xfrm rot="-1716384">
              <a:off x="1968" y="1791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charset="0"/>
                </a:rPr>
                <a:t>V.P.</a:t>
              </a:r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3659188" y="5053013"/>
            <a:ext cx="1266825" cy="800100"/>
            <a:chOff x="3600" y="2208"/>
            <a:chExt cx="912" cy="576"/>
          </a:xfrm>
        </p:grpSpPr>
        <p:sp>
          <p:nvSpPr>
            <p:cNvPr id="13376" name="Line 64"/>
            <p:cNvSpPr>
              <a:spLocks noChangeShapeType="1"/>
            </p:cNvSpPr>
            <p:nvPr/>
          </p:nvSpPr>
          <p:spPr bwMode="auto">
            <a:xfrm>
              <a:off x="3600" y="2754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65"/>
            <p:cNvGrpSpPr>
              <a:grpSpLocks/>
            </p:cNvGrpSpPr>
            <p:nvPr/>
          </p:nvGrpSpPr>
          <p:grpSpPr bwMode="auto">
            <a:xfrm>
              <a:off x="3600" y="2208"/>
              <a:ext cx="912" cy="576"/>
              <a:chOff x="3600" y="2208"/>
              <a:chExt cx="912" cy="576"/>
            </a:xfrm>
          </p:grpSpPr>
          <p:sp>
            <p:nvSpPr>
              <p:cNvPr id="13378" name="Line 66"/>
              <p:cNvSpPr>
                <a:spLocks noChangeShapeType="1"/>
              </p:cNvSpPr>
              <p:nvPr/>
            </p:nvSpPr>
            <p:spPr bwMode="auto">
              <a:xfrm>
                <a:off x="3600" y="220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Line 67"/>
              <p:cNvSpPr>
                <a:spLocks noChangeShapeType="1"/>
              </p:cNvSpPr>
              <p:nvPr/>
            </p:nvSpPr>
            <p:spPr bwMode="auto">
              <a:xfrm>
                <a:off x="4506" y="2208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Line 6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69"/>
              <p:cNvSpPr>
                <a:spLocks noChangeShapeType="1"/>
              </p:cNvSpPr>
              <p:nvPr/>
            </p:nvSpPr>
            <p:spPr bwMode="auto">
              <a:xfrm>
                <a:off x="4512" y="23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2" name="Group 70"/>
          <p:cNvGrpSpPr>
            <a:grpSpLocks/>
          </p:cNvGrpSpPr>
          <p:nvPr/>
        </p:nvGrpSpPr>
        <p:grpSpPr bwMode="auto">
          <a:xfrm>
            <a:off x="3060700" y="4452938"/>
            <a:ext cx="1865313" cy="600075"/>
            <a:chOff x="3168" y="1776"/>
            <a:chExt cx="1344" cy="432"/>
          </a:xfrm>
        </p:grpSpPr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H="1" flipV="1">
              <a:off x="3168" y="1968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72"/>
            <p:cNvGrpSpPr>
              <a:grpSpLocks/>
            </p:cNvGrpSpPr>
            <p:nvPr/>
          </p:nvGrpSpPr>
          <p:grpSpPr bwMode="auto">
            <a:xfrm>
              <a:off x="3168" y="1776"/>
              <a:ext cx="1344" cy="432"/>
              <a:chOff x="3168" y="1776"/>
              <a:chExt cx="1344" cy="432"/>
            </a:xfrm>
          </p:grpSpPr>
          <p:sp>
            <p:nvSpPr>
              <p:cNvPr id="13385" name="Line 73"/>
              <p:cNvSpPr>
                <a:spLocks noChangeShapeType="1"/>
              </p:cNvSpPr>
              <p:nvPr/>
            </p:nvSpPr>
            <p:spPr bwMode="auto">
              <a:xfrm flipH="1" flipV="1">
                <a:off x="3552" y="1776"/>
                <a:ext cx="96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74"/>
              <p:cNvSpPr>
                <a:spLocks noChangeShapeType="1"/>
              </p:cNvSpPr>
              <p:nvPr/>
            </p:nvSpPr>
            <p:spPr bwMode="auto">
              <a:xfrm flipV="1">
                <a:off x="3168" y="1776"/>
                <a:ext cx="38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Line 75"/>
              <p:cNvSpPr>
                <a:spLocks noChangeShapeType="1"/>
              </p:cNvSpPr>
              <p:nvPr/>
            </p:nvSpPr>
            <p:spPr bwMode="auto">
              <a:xfrm flipH="1" flipV="1">
                <a:off x="3408" y="211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Line 76"/>
              <p:cNvSpPr>
                <a:spLocks noChangeShapeType="1"/>
              </p:cNvSpPr>
              <p:nvPr/>
            </p:nvSpPr>
            <p:spPr bwMode="auto">
              <a:xfrm flipH="1" flipV="1">
                <a:off x="3888" y="19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89" name="Line 77"/>
          <p:cNvSpPr>
            <a:spLocks noChangeShapeType="1"/>
          </p:cNvSpPr>
          <p:nvPr/>
        </p:nvSpPr>
        <p:spPr bwMode="auto">
          <a:xfrm flipV="1">
            <a:off x="3659188" y="4803775"/>
            <a:ext cx="400050" cy="249238"/>
          </a:xfrm>
          <a:prstGeom prst="line">
            <a:avLst/>
          </a:prstGeom>
          <a:noFill/>
          <a:ln w="28575">
            <a:solidFill>
              <a:srgbClr val="CC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78"/>
          <p:cNvGrpSpPr>
            <a:grpSpLocks/>
          </p:cNvGrpSpPr>
          <p:nvPr/>
        </p:nvGrpSpPr>
        <p:grpSpPr bwMode="auto">
          <a:xfrm>
            <a:off x="3060700" y="4452938"/>
            <a:ext cx="1865313" cy="1400175"/>
            <a:chOff x="2216" y="2037"/>
            <a:chExt cx="1175" cy="882"/>
          </a:xfrm>
        </p:grpSpPr>
        <p:sp>
          <p:nvSpPr>
            <p:cNvPr id="13391" name="Line 79"/>
            <p:cNvSpPr>
              <a:spLocks noChangeShapeType="1"/>
            </p:cNvSpPr>
            <p:nvPr/>
          </p:nvSpPr>
          <p:spPr bwMode="auto">
            <a:xfrm>
              <a:off x="2216" y="2734"/>
              <a:ext cx="378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2" name="Line 80"/>
            <p:cNvSpPr>
              <a:spLocks noChangeShapeType="1"/>
            </p:cNvSpPr>
            <p:nvPr/>
          </p:nvSpPr>
          <p:spPr bwMode="auto">
            <a:xfrm rot="-220983" flipH="1" flipV="1">
              <a:off x="2593" y="2499"/>
              <a:ext cx="798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" name="Group 81"/>
            <p:cNvGrpSpPr>
              <a:grpSpLocks/>
            </p:cNvGrpSpPr>
            <p:nvPr/>
          </p:nvGrpSpPr>
          <p:grpSpPr bwMode="auto">
            <a:xfrm>
              <a:off x="2216" y="2037"/>
              <a:ext cx="351" cy="714"/>
              <a:chOff x="3168" y="1776"/>
              <a:chExt cx="402" cy="816"/>
            </a:xfrm>
          </p:grpSpPr>
          <p:sp>
            <p:nvSpPr>
              <p:cNvPr id="13394" name="Line 82"/>
              <p:cNvSpPr>
                <a:spLocks noChangeShapeType="1"/>
              </p:cNvSpPr>
              <p:nvPr/>
            </p:nvSpPr>
            <p:spPr bwMode="auto">
              <a:xfrm>
                <a:off x="3168" y="1968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Line 83"/>
              <p:cNvSpPr>
                <a:spLocks noChangeShapeType="1"/>
              </p:cNvSpPr>
              <p:nvPr/>
            </p:nvSpPr>
            <p:spPr bwMode="auto">
              <a:xfrm>
                <a:off x="3570" y="17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6" name="Group 84"/>
          <p:cNvGrpSpPr>
            <a:grpSpLocks/>
          </p:cNvGrpSpPr>
          <p:nvPr/>
        </p:nvGrpSpPr>
        <p:grpSpPr bwMode="auto">
          <a:xfrm>
            <a:off x="3517900" y="5686425"/>
            <a:ext cx="1620838" cy="363538"/>
            <a:chOff x="3498" y="2664"/>
            <a:chExt cx="1167" cy="262"/>
          </a:xfrm>
        </p:grpSpPr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3498" y="2706"/>
              <a:ext cx="19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13398" name="Text Box 86"/>
            <p:cNvSpPr txBox="1">
              <a:spLocks noChangeArrowheads="1"/>
            </p:cNvSpPr>
            <p:nvPr/>
          </p:nvSpPr>
          <p:spPr bwMode="auto">
            <a:xfrm>
              <a:off x="4468" y="2664"/>
              <a:ext cx="197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27" name="Group 87"/>
          <p:cNvGrpSpPr>
            <a:grpSpLocks/>
          </p:cNvGrpSpPr>
          <p:nvPr/>
        </p:nvGrpSpPr>
        <p:grpSpPr bwMode="auto">
          <a:xfrm>
            <a:off x="2860675" y="4254500"/>
            <a:ext cx="996950" cy="587375"/>
            <a:chOff x="3024" y="1633"/>
            <a:chExt cx="718" cy="423"/>
          </a:xfrm>
        </p:grpSpPr>
        <p:sp>
          <p:nvSpPr>
            <p:cNvPr id="13400" name="Text Box 88"/>
            <p:cNvSpPr txBox="1">
              <a:spLocks noChangeArrowheads="1"/>
            </p:cNvSpPr>
            <p:nvPr/>
          </p:nvSpPr>
          <p:spPr bwMode="auto">
            <a:xfrm>
              <a:off x="3024" y="1836"/>
              <a:ext cx="23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3401" name="Text Box 89"/>
            <p:cNvSpPr txBox="1">
              <a:spLocks noChangeArrowheads="1"/>
            </p:cNvSpPr>
            <p:nvPr/>
          </p:nvSpPr>
          <p:spPr bwMode="auto">
            <a:xfrm>
              <a:off x="3503" y="1633"/>
              <a:ext cx="23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3443288" y="4919663"/>
            <a:ext cx="1804987" cy="320675"/>
            <a:chOff x="2446" y="2331"/>
            <a:chExt cx="1137" cy="202"/>
          </a:xfrm>
        </p:grpSpPr>
        <p:sp>
          <p:nvSpPr>
            <p:cNvPr id="13403" name="Line 91"/>
            <p:cNvSpPr>
              <a:spLocks noChangeShapeType="1"/>
            </p:cNvSpPr>
            <p:nvPr/>
          </p:nvSpPr>
          <p:spPr bwMode="auto">
            <a:xfrm>
              <a:off x="2593" y="2415"/>
              <a:ext cx="798" cy="0"/>
            </a:xfrm>
            <a:prstGeom prst="line">
              <a:avLst/>
            </a:prstGeom>
            <a:noFill/>
            <a:ln w="3810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" name="Group 92"/>
            <p:cNvGrpSpPr>
              <a:grpSpLocks/>
            </p:cNvGrpSpPr>
            <p:nvPr/>
          </p:nvGrpSpPr>
          <p:grpSpPr bwMode="auto">
            <a:xfrm>
              <a:off x="2446" y="2331"/>
              <a:ext cx="1137" cy="202"/>
              <a:chOff x="3431" y="2112"/>
              <a:chExt cx="1300" cy="231"/>
            </a:xfrm>
          </p:grpSpPr>
          <p:sp>
            <p:nvSpPr>
              <p:cNvPr id="13405" name="Text Box 93"/>
              <p:cNvSpPr txBox="1">
                <a:spLocks noChangeArrowheads="1"/>
              </p:cNvSpPr>
              <p:nvPr/>
            </p:nvSpPr>
            <p:spPr bwMode="auto">
              <a:xfrm>
                <a:off x="4513" y="2112"/>
                <a:ext cx="218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B</a:t>
                </a:r>
              </a:p>
            </p:txBody>
          </p:sp>
          <p:sp>
            <p:nvSpPr>
              <p:cNvPr id="13406" name="Text Box 94"/>
              <p:cNvSpPr txBox="1">
                <a:spLocks noChangeArrowheads="1"/>
              </p:cNvSpPr>
              <p:nvPr/>
            </p:nvSpPr>
            <p:spPr bwMode="auto">
              <a:xfrm>
                <a:off x="3431" y="2123"/>
                <a:ext cx="226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</p:grpSp>
      </p:grpSp>
      <p:sp>
        <p:nvSpPr>
          <p:cNvPr id="13407" name="Line 95"/>
          <p:cNvSpPr>
            <a:spLocks noChangeShapeType="1"/>
          </p:cNvSpPr>
          <p:nvPr/>
        </p:nvSpPr>
        <p:spPr bwMode="auto">
          <a:xfrm>
            <a:off x="4259263" y="3921125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8" name="Line 96"/>
          <p:cNvSpPr>
            <a:spLocks noChangeShapeType="1"/>
          </p:cNvSpPr>
          <p:nvPr/>
        </p:nvSpPr>
        <p:spPr bwMode="auto">
          <a:xfrm flipH="1" flipV="1">
            <a:off x="5324475" y="5867400"/>
            <a:ext cx="60007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3784600" y="48260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  <a:sym typeface="Symbol" pitchFamily="18" charset="2"/>
              </a:rPr>
              <a:t>Ø</a:t>
            </a: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 rot="-1213844">
            <a:off x="3100388" y="4243388"/>
            <a:ext cx="523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charset="0"/>
              </a:rPr>
              <a:t>F.V</a:t>
            </a:r>
            <a:r>
              <a:rPr lang="en-US" b="1" i="1">
                <a:latin typeface="Times New Roman" charset="0"/>
              </a:rPr>
              <a:t>.</a:t>
            </a:r>
          </a:p>
        </p:txBody>
      </p:sp>
      <p:sp>
        <p:nvSpPr>
          <p:cNvPr id="13411" name="Text Box 99"/>
          <p:cNvSpPr txBox="1">
            <a:spLocks noChangeArrowheads="1"/>
          </p:cNvSpPr>
          <p:nvPr/>
        </p:nvSpPr>
        <p:spPr bwMode="auto">
          <a:xfrm rot="35950">
            <a:off x="4114800" y="5783263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latin typeface="Times New Roman" charset="0"/>
              </a:rPr>
              <a:t>T.V.</a:t>
            </a:r>
          </a:p>
        </p:txBody>
      </p:sp>
      <p:grpSp>
        <p:nvGrpSpPr>
          <p:cNvPr id="30" name="Group 100"/>
          <p:cNvGrpSpPr>
            <a:grpSpLocks/>
          </p:cNvGrpSpPr>
          <p:nvPr/>
        </p:nvGrpSpPr>
        <p:grpSpPr bwMode="auto">
          <a:xfrm>
            <a:off x="6400800" y="304800"/>
            <a:ext cx="2514600" cy="2960688"/>
            <a:chOff x="3888" y="192"/>
            <a:chExt cx="1584" cy="1865"/>
          </a:xfrm>
        </p:grpSpPr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>
              <a:off x="4128" y="221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4" name="Rectangle 102"/>
            <p:cNvSpPr>
              <a:spLocks noChangeArrowheads="1"/>
            </p:cNvSpPr>
            <p:nvPr/>
          </p:nvSpPr>
          <p:spPr bwMode="auto">
            <a:xfrm>
              <a:off x="4128" y="1097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" name="Line 103"/>
            <p:cNvSpPr>
              <a:spLocks noChangeShapeType="1"/>
            </p:cNvSpPr>
            <p:nvPr/>
          </p:nvSpPr>
          <p:spPr bwMode="auto">
            <a:xfrm>
              <a:off x="3984" y="1095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6" name="Text Box 104"/>
            <p:cNvSpPr txBox="1">
              <a:spLocks noChangeArrowheads="1"/>
            </p:cNvSpPr>
            <p:nvPr/>
          </p:nvSpPr>
          <p:spPr bwMode="auto">
            <a:xfrm>
              <a:off x="3888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13417" name="Text Box 105"/>
            <p:cNvSpPr txBox="1">
              <a:spLocks noChangeArrowheads="1"/>
            </p:cNvSpPr>
            <p:nvPr/>
          </p:nvSpPr>
          <p:spPr bwMode="auto">
            <a:xfrm>
              <a:off x="5275" y="1059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13418" name="Line 106"/>
            <p:cNvSpPr>
              <a:spLocks noChangeShapeType="1"/>
            </p:cNvSpPr>
            <p:nvPr/>
          </p:nvSpPr>
          <p:spPr bwMode="auto">
            <a:xfrm>
              <a:off x="4365" y="912"/>
              <a:ext cx="0" cy="48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19" name="Line 107"/>
            <p:cNvSpPr>
              <a:spLocks noChangeShapeType="1"/>
            </p:cNvSpPr>
            <p:nvPr/>
          </p:nvSpPr>
          <p:spPr bwMode="auto">
            <a:xfrm>
              <a:off x="4930" y="602"/>
              <a:ext cx="0" cy="79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0" name="Line 108"/>
            <p:cNvSpPr>
              <a:spLocks noChangeShapeType="1"/>
            </p:cNvSpPr>
            <p:nvPr/>
          </p:nvSpPr>
          <p:spPr bwMode="auto">
            <a:xfrm>
              <a:off x="4365" y="1004"/>
              <a:ext cx="816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1" name="Line 109"/>
            <p:cNvSpPr>
              <a:spLocks noChangeShapeType="1"/>
            </p:cNvSpPr>
            <p:nvPr/>
          </p:nvSpPr>
          <p:spPr bwMode="auto">
            <a:xfrm flipV="1">
              <a:off x="4365" y="627"/>
              <a:ext cx="565" cy="3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2" name="Line 110"/>
            <p:cNvSpPr>
              <a:spLocks noChangeShapeType="1"/>
            </p:cNvSpPr>
            <p:nvPr/>
          </p:nvSpPr>
          <p:spPr bwMode="auto">
            <a:xfrm flipV="1">
              <a:off x="4365" y="1388"/>
              <a:ext cx="579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3" name="Line 111"/>
            <p:cNvSpPr>
              <a:spLocks noChangeShapeType="1"/>
            </p:cNvSpPr>
            <p:nvPr/>
          </p:nvSpPr>
          <p:spPr bwMode="auto">
            <a:xfrm>
              <a:off x="4930" y="876"/>
              <a:ext cx="0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24" name="Text Box 112"/>
            <p:cNvSpPr txBox="1">
              <a:spLocks noChangeArrowheads="1"/>
            </p:cNvSpPr>
            <p:nvPr/>
          </p:nvSpPr>
          <p:spPr bwMode="auto">
            <a:xfrm>
              <a:off x="4143" y="1845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13425" name="Text Box 113"/>
            <p:cNvSpPr txBox="1">
              <a:spLocks noChangeArrowheads="1"/>
            </p:cNvSpPr>
            <p:nvPr/>
          </p:nvSpPr>
          <p:spPr bwMode="auto">
            <a:xfrm>
              <a:off x="4158" y="192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13426" name="Text Box 114"/>
            <p:cNvSpPr txBox="1">
              <a:spLocks noChangeArrowheads="1"/>
            </p:cNvSpPr>
            <p:nvPr/>
          </p:nvSpPr>
          <p:spPr bwMode="auto">
            <a:xfrm rot="19548660">
              <a:off x="4494" y="650"/>
              <a:ext cx="33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charset="0"/>
                </a:rPr>
                <a:t>F.V.</a:t>
              </a:r>
            </a:p>
          </p:txBody>
        </p:sp>
        <p:sp>
          <p:nvSpPr>
            <p:cNvPr id="13427" name="Text Box 115"/>
            <p:cNvSpPr txBox="1">
              <a:spLocks noChangeArrowheads="1"/>
            </p:cNvSpPr>
            <p:nvPr/>
          </p:nvSpPr>
          <p:spPr bwMode="auto">
            <a:xfrm>
              <a:off x="4524" y="1374"/>
              <a:ext cx="2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T.V.</a:t>
              </a:r>
            </a:p>
          </p:txBody>
        </p:sp>
        <p:sp>
          <p:nvSpPr>
            <p:cNvPr id="13428" name="Text Box 116"/>
            <p:cNvSpPr txBox="1">
              <a:spLocks noChangeArrowheads="1"/>
            </p:cNvSpPr>
            <p:nvPr/>
          </p:nvSpPr>
          <p:spPr bwMode="auto">
            <a:xfrm>
              <a:off x="4230" y="129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13429" name="Text Box 117"/>
            <p:cNvSpPr txBox="1">
              <a:spLocks noChangeArrowheads="1"/>
            </p:cNvSpPr>
            <p:nvPr/>
          </p:nvSpPr>
          <p:spPr bwMode="auto">
            <a:xfrm>
              <a:off x="4896" y="131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13430" name="Text Box 118"/>
            <p:cNvSpPr txBox="1">
              <a:spLocks noChangeArrowheads="1"/>
            </p:cNvSpPr>
            <p:nvPr/>
          </p:nvSpPr>
          <p:spPr bwMode="auto">
            <a:xfrm>
              <a:off x="4212" y="86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3431" name="Text Box 119"/>
            <p:cNvSpPr txBox="1">
              <a:spLocks noChangeArrowheads="1"/>
            </p:cNvSpPr>
            <p:nvPr/>
          </p:nvSpPr>
          <p:spPr bwMode="auto">
            <a:xfrm>
              <a:off x="4848" y="46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  <p:sp>
          <p:nvSpPr>
            <p:cNvPr id="13432" name="Text Box 120"/>
            <p:cNvSpPr txBox="1">
              <a:spLocks noChangeArrowheads="1"/>
            </p:cNvSpPr>
            <p:nvPr/>
          </p:nvSpPr>
          <p:spPr bwMode="auto">
            <a:xfrm>
              <a:off x="4470" y="846"/>
              <a:ext cx="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</a:t>
              </a:r>
            </a:p>
          </p:txBody>
        </p:sp>
      </p:grpSp>
      <p:grpSp>
        <p:nvGrpSpPr>
          <p:cNvPr id="31" name="Group 121"/>
          <p:cNvGrpSpPr>
            <a:grpSpLocks/>
          </p:cNvGrpSpPr>
          <p:nvPr/>
        </p:nvGrpSpPr>
        <p:grpSpPr bwMode="auto">
          <a:xfrm>
            <a:off x="6400800" y="3592513"/>
            <a:ext cx="2514600" cy="2960687"/>
            <a:chOff x="3888" y="2160"/>
            <a:chExt cx="1584" cy="1865"/>
          </a:xfrm>
        </p:grpSpPr>
        <p:sp>
          <p:nvSpPr>
            <p:cNvPr id="13434" name="Rectangle 122"/>
            <p:cNvSpPr>
              <a:spLocks noChangeArrowheads="1"/>
            </p:cNvSpPr>
            <p:nvPr/>
          </p:nvSpPr>
          <p:spPr bwMode="auto">
            <a:xfrm>
              <a:off x="4128" y="2189"/>
              <a:ext cx="1104" cy="93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5" name="Rectangle 123"/>
            <p:cNvSpPr>
              <a:spLocks noChangeArrowheads="1"/>
            </p:cNvSpPr>
            <p:nvPr/>
          </p:nvSpPr>
          <p:spPr bwMode="auto">
            <a:xfrm>
              <a:off x="4128" y="3065"/>
              <a:ext cx="1104" cy="93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>
              <a:off x="3984" y="3063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Text Box 125"/>
            <p:cNvSpPr txBox="1">
              <a:spLocks noChangeArrowheads="1"/>
            </p:cNvSpPr>
            <p:nvPr/>
          </p:nvSpPr>
          <p:spPr bwMode="auto">
            <a:xfrm>
              <a:off x="3888" y="3027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13438" name="Text Box 126"/>
            <p:cNvSpPr txBox="1">
              <a:spLocks noChangeArrowheads="1"/>
            </p:cNvSpPr>
            <p:nvPr/>
          </p:nvSpPr>
          <p:spPr bwMode="auto">
            <a:xfrm>
              <a:off x="5275" y="3027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13439" name="Line 127"/>
            <p:cNvSpPr>
              <a:spLocks noChangeShapeType="1"/>
            </p:cNvSpPr>
            <p:nvPr/>
          </p:nvSpPr>
          <p:spPr bwMode="auto">
            <a:xfrm>
              <a:off x="4402" y="2640"/>
              <a:ext cx="0" cy="665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0" name="Line 128"/>
            <p:cNvSpPr>
              <a:spLocks noChangeShapeType="1"/>
            </p:cNvSpPr>
            <p:nvPr/>
          </p:nvSpPr>
          <p:spPr bwMode="auto">
            <a:xfrm>
              <a:off x="4967" y="2592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1" name="Line 129"/>
            <p:cNvSpPr>
              <a:spLocks noChangeShapeType="1"/>
            </p:cNvSpPr>
            <p:nvPr/>
          </p:nvSpPr>
          <p:spPr bwMode="auto">
            <a:xfrm>
              <a:off x="4398" y="2736"/>
              <a:ext cx="57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2" name="Line 130"/>
            <p:cNvSpPr>
              <a:spLocks noChangeShapeType="1"/>
            </p:cNvSpPr>
            <p:nvPr/>
          </p:nvSpPr>
          <p:spPr bwMode="auto">
            <a:xfrm>
              <a:off x="4402" y="3242"/>
              <a:ext cx="565" cy="5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3" name="Line 131"/>
            <p:cNvSpPr>
              <a:spLocks noChangeShapeType="1"/>
            </p:cNvSpPr>
            <p:nvPr/>
          </p:nvSpPr>
          <p:spPr bwMode="auto">
            <a:xfrm>
              <a:off x="4339" y="3242"/>
              <a:ext cx="749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44" name="Text Box 132"/>
            <p:cNvSpPr txBox="1">
              <a:spLocks noChangeArrowheads="1"/>
            </p:cNvSpPr>
            <p:nvPr/>
          </p:nvSpPr>
          <p:spPr bwMode="auto">
            <a:xfrm>
              <a:off x="4143" y="3813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13445" name="Text Box 133"/>
            <p:cNvSpPr txBox="1">
              <a:spLocks noChangeArrowheads="1"/>
            </p:cNvSpPr>
            <p:nvPr/>
          </p:nvSpPr>
          <p:spPr bwMode="auto">
            <a:xfrm>
              <a:off x="4158" y="2160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13446" name="Text Box 134"/>
            <p:cNvSpPr txBox="1">
              <a:spLocks noChangeArrowheads="1"/>
            </p:cNvSpPr>
            <p:nvPr/>
          </p:nvSpPr>
          <p:spPr bwMode="auto">
            <a:xfrm>
              <a:off x="4494" y="320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sym typeface="Symbol" pitchFamily="18" charset="2"/>
                </a:rPr>
                <a:t>Ø</a:t>
              </a:r>
            </a:p>
          </p:txBody>
        </p:sp>
        <p:sp>
          <p:nvSpPr>
            <p:cNvPr id="13447" name="Text Box 135"/>
            <p:cNvSpPr txBox="1">
              <a:spLocks noChangeArrowheads="1"/>
            </p:cNvSpPr>
            <p:nvPr/>
          </p:nvSpPr>
          <p:spPr bwMode="auto">
            <a:xfrm>
              <a:off x="4308" y="318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13448" name="Text Box 136"/>
            <p:cNvSpPr txBox="1">
              <a:spLocks noChangeArrowheads="1"/>
            </p:cNvSpPr>
            <p:nvPr/>
          </p:nvSpPr>
          <p:spPr bwMode="auto">
            <a:xfrm>
              <a:off x="4896" y="369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13449" name="Text Box 137"/>
            <p:cNvSpPr txBox="1">
              <a:spLocks noChangeArrowheads="1"/>
            </p:cNvSpPr>
            <p:nvPr/>
          </p:nvSpPr>
          <p:spPr bwMode="auto">
            <a:xfrm>
              <a:off x="4296" y="254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3450" name="Text Box 138"/>
            <p:cNvSpPr txBox="1">
              <a:spLocks noChangeArrowheads="1"/>
            </p:cNvSpPr>
            <p:nvPr/>
          </p:nvSpPr>
          <p:spPr bwMode="auto">
            <a:xfrm>
              <a:off x="4896" y="2544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  <p:sp>
          <p:nvSpPr>
            <p:cNvPr id="13451" name="Text Box 139"/>
            <p:cNvSpPr txBox="1">
              <a:spLocks noChangeArrowheads="1"/>
            </p:cNvSpPr>
            <p:nvPr/>
          </p:nvSpPr>
          <p:spPr bwMode="auto">
            <a:xfrm>
              <a:off x="4512" y="3456"/>
              <a:ext cx="2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Tv</a:t>
              </a:r>
            </a:p>
          </p:txBody>
        </p:sp>
        <p:sp>
          <p:nvSpPr>
            <p:cNvPr id="13452" name="Text Box 140"/>
            <p:cNvSpPr txBox="1">
              <a:spLocks noChangeArrowheads="1"/>
            </p:cNvSpPr>
            <p:nvPr/>
          </p:nvSpPr>
          <p:spPr bwMode="auto">
            <a:xfrm>
              <a:off x="4560" y="2496"/>
              <a:ext cx="2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Fv</a:t>
              </a:r>
            </a:p>
          </p:txBody>
        </p:sp>
      </p:grpSp>
      <p:grpSp>
        <p:nvGrpSpPr>
          <p:cNvPr id="13453" name="Group 141"/>
          <p:cNvGrpSpPr>
            <a:grpSpLocks/>
          </p:cNvGrpSpPr>
          <p:nvPr/>
        </p:nvGrpSpPr>
        <p:grpSpPr bwMode="auto">
          <a:xfrm>
            <a:off x="4953000" y="3632200"/>
            <a:ext cx="1600200" cy="635000"/>
            <a:chOff x="3120" y="2160"/>
            <a:chExt cx="1008" cy="400"/>
          </a:xfrm>
        </p:grpSpPr>
        <p:sp>
          <p:nvSpPr>
            <p:cNvPr id="13454" name="AutoShape 142"/>
            <p:cNvSpPr>
              <a:spLocks noChangeArrowheads="1"/>
            </p:cNvSpPr>
            <p:nvPr/>
          </p:nvSpPr>
          <p:spPr bwMode="auto">
            <a:xfrm>
              <a:off x="3120" y="2176"/>
              <a:ext cx="1008" cy="384"/>
            </a:xfrm>
            <a:prstGeom prst="wedgeRoundRectCallout">
              <a:avLst>
                <a:gd name="adj1" fmla="val 58731"/>
                <a:gd name="adj2" fmla="val 84375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SG" sz="1400"/>
            </a:p>
          </p:txBody>
        </p:sp>
        <p:sp>
          <p:nvSpPr>
            <p:cNvPr id="13455" name="Text Box 143"/>
            <p:cNvSpPr txBox="1">
              <a:spLocks noChangeArrowheads="1"/>
            </p:cNvSpPr>
            <p:nvPr/>
          </p:nvSpPr>
          <p:spPr bwMode="auto">
            <a:xfrm>
              <a:off x="3120" y="2160"/>
              <a:ext cx="99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Tv inclined to xy</a:t>
              </a:r>
            </a:p>
            <a:p>
              <a:r>
                <a:rPr lang="en-US" sz="1600">
                  <a:latin typeface="Times New Roman" charset="0"/>
                </a:rPr>
                <a:t>Fv parallel to xy.</a:t>
              </a:r>
            </a:p>
          </p:txBody>
        </p:sp>
      </p:grpSp>
      <p:sp>
        <p:nvSpPr>
          <p:cNvPr id="13456" name="Oval 144"/>
          <p:cNvSpPr>
            <a:spLocks noChangeArrowheads="1"/>
          </p:cNvSpPr>
          <p:nvPr/>
        </p:nvSpPr>
        <p:spPr bwMode="auto">
          <a:xfrm>
            <a:off x="785813" y="762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Times New Roman" charset="0"/>
              </a:rPr>
              <a:t>3.</a:t>
            </a:r>
          </a:p>
        </p:txBody>
      </p:sp>
      <p:sp>
        <p:nvSpPr>
          <p:cNvPr id="13457" name="Oval 145"/>
          <p:cNvSpPr>
            <a:spLocks noChangeArrowheads="1"/>
          </p:cNvSpPr>
          <p:nvPr/>
        </p:nvSpPr>
        <p:spPr bwMode="auto">
          <a:xfrm>
            <a:off x="742950" y="3886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Times New Roman" charset="0"/>
              </a:rPr>
              <a:t>4.</a:t>
            </a:r>
          </a:p>
        </p:txBody>
      </p:sp>
      <p:grpSp>
        <p:nvGrpSpPr>
          <p:cNvPr id="13458" name="Group 146"/>
          <p:cNvGrpSpPr>
            <a:grpSpLocks/>
          </p:cNvGrpSpPr>
          <p:nvPr/>
        </p:nvGrpSpPr>
        <p:grpSpPr bwMode="auto">
          <a:xfrm>
            <a:off x="4972050" y="385763"/>
            <a:ext cx="1620838" cy="619125"/>
            <a:chOff x="3132" y="243"/>
            <a:chExt cx="1021" cy="390"/>
          </a:xfrm>
        </p:grpSpPr>
        <p:sp>
          <p:nvSpPr>
            <p:cNvPr id="13459" name="AutoShape 147"/>
            <p:cNvSpPr>
              <a:spLocks noChangeArrowheads="1"/>
            </p:cNvSpPr>
            <p:nvPr/>
          </p:nvSpPr>
          <p:spPr bwMode="auto">
            <a:xfrm>
              <a:off x="3132" y="249"/>
              <a:ext cx="1008" cy="384"/>
            </a:xfrm>
            <a:prstGeom prst="wedgeRoundRectCallout">
              <a:avLst>
                <a:gd name="adj1" fmla="val 58731"/>
                <a:gd name="adj2" fmla="val 84375"/>
                <a:gd name="adj3" fmla="val 16667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SG" sz="1400"/>
            </a:p>
          </p:txBody>
        </p:sp>
        <p:sp>
          <p:nvSpPr>
            <p:cNvPr id="13460" name="Text Box 148"/>
            <p:cNvSpPr txBox="1">
              <a:spLocks noChangeArrowheads="1"/>
            </p:cNvSpPr>
            <p:nvPr/>
          </p:nvSpPr>
          <p:spPr bwMode="auto">
            <a:xfrm>
              <a:off x="3153" y="243"/>
              <a:ext cx="10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Fv inclined to xy</a:t>
              </a:r>
            </a:p>
            <a:p>
              <a:r>
                <a:rPr lang="en-US" sz="1600">
                  <a:latin typeface="Times New Roman" charset="0"/>
                </a:rPr>
                <a:t>Tv parallel to xy.</a:t>
              </a:r>
            </a:p>
          </p:txBody>
        </p:sp>
      </p:grpSp>
      <p:sp>
        <p:nvSpPr>
          <p:cNvPr id="13461" name="Text Box 149"/>
          <p:cNvSpPr txBox="1">
            <a:spLocks noChangeArrowheads="1"/>
          </p:cNvSpPr>
          <p:nvPr/>
        </p:nvSpPr>
        <p:spPr bwMode="auto">
          <a:xfrm>
            <a:off x="6508750" y="3271838"/>
            <a:ext cx="2320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Orthographic Projections</a:t>
            </a: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6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3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25" grpId="0" animBg="1"/>
      <p:bldP spid="13331" grpId="0" animBg="1"/>
      <p:bldP spid="13352" grpId="0" animBg="1"/>
      <p:bldP spid="13365" grpId="0" autoUpdateAnimBg="0"/>
      <p:bldP spid="13389" grpId="0" animBg="1"/>
      <p:bldP spid="13407" grpId="0" animBg="1"/>
      <p:bldP spid="13408" grpId="0" animBg="1"/>
      <p:bldP spid="13409" grpId="0" autoUpdateAnimBg="0"/>
      <p:bldP spid="13410" grpId="0" autoUpdateAnimBg="0"/>
      <p:bldP spid="13411" grpId="0" autoUpdateAnimBg="0"/>
      <p:bldP spid="13456" grpId="0" animBg="1" autoUpdateAnimBg="0"/>
      <p:bldP spid="13457" grpId="0" animBg="1" autoUpdateAnimBg="0"/>
      <p:bldP spid="1346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663" y="1662113"/>
            <a:ext cx="1884362" cy="1419225"/>
            <a:chOff x="436" y="2112"/>
            <a:chExt cx="1247" cy="773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436" y="2736"/>
              <a:ext cx="194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1488" y="2112"/>
              <a:ext cx="19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0675" y="212725"/>
            <a:ext cx="2790825" cy="3444875"/>
            <a:chOff x="3857" y="1277"/>
            <a:chExt cx="1578" cy="1948"/>
          </a:xfrm>
        </p:grpSpPr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rot="5323066" flipV="1">
              <a:off x="3563" y="1615"/>
              <a:ext cx="1482" cy="805"/>
            </a:xfrm>
            <a:prstGeom prst="parallelogram">
              <a:avLst>
                <a:gd name="adj" fmla="val 60983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 rot="19742203" flipV="1">
              <a:off x="4013" y="2283"/>
              <a:ext cx="1422" cy="901"/>
            </a:xfrm>
            <a:prstGeom prst="parallelogram">
              <a:avLst>
                <a:gd name="adj" fmla="val 5227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 rot="-1716384">
              <a:off x="3857" y="1679"/>
              <a:ext cx="301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1">
                  <a:latin typeface="Times New Roman" charset="0"/>
                </a:rPr>
                <a:t>V.P.</a:t>
              </a:r>
            </a:p>
          </p:txBody>
        </p:sp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4656" y="3116"/>
            <a:ext cx="205" cy="109"/>
          </p:xfrm>
          <a:graphic>
            <a:graphicData uri="http://schemas.openxmlformats.org/presentationml/2006/ole">
              <p:oleObj spid="_x0000_s9219" name="CorelDRAW" r:id="rId5" imgW="668520" imgH="320400" progId="">
                <p:embed/>
              </p:oleObj>
            </a:graphicData>
          </a:graphic>
        </p:graphicFrame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12775" y="944563"/>
            <a:ext cx="1960563" cy="1530350"/>
            <a:chOff x="351" y="555"/>
            <a:chExt cx="1094" cy="770"/>
          </a:xfrm>
        </p:grpSpPr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 flipH="1" flipV="1">
              <a:off x="726" y="555"/>
              <a:ext cx="719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 rot="377888">
              <a:off x="351" y="1169"/>
              <a:ext cx="309" cy="156"/>
              <a:chOff x="1968" y="2544"/>
              <a:chExt cx="480" cy="240"/>
            </a:xfrm>
          </p:grpSpPr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 flipH="1" flipV="1">
                <a:off x="1968" y="2544"/>
                <a:ext cx="48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 flipH="1" flipV="1">
                <a:off x="2172" y="2646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 flipV="1">
              <a:off x="979" y="645"/>
              <a:ext cx="192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163638" y="1487488"/>
            <a:ext cx="1409700" cy="1497012"/>
            <a:chOff x="869" y="1762"/>
            <a:chExt cx="787" cy="753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869" y="1762"/>
              <a:ext cx="787" cy="753"/>
              <a:chOff x="658" y="828"/>
              <a:chExt cx="787" cy="753"/>
            </a:xfrm>
          </p:grpSpPr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58" y="1342"/>
                <a:ext cx="0" cy="2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1445" y="828"/>
                <a:ext cx="0" cy="7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1445" y="1273"/>
                <a:ext cx="0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869" y="2310"/>
              <a:ext cx="0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806700" y="2014538"/>
            <a:ext cx="850900" cy="390525"/>
            <a:chOff x="5263" y="2296"/>
            <a:chExt cx="481" cy="221"/>
          </a:xfrm>
        </p:grpSpPr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 rot="1539104">
              <a:off x="5330" y="2296"/>
              <a:ext cx="41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For Fv</a:t>
              </a:r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H="1" flipV="1">
              <a:off x="5263" y="2363"/>
              <a:ext cx="277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671513" y="2236788"/>
            <a:ext cx="1901825" cy="738187"/>
            <a:chOff x="384" y="1205"/>
            <a:chExt cx="1061" cy="37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384" y="1427"/>
              <a:ext cx="269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726" y="1205"/>
              <a:ext cx="719" cy="3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649288" y="944563"/>
            <a:ext cx="635000" cy="1733550"/>
            <a:chOff x="371" y="555"/>
            <a:chExt cx="355" cy="872"/>
          </a:xfrm>
        </p:grpSpPr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726" y="555"/>
              <a:ext cx="0" cy="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371" y="1154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81000" y="669925"/>
            <a:ext cx="1012825" cy="1528763"/>
            <a:chOff x="3891" y="1536"/>
            <a:chExt cx="573" cy="864"/>
          </a:xfrm>
        </p:grpSpPr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3891" y="2210"/>
              <a:ext cx="19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a’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4263" y="1536"/>
              <a:ext cx="20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b’</a:t>
              </a:r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1016000" y="2844800"/>
            <a:ext cx="1743075" cy="377825"/>
            <a:chOff x="4250" y="2765"/>
            <a:chExt cx="986" cy="214"/>
          </a:xfrm>
        </p:grpSpPr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4250" y="2765"/>
              <a:ext cx="155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a</a:t>
              </a:r>
            </a:p>
          </p:txBody>
        </p:sp>
        <p:sp>
          <p:nvSpPr>
            <p:cNvPr id="15396" name="Text Box 36"/>
            <p:cNvSpPr txBox="1">
              <a:spLocks noChangeArrowheads="1"/>
            </p:cNvSpPr>
            <p:nvPr/>
          </p:nvSpPr>
          <p:spPr bwMode="auto">
            <a:xfrm>
              <a:off x="5074" y="2789"/>
              <a:ext cx="162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820738" y="1211263"/>
            <a:ext cx="2006600" cy="1516062"/>
            <a:chOff x="4139" y="1842"/>
            <a:chExt cx="1135" cy="857"/>
          </a:xfrm>
        </p:grpSpPr>
        <p:sp>
          <p:nvSpPr>
            <p:cNvPr id="15398" name="Line 38"/>
            <p:cNvSpPr>
              <a:spLocks noChangeShapeType="1"/>
            </p:cNvSpPr>
            <p:nvPr/>
          </p:nvSpPr>
          <p:spPr bwMode="auto">
            <a:xfrm flipV="1">
              <a:off x="4333" y="1998"/>
              <a:ext cx="798" cy="577"/>
            </a:xfrm>
            <a:prstGeom prst="line">
              <a:avLst/>
            </a:prstGeom>
            <a:noFill/>
            <a:ln w="57150">
              <a:solidFill>
                <a:srgbClr val="D6009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Text Box 39"/>
            <p:cNvSpPr txBox="1">
              <a:spLocks noChangeArrowheads="1"/>
            </p:cNvSpPr>
            <p:nvPr/>
          </p:nvSpPr>
          <p:spPr bwMode="auto">
            <a:xfrm>
              <a:off x="5093" y="1842"/>
              <a:ext cx="181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B</a:t>
              </a:r>
            </a:p>
          </p:txBody>
        </p:sp>
        <p:sp>
          <p:nvSpPr>
            <p:cNvPr id="15400" name="Text Box 40"/>
            <p:cNvSpPr txBox="1">
              <a:spLocks noChangeArrowheads="1"/>
            </p:cNvSpPr>
            <p:nvPr/>
          </p:nvSpPr>
          <p:spPr bwMode="auto">
            <a:xfrm>
              <a:off x="4139" y="2509"/>
              <a:ext cx="18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A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30238" y="1435100"/>
            <a:ext cx="1019175" cy="696913"/>
            <a:chOff x="4032" y="1968"/>
            <a:chExt cx="576" cy="394"/>
          </a:xfrm>
        </p:grpSpPr>
        <p:sp>
          <p:nvSpPr>
            <p:cNvPr id="15402" name="Line 42"/>
            <p:cNvSpPr>
              <a:spLocks noChangeShapeType="1"/>
            </p:cNvSpPr>
            <p:nvPr/>
          </p:nvSpPr>
          <p:spPr bwMode="auto">
            <a:xfrm flipV="1">
              <a:off x="4032" y="1968"/>
              <a:ext cx="576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Text Box 43"/>
            <p:cNvSpPr txBox="1">
              <a:spLocks noChangeArrowheads="1"/>
            </p:cNvSpPr>
            <p:nvPr/>
          </p:nvSpPr>
          <p:spPr bwMode="auto">
            <a:xfrm>
              <a:off x="4136" y="2018"/>
              <a:ext cx="19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 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1185863" y="2463800"/>
            <a:ext cx="673100" cy="485775"/>
            <a:chOff x="4346" y="2550"/>
            <a:chExt cx="381" cy="275"/>
          </a:xfrm>
        </p:grpSpPr>
        <p:sp>
          <p:nvSpPr>
            <p:cNvPr id="15405" name="Line 45"/>
            <p:cNvSpPr>
              <a:spLocks noChangeShapeType="1"/>
            </p:cNvSpPr>
            <p:nvPr/>
          </p:nvSpPr>
          <p:spPr bwMode="auto">
            <a:xfrm flipV="1">
              <a:off x="4346" y="2550"/>
              <a:ext cx="381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4437" y="2669"/>
              <a:ext cx="151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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1790700" y="76200"/>
            <a:ext cx="742950" cy="882650"/>
            <a:chOff x="4688" y="1200"/>
            <a:chExt cx="420" cy="499"/>
          </a:xfrm>
        </p:grpSpPr>
        <p:sp>
          <p:nvSpPr>
            <p:cNvPr id="15408" name="Line 48"/>
            <p:cNvSpPr>
              <a:spLocks noChangeShapeType="1"/>
            </p:cNvSpPr>
            <p:nvPr/>
          </p:nvSpPr>
          <p:spPr bwMode="auto">
            <a:xfrm>
              <a:off x="4887" y="1392"/>
              <a:ext cx="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Text Box 49"/>
            <p:cNvSpPr txBox="1">
              <a:spLocks noChangeArrowheads="1"/>
            </p:cNvSpPr>
            <p:nvPr/>
          </p:nvSpPr>
          <p:spPr bwMode="auto">
            <a:xfrm>
              <a:off x="4688" y="1200"/>
              <a:ext cx="420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For Tv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623888" y="927100"/>
            <a:ext cx="676275" cy="1223963"/>
            <a:chOff x="4028" y="1681"/>
            <a:chExt cx="383" cy="692"/>
          </a:xfrm>
        </p:grpSpPr>
        <p:sp>
          <p:nvSpPr>
            <p:cNvPr id="15411" name="Line 51"/>
            <p:cNvSpPr>
              <a:spLocks noChangeShapeType="1"/>
            </p:cNvSpPr>
            <p:nvPr/>
          </p:nvSpPr>
          <p:spPr bwMode="auto">
            <a:xfrm flipH="1">
              <a:off x="4028" y="1681"/>
              <a:ext cx="383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Text Box 52"/>
            <p:cNvSpPr txBox="1">
              <a:spLocks noChangeArrowheads="1"/>
            </p:cNvSpPr>
            <p:nvPr/>
          </p:nvSpPr>
          <p:spPr bwMode="auto">
            <a:xfrm rot="-3580067">
              <a:off x="4005" y="1900"/>
              <a:ext cx="2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i="1">
                  <a:latin typeface="Times New Roman" charset="0"/>
                </a:rPr>
                <a:t>F.V</a:t>
              </a:r>
              <a:r>
                <a:rPr lang="en-US" sz="1400" b="1" i="1">
                  <a:latin typeface="Times New Roman" charset="0"/>
                </a:rPr>
                <a:t>.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1163638" y="2949575"/>
            <a:ext cx="1409700" cy="303213"/>
            <a:chOff x="4333" y="2825"/>
            <a:chExt cx="798" cy="171"/>
          </a:xfrm>
        </p:grpSpPr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>
              <a:off x="4333" y="2825"/>
              <a:ext cx="7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Text Box 55"/>
            <p:cNvSpPr txBox="1">
              <a:spLocks noChangeArrowheads="1"/>
            </p:cNvSpPr>
            <p:nvPr/>
          </p:nvSpPr>
          <p:spPr bwMode="auto">
            <a:xfrm>
              <a:off x="4649" y="2841"/>
              <a:ext cx="25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i="1">
                  <a:latin typeface="Times New Roman" charset="0"/>
                </a:rPr>
                <a:t>T.V.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5715000" y="107950"/>
            <a:ext cx="2851150" cy="3397250"/>
            <a:chOff x="2976" y="77"/>
            <a:chExt cx="1635" cy="1948"/>
          </a:xfrm>
        </p:grpSpPr>
        <p:grpSp>
          <p:nvGrpSpPr>
            <p:cNvPr id="20" name="Group 57"/>
            <p:cNvGrpSpPr>
              <a:grpSpLocks/>
            </p:cNvGrpSpPr>
            <p:nvPr/>
          </p:nvGrpSpPr>
          <p:grpSpPr bwMode="auto">
            <a:xfrm>
              <a:off x="2976" y="897"/>
              <a:ext cx="1067" cy="803"/>
              <a:chOff x="436" y="2112"/>
              <a:chExt cx="1248" cy="775"/>
            </a:xfrm>
          </p:grpSpPr>
          <p:sp>
            <p:nvSpPr>
              <p:cNvPr id="15418" name="Text Box 58"/>
              <p:cNvSpPr txBox="1">
                <a:spLocks noChangeArrowheads="1"/>
              </p:cNvSpPr>
              <p:nvPr/>
            </p:nvSpPr>
            <p:spPr bwMode="auto">
              <a:xfrm>
                <a:off x="436" y="2734"/>
                <a:ext cx="196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X</a:t>
                </a:r>
              </a:p>
            </p:txBody>
          </p:sp>
          <p:sp>
            <p:nvSpPr>
              <p:cNvPr id="15419" name="Text Box 59"/>
              <p:cNvSpPr txBox="1">
                <a:spLocks noChangeArrowheads="1"/>
              </p:cNvSpPr>
              <p:nvPr/>
            </p:nvSpPr>
            <p:spPr bwMode="auto">
              <a:xfrm>
                <a:off x="1487" y="2112"/>
                <a:ext cx="197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Y</a:t>
                </a:r>
              </a:p>
            </p:txBody>
          </p:sp>
        </p:grpSp>
        <p:grpSp>
          <p:nvGrpSpPr>
            <p:cNvPr id="21" name="Group 60"/>
            <p:cNvGrpSpPr>
              <a:grpSpLocks/>
            </p:cNvGrpSpPr>
            <p:nvPr/>
          </p:nvGrpSpPr>
          <p:grpSpPr bwMode="auto">
            <a:xfrm>
              <a:off x="3032" y="77"/>
              <a:ext cx="1579" cy="1948"/>
              <a:chOff x="3856" y="1277"/>
              <a:chExt cx="1579" cy="1948"/>
            </a:xfrm>
          </p:grpSpPr>
          <p:sp>
            <p:nvSpPr>
              <p:cNvPr id="15421" name="AutoShape 61"/>
              <p:cNvSpPr>
                <a:spLocks noChangeArrowheads="1"/>
              </p:cNvSpPr>
              <p:nvPr/>
            </p:nvSpPr>
            <p:spPr bwMode="auto">
              <a:xfrm rot="5323066" flipV="1">
                <a:off x="3563" y="1615"/>
                <a:ext cx="1482" cy="805"/>
              </a:xfrm>
              <a:prstGeom prst="parallelogram">
                <a:avLst>
                  <a:gd name="adj" fmla="val 60983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2" name="AutoShape 62"/>
              <p:cNvSpPr>
                <a:spLocks noChangeArrowheads="1"/>
              </p:cNvSpPr>
              <p:nvPr/>
            </p:nvSpPr>
            <p:spPr bwMode="auto">
              <a:xfrm rot="19742203" flipV="1">
                <a:off x="4013" y="2283"/>
                <a:ext cx="1422" cy="901"/>
              </a:xfrm>
              <a:prstGeom prst="parallelogram">
                <a:avLst>
                  <a:gd name="adj" fmla="val 52279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3" name="Text Box 63"/>
              <p:cNvSpPr txBox="1">
                <a:spLocks noChangeArrowheads="1"/>
              </p:cNvSpPr>
              <p:nvPr/>
            </p:nvSpPr>
            <p:spPr bwMode="auto">
              <a:xfrm rot="-1716384">
                <a:off x="3856" y="1676"/>
                <a:ext cx="30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i="1">
                    <a:latin typeface="Times New Roman" charset="0"/>
                  </a:rPr>
                  <a:t>V.P.</a:t>
                </a:r>
              </a:p>
            </p:txBody>
          </p:sp>
          <p:graphicFrame>
            <p:nvGraphicFramePr>
              <p:cNvPr id="15424" name="Object 64"/>
              <p:cNvGraphicFramePr>
                <a:graphicFrameLocks noChangeAspect="1"/>
              </p:cNvGraphicFramePr>
              <p:nvPr/>
            </p:nvGraphicFramePr>
            <p:xfrm>
              <a:off x="4656" y="3116"/>
              <a:ext cx="205" cy="109"/>
            </p:xfrm>
            <a:graphic>
              <a:graphicData uri="http://schemas.openxmlformats.org/presentationml/2006/ole">
                <p:oleObj spid="_x0000_s9218" name="CorelDRAW" r:id="rId6" imgW="668520" imgH="320400" progId="">
                  <p:embed/>
                </p:oleObj>
              </a:graphicData>
            </a:graphic>
          </p:graphicFrame>
        </p:grpSp>
        <p:grpSp>
          <p:nvGrpSpPr>
            <p:cNvPr id="22" name="Group 65"/>
            <p:cNvGrpSpPr>
              <a:grpSpLocks/>
            </p:cNvGrpSpPr>
            <p:nvPr/>
          </p:nvGrpSpPr>
          <p:grpSpPr bwMode="auto">
            <a:xfrm>
              <a:off x="3231" y="1222"/>
              <a:ext cx="1076" cy="417"/>
              <a:chOff x="384" y="1205"/>
              <a:chExt cx="1061" cy="372"/>
            </a:xfrm>
          </p:grpSpPr>
          <p:sp>
            <p:nvSpPr>
              <p:cNvPr id="15426" name="Line 66"/>
              <p:cNvSpPr>
                <a:spLocks noChangeShapeType="1"/>
              </p:cNvSpPr>
              <p:nvPr/>
            </p:nvSpPr>
            <p:spPr bwMode="auto">
              <a:xfrm>
                <a:off x="384" y="1427"/>
                <a:ext cx="269" cy="1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7" name="Line 67"/>
              <p:cNvSpPr>
                <a:spLocks noChangeShapeType="1"/>
              </p:cNvSpPr>
              <p:nvPr/>
            </p:nvSpPr>
            <p:spPr bwMode="auto">
              <a:xfrm>
                <a:off x="726" y="1205"/>
                <a:ext cx="719" cy="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68"/>
            <p:cNvGrpSpPr>
              <a:grpSpLocks/>
            </p:cNvGrpSpPr>
            <p:nvPr/>
          </p:nvGrpSpPr>
          <p:grpSpPr bwMode="auto">
            <a:xfrm>
              <a:off x="3218" y="491"/>
              <a:ext cx="360" cy="980"/>
              <a:chOff x="371" y="555"/>
              <a:chExt cx="355" cy="872"/>
            </a:xfrm>
          </p:grpSpPr>
          <p:sp>
            <p:nvSpPr>
              <p:cNvPr id="15429" name="Line 69"/>
              <p:cNvSpPr>
                <a:spLocks noChangeShapeType="1"/>
              </p:cNvSpPr>
              <p:nvPr/>
            </p:nvSpPr>
            <p:spPr bwMode="auto">
              <a:xfrm>
                <a:off x="726" y="555"/>
                <a:ext cx="0" cy="6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Line 70"/>
              <p:cNvSpPr>
                <a:spLocks noChangeShapeType="1"/>
              </p:cNvSpPr>
              <p:nvPr/>
            </p:nvSpPr>
            <p:spPr bwMode="auto">
              <a:xfrm>
                <a:off x="371" y="1154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71"/>
            <p:cNvGrpSpPr>
              <a:grpSpLocks/>
            </p:cNvGrpSpPr>
            <p:nvPr/>
          </p:nvGrpSpPr>
          <p:grpSpPr bwMode="auto">
            <a:xfrm>
              <a:off x="3067" y="336"/>
              <a:ext cx="576" cy="868"/>
              <a:chOff x="3891" y="1536"/>
              <a:chExt cx="576" cy="868"/>
            </a:xfrm>
          </p:grpSpPr>
          <p:sp>
            <p:nvSpPr>
              <p:cNvPr id="15432" name="Text Box 72"/>
              <p:cNvSpPr txBox="1">
                <a:spLocks noChangeArrowheads="1"/>
              </p:cNvSpPr>
              <p:nvPr/>
            </p:nvSpPr>
            <p:spPr bwMode="auto">
              <a:xfrm>
                <a:off x="3891" y="2212"/>
                <a:ext cx="19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a’</a:t>
                </a:r>
              </a:p>
            </p:txBody>
          </p:sp>
          <p:sp>
            <p:nvSpPr>
              <p:cNvPr id="15433" name="Text Box 73"/>
              <p:cNvSpPr txBox="1">
                <a:spLocks noChangeArrowheads="1"/>
              </p:cNvSpPr>
              <p:nvPr/>
            </p:nvSpPr>
            <p:spPr bwMode="auto">
              <a:xfrm>
                <a:off x="4264" y="1536"/>
                <a:ext cx="203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b’</a:t>
                </a:r>
              </a:p>
            </p:txBody>
          </p:sp>
        </p:grpSp>
        <p:grpSp>
          <p:nvGrpSpPr>
            <p:cNvPr id="25" name="Group 74"/>
            <p:cNvGrpSpPr>
              <a:grpSpLocks/>
            </p:cNvGrpSpPr>
            <p:nvPr/>
          </p:nvGrpSpPr>
          <p:grpSpPr bwMode="auto">
            <a:xfrm>
              <a:off x="3426" y="1565"/>
              <a:ext cx="987" cy="215"/>
              <a:chOff x="4250" y="2765"/>
              <a:chExt cx="987" cy="215"/>
            </a:xfrm>
          </p:grpSpPr>
          <p:sp>
            <p:nvSpPr>
              <p:cNvPr id="15435" name="Text Box 75"/>
              <p:cNvSpPr txBox="1">
                <a:spLocks noChangeArrowheads="1"/>
              </p:cNvSpPr>
              <p:nvPr/>
            </p:nvSpPr>
            <p:spPr bwMode="auto">
              <a:xfrm>
                <a:off x="4250" y="2765"/>
                <a:ext cx="157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a</a:t>
                </a:r>
              </a:p>
            </p:txBody>
          </p:sp>
          <p:sp>
            <p:nvSpPr>
              <p:cNvPr id="15436" name="Text Box 76"/>
              <p:cNvSpPr txBox="1">
                <a:spLocks noChangeArrowheads="1"/>
              </p:cNvSpPr>
              <p:nvPr/>
            </p:nvSpPr>
            <p:spPr bwMode="auto">
              <a:xfrm>
                <a:off x="5073" y="2787"/>
                <a:ext cx="164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b</a:t>
                </a:r>
              </a:p>
            </p:txBody>
          </p:sp>
        </p:grpSp>
        <p:grpSp>
          <p:nvGrpSpPr>
            <p:cNvPr id="26" name="Group 77"/>
            <p:cNvGrpSpPr>
              <a:grpSpLocks/>
            </p:cNvGrpSpPr>
            <p:nvPr/>
          </p:nvGrpSpPr>
          <p:grpSpPr bwMode="auto">
            <a:xfrm>
              <a:off x="3208" y="768"/>
              <a:ext cx="576" cy="394"/>
              <a:chOff x="4032" y="1968"/>
              <a:chExt cx="576" cy="394"/>
            </a:xfrm>
          </p:grpSpPr>
          <p:sp>
            <p:nvSpPr>
              <p:cNvPr id="15438" name="Line 78"/>
              <p:cNvSpPr>
                <a:spLocks noChangeShapeType="1"/>
              </p:cNvSpPr>
              <p:nvPr/>
            </p:nvSpPr>
            <p:spPr bwMode="auto">
              <a:xfrm flipV="1">
                <a:off x="4032" y="1968"/>
                <a:ext cx="576" cy="3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9" name="Text Box 79"/>
              <p:cNvSpPr txBox="1">
                <a:spLocks noChangeArrowheads="1"/>
              </p:cNvSpPr>
              <p:nvPr/>
            </p:nvSpPr>
            <p:spPr bwMode="auto">
              <a:xfrm>
                <a:off x="4137" y="2015"/>
                <a:ext cx="195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  <a:cs typeface="Times New Roman" charset="0"/>
                    <a:sym typeface="Symbol" pitchFamily="18" charset="2"/>
                  </a:rPr>
                  <a:t> </a:t>
                </a:r>
              </a:p>
            </p:txBody>
          </p:sp>
        </p:grpSp>
        <p:grpSp>
          <p:nvGrpSpPr>
            <p:cNvPr id="27" name="Group 80"/>
            <p:cNvGrpSpPr>
              <a:grpSpLocks/>
            </p:cNvGrpSpPr>
            <p:nvPr/>
          </p:nvGrpSpPr>
          <p:grpSpPr bwMode="auto">
            <a:xfrm>
              <a:off x="3522" y="1350"/>
              <a:ext cx="381" cy="278"/>
              <a:chOff x="4346" y="2550"/>
              <a:chExt cx="381" cy="278"/>
            </a:xfrm>
          </p:grpSpPr>
          <p:sp>
            <p:nvSpPr>
              <p:cNvPr id="15441" name="Line 81"/>
              <p:cNvSpPr>
                <a:spLocks noChangeShapeType="1"/>
              </p:cNvSpPr>
              <p:nvPr/>
            </p:nvSpPr>
            <p:spPr bwMode="auto">
              <a:xfrm flipV="1">
                <a:off x="4346" y="2550"/>
                <a:ext cx="381" cy="2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2" name="Text Box 82"/>
              <p:cNvSpPr txBox="1">
                <a:spLocks noChangeArrowheads="1"/>
              </p:cNvSpPr>
              <p:nvPr/>
            </p:nvSpPr>
            <p:spPr bwMode="auto">
              <a:xfrm>
                <a:off x="4439" y="2671"/>
                <a:ext cx="155" cy="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  <a:cs typeface="Times New Roman" charset="0"/>
                    <a:sym typeface="Symbol" pitchFamily="18" charset="2"/>
                  </a:rPr>
                  <a:t></a:t>
                </a:r>
              </a:p>
            </p:txBody>
          </p:sp>
        </p:grpSp>
        <p:grpSp>
          <p:nvGrpSpPr>
            <p:cNvPr id="28" name="Group 83"/>
            <p:cNvGrpSpPr>
              <a:grpSpLocks/>
            </p:cNvGrpSpPr>
            <p:nvPr/>
          </p:nvGrpSpPr>
          <p:grpSpPr bwMode="auto">
            <a:xfrm>
              <a:off x="3204" y="481"/>
              <a:ext cx="383" cy="692"/>
              <a:chOff x="4028" y="1681"/>
              <a:chExt cx="383" cy="692"/>
            </a:xfrm>
          </p:grpSpPr>
          <p:sp>
            <p:nvSpPr>
              <p:cNvPr id="15444" name="Line 84"/>
              <p:cNvSpPr>
                <a:spLocks noChangeShapeType="1"/>
              </p:cNvSpPr>
              <p:nvPr/>
            </p:nvSpPr>
            <p:spPr bwMode="auto">
              <a:xfrm flipH="1">
                <a:off x="4028" y="1681"/>
                <a:ext cx="383" cy="6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Text Box 85"/>
              <p:cNvSpPr txBox="1">
                <a:spLocks noChangeArrowheads="1"/>
              </p:cNvSpPr>
              <p:nvPr/>
            </p:nvSpPr>
            <p:spPr bwMode="auto">
              <a:xfrm rot="-3580067">
                <a:off x="4000" y="1900"/>
                <a:ext cx="270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i="1">
                    <a:latin typeface="Times New Roman" charset="0"/>
                  </a:rPr>
                  <a:t>F.V</a:t>
                </a:r>
                <a:r>
                  <a:rPr lang="en-US" sz="1400" b="1" i="1">
                    <a:latin typeface="Times New Roman" charset="0"/>
                  </a:rPr>
                  <a:t>.</a:t>
                </a:r>
              </a:p>
            </p:txBody>
          </p:sp>
        </p:grp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3509" y="1625"/>
              <a:ext cx="798" cy="174"/>
              <a:chOff x="4333" y="2825"/>
              <a:chExt cx="798" cy="174"/>
            </a:xfrm>
          </p:grpSpPr>
          <p:sp>
            <p:nvSpPr>
              <p:cNvPr id="15447" name="Line 87"/>
              <p:cNvSpPr>
                <a:spLocks noChangeShapeType="1"/>
              </p:cNvSpPr>
              <p:nvPr/>
            </p:nvSpPr>
            <p:spPr bwMode="auto">
              <a:xfrm>
                <a:off x="4333" y="2825"/>
                <a:ext cx="79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Text Box 88"/>
              <p:cNvSpPr txBox="1">
                <a:spLocks noChangeArrowheads="1"/>
              </p:cNvSpPr>
              <p:nvPr/>
            </p:nvSpPr>
            <p:spPr bwMode="auto">
              <a:xfrm>
                <a:off x="4648" y="2841"/>
                <a:ext cx="262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 i="1">
                    <a:latin typeface="Times New Roman" charset="0"/>
                  </a:rPr>
                  <a:t>T.V.</a:t>
                </a:r>
              </a:p>
            </p:txBody>
          </p:sp>
        </p:grpSp>
      </p:grpSp>
      <p:grpSp>
        <p:nvGrpSpPr>
          <p:cNvPr id="30" name="Group 89"/>
          <p:cNvGrpSpPr>
            <a:grpSpLocks/>
          </p:cNvGrpSpPr>
          <p:nvPr/>
        </p:nvGrpSpPr>
        <p:grpSpPr bwMode="auto">
          <a:xfrm>
            <a:off x="6107113" y="-31750"/>
            <a:ext cx="3113087" cy="2863850"/>
            <a:chOff x="3141" y="0"/>
            <a:chExt cx="1785" cy="1642"/>
          </a:xfrm>
        </p:grpSpPr>
        <p:grpSp>
          <p:nvGrpSpPr>
            <p:cNvPr id="31" name="Group 90"/>
            <p:cNvGrpSpPr>
              <a:grpSpLocks/>
            </p:cNvGrpSpPr>
            <p:nvPr/>
          </p:nvGrpSpPr>
          <p:grpSpPr bwMode="auto">
            <a:xfrm>
              <a:off x="4439" y="1097"/>
              <a:ext cx="487" cy="220"/>
              <a:chOff x="5263" y="2297"/>
              <a:chExt cx="487" cy="220"/>
            </a:xfrm>
          </p:grpSpPr>
          <p:sp>
            <p:nvSpPr>
              <p:cNvPr id="15451" name="Text Box 91"/>
              <p:cNvSpPr txBox="1">
                <a:spLocks noChangeArrowheads="1"/>
              </p:cNvSpPr>
              <p:nvPr/>
            </p:nvSpPr>
            <p:spPr bwMode="auto">
              <a:xfrm rot="1539104">
                <a:off x="5331" y="2297"/>
                <a:ext cx="4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For Fv</a:t>
                </a:r>
              </a:p>
            </p:txBody>
          </p:sp>
          <p:sp>
            <p:nvSpPr>
              <p:cNvPr id="15452" name="Line 92"/>
              <p:cNvSpPr>
                <a:spLocks noChangeShapeType="1"/>
              </p:cNvSpPr>
              <p:nvPr/>
            </p:nvSpPr>
            <p:spPr bwMode="auto">
              <a:xfrm flipH="1" flipV="1">
                <a:off x="5263" y="2363"/>
                <a:ext cx="277" cy="1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56" name="Group 93"/>
            <p:cNvGrpSpPr>
              <a:grpSpLocks/>
            </p:cNvGrpSpPr>
            <p:nvPr/>
          </p:nvGrpSpPr>
          <p:grpSpPr bwMode="auto">
            <a:xfrm>
              <a:off x="3863" y="0"/>
              <a:ext cx="426" cy="499"/>
              <a:chOff x="4687" y="1200"/>
              <a:chExt cx="426" cy="499"/>
            </a:xfrm>
          </p:grpSpPr>
          <p:sp>
            <p:nvSpPr>
              <p:cNvPr id="15454" name="Line 94"/>
              <p:cNvSpPr>
                <a:spLocks noChangeShapeType="1"/>
              </p:cNvSpPr>
              <p:nvPr/>
            </p:nvSpPr>
            <p:spPr bwMode="auto">
              <a:xfrm>
                <a:off x="4887" y="1392"/>
                <a:ext cx="0" cy="3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Text Box 95"/>
              <p:cNvSpPr txBox="1">
                <a:spLocks noChangeArrowheads="1"/>
              </p:cNvSpPr>
              <p:nvPr/>
            </p:nvSpPr>
            <p:spPr bwMode="auto">
              <a:xfrm>
                <a:off x="4687" y="1200"/>
                <a:ext cx="42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For Tv</a:t>
                </a:r>
              </a:p>
            </p:txBody>
          </p:sp>
        </p:grpSp>
        <p:grpSp>
          <p:nvGrpSpPr>
            <p:cNvPr id="15457" name="Group 96"/>
            <p:cNvGrpSpPr>
              <a:grpSpLocks/>
            </p:cNvGrpSpPr>
            <p:nvPr/>
          </p:nvGrpSpPr>
          <p:grpSpPr bwMode="auto">
            <a:xfrm>
              <a:off x="3141" y="489"/>
              <a:ext cx="1253" cy="1153"/>
              <a:chOff x="3150" y="491"/>
              <a:chExt cx="1253" cy="1153"/>
            </a:xfrm>
          </p:grpSpPr>
          <p:grpSp>
            <p:nvGrpSpPr>
              <p:cNvPr id="15458" name="Group 97"/>
              <p:cNvGrpSpPr>
                <a:grpSpLocks/>
              </p:cNvGrpSpPr>
              <p:nvPr/>
            </p:nvGrpSpPr>
            <p:grpSpPr bwMode="auto">
              <a:xfrm>
                <a:off x="3461" y="798"/>
                <a:ext cx="798" cy="846"/>
                <a:chOff x="869" y="1762"/>
                <a:chExt cx="787" cy="753"/>
              </a:xfrm>
            </p:grpSpPr>
            <p:grpSp>
              <p:nvGrpSpPr>
                <p:cNvPr id="15463" name="Group 98"/>
                <p:cNvGrpSpPr>
                  <a:grpSpLocks/>
                </p:cNvGrpSpPr>
                <p:nvPr/>
              </p:nvGrpSpPr>
              <p:grpSpPr bwMode="auto">
                <a:xfrm>
                  <a:off x="869" y="1762"/>
                  <a:ext cx="787" cy="753"/>
                  <a:chOff x="658" y="828"/>
                  <a:chExt cx="787" cy="753"/>
                </a:xfrm>
              </p:grpSpPr>
              <p:sp>
                <p:nvSpPr>
                  <p:cNvPr id="15459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658" y="1342"/>
                    <a:ext cx="0" cy="23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0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1445" y="828"/>
                    <a:ext cx="0" cy="75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1" name="Line 101"/>
                  <p:cNvSpPr>
                    <a:spLocks noChangeShapeType="1"/>
                  </p:cNvSpPr>
                  <p:nvPr/>
                </p:nvSpPr>
                <p:spPr bwMode="auto">
                  <a:xfrm>
                    <a:off x="1445" y="1273"/>
                    <a:ext cx="0" cy="1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62" name="Line 102"/>
                <p:cNvSpPr>
                  <a:spLocks noChangeShapeType="1"/>
                </p:cNvSpPr>
                <p:nvPr/>
              </p:nvSpPr>
              <p:spPr bwMode="auto">
                <a:xfrm>
                  <a:off x="869" y="2310"/>
                  <a:ext cx="0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65" name="Group 103"/>
              <p:cNvGrpSpPr>
                <a:grpSpLocks/>
              </p:cNvGrpSpPr>
              <p:nvPr/>
            </p:nvGrpSpPr>
            <p:grpSpPr bwMode="auto">
              <a:xfrm>
                <a:off x="3150" y="491"/>
                <a:ext cx="1109" cy="865"/>
                <a:chOff x="351" y="555"/>
                <a:chExt cx="1094" cy="770"/>
              </a:xfrm>
            </p:grpSpPr>
            <p:sp>
              <p:nvSpPr>
                <p:cNvPr id="15464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726" y="555"/>
                  <a:ext cx="719" cy="2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469" name="Group 105"/>
                <p:cNvGrpSpPr>
                  <a:grpSpLocks/>
                </p:cNvGrpSpPr>
                <p:nvPr/>
              </p:nvGrpSpPr>
              <p:grpSpPr bwMode="auto">
                <a:xfrm rot="377888">
                  <a:off x="351" y="1169"/>
                  <a:ext cx="309" cy="156"/>
                  <a:chOff x="1968" y="2544"/>
                  <a:chExt cx="480" cy="240"/>
                </a:xfrm>
              </p:grpSpPr>
              <p:sp>
                <p:nvSpPr>
                  <p:cNvPr id="15466" name="Line 10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968" y="2544"/>
                    <a:ext cx="48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467" name="Line 10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172" y="2646"/>
                    <a:ext cx="96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68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79" y="645"/>
                  <a:ext cx="192" cy="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473" name="Group 109"/>
              <p:cNvGrpSpPr>
                <a:grpSpLocks/>
              </p:cNvGrpSpPr>
              <p:nvPr/>
            </p:nvGrpSpPr>
            <p:grpSpPr bwMode="auto">
              <a:xfrm>
                <a:off x="3270" y="640"/>
                <a:ext cx="1133" cy="863"/>
                <a:chOff x="4142" y="1840"/>
                <a:chExt cx="1133" cy="863"/>
              </a:xfrm>
            </p:grpSpPr>
            <p:sp>
              <p:nvSpPr>
                <p:cNvPr id="15470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4333" y="1998"/>
                  <a:ext cx="798" cy="577"/>
                </a:xfrm>
                <a:prstGeom prst="line">
                  <a:avLst/>
                </a:prstGeom>
                <a:noFill/>
                <a:ln w="57150">
                  <a:solidFill>
                    <a:srgbClr val="D60093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1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5092" y="1840"/>
                  <a:ext cx="183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Times New Roman" charset="0"/>
                    </a:rPr>
                    <a:t>B</a:t>
                  </a:r>
                </a:p>
              </p:txBody>
            </p:sp>
            <p:sp>
              <p:nvSpPr>
                <p:cNvPr id="15472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142" y="2511"/>
                  <a:ext cx="18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>
                      <a:latin typeface="Times New Roman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15497" name="Group 113"/>
          <p:cNvGrpSpPr>
            <a:grpSpLocks/>
          </p:cNvGrpSpPr>
          <p:nvPr/>
        </p:nvGrpSpPr>
        <p:grpSpPr bwMode="auto">
          <a:xfrm>
            <a:off x="3276600" y="3200400"/>
            <a:ext cx="2628900" cy="3448050"/>
            <a:chOff x="4051" y="288"/>
            <a:chExt cx="1656" cy="2172"/>
          </a:xfrm>
        </p:grpSpPr>
        <p:sp>
          <p:nvSpPr>
            <p:cNvPr id="15474" name="Rectangle 114"/>
            <p:cNvSpPr>
              <a:spLocks noChangeArrowheads="1"/>
            </p:cNvSpPr>
            <p:nvPr/>
          </p:nvSpPr>
          <p:spPr bwMode="auto">
            <a:xfrm>
              <a:off x="4335" y="316"/>
              <a:ext cx="1192" cy="10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5" name="Rectangle 115"/>
            <p:cNvSpPr>
              <a:spLocks noChangeArrowheads="1"/>
            </p:cNvSpPr>
            <p:nvPr/>
          </p:nvSpPr>
          <p:spPr bwMode="auto">
            <a:xfrm>
              <a:off x="4335" y="1381"/>
              <a:ext cx="1192" cy="10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Line 116"/>
            <p:cNvSpPr>
              <a:spLocks noChangeShapeType="1"/>
            </p:cNvSpPr>
            <p:nvPr/>
          </p:nvSpPr>
          <p:spPr bwMode="auto">
            <a:xfrm>
              <a:off x="4165" y="1381"/>
              <a:ext cx="1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7" name="Text Box 117"/>
            <p:cNvSpPr txBox="1">
              <a:spLocks noChangeArrowheads="1"/>
            </p:cNvSpPr>
            <p:nvPr/>
          </p:nvSpPr>
          <p:spPr bwMode="auto">
            <a:xfrm>
              <a:off x="4051" y="1219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15478" name="Text Box 118"/>
            <p:cNvSpPr txBox="1">
              <a:spLocks noChangeArrowheads="1"/>
            </p:cNvSpPr>
            <p:nvPr/>
          </p:nvSpPr>
          <p:spPr bwMode="auto">
            <a:xfrm>
              <a:off x="5509" y="1230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15479" name="Line 119"/>
            <p:cNvSpPr>
              <a:spLocks noChangeShapeType="1"/>
            </p:cNvSpPr>
            <p:nvPr/>
          </p:nvSpPr>
          <p:spPr bwMode="auto">
            <a:xfrm>
              <a:off x="4505" y="998"/>
              <a:ext cx="0" cy="7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0" name="Line 120"/>
            <p:cNvSpPr>
              <a:spLocks noChangeShapeType="1"/>
            </p:cNvSpPr>
            <p:nvPr/>
          </p:nvSpPr>
          <p:spPr bwMode="auto">
            <a:xfrm>
              <a:off x="5136" y="594"/>
              <a:ext cx="0" cy="176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1" name="Line 121"/>
            <p:cNvSpPr>
              <a:spLocks noChangeShapeType="1"/>
            </p:cNvSpPr>
            <p:nvPr/>
          </p:nvSpPr>
          <p:spPr bwMode="auto">
            <a:xfrm flipV="1">
              <a:off x="4498" y="641"/>
              <a:ext cx="625" cy="4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2" name="Line 122"/>
            <p:cNvSpPr>
              <a:spLocks noChangeShapeType="1"/>
            </p:cNvSpPr>
            <p:nvPr/>
          </p:nvSpPr>
          <p:spPr bwMode="auto">
            <a:xfrm>
              <a:off x="4505" y="1736"/>
              <a:ext cx="631" cy="5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3" name="Line 123"/>
            <p:cNvSpPr>
              <a:spLocks noChangeShapeType="1"/>
            </p:cNvSpPr>
            <p:nvPr/>
          </p:nvSpPr>
          <p:spPr bwMode="auto">
            <a:xfrm>
              <a:off x="4505" y="1055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4" name="Line 124"/>
            <p:cNvSpPr>
              <a:spLocks noChangeShapeType="1"/>
            </p:cNvSpPr>
            <p:nvPr/>
          </p:nvSpPr>
          <p:spPr bwMode="auto">
            <a:xfrm>
              <a:off x="4491" y="1736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85" name="Text Box 125"/>
            <p:cNvSpPr txBox="1">
              <a:spLocks noChangeArrowheads="1"/>
            </p:cNvSpPr>
            <p:nvPr/>
          </p:nvSpPr>
          <p:spPr bwMode="auto">
            <a:xfrm>
              <a:off x="4584" y="895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  </a:t>
              </a:r>
            </a:p>
          </p:txBody>
        </p:sp>
        <p:sp>
          <p:nvSpPr>
            <p:cNvPr id="15486" name="Text Box 126"/>
            <p:cNvSpPr txBox="1">
              <a:spLocks noChangeArrowheads="1"/>
            </p:cNvSpPr>
            <p:nvPr/>
          </p:nvSpPr>
          <p:spPr bwMode="auto">
            <a:xfrm>
              <a:off x="4586" y="168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</a:t>
              </a:r>
            </a:p>
          </p:txBody>
        </p:sp>
        <p:sp>
          <p:nvSpPr>
            <p:cNvPr id="15487" name="Text Box 127"/>
            <p:cNvSpPr txBox="1">
              <a:spLocks noChangeArrowheads="1"/>
            </p:cNvSpPr>
            <p:nvPr/>
          </p:nvSpPr>
          <p:spPr bwMode="auto">
            <a:xfrm>
              <a:off x="4335" y="2190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15488" name="Text Box 128"/>
            <p:cNvSpPr txBox="1">
              <a:spLocks noChangeArrowheads="1"/>
            </p:cNvSpPr>
            <p:nvPr/>
          </p:nvSpPr>
          <p:spPr bwMode="auto">
            <a:xfrm>
              <a:off x="4314" y="288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15489" name="Text Box 129"/>
            <p:cNvSpPr txBox="1">
              <a:spLocks noChangeArrowheads="1"/>
            </p:cNvSpPr>
            <p:nvPr/>
          </p:nvSpPr>
          <p:spPr bwMode="auto">
            <a:xfrm>
              <a:off x="4416" y="168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15490" name="Text Box 130"/>
            <p:cNvSpPr txBox="1">
              <a:spLocks noChangeArrowheads="1"/>
            </p:cNvSpPr>
            <p:nvPr/>
          </p:nvSpPr>
          <p:spPr bwMode="auto">
            <a:xfrm>
              <a:off x="4986" y="22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15491" name="Text Box 131"/>
            <p:cNvSpPr txBox="1">
              <a:spLocks noChangeArrowheads="1"/>
            </p:cNvSpPr>
            <p:nvPr/>
          </p:nvSpPr>
          <p:spPr bwMode="auto">
            <a:xfrm>
              <a:off x="4608" y="672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FV</a:t>
              </a:r>
            </a:p>
          </p:txBody>
        </p:sp>
        <p:sp>
          <p:nvSpPr>
            <p:cNvPr id="15492" name="Text Box 132"/>
            <p:cNvSpPr txBox="1">
              <a:spLocks noChangeArrowheads="1"/>
            </p:cNvSpPr>
            <p:nvPr/>
          </p:nvSpPr>
          <p:spPr bwMode="auto">
            <a:xfrm>
              <a:off x="4608" y="1968"/>
              <a:ext cx="2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TV</a:t>
              </a:r>
            </a:p>
          </p:txBody>
        </p:sp>
        <p:sp>
          <p:nvSpPr>
            <p:cNvPr id="15493" name="Text Box 133"/>
            <p:cNvSpPr txBox="1">
              <a:spLocks noChangeArrowheads="1"/>
            </p:cNvSpPr>
            <p:nvPr/>
          </p:nvSpPr>
          <p:spPr bwMode="auto">
            <a:xfrm>
              <a:off x="4380" y="89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15494" name="Text Box 134"/>
            <p:cNvSpPr txBox="1">
              <a:spLocks noChangeArrowheads="1"/>
            </p:cNvSpPr>
            <p:nvPr/>
          </p:nvSpPr>
          <p:spPr bwMode="auto">
            <a:xfrm>
              <a:off x="5040" y="480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</p:grp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3048000" y="304800"/>
            <a:ext cx="2571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ahoma" charset="0"/>
              </a:rPr>
              <a:t>A Line inclined to both</a:t>
            </a:r>
          </a:p>
          <a:p>
            <a:pPr algn="ctr"/>
            <a:r>
              <a:rPr lang="en-US">
                <a:latin typeface="Tahoma" charset="0"/>
              </a:rPr>
              <a:t> Hp and Vp</a:t>
            </a:r>
          </a:p>
          <a:p>
            <a:pPr algn="ctr"/>
            <a:r>
              <a:rPr lang="en-US">
                <a:latin typeface="Tahoma" charset="0"/>
              </a:rPr>
              <a:t>(Pictorial presentation)</a:t>
            </a:r>
            <a:r>
              <a:rPr lang="en-US" sz="2400">
                <a:latin typeface="Tahoma" charset="0"/>
              </a:rPr>
              <a:t> </a:t>
            </a:r>
          </a:p>
        </p:txBody>
      </p:sp>
      <p:sp>
        <p:nvSpPr>
          <p:cNvPr id="15496" name="Oval 136"/>
          <p:cNvSpPr>
            <a:spLocks noChangeArrowheads="1"/>
          </p:cNvSpPr>
          <p:nvPr/>
        </p:nvSpPr>
        <p:spPr bwMode="auto">
          <a:xfrm>
            <a:off x="2743200" y="304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Times New Roman" charset="0"/>
              </a:rPr>
              <a:t>5.</a:t>
            </a:r>
          </a:p>
        </p:txBody>
      </p:sp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5" grpId="0" autoUpdateAnimBg="0"/>
      <p:bldP spid="1549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1352550"/>
            <a:ext cx="2578100" cy="3448050"/>
            <a:chOff x="3936" y="852"/>
            <a:chExt cx="1624" cy="2172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4183" y="886"/>
              <a:ext cx="1136" cy="110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4183" y="1921"/>
              <a:ext cx="1136" cy="110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7" name="Line 5"/>
            <p:cNvSpPr>
              <a:spLocks noChangeShapeType="1"/>
            </p:cNvSpPr>
            <p:nvPr/>
          </p:nvSpPr>
          <p:spPr bwMode="auto">
            <a:xfrm>
              <a:off x="4035" y="1919"/>
              <a:ext cx="1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18" name="Text Box 6"/>
            <p:cNvSpPr txBox="1">
              <a:spLocks noChangeArrowheads="1"/>
            </p:cNvSpPr>
            <p:nvPr/>
          </p:nvSpPr>
          <p:spPr bwMode="auto">
            <a:xfrm>
              <a:off x="3936" y="1876"/>
              <a:ext cx="19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90119" name="Text Box 7"/>
            <p:cNvSpPr txBox="1">
              <a:spLocks noChangeArrowheads="1"/>
            </p:cNvSpPr>
            <p:nvPr/>
          </p:nvSpPr>
          <p:spPr bwMode="auto">
            <a:xfrm>
              <a:off x="5363" y="1876"/>
              <a:ext cx="197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90120" name="Text Box 8"/>
            <p:cNvSpPr txBox="1">
              <a:spLocks noChangeArrowheads="1"/>
            </p:cNvSpPr>
            <p:nvPr/>
          </p:nvSpPr>
          <p:spPr bwMode="auto">
            <a:xfrm>
              <a:off x="4198" y="2804"/>
              <a:ext cx="35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4215" y="852"/>
              <a:ext cx="35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24200" y="1409700"/>
            <a:ext cx="2628900" cy="3448050"/>
            <a:chOff x="2976" y="768"/>
            <a:chExt cx="1656" cy="2172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976" y="768"/>
              <a:ext cx="1656" cy="2172"/>
              <a:chOff x="2976" y="768"/>
              <a:chExt cx="1656" cy="2172"/>
            </a:xfrm>
          </p:grpSpPr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2976" y="768"/>
                <a:ext cx="1656" cy="2172"/>
                <a:chOff x="2976" y="768"/>
                <a:chExt cx="1656" cy="2172"/>
              </a:xfrm>
            </p:grpSpPr>
            <p:sp>
              <p:nvSpPr>
                <p:cNvPr id="90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3260" y="796"/>
                  <a:ext cx="1192" cy="107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3260" y="1861"/>
                  <a:ext cx="1192" cy="107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127" name="Line 15"/>
                <p:cNvSpPr>
                  <a:spLocks noChangeShapeType="1"/>
                </p:cNvSpPr>
                <p:nvPr/>
              </p:nvSpPr>
              <p:spPr bwMode="auto">
                <a:xfrm>
                  <a:off x="3090" y="1861"/>
                  <a:ext cx="14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76" y="1699"/>
                  <a:ext cx="19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X</a:t>
                  </a:r>
                </a:p>
              </p:txBody>
            </p:sp>
            <p:sp>
              <p:nvSpPr>
                <p:cNvPr id="901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434" y="1710"/>
                  <a:ext cx="19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Y</a:t>
                  </a:r>
                </a:p>
              </p:txBody>
            </p:sp>
            <p:sp>
              <p:nvSpPr>
                <p:cNvPr id="90130" name="Line 18"/>
                <p:cNvSpPr>
                  <a:spLocks noChangeShapeType="1"/>
                </p:cNvSpPr>
                <p:nvPr/>
              </p:nvSpPr>
              <p:spPr bwMode="auto">
                <a:xfrm>
                  <a:off x="3430" y="1478"/>
                  <a:ext cx="0" cy="738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423" y="1104"/>
                  <a:ext cx="657" cy="433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2" name="Line 20"/>
                <p:cNvSpPr>
                  <a:spLocks noChangeShapeType="1"/>
                </p:cNvSpPr>
                <p:nvPr/>
              </p:nvSpPr>
              <p:spPr bwMode="auto">
                <a:xfrm>
                  <a:off x="3430" y="2216"/>
                  <a:ext cx="650" cy="568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3" name="Line 21"/>
                <p:cNvSpPr>
                  <a:spLocks noChangeShapeType="1"/>
                </p:cNvSpPr>
                <p:nvPr/>
              </p:nvSpPr>
              <p:spPr bwMode="auto">
                <a:xfrm>
                  <a:off x="3430" y="1535"/>
                  <a:ext cx="795" cy="0"/>
                </a:xfrm>
                <a:prstGeom prst="line">
                  <a:avLst/>
                </a:prstGeom>
                <a:noFill/>
                <a:ln w="63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1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509" y="1377"/>
                  <a:ext cx="1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  <a:cs typeface="Times New Roman" charset="0"/>
                      <a:sym typeface="Symbol" pitchFamily="18" charset="2"/>
                    </a:rPr>
                    <a:t>  </a:t>
                  </a:r>
                </a:p>
              </p:txBody>
            </p:sp>
            <p:sp>
              <p:nvSpPr>
                <p:cNvPr id="901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511" y="2169"/>
                  <a:ext cx="17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  <a:cs typeface="Times New Roman" charset="0"/>
                      <a:sym typeface="Symbol" pitchFamily="18" charset="2"/>
                    </a:rPr>
                    <a:t></a:t>
                  </a:r>
                </a:p>
              </p:txBody>
            </p:sp>
            <p:sp>
              <p:nvSpPr>
                <p:cNvPr id="901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260" y="2670"/>
                  <a:ext cx="35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latin typeface="Times New Roman" charset="0"/>
                    </a:rPr>
                    <a:t>H.P.</a:t>
                  </a:r>
                </a:p>
              </p:txBody>
            </p:sp>
            <p:sp>
              <p:nvSpPr>
                <p:cNvPr id="901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239" y="768"/>
                  <a:ext cx="350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latin typeface="Times New Roman" charset="0"/>
                    </a:rPr>
                    <a:t>V.P.</a:t>
                  </a:r>
                </a:p>
              </p:txBody>
            </p:sp>
            <p:sp>
              <p:nvSpPr>
                <p:cNvPr id="901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341" y="2160"/>
                  <a:ext cx="16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a</a:t>
                  </a:r>
                </a:p>
              </p:txBody>
            </p:sp>
            <p:sp>
              <p:nvSpPr>
                <p:cNvPr id="9013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911" y="2712"/>
                  <a:ext cx="17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b</a:t>
                  </a:r>
                </a:p>
              </p:txBody>
            </p:sp>
            <p:sp>
              <p:nvSpPr>
                <p:cNvPr id="9014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21" y="2197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 b="1">
                      <a:latin typeface="Times New Roman" charset="0"/>
                    </a:rPr>
                    <a:t>TV</a:t>
                  </a:r>
                </a:p>
              </p:txBody>
            </p:sp>
            <p:sp>
              <p:nvSpPr>
                <p:cNvPr id="9014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305" y="13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a’</a:t>
                  </a:r>
                </a:p>
              </p:txBody>
            </p:sp>
            <p:sp>
              <p:nvSpPr>
                <p:cNvPr id="9014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65" y="924"/>
                  <a:ext cx="209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latin typeface="Times New Roman" charset="0"/>
                    </a:rPr>
                    <a:t>b’</a:t>
                  </a:r>
                </a:p>
              </p:txBody>
            </p:sp>
            <p:sp>
              <p:nvSpPr>
                <p:cNvPr id="90143" name="Line 31"/>
                <p:cNvSpPr>
                  <a:spLocks noChangeShapeType="1"/>
                </p:cNvSpPr>
                <p:nvPr/>
              </p:nvSpPr>
              <p:spPr bwMode="auto">
                <a:xfrm>
                  <a:off x="3869" y="1104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0144" name="Text Box 32"/>
              <p:cNvSpPr txBox="1">
                <a:spLocks noChangeArrowheads="1"/>
              </p:cNvSpPr>
              <p:nvPr/>
            </p:nvSpPr>
            <p:spPr bwMode="auto">
              <a:xfrm>
                <a:off x="3648" y="1152"/>
                <a:ext cx="23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Times New Roman" charset="0"/>
                  </a:rPr>
                  <a:t>FV</a:t>
                </a:r>
              </a:p>
            </p:txBody>
          </p:sp>
        </p:grpSp>
        <p:sp>
          <p:nvSpPr>
            <p:cNvPr id="90145" name="Text Box 33"/>
            <p:cNvSpPr txBox="1">
              <a:spLocks noChangeArrowheads="1"/>
            </p:cNvSpPr>
            <p:nvPr/>
          </p:nvSpPr>
          <p:spPr bwMode="auto">
            <a:xfrm>
              <a:off x="3552" y="2448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TV</a:t>
              </a:r>
            </a:p>
          </p:txBody>
        </p:sp>
      </p:grpSp>
      <p:sp>
        <p:nvSpPr>
          <p:cNvPr id="90146" name="Line 34"/>
          <p:cNvSpPr>
            <a:spLocks noChangeShapeType="1"/>
          </p:cNvSpPr>
          <p:nvPr/>
        </p:nvSpPr>
        <p:spPr bwMode="auto">
          <a:xfrm>
            <a:off x="3824288" y="3698875"/>
            <a:ext cx="14351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7" name="Arc 35"/>
          <p:cNvSpPr>
            <a:spLocks/>
          </p:cNvSpPr>
          <p:nvPr/>
        </p:nvSpPr>
        <p:spPr bwMode="auto">
          <a:xfrm flipV="1">
            <a:off x="4116388" y="3657600"/>
            <a:ext cx="1143000" cy="954088"/>
          </a:xfrm>
          <a:custGeom>
            <a:avLst/>
            <a:gdLst>
              <a:gd name="G0" fmla="+- 0 0 0"/>
              <a:gd name="G1" fmla="+- 16087 0 0"/>
              <a:gd name="G2" fmla="+- 21600 0 0"/>
              <a:gd name="T0" fmla="*/ 14414 w 21600"/>
              <a:gd name="T1" fmla="*/ 0 h 18045"/>
              <a:gd name="T2" fmla="*/ 21511 w 21600"/>
              <a:gd name="T3" fmla="*/ 18045 h 18045"/>
              <a:gd name="T4" fmla="*/ 0 w 21600"/>
              <a:gd name="T5" fmla="*/ 16087 h 18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045" fill="none" extrusionOk="0">
                <a:moveTo>
                  <a:pt x="14414" y="-1"/>
                </a:moveTo>
                <a:cubicBezTo>
                  <a:pt x="18986" y="4097"/>
                  <a:pt x="21600" y="9947"/>
                  <a:pt x="21600" y="16087"/>
                </a:cubicBezTo>
                <a:cubicBezTo>
                  <a:pt x="21600" y="16740"/>
                  <a:pt x="21570" y="17394"/>
                  <a:pt x="21511" y="18045"/>
                </a:cubicBezTo>
              </a:path>
              <a:path w="21600" h="18045" stroke="0" extrusionOk="0">
                <a:moveTo>
                  <a:pt x="14414" y="-1"/>
                </a:moveTo>
                <a:cubicBezTo>
                  <a:pt x="18986" y="4097"/>
                  <a:pt x="21600" y="9947"/>
                  <a:pt x="21600" y="16087"/>
                </a:cubicBezTo>
                <a:cubicBezTo>
                  <a:pt x="21600" y="16740"/>
                  <a:pt x="21570" y="17394"/>
                  <a:pt x="21511" y="18045"/>
                </a:cubicBezTo>
                <a:lnTo>
                  <a:pt x="0" y="16087"/>
                </a:lnTo>
                <a:close/>
              </a:path>
            </a:pathLst>
          </a:custGeom>
          <a:noFill/>
          <a:ln w="63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rot="101924" flipV="1">
            <a:off x="3887788" y="1933575"/>
            <a:ext cx="13716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49" name="Text Box 37"/>
          <p:cNvSpPr txBox="1">
            <a:spLocks noChangeArrowheads="1"/>
          </p:cNvSpPr>
          <p:nvPr/>
        </p:nvSpPr>
        <p:spPr bwMode="auto">
          <a:xfrm>
            <a:off x="5211763" y="3543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Times New Roman" charset="0"/>
              </a:rPr>
              <a:t>b</a:t>
            </a:r>
            <a:r>
              <a:rPr lang="en-US" sz="1400" b="1" baseline="-25000">
                <a:latin typeface="Times New Roman" charset="0"/>
              </a:rPr>
              <a:t>1</a:t>
            </a:r>
          </a:p>
        </p:txBody>
      </p:sp>
      <p:sp>
        <p:nvSpPr>
          <p:cNvPr id="90150" name="Text Box 38"/>
          <p:cNvSpPr txBox="1">
            <a:spLocks noChangeArrowheads="1"/>
          </p:cNvSpPr>
          <p:nvPr/>
        </p:nvSpPr>
        <p:spPr bwMode="auto">
          <a:xfrm>
            <a:off x="5164138" y="163830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b</a:t>
            </a:r>
            <a:r>
              <a:rPr lang="en-US" sz="1400" baseline="-25000">
                <a:latin typeface="Times New Roman" charset="0"/>
              </a:rPr>
              <a:t>1</a:t>
            </a:r>
            <a:r>
              <a:rPr lang="en-US" sz="1400">
                <a:latin typeface="Times New Roman" charset="0"/>
              </a:rPr>
              <a:t>’</a:t>
            </a:r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auto">
          <a:xfrm>
            <a:off x="4500563" y="22240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charset="0"/>
              </a:rPr>
              <a:t>TL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152400" y="1352550"/>
            <a:ext cx="2628900" cy="3448050"/>
            <a:chOff x="528" y="768"/>
            <a:chExt cx="1656" cy="2172"/>
          </a:xfrm>
        </p:grpSpPr>
        <p:sp>
          <p:nvSpPr>
            <p:cNvPr id="90153" name="Rectangle 41"/>
            <p:cNvSpPr>
              <a:spLocks noChangeArrowheads="1"/>
            </p:cNvSpPr>
            <p:nvPr/>
          </p:nvSpPr>
          <p:spPr bwMode="auto">
            <a:xfrm>
              <a:off x="812" y="796"/>
              <a:ext cx="1192" cy="10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4" name="Rectangle 42"/>
            <p:cNvSpPr>
              <a:spLocks noChangeArrowheads="1"/>
            </p:cNvSpPr>
            <p:nvPr/>
          </p:nvSpPr>
          <p:spPr bwMode="auto">
            <a:xfrm>
              <a:off x="812" y="1861"/>
              <a:ext cx="1192" cy="107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55" name="Line 43"/>
            <p:cNvSpPr>
              <a:spLocks noChangeShapeType="1"/>
            </p:cNvSpPr>
            <p:nvPr/>
          </p:nvSpPr>
          <p:spPr bwMode="auto">
            <a:xfrm>
              <a:off x="642" y="1861"/>
              <a:ext cx="14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56" name="Text Box 44"/>
            <p:cNvSpPr txBox="1">
              <a:spLocks noChangeArrowheads="1"/>
            </p:cNvSpPr>
            <p:nvPr/>
          </p:nvSpPr>
          <p:spPr bwMode="auto">
            <a:xfrm>
              <a:off x="528" y="1699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X</a:t>
              </a:r>
            </a:p>
          </p:txBody>
        </p:sp>
        <p:sp>
          <p:nvSpPr>
            <p:cNvPr id="90157" name="Text Box 45"/>
            <p:cNvSpPr txBox="1">
              <a:spLocks noChangeArrowheads="1"/>
            </p:cNvSpPr>
            <p:nvPr/>
          </p:nvSpPr>
          <p:spPr bwMode="auto">
            <a:xfrm>
              <a:off x="1986" y="1710"/>
              <a:ext cx="1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Y</a:t>
              </a:r>
            </a:p>
          </p:txBody>
        </p:sp>
        <p:sp>
          <p:nvSpPr>
            <p:cNvPr id="90158" name="Line 46"/>
            <p:cNvSpPr>
              <a:spLocks noChangeShapeType="1"/>
            </p:cNvSpPr>
            <p:nvPr/>
          </p:nvSpPr>
          <p:spPr bwMode="auto">
            <a:xfrm>
              <a:off x="982" y="1478"/>
              <a:ext cx="0" cy="73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59" name="Line 47"/>
            <p:cNvSpPr>
              <a:spLocks noChangeShapeType="1"/>
            </p:cNvSpPr>
            <p:nvPr/>
          </p:nvSpPr>
          <p:spPr bwMode="auto">
            <a:xfrm>
              <a:off x="1613" y="1074"/>
              <a:ext cx="0" cy="1761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0" name="Line 48"/>
            <p:cNvSpPr>
              <a:spLocks noChangeShapeType="1"/>
            </p:cNvSpPr>
            <p:nvPr/>
          </p:nvSpPr>
          <p:spPr bwMode="auto">
            <a:xfrm flipV="1">
              <a:off x="975" y="1121"/>
              <a:ext cx="625" cy="41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1" name="Line 49"/>
            <p:cNvSpPr>
              <a:spLocks noChangeShapeType="1"/>
            </p:cNvSpPr>
            <p:nvPr/>
          </p:nvSpPr>
          <p:spPr bwMode="auto">
            <a:xfrm>
              <a:off x="982" y="2216"/>
              <a:ext cx="631" cy="5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2" name="Line 50"/>
            <p:cNvSpPr>
              <a:spLocks noChangeShapeType="1"/>
            </p:cNvSpPr>
            <p:nvPr/>
          </p:nvSpPr>
          <p:spPr bwMode="auto">
            <a:xfrm>
              <a:off x="982" y="1535"/>
              <a:ext cx="795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3" name="Line 51"/>
            <p:cNvSpPr>
              <a:spLocks noChangeShapeType="1"/>
            </p:cNvSpPr>
            <p:nvPr/>
          </p:nvSpPr>
          <p:spPr bwMode="auto">
            <a:xfrm>
              <a:off x="968" y="2216"/>
              <a:ext cx="1024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64" name="Text Box 52"/>
            <p:cNvSpPr txBox="1">
              <a:spLocks noChangeArrowheads="1"/>
            </p:cNvSpPr>
            <p:nvPr/>
          </p:nvSpPr>
          <p:spPr bwMode="auto">
            <a:xfrm>
              <a:off x="1061" y="1375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  </a:t>
              </a:r>
            </a:p>
          </p:txBody>
        </p:sp>
        <p:sp>
          <p:nvSpPr>
            <p:cNvPr id="90165" name="Text Box 53"/>
            <p:cNvSpPr txBox="1">
              <a:spLocks noChangeArrowheads="1"/>
            </p:cNvSpPr>
            <p:nvPr/>
          </p:nvSpPr>
          <p:spPr bwMode="auto">
            <a:xfrm>
              <a:off x="1063" y="2169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</a:t>
              </a:r>
            </a:p>
          </p:txBody>
        </p:sp>
        <p:sp>
          <p:nvSpPr>
            <p:cNvPr id="90166" name="Text Box 54"/>
            <p:cNvSpPr txBox="1">
              <a:spLocks noChangeArrowheads="1"/>
            </p:cNvSpPr>
            <p:nvPr/>
          </p:nvSpPr>
          <p:spPr bwMode="auto">
            <a:xfrm>
              <a:off x="812" y="2670"/>
              <a:ext cx="3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H.P.</a:t>
              </a:r>
            </a:p>
          </p:txBody>
        </p:sp>
        <p:sp>
          <p:nvSpPr>
            <p:cNvPr id="90167" name="Text Box 55"/>
            <p:cNvSpPr txBox="1">
              <a:spLocks noChangeArrowheads="1"/>
            </p:cNvSpPr>
            <p:nvPr/>
          </p:nvSpPr>
          <p:spPr bwMode="auto">
            <a:xfrm>
              <a:off x="791" y="768"/>
              <a:ext cx="35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charset="0"/>
                </a:rPr>
                <a:t>V.P.</a:t>
              </a:r>
            </a:p>
          </p:txBody>
        </p:sp>
        <p:sp>
          <p:nvSpPr>
            <p:cNvPr id="90168" name="Text Box 56"/>
            <p:cNvSpPr txBox="1">
              <a:spLocks noChangeArrowheads="1"/>
            </p:cNvSpPr>
            <p:nvPr/>
          </p:nvSpPr>
          <p:spPr bwMode="auto">
            <a:xfrm>
              <a:off x="893" y="216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90169" name="Text Box 57"/>
            <p:cNvSpPr txBox="1">
              <a:spLocks noChangeArrowheads="1"/>
            </p:cNvSpPr>
            <p:nvPr/>
          </p:nvSpPr>
          <p:spPr bwMode="auto">
            <a:xfrm>
              <a:off x="1463" y="271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  <p:sp>
          <p:nvSpPr>
            <p:cNvPr id="90170" name="Text Box 58"/>
            <p:cNvSpPr txBox="1">
              <a:spLocks noChangeArrowheads="1"/>
            </p:cNvSpPr>
            <p:nvPr/>
          </p:nvSpPr>
          <p:spPr bwMode="auto">
            <a:xfrm>
              <a:off x="1085" y="1152"/>
              <a:ext cx="25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FV</a:t>
              </a:r>
            </a:p>
          </p:txBody>
        </p:sp>
        <p:sp>
          <p:nvSpPr>
            <p:cNvPr id="90171" name="Text Box 59"/>
            <p:cNvSpPr txBox="1">
              <a:spLocks noChangeArrowheads="1"/>
            </p:cNvSpPr>
            <p:nvPr/>
          </p:nvSpPr>
          <p:spPr bwMode="auto">
            <a:xfrm>
              <a:off x="1085" y="2448"/>
              <a:ext cx="2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TV</a:t>
              </a:r>
            </a:p>
          </p:txBody>
        </p:sp>
        <p:sp>
          <p:nvSpPr>
            <p:cNvPr id="90172" name="Text Box 60"/>
            <p:cNvSpPr txBox="1">
              <a:spLocks noChangeArrowheads="1"/>
            </p:cNvSpPr>
            <p:nvPr/>
          </p:nvSpPr>
          <p:spPr bwMode="auto">
            <a:xfrm>
              <a:off x="857" y="13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90173" name="Text Box 61"/>
            <p:cNvSpPr txBox="1">
              <a:spLocks noChangeArrowheads="1"/>
            </p:cNvSpPr>
            <p:nvPr/>
          </p:nvSpPr>
          <p:spPr bwMode="auto">
            <a:xfrm>
              <a:off x="1517" y="960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b’</a:t>
              </a:r>
            </a:p>
          </p:txBody>
        </p:sp>
        <p:sp>
          <p:nvSpPr>
            <p:cNvPr id="90174" name="Line 62"/>
            <p:cNvSpPr>
              <a:spLocks noChangeShapeType="1"/>
            </p:cNvSpPr>
            <p:nvPr/>
          </p:nvSpPr>
          <p:spPr bwMode="auto">
            <a:xfrm>
              <a:off x="1421" y="11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75" name="Text Box 63"/>
          <p:cNvSpPr txBox="1">
            <a:spLocks noChangeArrowheads="1"/>
          </p:cNvSpPr>
          <p:nvPr/>
        </p:nvSpPr>
        <p:spPr bwMode="auto">
          <a:xfrm>
            <a:off x="76200" y="5148263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i="1"/>
              <a:t>Here TV (ab) is not // to XY line</a:t>
            </a:r>
          </a:p>
          <a:p>
            <a:pPr algn="ctr"/>
            <a:r>
              <a:rPr lang="en-US" sz="1400" b="1" i="1"/>
              <a:t>Hence it’s corresponding FV</a:t>
            </a:r>
          </a:p>
          <a:p>
            <a:pPr algn="ctr"/>
            <a:r>
              <a:rPr lang="en-US" sz="1400" b="1" i="1"/>
              <a:t>a’ b’ is </a:t>
            </a:r>
            <a:r>
              <a:rPr lang="en-US" sz="1400" b="1" i="1">
                <a:solidFill>
                  <a:srgbClr val="FF3300"/>
                </a:solidFill>
              </a:rPr>
              <a:t>not</a:t>
            </a:r>
            <a:r>
              <a:rPr lang="en-US" sz="1400" b="1" i="1"/>
              <a:t> showing </a:t>
            </a:r>
          </a:p>
          <a:p>
            <a:pPr algn="ctr"/>
            <a:r>
              <a:rPr lang="en-US" sz="1400" b="1" i="1">
                <a:solidFill>
                  <a:srgbClr val="FF3300"/>
                </a:solidFill>
              </a:rPr>
              <a:t>True Length &amp; </a:t>
            </a:r>
          </a:p>
          <a:p>
            <a:pPr algn="ctr"/>
            <a:r>
              <a:rPr lang="en-US" sz="1400" b="1" i="1">
                <a:solidFill>
                  <a:srgbClr val="FF3300"/>
                </a:solidFill>
              </a:rPr>
              <a:t>True Inclination with Hp</a:t>
            </a:r>
            <a:r>
              <a:rPr lang="en-US" sz="1600" i="1"/>
              <a:t>.</a:t>
            </a:r>
          </a:p>
        </p:txBody>
      </p:sp>
      <p:sp>
        <p:nvSpPr>
          <p:cNvPr id="90176" name="AutoShape 64"/>
          <p:cNvSpPr>
            <a:spLocks noChangeArrowheads="1"/>
          </p:cNvSpPr>
          <p:nvPr/>
        </p:nvSpPr>
        <p:spPr bwMode="auto">
          <a:xfrm rot="5400000">
            <a:off x="1320800" y="4838700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latin typeface="Times New Roman" charset="0"/>
            </a:endParaRPr>
          </a:p>
        </p:txBody>
      </p:sp>
      <p:sp>
        <p:nvSpPr>
          <p:cNvPr id="90177" name="Text Box 65"/>
          <p:cNvSpPr txBox="1">
            <a:spLocks noChangeArrowheads="1"/>
          </p:cNvSpPr>
          <p:nvPr/>
        </p:nvSpPr>
        <p:spPr bwMode="auto">
          <a:xfrm>
            <a:off x="3276600" y="5105400"/>
            <a:ext cx="2535238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/>
              <a:t>In this sketch, TV is rotated </a:t>
            </a:r>
          </a:p>
          <a:p>
            <a:pPr algn="ctr"/>
            <a:r>
              <a:rPr lang="en-US" sz="1400" b="1" i="1"/>
              <a:t>and made // to XY line. </a:t>
            </a:r>
          </a:p>
          <a:p>
            <a:pPr algn="ctr"/>
            <a:r>
              <a:rPr lang="en-US" sz="1400" b="1" i="1"/>
              <a:t>Hence it’s corresponding </a:t>
            </a:r>
          </a:p>
          <a:p>
            <a:pPr algn="ctr"/>
            <a:r>
              <a:rPr lang="en-US" sz="1400" b="1" i="1"/>
              <a:t>FV  a’ b</a:t>
            </a:r>
            <a:r>
              <a:rPr lang="en-US" sz="1400" b="1" i="1" baseline="-25000"/>
              <a:t>1</a:t>
            </a:r>
            <a:r>
              <a:rPr lang="en-US" sz="1400" b="1" i="1"/>
              <a:t>’</a:t>
            </a:r>
            <a:r>
              <a:rPr lang="en-US" sz="1400" b="1" i="1" baseline="-25000"/>
              <a:t> </a:t>
            </a:r>
            <a:r>
              <a:rPr lang="en-US" sz="1400" b="1" i="1"/>
              <a:t>Is showing </a:t>
            </a:r>
          </a:p>
          <a:p>
            <a:pPr algn="ctr"/>
            <a:r>
              <a:rPr lang="en-US" sz="1300" b="1" i="1">
                <a:solidFill>
                  <a:srgbClr val="FF3300"/>
                </a:solidFill>
              </a:rPr>
              <a:t>True Length </a:t>
            </a:r>
          </a:p>
          <a:p>
            <a:pPr algn="ctr"/>
            <a:r>
              <a:rPr lang="en-US" sz="1300" b="1" i="1">
                <a:solidFill>
                  <a:srgbClr val="FF3300"/>
                </a:solidFill>
              </a:rPr>
              <a:t>&amp; </a:t>
            </a:r>
          </a:p>
          <a:p>
            <a:pPr algn="ctr"/>
            <a:r>
              <a:rPr lang="en-US" sz="1300" b="1" i="1">
                <a:solidFill>
                  <a:srgbClr val="FF3300"/>
                </a:solidFill>
              </a:rPr>
              <a:t>True Inclination with Hp.</a:t>
            </a:r>
          </a:p>
        </p:txBody>
      </p:sp>
      <p:sp>
        <p:nvSpPr>
          <p:cNvPr id="90178" name="AutoShape 66"/>
          <p:cNvSpPr>
            <a:spLocks noChangeArrowheads="1"/>
          </p:cNvSpPr>
          <p:nvPr/>
        </p:nvSpPr>
        <p:spPr bwMode="auto">
          <a:xfrm rot="5400000">
            <a:off x="4387850" y="4832350"/>
            <a:ext cx="381000" cy="165100"/>
          </a:xfrm>
          <a:prstGeom prst="leftArrow">
            <a:avLst>
              <a:gd name="adj1" fmla="val 50000"/>
              <a:gd name="adj2" fmla="val 576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79" name="Line 67"/>
          <p:cNvSpPr>
            <a:spLocks noChangeShapeType="1"/>
          </p:cNvSpPr>
          <p:nvPr/>
        </p:nvSpPr>
        <p:spPr bwMode="auto">
          <a:xfrm>
            <a:off x="7794625" y="1497013"/>
            <a:ext cx="0" cy="305911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0" name="Line 68"/>
          <p:cNvSpPr>
            <a:spLocks noChangeShapeType="1"/>
          </p:cNvSpPr>
          <p:nvPr/>
        </p:nvSpPr>
        <p:spPr bwMode="auto">
          <a:xfrm flipV="1">
            <a:off x="6870700" y="1849438"/>
            <a:ext cx="923925" cy="7064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9"/>
          <p:cNvGrpSpPr>
            <a:grpSpLocks/>
          </p:cNvGrpSpPr>
          <p:nvPr/>
        </p:nvGrpSpPr>
        <p:grpSpPr bwMode="auto">
          <a:xfrm>
            <a:off x="6767513" y="2555875"/>
            <a:ext cx="1538287" cy="1060450"/>
            <a:chOff x="4263" y="1610"/>
            <a:chExt cx="969" cy="668"/>
          </a:xfrm>
        </p:grpSpPr>
        <p:sp>
          <p:nvSpPr>
            <p:cNvPr id="90182" name="Line 70"/>
            <p:cNvSpPr>
              <a:spLocks noChangeShapeType="1"/>
            </p:cNvSpPr>
            <p:nvPr/>
          </p:nvSpPr>
          <p:spPr bwMode="auto">
            <a:xfrm>
              <a:off x="4328" y="1610"/>
              <a:ext cx="840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83" name="Line 71"/>
            <p:cNvSpPr>
              <a:spLocks noChangeShapeType="1"/>
            </p:cNvSpPr>
            <p:nvPr/>
          </p:nvSpPr>
          <p:spPr bwMode="auto">
            <a:xfrm>
              <a:off x="4263" y="2278"/>
              <a:ext cx="969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84" name="Line 72"/>
          <p:cNvSpPr>
            <a:spLocks noChangeShapeType="1"/>
          </p:cNvSpPr>
          <p:nvPr/>
        </p:nvSpPr>
        <p:spPr bwMode="auto">
          <a:xfrm>
            <a:off x="7280275" y="1849438"/>
            <a:ext cx="1085850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5" name="Line 73"/>
          <p:cNvSpPr>
            <a:spLocks noChangeShapeType="1"/>
          </p:cNvSpPr>
          <p:nvPr/>
        </p:nvSpPr>
        <p:spPr bwMode="auto">
          <a:xfrm>
            <a:off x="7075488" y="4556125"/>
            <a:ext cx="1368425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6" name="Arc 74"/>
          <p:cNvSpPr>
            <a:spLocks/>
          </p:cNvSpPr>
          <p:nvPr/>
        </p:nvSpPr>
        <p:spPr bwMode="auto">
          <a:xfrm>
            <a:off x="6924675" y="1847850"/>
            <a:ext cx="1089025" cy="752475"/>
          </a:xfrm>
          <a:custGeom>
            <a:avLst/>
            <a:gdLst>
              <a:gd name="G0" fmla="+- 0 0 0"/>
              <a:gd name="G1" fmla="+- 12982 0 0"/>
              <a:gd name="G2" fmla="+- 21600 0 0"/>
              <a:gd name="T0" fmla="*/ 17263 w 21597"/>
              <a:gd name="T1" fmla="*/ 0 h 12982"/>
              <a:gd name="T2" fmla="*/ 21597 w 21597"/>
              <a:gd name="T3" fmla="*/ 12599 h 12982"/>
              <a:gd name="T4" fmla="*/ 0 w 21597"/>
              <a:gd name="T5" fmla="*/ 12982 h 12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12982" fill="none" extrusionOk="0">
                <a:moveTo>
                  <a:pt x="17263" y="-1"/>
                </a:moveTo>
                <a:cubicBezTo>
                  <a:pt x="19999" y="3637"/>
                  <a:pt x="21515" y="8047"/>
                  <a:pt x="21596" y="12599"/>
                </a:cubicBezTo>
              </a:path>
              <a:path w="21597" h="12982" stroke="0" extrusionOk="0">
                <a:moveTo>
                  <a:pt x="17263" y="-1"/>
                </a:moveTo>
                <a:cubicBezTo>
                  <a:pt x="19999" y="3637"/>
                  <a:pt x="21515" y="8047"/>
                  <a:pt x="21596" y="12599"/>
                </a:cubicBezTo>
                <a:lnTo>
                  <a:pt x="0" y="12982"/>
                </a:lnTo>
                <a:close/>
              </a:path>
            </a:pathLst>
          </a:custGeom>
          <a:noFill/>
          <a:ln w="31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7997825" y="3609975"/>
            <a:ext cx="3175" cy="946150"/>
            <a:chOff x="5038" y="2274"/>
            <a:chExt cx="2" cy="596"/>
          </a:xfrm>
        </p:grpSpPr>
        <p:sp>
          <p:nvSpPr>
            <p:cNvPr id="90188" name="Line 76"/>
            <p:cNvSpPr>
              <a:spLocks noChangeShapeType="1"/>
            </p:cNvSpPr>
            <p:nvPr/>
          </p:nvSpPr>
          <p:spPr bwMode="auto">
            <a:xfrm>
              <a:off x="5040" y="2304"/>
              <a:ext cx="0" cy="566"/>
            </a:xfrm>
            <a:prstGeom prst="line">
              <a:avLst/>
            </a:prstGeom>
            <a:noFill/>
            <a:ln w="63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89" name="Line 77"/>
            <p:cNvSpPr>
              <a:spLocks noChangeShapeType="1"/>
            </p:cNvSpPr>
            <p:nvPr/>
          </p:nvSpPr>
          <p:spPr bwMode="auto">
            <a:xfrm flipV="1">
              <a:off x="5038" y="2274"/>
              <a:ext cx="0" cy="147"/>
            </a:xfrm>
            <a:prstGeom prst="line">
              <a:avLst/>
            </a:prstGeom>
            <a:noFill/>
            <a:ln w="31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0190" name="Line 78"/>
          <p:cNvSpPr>
            <a:spLocks noChangeShapeType="1"/>
          </p:cNvSpPr>
          <p:nvPr/>
        </p:nvSpPr>
        <p:spPr bwMode="auto">
          <a:xfrm flipH="1" flipV="1">
            <a:off x="7997825" y="2555875"/>
            <a:ext cx="3175" cy="11017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91" name="Text Box 79"/>
          <p:cNvSpPr txBox="1">
            <a:spLocks noChangeArrowheads="1"/>
          </p:cNvSpPr>
          <p:nvPr/>
        </p:nvSpPr>
        <p:spPr bwMode="auto">
          <a:xfrm>
            <a:off x="3275013" y="165100"/>
            <a:ext cx="26495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rgbClr val="FF3300"/>
                </a:solidFill>
              </a:rPr>
              <a:t>Note the procedure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When Fv &amp; Tv known,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How to find True Length.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(Views are rotated to determine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True Length &amp; it’s inclinations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with Hp &amp; Vp).</a:t>
            </a:r>
          </a:p>
        </p:txBody>
      </p:sp>
      <p:sp>
        <p:nvSpPr>
          <p:cNvPr id="90192" name="Text Box 80"/>
          <p:cNvSpPr txBox="1">
            <a:spLocks noChangeArrowheads="1"/>
          </p:cNvSpPr>
          <p:nvPr/>
        </p:nvSpPr>
        <p:spPr bwMode="auto">
          <a:xfrm>
            <a:off x="6189663" y="152400"/>
            <a:ext cx="27908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rgbClr val="FF3300"/>
                </a:solidFill>
              </a:rPr>
              <a:t>Note the procedure</a:t>
            </a:r>
          </a:p>
          <a:p>
            <a:pPr algn="ctr"/>
            <a:r>
              <a:rPr lang="en-US" sz="1300" b="1"/>
              <a:t>When True Length is known,</a:t>
            </a:r>
          </a:p>
          <a:p>
            <a:pPr algn="ctr"/>
            <a:r>
              <a:rPr lang="en-US" sz="1300" b="1"/>
              <a:t>How to locate FV &amp; TV.</a:t>
            </a:r>
          </a:p>
          <a:p>
            <a:pPr algn="ctr"/>
            <a:r>
              <a:rPr lang="en-US" sz="1300" b="1"/>
              <a:t>(Component </a:t>
            </a:r>
            <a:r>
              <a:rPr lang="en-US" sz="1400" b="1">
                <a:solidFill>
                  <a:srgbClr val="FF3300"/>
                </a:solidFill>
              </a:rPr>
              <a:t>a’b</a:t>
            </a:r>
            <a:r>
              <a:rPr lang="en-US" sz="1400" b="1" baseline="-25000">
                <a:solidFill>
                  <a:srgbClr val="FF3300"/>
                </a:solidFill>
              </a:rPr>
              <a:t>2</a:t>
            </a:r>
            <a:r>
              <a:rPr lang="en-US" sz="1400" b="1">
                <a:solidFill>
                  <a:srgbClr val="FF3300"/>
                </a:solidFill>
              </a:rPr>
              <a:t>’</a:t>
            </a:r>
            <a:r>
              <a:rPr lang="en-US" sz="1300" b="1">
                <a:solidFill>
                  <a:schemeClr val="accent2"/>
                </a:solidFill>
              </a:rPr>
              <a:t> </a:t>
            </a:r>
            <a:r>
              <a:rPr lang="en-US" sz="1300" b="1"/>
              <a:t>of TL is drawn </a:t>
            </a:r>
          </a:p>
          <a:p>
            <a:pPr algn="ctr"/>
            <a:r>
              <a:rPr lang="en-US" sz="1300" b="1"/>
              <a:t>which is further rotated</a:t>
            </a:r>
          </a:p>
          <a:p>
            <a:pPr algn="ctr"/>
            <a:r>
              <a:rPr lang="en-US" sz="1300" b="1"/>
              <a:t>to determine </a:t>
            </a:r>
            <a:r>
              <a:rPr lang="en-US" sz="1300" b="1">
                <a:solidFill>
                  <a:srgbClr val="FF3300"/>
                </a:solidFill>
              </a:rPr>
              <a:t>FV</a:t>
            </a:r>
            <a:r>
              <a:rPr lang="en-US" sz="1300" b="1">
                <a:solidFill>
                  <a:schemeClr val="accent2"/>
                </a:solidFill>
              </a:rPr>
              <a:t>)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6670675" y="2203450"/>
            <a:ext cx="338138" cy="1606550"/>
            <a:chOff x="4202" y="1388"/>
            <a:chExt cx="213" cy="1012"/>
          </a:xfrm>
        </p:grpSpPr>
        <p:sp>
          <p:nvSpPr>
            <p:cNvPr id="90194" name="Line 82"/>
            <p:cNvSpPr>
              <a:spLocks noChangeShapeType="1"/>
            </p:cNvSpPr>
            <p:nvPr/>
          </p:nvSpPr>
          <p:spPr bwMode="auto">
            <a:xfrm>
              <a:off x="4328" y="1388"/>
              <a:ext cx="0" cy="964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195" name="Text Box 83"/>
            <p:cNvSpPr txBox="1">
              <a:spLocks noChangeArrowheads="1"/>
            </p:cNvSpPr>
            <p:nvPr/>
          </p:nvSpPr>
          <p:spPr bwMode="auto">
            <a:xfrm>
              <a:off x="4202" y="2208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90196" name="Text Box 84"/>
            <p:cNvSpPr txBox="1">
              <a:spLocks noChangeArrowheads="1"/>
            </p:cNvSpPr>
            <p:nvPr/>
          </p:nvSpPr>
          <p:spPr bwMode="auto">
            <a:xfrm>
              <a:off x="4212" y="1476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</p:grpSp>
      <p:sp>
        <p:nvSpPr>
          <p:cNvPr id="90197" name="Text Box 85"/>
          <p:cNvSpPr txBox="1">
            <a:spLocks noChangeArrowheads="1"/>
          </p:cNvSpPr>
          <p:nvPr/>
        </p:nvSpPr>
        <p:spPr bwMode="auto">
          <a:xfrm>
            <a:off x="7696200" y="16002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b’</a:t>
            </a:r>
          </a:p>
        </p:txBody>
      </p: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8064500" y="1849438"/>
            <a:ext cx="184150" cy="1766887"/>
            <a:chOff x="5080" y="1165"/>
            <a:chExt cx="116" cy="1113"/>
          </a:xfrm>
        </p:grpSpPr>
        <p:sp>
          <p:nvSpPr>
            <p:cNvPr id="90199" name="Line 87"/>
            <p:cNvSpPr>
              <a:spLocks noChangeShapeType="1"/>
            </p:cNvSpPr>
            <p:nvPr/>
          </p:nvSpPr>
          <p:spPr bwMode="auto">
            <a:xfrm flipV="1">
              <a:off x="5103" y="1165"/>
              <a:ext cx="0" cy="1113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0" name="Line 88"/>
            <p:cNvSpPr>
              <a:spLocks noChangeShapeType="1"/>
            </p:cNvSpPr>
            <p:nvPr/>
          </p:nvSpPr>
          <p:spPr bwMode="auto">
            <a:xfrm>
              <a:off x="5104" y="1520"/>
              <a:ext cx="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01" name="Text Box 89"/>
            <p:cNvSpPr txBox="1">
              <a:spLocks noChangeArrowheads="1"/>
            </p:cNvSpPr>
            <p:nvPr/>
          </p:nvSpPr>
          <p:spPr bwMode="auto">
            <a:xfrm>
              <a:off x="5080" y="1488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400">
                <a:latin typeface="Times New Roman" charset="0"/>
              </a:endParaRP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6975475" y="3616325"/>
            <a:ext cx="1127125" cy="1184275"/>
            <a:chOff x="4394" y="2278"/>
            <a:chExt cx="710" cy="746"/>
          </a:xfrm>
        </p:grpSpPr>
        <p:sp>
          <p:nvSpPr>
            <p:cNvPr id="90203" name="Arc 91"/>
            <p:cNvSpPr>
              <a:spLocks/>
            </p:cNvSpPr>
            <p:nvPr/>
          </p:nvSpPr>
          <p:spPr bwMode="auto">
            <a:xfrm>
              <a:off x="4394" y="2278"/>
              <a:ext cx="710" cy="583"/>
            </a:xfrm>
            <a:custGeom>
              <a:avLst/>
              <a:gdLst>
                <a:gd name="G0" fmla="+- 0 0 0"/>
                <a:gd name="G1" fmla="+- 799 0 0"/>
                <a:gd name="G2" fmla="+- 21600 0 0"/>
                <a:gd name="T0" fmla="*/ 21585 w 21600"/>
                <a:gd name="T1" fmla="*/ 0 h 15460"/>
                <a:gd name="T2" fmla="*/ 15863 w 21600"/>
                <a:gd name="T3" fmla="*/ 15460 h 15460"/>
                <a:gd name="T4" fmla="*/ 0 w 21600"/>
                <a:gd name="T5" fmla="*/ 799 h 15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5460" fill="none" extrusionOk="0">
                  <a:moveTo>
                    <a:pt x="21585" y="-1"/>
                  </a:moveTo>
                  <a:cubicBezTo>
                    <a:pt x="21595" y="266"/>
                    <a:pt x="21600" y="532"/>
                    <a:pt x="21600" y="799"/>
                  </a:cubicBezTo>
                  <a:cubicBezTo>
                    <a:pt x="21600" y="6233"/>
                    <a:pt x="19551" y="11468"/>
                    <a:pt x="15862" y="15459"/>
                  </a:cubicBezTo>
                </a:path>
                <a:path w="21600" h="15460" stroke="0" extrusionOk="0">
                  <a:moveTo>
                    <a:pt x="21585" y="-1"/>
                  </a:moveTo>
                  <a:cubicBezTo>
                    <a:pt x="21595" y="266"/>
                    <a:pt x="21600" y="532"/>
                    <a:pt x="21600" y="799"/>
                  </a:cubicBezTo>
                  <a:cubicBezTo>
                    <a:pt x="21600" y="6233"/>
                    <a:pt x="19551" y="11468"/>
                    <a:pt x="15862" y="15459"/>
                  </a:cubicBezTo>
                  <a:lnTo>
                    <a:pt x="0" y="799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04" name="Text Box 92"/>
            <p:cNvSpPr txBox="1">
              <a:spLocks noChangeArrowheads="1"/>
            </p:cNvSpPr>
            <p:nvPr/>
          </p:nvSpPr>
          <p:spPr bwMode="auto">
            <a:xfrm>
              <a:off x="4800" y="28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7239000" y="3657600"/>
            <a:ext cx="368300" cy="368300"/>
            <a:chOff x="4560" y="2304"/>
            <a:chExt cx="232" cy="232"/>
          </a:xfrm>
        </p:grpSpPr>
        <p:sp>
          <p:nvSpPr>
            <p:cNvPr id="90206" name="Arc 94"/>
            <p:cNvSpPr>
              <a:spLocks/>
            </p:cNvSpPr>
            <p:nvPr/>
          </p:nvSpPr>
          <p:spPr bwMode="auto">
            <a:xfrm rot="3722031">
              <a:off x="4560" y="2304"/>
              <a:ext cx="232" cy="232"/>
            </a:xfrm>
            <a:custGeom>
              <a:avLst/>
              <a:gdLst>
                <a:gd name="G0" fmla="+- 0 0 0"/>
                <a:gd name="G1" fmla="+- 21570 0 0"/>
                <a:gd name="G2" fmla="+- 21600 0 0"/>
                <a:gd name="T0" fmla="*/ 1132 w 21600"/>
                <a:gd name="T1" fmla="*/ 0 h 21570"/>
                <a:gd name="T2" fmla="*/ 21600 w 21600"/>
                <a:gd name="T3" fmla="*/ 21570 h 21570"/>
                <a:gd name="T4" fmla="*/ 0 w 21600"/>
                <a:gd name="T5" fmla="*/ 21570 h 2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0" fill="none" extrusionOk="0">
                  <a:moveTo>
                    <a:pt x="1132" y="-1"/>
                  </a:moveTo>
                  <a:cubicBezTo>
                    <a:pt x="12605" y="601"/>
                    <a:pt x="21600" y="10080"/>
                    <a:pt x="21600" y="21570"/>
                  </a:cubicBezTo>
                </a:path>
                <a:path w="21600" h="21570" stroke="0" extrusionOk="0">
                  <a:moveTo>
                    <a:pt x="1132" y="-1"/>
                  </a:moveTo>
                  <a:cubicBezTo>
                    <a:pt x="12605" y="601"/>
                    <a:pt x="21600" y="10080"/>
                    <a:pt x="21600" y="21570"/>
                  </a:cubicBezTo>
                  <a:lnTo>
                    <a:pt x="0" y="2157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07" name="Text Box 95"/>
            <p:cNvSpPr txBox="1">
              <a:spLocks noChangeArrowheads="1"/>
            </p:cNvSpPr>
            <p:nvPr/>
          </p:nvSpPr>
          <p:spPr bwMode="auto">
            <a:xfrm>
              <a:off x="4608" y="2304"/>
              <a:ext cx="1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</a:t>
              </a:r>
            </a:p>
          </p:txBody>
        </p:sp>
      </p:grpSp>
      <p:grpSp>
        <p:nvGrpSpPr>
          <p:cNvPr id="13" name="Group 96"/>
          <p:cNvGrpSpPr>
            <a:grpSpLocks/>
          </p:cNvGrpSpPr>
          <p:nvPr/>
        </p:nvGrpSpPr>
        <p:grpSpPr bwMode="auto">
          <a:xfrm>
            <a:off x="6870700" y="1600200"/>
            <a:ext cx="1479550" cy="1017588"/>
            <a:chOff x="4328" y="1008"/>
            <a:chExt cx="932" cy="641"/>
          </a:xfrm>
        </p:grpSpPr>
        <p:sp>
          <p:nvSpPr>
            <p:cNvPr id="90209" name="Line 97"/>
            <p:cNvSpPr>
              <a:spLocks noChangeShapeType="1"/>
            </p:cNvSpPr>
            <p:nvPr/>
          </p:nvSpPr>
          <p:spPr bwMode="auto">
            <a:xfrm flipV="1">
              <a:off x="4328" y="1165"/>
              <a:ext cx="775" cy="4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0" name="Text Box 98"/>
            <p:cNvSpPr txBox="1">
              <a:spLocks noChangeArrowheads="1"/>
            </p:cNvSpPr>
            <p:nvPr/>
          </p:nvSpPr>
          <p:spPr bwMode="auto">
            <a:xfrm>
              <a:off x="5028" y="1008"/>
              <a:ext cx="2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  <a:r>
                <a:rPr lang="en-US" sz="1400" baseline="-25000">
                  <a:latin typeface="Times New Roman" charset="0"/>
                </a:rPr>
                <a:t>1</a:t>
              </a:r>
              <a:r>
                <a:rPr lang="en-US" sz="1400" baseline="30000">
                  <a:latin typeface="Times New Roman" charset="0"/>
                </a:rPr>
                <a:t>’</a:t>
              </a:r>
            </a:p>
          </p:txBody>
        </p:sp>
        <p:sp>
          <p:nvSpPr>
            <p:cNvPr id="90211" name="Rectangle 99"/>
            <p:cNvSpPr>
              <a:spLocks noChangeArrowheads="1"/>
            </p:cNvSpPr>
            <p:nvPr/>
          </p:nvSpPr>
          <p:spPr bwMode="auto">
            <a:xfrm>
              <a:off x="4396" y="1476"/>
              <a:ext cx="1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cs typeface="Times New Roman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90212" name="Arc 100"/>
            <p:cNvSpPr>
              <a:spLocks/>
            </p:cNvSpPr>
            <p:nvPr/>
          </p:nvSpPr>
          <p:spPr bwMode="auto">
            <a:xfrm rot="2761421">
              <a:off x="4462" y="1510"/>
              <a:ext cx="119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855"/>
                <a:gd name="T1" fmla="*/ 0 h 21600"/>
                <a:gd name="T2" fmla="*/ 17855 w 17855"/>
                <a:gd name="T3" fmla="*/ 9445 h 21600"/>
                <a:gd name="T4" fmla="*/ 0 w 1785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55" h="21600" fill="none" extrusionOk="0">
                  <a:moveTo>
                    <a:pt x="-1" y="0"/>
                  </a:moveTo>
                  <a:cubicBezTo>
                    <a:pt x="7147" y="0"/>
                    <a:pt x="13832" y="3536"/>
                    <a:pt x="17855" y="9444"/>
                  </a:cubicBezTo>
                </a:path>
                <a:path w="17855" h="21600" stroke="0" extrusionOk="0">
                  <a:moveTo>
                    <a:pt x="-1" y="0"/>
                  </a:moveTo>
                  <a:cubicBezTo>
                    <a:pt x="7147" y="0"/>
                    <a:pt x="13832" y="3536"/>
                    <a:pt x="17855" y="94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01"/>
          <p:cNvGrpSpPr>
            <a:grpSpLocks/>
          </p:cNvGrpSpPr>
          <p:nvPr/>
        </p:nvGrpSpPr>
        <p:grpSpPr bwMode="auto">
          <a:xfrm>
            <a:off x="7239000" y="2209800"/>
            <a:ext cx="342900" cy="406400"/>
            <a:chOff x="4560" y="1392"/>
            <a:chExt cx="216" cy="256"/>
          </a:xfrm>
        </p:grpSpPr>
        <p:sp>
          <p:nvSpPr>
            <p:cNvPr id="90214" name="Arc 102"/>
            <p:cNvSpPr>
              <a:spLocks/>
            </p:cNvSpPr>
            <p:nvPr/>
          </p:nvSpPr>
          <p:spPr bwMode="auto">
            <a:xfrm rot="2244294">
              <a:off x="4560" y="1416"/>
              <a:ext cx="216" cy="2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082"/>
                <a:gd name="T1" fmla="*/ 0 h 21600"/>
                <a:gd name="T2" fmla="*/ 20082 w 20082"/>
                <a:gd name="T3" fmla="*/ 13646 h 21600"/>
                <a:gd name="T4" fmla="*/ 0 w 2008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082" h="21600" fill="none" extrusionOk="0">
                  <a:moveTo>
                    <a:pt x="-1" y="0"/>
                  </a:moveTo>
                  <a:cubicBezTo>
                    <a:pt x="8859" y="0"/>
                    <a:pt x="16819" y="5409"/>
                    <a:pt x="20082" y="13645"/>
                  </a:cubicBezTo>
                </a:path>
                <a:path w="20082" h="21600" stroke="0" extrusionOk="0">
                  <a:moveTo>
                    <a:pt x="-1" y="0"/>
                  </a:moveTo>
                  <a:cubicBezTo>
                    <a:pt x="8859" y="0"/>
                    <a:pt x="16819" y="5409"/>
                    <a:pt x="20082" y="1364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5" name="Text Box 103"/>
            <p:cNvSpPr txBox="1">
              <a:spLocks noChangeArrowheads="1"/>
            </p:cNvSpPr>
            <p:nvPr/>
          </p:nvSpPr>
          <p:spPr bwMode="auto">
            <a:xfrm>
              <a:off x="4584" y="1392"/>
              <a:ext cx="1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  <a:cs typeface="Times New Roman" charset="0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90216" name="Text Box 104"/>
          <p:cNvSpPr txBox="1">
            <a:spLocks noChangeArrowheads="1"/>
          </p:cNvSpPr>
          <p:nvPr/>
        </p:nvSpPr>
        <p:spPr bwMode="auto">
          <a:xfrm rot="-2000860">
            <a:off x="7493000" y="2043113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Times New Roman" charset="0"/>
              </a:rPr>
              <a:t>TL</a:t>
            </a:r>
          </a:p>
        </p:txBody>
      </p:sp>
      <p:grpSp>
        <p:nvGrpSpPr>
          <p:cNvPr id="15" name="Group 105"/>
          <p:cNvGrpSpPr>
            <a:grpSpLocks/>
          </p:cNvGrpSpPr>
          <p:nvPr/>
        </p:nvGrpSpPr>
        <p:grpSpPr bwMode="auto">
          <a:xfrm>
            <a:off x="6877050" y="3587750"/>
            <a:ext cx="1377950" cy="1225550"/>
            <a:chOff x="1248" y="2096"/>
            <a:chExt cx="868" cy="772"/>
          </a:xfrm>
        </p:grpSpPr>
        <p:sp>
          <p:nvSpPr>
            <p:cNvPr id="90218" name="Line 106"/>
            <p:cNvSpPr>
              <a:spLocks noChangeShapeType="1"/>
            </p:cNvSpPr>
            <p:nvPr/>
          </p:nvSpPr>
          <p:spPr bwMode="auto">
            <a:xfrm>
              <a:off x="1248" y="2107"/>
              <a:ext cx="710" cy="59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19" name="Text Box 107"/>
            <p:cNvSpPr txBox="1">
              <a:spLocks noChangeArrowheads="1"/>
            </p:cNvSpPr>
            <p:nvPr/>
          </p:nvSpPr>
          <p:spPr bwMode="auto">
            <a:xfrm>
              <a:off x="1908" y="2676"/>
              <a:ext cx="2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b</a:t>
              </a:r>
              <a:r>
                <a:rPr lang="en-US" sz="1400" baseline="-25000">
                  <a:latin typeface="Times New Roman" charset="0"/>
                </a:rPr>
                <a:t>2</a:t>
              </a:r>
            </a:p>
          </p:txBody>
        </p:sp>
        <p:sp>
          <p:nvSpPr>
            <p:cNvPr id="90220" name="Text Box 108"/>
            <p:cNvSpPr txBox="1">
              <a:spLocks noChangeArrowheads="1"/>
            </p:cNvSpPr>
            <p:nvPr/>
          </p:nvSpPr>
          <p:spPr bwMode="auto">
            <a:xfrm>
              <a:off x="1332" y="209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sym typeface="WP Greek Courier" pitchFamily="49" charset="2"/>
                </a:rPr>
                <a:t>Ø</a:t>
              </a:r>
            </a:p>
          </p:txBody>
        </p:sp>
        <p:sp>
          <p:nvSpPr>
            <p:cNvPr id="90221" name="Arc 109"/>
            <p:cNvSpPr>
              <a:spLocks/>
            </p:cNvSpPr>
            <p:nvPr/>
          </p:nvSpPr>
          <p:spPr bwMode="auto">
            <a:xfrm rot="3722031">
              <a:off x="1412" y="2132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22" name="Text Box 110"/>
            <p:cNvSpPr txBox="1">
              <a:spLocks noChangeArrowheads="1"/>
            </p:cNvSpPr>
            <p:nvPr/>
          </p:nvSpPr>
          <p:spPr bwMode="auto">
            <a:xfrm rot="2448983">
              <a:off x="1652" y="2392"/>
              <a:ext cx="2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Times New Roman" charset="0"/>
                </a:rPr>
                <a:t>TL</a:t>
              </a:r>
            </a:p>
          </p:txBody>
        </p:sp>
      </p:grpSp>
      <p:sp>
        <p:nvSpPr>
          <p:cNvPr id="90223" name="Text Box 111"/>
          <p:cNvSpPr txBox="1">
            <a:spLocks noChangeArrowheads="1"/>
          </p:cNvSpPr>
          <p:nvPr/>
        </p:nvSpPr>
        <p:spPr bwMode="auto">
          <a:xfrm rot="-2526107">
            <a:off x="7189788" y="1966913"/>
            <a:ext cx="317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Times New Roman" charset="0"/>
              </a:rPr>
              <a:t>Fv</a:t>
            </a:r>
          </a:p>
        </p:txBody>
      </p:sp>
      <p:grpSp>
        <p:nvGrpSpPr>
          <p:cNvPr id="16" name="Group 112"/>
          <p:cNvGrpSpPr>
            <a:grpSpLocks/>
          </p:cNvGrpSpPr>
          <p:nvPr/>
        </p:nvGrpSpPr>
        <p:grpSpPr bwMode="auto">
          <a:xfrm>
            <a:off x="6870700" y="3616325"/>
            <a:ext cx="923925" cy="939800"/>
            <a:chOff x="4328" y="2278"/>
            <a:chExt cx="582" cy="592"/>
          </a:xfrm>
        </p:grpSpPr>
        <p:sp>
          <p:nvSpPr>
            <p:cNvPr id="90225" name="Line 113"/>
            <p:cNvSpPr>
              <a:spLocks noChangeShapeType="1"/>
            </p:cNvSpPr>
            <p:nvPr/>
          </p:nvSpPr>
          <p:spPr bwMode="auto">
            <a:xfrm>
              <a:off x="4328" y="2278"/>
              <a:ext cx="582" cy="5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226" name="Text Box 114"/>
            <p:cNvSpPr txBox="1">
              <a:spLocks noChangeArrowheads="1"/>
            </p:cNvSpPr>
            <p:nvPr/>
          </p:nvSpPr>
          <p:spPr bwMode="auto">
            <a:xfrm rot="2388775">
              <a:off x="4532" y="2592"/>
              <a:ext cx="2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latin typeface="Times New Roman" charset="0"/>
                </a:rPr>
                <a:t>Tv</a:t>
              </a:r>
            </a:p>
          </p:txBody>
        </p:sp>
      </p:grpSp>
      <p:sp>
        <p:nvSpPr>
          <p:cNvPr id="90227" name="Line 115"/>
          <p:cNvSpPr>
            <a:spLocks noChangeShapeType="1"/>
          </p:cNvSpPr>
          <p:nvPr/>
        </p:nvSpPr>
        <p:spPr bwMode="auto">
          <a:xfrm flipV="1">
            <a:off x="5257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228" name="Line 116"/>
          <p:cNvSpPr>
            <a:spLocks noChangeShapeType="1"/>
          </p:cNvSpPr>
          <p:nvPr/>
        </p:nvSpPr>
        <p:spPr bwMode="auto">
          <a:xfrm flipV="1">
            <a:off x="51816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229" name="Line 117"/>
          <p:cNvSpPr>
            <a:spLocks noChangeShapeType="1"/>
          </p:cNvSpPr>
          <p:nvPr/>
        </p:nvSpPr>
        <p:spPr bwMode="auto">
          <a:xfrm flipV="1">
            <a:off x="5259388" y="19177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230" name="Text Box 118"/>
          <p:cNvSpPr txBox="1">
            <a:spLocks noChangeArrowheads="1"/>
          </p:cNvSpPr>
          <p:nvPr/>
        </p:nvSpPr>
        <p:spPr bwMode="auto">
          <a:xfrm>
            <a:off x="327025" y="228600"/>
            <a:ext cx="272415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solidFill>
                  <a:srgbClr val="FF3300"/>
                </a:solidFill>
              </a:rPr>
              <a:t>Orthographic Projections 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Means Fv &amp; Tv of Line AB 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are shown below,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with their apparent Inclinations</a:t>
            </a:r>
            <a:r>
              <a:rPr lang="en-US" sz="1400" b="1">
                <a:latin typeface="Times New Roman" charset="0"/>
                <a:cs typeface="Times New Roman" charset="0"/>
                <a:sym typeface="Symbol" pitchFamily="18" charset="2"/>
              </a:rPr>
              <a:t>  </a:t>
            </a:r>
          </a:p>
          <a:p>
            <a:pPr algn="ctr"/>
            <a:r>
              <a:rPr lang="en-US" sz="1400" b="1">
                <a:latin typeface="Times New Roman" charset="0"/>
                <a:cs typeface="Times New Roman" charset="0"/>
                <a:sym typeface="Symbol" pitchFamily="18" charset="2"/>
              </a:rPr>
              <a:t> &amp; </a:t>
            </a:r>
          </a:p>
        </p:txBody>
      </p:sp>
      <p:sp>
        <p:nvSpPr>
          <p:cNvPr id="90231" name="Text Box 119"/>
          <p:cNvSpPr txBox="1">
            <a:spLocks noChangeArrowheads="1"/>
          </p:cNvSpPr>
          <p:nvPr/>
        </p:nvSpPr>
        <p:spPr bwMode="auto">
          <a:xfrm>
            <a:off x="6186488" y="5076825"/>
            <a:ext cx="29194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 i="1"/>
              <a:t>Here </a:t>
            </a:r>
            <a:r>
              <a:rPr lang="en-US" sz="1400" b="1" i="1">
                <a:solidFill>
                  <a:schemeClr val="accent2"/>
                </a:solidFill>
              </a:rPr>
              <a:t>a’b</a:t>
            </a:r>
            <a:r>
              <a:rPr lang="en-US" sz="1400" b="1" i="1" baseline="-25000">
                <a:solidFill>
                  <a:schemeClr val="accent2"/>
                </a:solidFill>
              </a:rPr>
              <a:t>1</a:t>
            </a:r>
            <a:r>
              <a:rPr lang="en-US" sz="1400" b="1" i="1">
                <a:solidFill>
                  <a:schemeClr val="accent2"/>
                </a:solidFill>
              </a:rPr>
              <a:t>’</a:t>
            </a:r>
            <a:r>
              <a:rPr lang="en-US" sz="1400" b="1" i="1"/>
              <a:t> is component </a:t>
            </a:r>
          </a:p>
          <a:p>
            <a:pPr algn="ctr"/>
            <a:r>
              <a:rPr lang="en-US" sz="1400" b="1" i="1"/>
              <a:t>of TL </a:t>
            </a:r>
            <a:r>
              <a:rPr lang="en-US" sz="1400" b="1" i="1">
                <a:solidFill>
                  <a:schemeClr val="accent2"/>
                </a:solidFill>
              </a:rPr>
              <a:t>ab</a:t>
            </a:r>
            <a:r>
              <a:rPr lang="en-US" sz="1400" b="1" i="1" baseline="-25000">
                <a:solidFill>
                  <a:schemeClr val="accent2"/>
                </a:solidFill>
              </a:rPr>
              <a:t>1</a:t>
            </a:r>
            <a:r>
              <a:rPr lang="en-US" sz="1400" b="1" i="1" baseline="-25000"/>
              <a:t>  </a:t>
            </a:r>
            <a:r>
              <a:rPr lang="en-US" sz="1400" b="1" i="1"/>
              <a:t>gives length of </a:t>
            </a:r>
            <a:r>
              <a:rPr lang="en-US" sz="1400" b="1" i="1">
                <a:solidFill>
                  <a:schemeClr val="accent2"/>
                </a:solidFill>
              </a:rPr>
              <a:t>FV.</a:t>
            </a:r>
            <a:r>
              <a:rPr lang="en-US" sz="1400" b="1" i="1"/>
              <a:t> </a:t>
            </a:r>
          </a:p>
          <a:p>
            <a:pPr algn="ctr"/>
            <a:r>
              <a:rPr lang="en-US" sz="1400" b="1" i="1"/>
              <a:t>Hence it is brought  Up to </a:t>
            </a:r>
          </a:p>
          <a:p>
            <a:pPr algn="ctr"/>
            <a:r>
              <a:rPr lang="en-US" sz="1400" b="1" i="1"/>
              <a:t>Locus of a’ and further rotated</a:t>
            </a:r>
          </a:p>
          <a:p>
            <a:pPr algn="ctr"/>
            <a:r>
              <a:rPr lang="en-US" sz="1400" b="1" i="1"/>
              <a:t>to get point </a:t>
            </a:r>
            <a:r>
              <a:rPr lang="en-US" sz="1400" b="1" i="1">
                <a:solidFill>
                  <a:srgbClr val="FF3300"/>
                </a:solidFill>
              </a:rPr>
              <a:t>b’.</a:t>
            </a:r>
            <a:r>
              <a:rPr lang="en-US" sz="1400" b="1" i="1"/>
              <a:t>  </a:t>
            </a:r>
            <a:r>
              <a:rPr lang="en-US" sz="1400" b="1" i="1">
                <a:solidFill>
                  <a:srgbClr val="FF3300"/>
                </a:solidFill>
              </a:rPr>
              <a:t>a’ b’</a:t>
            </a:r>
            <a:r>
              <a:rPr lang="en-US" sz="1400" b="1" i="1"/>
              <a:t> will be Fv.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Similarly drawing component</a:t>
            </a:r>
          </a:p>
          <a:p>
            <a:pPr algn="ctr"/>
            <a:r>
              <a:rPr lang="en-US" sz="1300" b="1">
                <a:solidFill>
                  <a:schemeClr val="accent2"/>
                </a:solidFill>
              </a:rPr>
              <a:t>of other TL(a’b</a:t>
            </a:r>
            <a:r>
              <a:rPr lang="en-US" sz="1300" b="1" baseline="-25000">
                <a:solidFill>
                  <a:schemeClr val="accent2"/>
                </a:solidFill>
              </a:rPr>
              <a:t>1</a:t>
            </a:r>
            <a:r>
              <a:rPr lang="en-US" sz="1300" b="1">
                <a:solidFill>
                  <a:schemeClr val="accent2"/>
                </a:solidFill>
              </a:rPr>
              <a:t>‘) TV can be drawn.</a:t>
            </a:r>
          </a:p>
        </p:txBody>
      </p:sp>
      <p:sp>
        <p:nvSpPr>
          <p:cNvPr id="90232" name="AutoShape 120"/>
          <p:cNvSpPr>
            <a:spLocks noChangeArrowheads="1"/>
          </p:cNvSpPr>
          <p:nvPr/>
        </p:nvSpPr>
        <p:spPr bwMode="auto">
          <a:xfrm>
            <a:off x="7086600" y="4848225"/>
            <a:ext cx="228600" cy="304800"/>
          </a:xfrm>
          <a:prstGeom prst="up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121"/>
          <p:cNvGrpSpPr>
            <a:grpSpLocks/>
          </p:cNvGrpSpPr>
          <p:nvPr/>
        </p:nvGrpSpPr>
        <p:grpSpPr bwMode="auto">
          <a:xfrm>
            <a:off x="4095750" y="2405063"/>
            <a:ext cx="314325" cy="277812"/>
            <a:chOff x="3648" y="2451"/>
            <a:chExt cx="198" cy="175"/>
          </a:xfrm>
        </p:grpSpPr>
        <p:grpSp>
          <p:nvGrpSpPr>
            <p:cNvPr id="18" name="Group 122"/>
            <p:cNvGrpSpPr>
              <a:grpSpLocks/>
            </p:cNvGrpSpPr>
            <p:nvPr/>
          </p:nvGrpSpPr>
          <p:grpSpPr bwMode="auto">
            <a:xfrm>
              <a:off x="3648" y="2451"/>
              <a:ext cx="198" cy="173"/>
              <a:chOff x="3648" y="1971"/>
              <a:chExt cx="198" cy="173"/>
            </a:xfrm>
          </p:grpSpPr>
          <p:sp>
            <p:nvSpPr>
              <p:cNvPr id="90235" name="Rectangle 123"/>
              <p:cNvSpPr>
                <a:spLocks noChangeArrowheads="1"/>
              </p:cNvSpPr>
              <p:nvPr/>
            </p:nvSpPr>
            <p:spPr bwMode="auto">
              <a:xfrm>
                <a:off x="3648" y="1971"/>
                <a:ext cx="11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1200">
                  <a:latin typeface="Times New Roman" charset="0"/>
                  <a:cs typeface="Times New Roman" charset="0"/>
                  <a:sym typeface="Symbol" pitchFamily="18" charset="2"/>
                </a:endParaRPr>
              </a:p>
            </p:txBody>
          </p:sp>
          <p:sp>
            <p:nvSpPr>
              <p:cNvPr id="90236" name="Arc 124"/>
              <p:cNvSpPr>
                <a:spLocks/>
              </p:cNvSpPr>
              <p:nvPr/>
            </p:nvSpPr>
            <p:spPr bwMode="auto">
              <a:xfrm rot="2761421">
                <a:off x="3714" y="2002"/>
                <a:ext cx="119" cy="1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7855"/>
                  <a:gd name="T1" fmla="*/ 0 h 21600"/>
                  <a:gd name="T2" fmla="*/ 17855 w 17855"/>
                  <a:gd name="T3" fmla="*/ 9445 h 21600"/>
                  <a:gd name="T4" fmla="*/ 0 w 1785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55" h="21600" fill="none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</a:path>
                  <a:path w="17855" h="21600" stroke="0" extrusionOk="0">
                    <a:moveTo>
                      <a:pt x="-1" y="0"/>
                    </a:moveTo>
                    <a:cubicBezTo>
                      <a:pt x="7147" y="0"/>
                      <a:pt x="13832" y="3536"/>
                      <a:pt x="17855" y="944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237" name="Text Box 125"/>
            <p:cNvSpPr txBox="1">
              <a:spLocks noChangeArrowheads="1"/>
            </p:cNvSpPr>
            <p:nvPr/>
          </p:nvSpPr>
          <p:spPr bwMode="auto">
            <a:xfrm>
              <a:off x="3666" y="2453"/>
              <a:ext cx="1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90245" name="Text Box 133"/>
          <p:cNvSpPr txBox="1">
            <a:spLocks noChangeArrowheads="1"/>
          </p:cNvSpPr>
          <p:nvPr/>
        </p:nvSpPr>
        <p:spPr bwMode="auto">
          <a:xfrm>
            <a:off x="8077200" y="3352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charset="0"/>
              </a:rPr>
              <a:t>b</a:t>
            </a:r>
            <a:r>
              <a:rPr lang="en-US" sz="1400" b="1" baseline="-25000">
                <a:latin typeface="Times New Roman" charset="0"/>
              </a:rPr>
              <a:t>1</a:t>
            </a:r>
          </a:p>
        </p:txBody>
      </p:sp>
      <p:sp>
        <p:nvSpPr>
          <p:cNvPr id="90246" name="Text Box 134"/>
          <p:cNvSpPr txBox="1">
            <a:spLocks noChangeArrowheads="1"/>
          </p:cNvSpPr>
          <p:nvPr/>
        </p:nvSpPr>
        <p:spPr bwMode="auto">
          <a:xfrm>
            <a:off x="76962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imes New Roman" charset="0"/>
              </a:rPr>
              <a:t>b</a:t>
            </a:r>
            <a:r>
              <a:rPr lang="en-US" sz="1400" b="1" baseline="-25000">
                <a:latin typeface="Times New Roman" charset="0"/>
              </a:rPr>
              <a:t>2</a:t>
            </a:r>
            <a:r>
              <a:rPr lang="en-US" sz="1400" b="1">
                <a:latin typeface="Times New Roman" charset="0"/>
              </a:rPr>
              <a:t>’</a:t>
            </a:r>
          </a:p>
        </p:txBody>
      </p:sp>
      <p:sp>
        <p:nvSpPr>
          <p:cNvPr id="129" name="Slide Number Placeholder 1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9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9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0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0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0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0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9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9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9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9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9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9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2" dur="500"/>
                                        <p:tgtEl>
                                          <p:spTgt spid="9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0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90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90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0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0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90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9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46" grpId="0" animBg="1"/>
      <p:bldP spid="90147" grpId="0" animBg="1"/>
      <p:bldP spid="90148" grpId="0" animBg="1"/>
      <p:bldP spid="90149" grpId="0" autoUpdateAnimBg="0"/>
      <p:bldP spid="90150" grpId="0" autoUpdateAnimBg="0"/>
      <p:bldP spid="90151" grpId="0" autoUpdateAnimBg="0"/>
      <p:bldP spid="90175" grpId="0" autoUpdateAnimBg="0"/>
      <p:bldP spid="90176" grpId="0" animBg="1" autoUpdateAnimBg="0"/>
      <p:bldP spid="90177" grpId="0" autoUpdateAnimBg="0"/>
      <p:bldP spid="90178" grpId="0" animBg="1"/>
      <p:bldP spid="90179" grpId="0" animBg="1"/>
      <p:bldP spid="90180" grpId="0" animBg="1"/>
      <p:bldP spid="90184" grpId="0" animBg="1"/>
      <p:bldP spid="90185" grpId="0" animBg="1"/>
      <p:bldP spid="90186" grpId="0" animBg="1"/>
      <p:bldP spid="90190" grpId="0" animBg="1"/>
      <p:bldP spid="90191" grpId="0" autoUpdateAnimBg="0"/>
      <p:bldP spid="90192" grpId="0" autoUpdateAnimBg="0"/>
      <p:bldP spid="90197" grpId="0" autoUpdateAnimBg="0"/>
      <p:bldP spid="90216" grpId="0" autoUpdateAnimBg="0"/>
      <p:bldP spid="90223" grpId="0" autoUpdateAnimBg="0"/>
      <p:bldP spid="90227" grpId="0" animBg="1"/>
      <p:bldP spid="90228" grpId="0" animBg="1"/>
      <p:bldP spid="90229" grpId="0" animBg="1"/>
      <p:bldP spid="90230" grpId="0" autoUpdateAnimBg="0"/>
      <p:bldP spid="90231" grpId="0" autoUpdateAnimBg="0"/>
      <p:bldP spid="90232" grpId="0" animBg="1"/>
      <p:bldP spid="90245" grpId="0"/>
      <p:bldP spid="902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Traces of Line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419600" cy="4525963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/>
              <a:t>Trace: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1E09B7"/>
                </a:solidFill>
              </a:rPr>
              <a:t>Extension of apparent line intersecting to reference plane.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b="1" dirty="0" smtClean="0"/>
              <a:t>Horizontal Trace (HT):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1E09B7"/>
                </a:solidFill>
              </a:rPr>
              <a:t>Extend EL to intersect XY at ‘h’, through ‘h’ draw the projector which will cut extension of PL to give HT.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b="1" dirty="0" smtClean="0"/>
              <a:t>Vertical Trace (VT):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1E09B7"/>
                </a:solidFill>
              </a:rPr>
              <a:t>Extend PL to intersect XY at ‘v’, through ‘v’ draw the projector which will cut extension of EL to give VT.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b="1" dirty="0" smtClean="0"/>
              <a:t>Remember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1E09B7"/>
                </a:solidFill>
              </a:rPr>
              <a:t>EL (a’, b’), h, VT are collinear &amp; lie on ‘α’ line.</a:t>
            </a:r>
          </a:p>
          <a:p>
            <a:pPr lvl="0" algn="just"/>
            <a:r>
              <a:rPr lang="en-US" sz="1800" dirty="0" smtClean="0">
                <a:solidFill>
                  <a:srgbClr val="1E09B7"/>
                </a:solidFill>
              </a:rPr>
              <a:t>PL (a, b), v, HT are collinear &amp; lie on ‘β’ line, while ‘h’ &amp; ‘v’ are always lie on XY.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143000"/>
            <a:ext cx="2867025" cy="200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4125" y="3111480"/>
            <a:ext cx="2733675" cy="17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51437" y="4495800"/>
            <a:ext cx="2468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Traces of Line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447800"/>
            <a:ext cx="28098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447800"/>
            <a:ext cx="287866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1509683"/>
            <a:ext cx="2509837" cy="237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2415" y="4876800"/>
            <a:ext cx="215218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9" y="4791075"/>
            <a:ext cx="162439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62965" y="4733925"/>
            <a:ext cx="159043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152400" y="4278868"/>
            <a:ext cx="2441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E09B7"/>
                </a:solidFill>
              </a:rPr>
              <a:t>Line Parallel to HP &amp; VP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8387" y="4038600"/>
            <a:ext cx="2171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E09B7"/>
                </a:solidFill>
              </a:rPr>
              <a:t>Line Parallel to VP &amp; </a:t>
            </a:r>
          </a:p>
          <a:p>
            <a:r>
              <a:rPr lang="en-US" b="1" dirty="0" smtClean="0">
                <a:solidFill>
                  <a:srgbClr val="1E09B7"/>
                </a:solidFill>
              </a:rPr>
              <a:t>Perpendicular to HP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62587" y="4001869"/>
            <a:ext cx="2171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E09B7"/>
                </a:solidFill>
              </a:rPr>
              <a:t>Line Parallel to HP &amp; </a:t>
            </a:r>
          </a:p>
          <a:p>
            <a:r>
              <a:rPr lang="en-US" b="1" dirty="0" smtClean="0">
                <a:solidFill>
                  <a:srgbClr val="1E09B7"/>
                </a:solidFill>
              </a:rPr>
              <a:t>Perpendicular to </a:t>
            </a:r>
            <a:r>
              <a:rPr lang="en-US" b="1" dirty="0">
                <a:solidFill>
                  <a:srgbClr val="1E09B7"/>
                </a:solidFill>
              </a:rPr>
              <a:t>V</a:t>
            </a:r>
            <a:r>
              <a:rPr lang="en-US" b="1" dirty="0" smtClean="0">
                <a:solidFill>
                  <a:srgbClr val="1E09B7"/>
                </a:solidFill>
              </a:rPr>
              <a:t>P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Traces of Line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1447800"/>
            <a:ext cx="3028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5350" y="1371600"/>
            <a:ext cx="3371850" cy="261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603977"/>
            <a:ext cx="2286000" cy="194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29665" y="4848225"/>
            <a:ext cx="249033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028587" y="4038600"/>
            <a:ext cx="21718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E09B7"/>
                </a:solidFill>
              </a:rPr>
              <a:t>Line Parallel to VP &amp; </a:t>
            </a:r>
          </a:p>
          <a:p>
            <a:r>
              <a:rPr lang="en-US" b="1" dirty="0" smtClean="0">
                <a:solidFill>
                  <a:srgbClr val="1E09B7"/>
                </a:solidFill>
              </a:rPr>
              <a:t>inclined to HP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67187" y="4038600"/>
            <a:ext cx="2181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E09B7"/>
                </a:solidFill>
              </a:rPr>
              <a:t>Line Parallel to HP &amp; </a:t>
            </a:r>
          </a:p>
          <a:p>
            <a:r>
              <a:rPr lang="en-US" b="1" dirty="0" smtClean="0">
                <a:solidFill>
                  <a:srgbClr val="1E09B7"/>
                </a:solidFill>
              </a:rPr>
              <a:t>inclined to </a:t>
            </a:r>
            <a:r>
              <a:rPr lang="en-US" b="1" dirty="0">
                <a:solidFill>
                  <a:srgbClr val="1E09B7"/>
                </a:solidFill>
              </a:rPr>
              <a:t>V</a:t>
            </a:r>
            <a:r>
              <a:rPr lang="en-US" b="1" dirty="0" smtClean="0">
                <a:solidFill>
                  <a:srgbClr val="1E09B7"/>
                </a:solidFill>
              </a:rPr>
              <a:t>P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Projections of Line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00200"/>
            <a:ext cx="44172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85800" y="5525869"/>
            <a:ext cx="3180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 Line inclined to both HP &amp; VP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371600"/>
            <a:ext cx="4154151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 a’	Point above HP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a	Point in front of VP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b‘	Point above HP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b	Point in front of VP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1E09B7"/>
                </a:solidFill>
              </a:rPr>
              <a:t>a’b</a:t>
            </a:r>
            <a:r>
              <a:rPr lang="en-US" b="1" dirty="0" smtClean="0">
                <a:solidFill>
                  <a:srgbClr val="1E09B7"/>
                </a:solidFill>
              </a:rPr>
              <a:t>’	Elevation or FV length, EL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1E09B7"/>
                </a:solidFill>
              </a:rPr>
              <a:t>ab</a:t>
            </a:r>
            <a:r>
              <a:rPr lang="en-US" b="1" dirty="0" smtClean="0">
                <a:solidFill>
                  <a:srgbClr val="1E09B7"/>
                </a:solidFill>
              </a:rPr>
              <a:t>	Plan or TV length, PL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TL	True length = a‘b’</a:t>
            </a:r>
            <a:r>
              <a:rPr lang="en-US" b="1" baseline="-25000" dirty="0" smtClean="0">
                <a:solidFill>
                  <a:srgbClr val="1E09B7"/>
                </a:solidFill>
              </a:rPr>
              <a:t>1</a:t>
            </a:r>
            <a:r>
              <a:rPr lang="en-US" b="1" dirty="0" smtClean="0">
                <a:solidFill>
                  <a:srgbClr val="1E09B7"/>
                </a:solidFill>
              </a:rPr>
              <a:t> = ab</a:t>
            </a:r>
            <a:r>
              <a:rPr lang="en-US" b="1" baseline="-25000" dirty="0" smtClean="0">
                <a:solidFill>
                  <a:srgbClr val="1E09B7"/>
                </a:solidFill>
              </a:rPr>
              <a:t>1</a:t>
            </a:r>
            <a:endParaRPr lang="en-US" b="1" dirty="0">
              <a:solidFill>
                <a:srgbClr val="1E09B7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rgbClr val="1E09B7"/>
                </a:solidFill>
              </a:rPr>
              <a:t>α</a:t>
            </a:r>
            <a:r>
              <a:rPr lang="en-US" b="1" baseline="-25000" dirty="0" smtClean="0">
                <a:solidFill>
                  <a:srgbClr val="1E09B7"/>
                </a:solidFill>
              </a:rPr>
              <a:t>	</a:t>
            </a:r>
            <a:r>
              <a:rPr lang="en-US" b="1" dirty="0" smtClean="0">
                <a:solidFill>
                  <a:srgbClr val="1E09B7"/>
                </a:solidFill>
              </a:rPr>
              <a:t>Apparent angle made by EL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1E09B7"/>
                </a:solidFill>
              </a:rPr>
              <a:t>Β</a:t>
            </a:r>
            <a:r>
              <a:rPr lang="en-US" b="1" dirty="0" smtClean="0">
                <a:solidFill>
                  <a:srgbClr val="1E09B7"/>
                </a:solidFill>
              </a:rPr>
              <a:t>	Apparent angle made by PL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1E09B7"/>
                </a:solidFill>
              </a:rPr>
              <a:t>Θ</a:t>
            </a:r>
            <a:r>
              <a:rPr lang="en-US" b="1" dirty="0" smtClean="0">
                <a:solidFill>
                  <a:srgbClr val="1E09B7"/>
                </a:solidFill>
              </a:rPr>
              <a:t>	True inclination with HP by TL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1E09B7"/>
                </a:solidFill>
              </a:rPr>
              <a:t>Φ</a:t>
            </a:r>
            <a:r>
              <a:rPr lang="en-US" b="1" dirty="0" smtClean="0">
                <a:solidFill>
                  <a:srgbClr val="1E09B7"/>
                </a:solidFill>
              </a:rPr>
              <a:t>	 True inclination with VP by TL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PD	Projector distance parallel to XY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1E09B7"/>
                </a:solidFill>
              </a:rPr>
              <a:t>a‘a</a:t>
            </a:r>
            <a:r>
              <a:rPr lang="en-US" b="1" dirty="0" smtClean="0">
                <a:solidFill>
                  <a:srgbClr val="1E09B7"/>
                </a:solidFill>
              </a:rPr>
              <a:t>	Lies on the same Projector</a:t>
            </a: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1E09B7"/>
                </a:solidFill>
              </a:rPr>
              <a:t>b‘b</a:t>
            </a:r>
            <a:r>
              <a:rPr lang="en-US" b="1" dirty="0" smtClean="0">
                <a:solidFill>
                  <a:srgbClr val="1E09B7"/>
                </a:solidFill>
              </a:rPr>
              <a:t>	Lies on the same Projector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HT	Horizontal trace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VT	Vertical trace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a’, b’, h, VT are collinear &amp; lies on EL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a, b, v, HT are collinear &amp; lies on PL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1E09B7"/>
                </a:solidFill>
              </a:rPr>
              <a:t>h &amp; v are always on XY</a:t>
            </a:r>
            <a:endParaRPr lang="en-US" b="1" dirty="0">
              <a:solidFill>
                <a:srgbClr val="1E09B7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Hints to solve the problems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Line is inclined to HP or XY represents ‘θ’ while to VP or XY represents ‘Φ’.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FV makes, FV line is inclined, Elevation makes - represents ‘α’, while TV makes, TV line is inclined, Plan makes - represents ‘β’.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If apparent lengths &amp; apparent angles are known, then rotate them </a:t>
            </a:r>
            <a:r>
              <a:rPr lang="en-US" dirty="0" err="1" smtClean="0">
                <a:solidFill>
                  <a:srgbClr val="1E09B7"/>
                </a:solidFill>
              </a:rPr>
              <a:t>upto</a:t>
            </a:r>
            <a:r>
              <a:rPr lang="en-US" dirty="0" smtClean="0">
                <a:solidFill>
                  <a:srgbClr val="1E09B7"/>
                </a:solidFill>
              </a:rPr>
              <a:t> the locus through the point of rotation and make it parallel to XY. Then project it to the corresponding view to find its TL (e.g. EL &amp; ‘α’ are known, then rotate EL, make it parallel to XY &amp; project it into TV to find corresponding TL &amp; ‘Φ’.).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If true length &amp; true inclinations are known, then project them into corresponding view &amp; rotate it to find the EL or PL. [Reverse of above procedure].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Marking Scheme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7244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1E09B7"/>
                </a:solidFill>
                <a:latin typeface="+mj-lt"/>
              </a:rPr>
              <a:t>Locating given data – 2M</a:t>
            </a:r>
          </a:p>
          <a:p>
            <a:pPr lvl="0">
              <a:defRPr/>
            </a:pPr>
            <a:r>
              <a:rPr lang="en-US" dirty="0" smtClean="0">
                <a:solidFill>
                  <a:srgbClr val="1E09B7"/>
                </a:solidFill>
                <a:latin typeface="+mj-lt"/>
              </a:rPr>
              <a:t>Drawing complete Front View – 4M</a:t>
            </a:r>
          </a:p>
          <a:p>
            <a:pPr lvl="0">
              <a:defRPr/>
            </a:pPr>
            <a:r>
              <a:rPr lang="en-US" dirty="0" smtClean="0">
                <a:solidFill>
                  <a:srgbClr val="1E09B7"/>
                </a:solidFill>
                <a:latin typeface="+mj-lt"/>
              </a:rPr>
              <a:t>Drawing complete Top View – 4M</a:t>
            </a:r>
          </a:p>
          <a:p>
            <a:pPr lvl="0">
              <a:defRPr/>
            </a:pPr>
            <a:r>
              <a:rPr lang="en-US" dirty="0" smtClean="0">
                <a:solidFill>
                  <a:srgbClr val="1E09B7"/>
                </a:solidFill>
                <a:latin typeface="+mj-lt"/>
              </a:rPr>
              <a:t>Locating traces – 2M</a:t>
            </a:r>
            <a:endParaRPr lang="en-US" dirty="0" smtClean="0">
              <a:latin typeface="+mj-lt"/>
            </a:endParaRPr>
          </a:p>
          <a:p>
            <a:pPr lvl="0">
              <a:defRPr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Total: 12 Marks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1752600"/>
            <a:ext cx="29718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objectives: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Projections of a Point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To Study concept of Principle Planes</a:t>
            </a:r>
          </a:p>
          <a:p>
            <a:pPr algn="just"/>
            <a:r>
              <a:rPr lang="en-US" sz="2800" dirty="0" smtClean="0"/>
              <a:t>To Understand theory of Projections</a:t>
            </a:r>
          </a:p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Analysis of a point in various quadrants</a:t>
            </a:r>
          </a:p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Analysis of a point in 1</a:t>
            </a:r>
            <a:r>
              <a:rPr lang="en-US" sz="2800" baseline="30000" dirty="0" smtClean="0">
                <a:solidFill>
                  <a:srgbClr val="0000CC"/>
                </a:solidFill>
              </a:rPr>
              <a:t>st</a:t>
            </a:r>
            <a:r>
              <a:rPr lang="en-US" sz="2800" dirty="0" smtClean="0">
                <a:solidFill>
                  <a:srgbClr val="0000CC"/>
                </a:solidFill>
              </a:rPr>
              <a:t> quadrant, its different cases</a:t>
            </a:r>
          </a:p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Theory of projections by auxiliary plane method: AVP &amp; AIP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Points to remember while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solving problems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The point of a line which you rotate, project it on the locus of the same point in corresponding view.</a:t>
            </a:r>
          </a:p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Never extend true line to intersect XY to find out the traces of a line. </a:t>
            </a:r>
          </a:p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Projections of any point on EL or PL are always lying on the same projector.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Draw only EL &amp; PL as visible lines, TL &amp; XY as thin lines while all the projectors, projections, rotations etc. should be as faint as possible.</a:t>
            </a:r>
          </a:p>
          <a:p>
            <a:pPr lvl="0" algn="just"/>
            <a:r>
              <a:rPr lang="en-US" dirty="0" smtClean="0"/>
              <a:t>When EL or PL is rotated, then show the direction of rotation by arrow.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Put the given data in the drawing while write separate answers for the findings with the corresponding units.</a:t>
            </a:r>
          </a:p>
          <a:p>
            <a:pPr lvl="0" algn="just"/>
            <a:r>
              <a:rPr lang="en-US" dirty="0" smtClean="0">
                <a:solidFill>
                  <a:srgbClr val="1E09B7"/>
                </a:solidFill>
              </a:rPr>
              <a:t>Use all capital letters for any write up on the sheet.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Thank You!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>
              <a:solidFill>
                <a:srgbClr val="1E09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34000" y="990600"/>
            <a:ext cx="3733800" cy="3962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19742203" flipV="1">
            <a:off x="304800" y="1438275"/>
            <a:ext cx="2865438" cy="1576388"/>
          </a:xfrm>
          <a:prstGeom prst="parallelogram">
            <a:avLst>
              <a:gd name="adj" fmla="val 6021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 rot="5400000" flipV="1">
            <a:off x="1120775" y="2808288"/>
            <a:ext cx="2865437" cy="1576388"/>
          </a:xfrm>
          <a:prstGeom prst="parallelogram">
            <a:avLst>
              <a:gd name="adj" fmla="val 60212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5400000" flipV="1">
            <a:off x="1120775" y="873125"/>
            <a:ext cx="2865438" cy="1576388"/>
          </a:xfrm>
          <a:prstGeom prst="parallelogram">
            <a:avLst>
              <a:gd name="adj" fmla="val 60212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19742203" flipV="1">
            <a:off x="1944688" y="2306638"/>
            <a:ext cx="2865437" cy="1576387"/>
          </a:xfrm>
          <a:prstGeom prst="parallelogram">
            <a:avLst>
              <a:gd name="adj" fmla="val 6021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71600" y="320040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X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429000" y="19050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Y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844675" y="1016000"/>
          <a:ext cx="474663" cy="574675"/>
        </p:xfrm>
        <a:graphic>
          <a:graphicData uri="http://schemas.openxmlformats.org/presentationml/2006/ole">
            <p:oleObj spid="_x0000_s1026" name="CorelDRAW" r:id="rId4" imgW="417960" imgH="505440" progId="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162300" y="3560763"/>
          <a:ext cx="684213" cy="328612"/>
        </p:xfrm>
        <a:graphic>
          <a:graphicData uri="http://schemas.openxmlformats.org/presentationml/2006/ole">
            <p:oleObj spid="_x0000_s1027" name="CorelDRAW" r:id="rId5" imgW="668520" imgH="320400" progId="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28600" y="2105025"/>
          <a:ext cx="684213" cy="328613"/>
        </p:xfrm>
        <a:graphic>
          <a:graphicData uri="http://schemas.openxmlformats.org/presentationml/2006/ole">
            <p:oleObj spid="_x0000_s1028" name="CorelDRAW" r:id="rId6" imgW="668520" imgH="320400" progId="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814513" y="4335463"/>
          <a:ext cx="474662" cy="574675"/>
        </p:xfrm>
        <a:graphic>
          <a:graphicData uri="http://schemas.openxmlformats.org/presentationml/2006/ole">
            <p:oleObj spid="_x0000_s1029" name="CorelDRAW" r:id="rId7" imgW="417960" imgH="505440" progId="">
              <p:embed/>
            </p:oleObj>
          </a:graphicData>
        </a:graphic>
      </p:graphicFrame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 rot="603348">
            <a:off x="3581400" y="1676400"/>
            <a:ext cx="847725" cy="40322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7407"/>
              </a:avLst>
            </a:prstTxWarp>
          </a:bodyPr>
          <a:lstStyle/>
          <a:p>
            <a:pPr algn="ctr"/>
            <a:r>
              <a:rPr lang="en-US" sz="1200" kern="10" spc="6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1st Quadrant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 rot="603348">
            <a:off x="762000" y="685800"/>
            <a:ext cx="847725" cy="40322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7407"/>
              </a:avLst>
            </a:prstTxWarp>
          </a:bodyPr>
          <a:lstStyle/>
          <a:p>
            <a:pPr algn="ctr"/>
            <a:r>
              <a:rPr lang="en-US" sz="1200" kern="10" spc="6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2nd Quadrant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 rot="603348">
            <a:off x="533400" y="3352800"/>
            <a:ext cx="847725" cy="40322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7407"/>
              </a:avLst>
            </a:prstTxWarp>
          </a:bodyPr>
          <a:lstStyle/>
          <a:p>
            <a:pPr algn="ctr"/>
            <a:r>
              <a:rPr lang="en-US" sz="1200" kern="10" spc="6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3rdQuadrant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 rot="603348">
            <a:off x="3124200" y="4495800"/>
            <a:ext cx="847725" cy="40322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7407"/>
              </a:avLst>
            </a:prstTxWarp>
          </a:bodyPr>
          <a:lstStyle/>
          <a:p>
            <a:pPr algn="ctr"/>
            <a:r>
              <a:rPr lang="en-US" sz="1200" kern="10" spc="6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4th Quadrant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 rot="12389952">
            <a:off x="4419600" y="355917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200400" y="2819400"/>
          <a:ext cx="581025" cy="290513"/>
        </p:xfrm>
        <a:graphic>
          <a:graphicData uri="http://schemas.openxmlformats.org/presentationml/2006/ole">
            <p:oleObj spid="_x0000_s1030" name="CorelDRAW" r:id="rId8" imgW="581760" imgH="291240" progId="">
              <p:embed/>
            </p:oleObj>
          </a:graphicData>
        </a:graphic>
      </p:graphicFrame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 rot="-184021">
            <a:off x="2438400" y="1600200"/>
            <a:ext cx="485775" cy="496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653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F.V.</a:t>
            </a: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-2198300">
            <a:off x="-19050" y="4010025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7086600" y="1219200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410200" y="3048000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8305800" y="19050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591425" y="1200150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  <a:r>
              <a:rPr lang="en-US" sz="1400" b="1" baseline="30000"/>
              <a:t>ST</a:t>
            </a:r>
            <a:r>
              <a:rPr lang="en-US" sz="1400" b="1"/>
              <a:t> Quad.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481638" y="1247775"/>
            <a:ext cx="102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  <a:r>
              <a:rPr lang="en-US" sz="1400" b="1" baseline="30000"/>
              <a:t>nd</a:t>
            </a:r>
            <a:r>
              <a:rPr lang="en-US" sz="1400" b="1"/>
              <a:t>  Quad.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562600" y="4191000"/>
            <a:ext cx="996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3</a:t>
            </a:r>
            <a:r>
              <a:rPr lang="en-US" sz="1400" b="1" baseline="30000" dirty="0"/>
              <a:t>rd</a:t>
            </a:r>
            <a:r>
              <a:rPr lang="en-US" sz="1400" b="1" dirty="0"/>
              <a:t>  Quad.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7681913" y="4148138"/>
            <a:ext cx="941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4</a:t>
            </a:r>
            <a:r>
              <a:rPr lang="en-US" sz="1400" b="1" baseline="30000"/>
              <a:t>th</a:t>
            </a:r>
            <a:r>
              <a:rPr lang="en-US" sz="1400" b="1"/>
              <a:t> Quad.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6815138" y="2771775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X  Y</a:t>
            </a:r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7038975" y="2986088"/>
            <a:ext cx="76200" cy="76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WordArt 30"/>
          <p:cNvSpPr>
            <a:spLocks noChangeArrowheads="1" noChangeShapeType="1" noTextEdit="1"/>
          </p:cNvSpPr>
          <p:nvPr/>
        </p:nvSpPr>
        <p:spPr bwMode="auto">
          <a:xfrm rot="603348">
            <a:off x="4662488" y="3352800"/>
            <a:ext cx="542925" cy="3571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7407"/>
              </a:avLst>
            </a:prstTxWarp>
          </a:bodyPr>
          <a:lstStyle/>
          <a:p>
            <a:pPr algn="ctr"/>
            <a:r>
              <a:rPr lang="en-US" sz="1000" kern="10" spc="50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Observer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862763" y="976313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VP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8529638" y="2762250"/>
            <a:ext cx="46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HP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8245475" y="2076450"/>
            <a:ext cx="963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accent2"/>
                </a:solidFill>
              </a:rPr>
              <a:t>Observer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7" grpId="0" autoUpdateAnimBg="0"/>
      <p:bldP spid="5128" grpId="0" autoUpdateAnimBg="0"/>
      <p:bldP spid="5133" grpId="0" animBg="1"/>
      <p:bldP spid="5134" grpId="0" animBg="1"/>
      <p:bldP spid="5135" grpId="0" animBg="1"/>
      <p:bldP spid="5136" grpId="0" animBg="1"/>
      <p:bldP spid="5137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utoUpdateAnimBg="0"/>
      <p:bldP spid="5145" grpId="0" autoUpdateAnimBg="0"/>
      <p:bldP spid="5146" grpId="0" autoUpdateAnimBg="0"/>
      <p:bldP spid="5147" grpId="0" autoUpdateAnimBg="0"/>
      <p:bldP spid="5148" grpId="0" autoUpdateAnimBg="0"/>
      <p:bldP spid="5149" grpId="0" animBg="1"/>
      <p:bldP spid="5150" grpId="0" animBg="1"/>
      <p:bldP spid="5151" grpId="0" autoUpdateAnimBg="0"/>
      <p:bldP spid="5152" grpId="0" autoUpdateAnimBg="0"/>
      <p:bldP spid="515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257800" y="0"/>
            <a:ext cx="38862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7119938" y="600075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SG" sz="200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6296025" y="58578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7119938" y="1409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6276975" y="224313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SG" sz="14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24600" y="609600"/>
            <a:ext cx="838200" cy="0"/>
            <a:chOff x="3984" y="384"/>
            <a:chExt cx="528" cy="0"/>
          </a:xfrm>
        </p:grpSpPr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 rot="16200000" flipV="1">
            <a:off x="6743700" y="1028700"/>
            <a:ext cx="838200" cy="0"/>
            <a:chOff x="3984" y="384"/>
            <a:chExt cx="528" cy="0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205538" y="1206500"/>
            <a:ext cx="838200" cy="1187450"/>
            <a:chOff x="3909" y="760"/>
            <a:chExt cx="528" cy="748"/>
          </a:xfrm>
        </p:grpSpPr>
        <p:sp>
          <p:nvSpPr>
            <p:cNvPr id="6158" name="Arc 14"/>
            <p:cNvSpPr>
              <a:spLocks/>
            </p:cNvSpPr>
            <p:nvPr/>
          </p:nvSpPr>
          <p:spPr bwMode="auto">
            <a:xfrm rot="7060958">
              <a:off x="3799" y="870"/>
              <a:ext cx="748" cy="528"/>
            </a:xfrm>
            <a:custGeom>
              <a:avLst/>
              <a:gdLst>
                <a:gd name="G0" fmla="+- 11386 0 0"/>
                <a:gd name="G1" fmla="+- 21600 0 0"/>
                <a:gd name="G2" fmla="+- 21600 0 0"/>
                <a:gd name="T0" fmla="*/ 0 w 30614"/>
                <a:gd name="T1" fmla="*/ 3245 h 21600"/>
                <a:gd name="T2" fmla="*/ 30614 w 30614"/>
                <a:gd name="T3" fmla="*/ 11759 h 21600"/>
                <a:gd name="T4" fmla="*/ 11386 w 306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14" h="21600" fill="none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</a:path>
                <a:path w="30614" h="21600" stroke="0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  <a:lnTo>
                    <a:pt x="11386" y="2160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4320" y="1248"/>
              <a:ext cx="77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715000" y="114300"/>
            <a:ext cx="2108200" cy="2543175"/>
            <a:chOff x="3600" y="72"/>
            <a:chExt cx="1328" cy="1602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V="1">
              <a:off x="3600" y="912"/>
              <a:ext cx="1200" cy="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3984" y="186"/>
              <a:ext cx="0" cy="14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4656" y="75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HP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3852" y="72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VP</a:t>
              </a:r>
            </a:p>
          </p:txBody>
        </p:sp>
      </p:grp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286500" y="3429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a’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257925" y="22193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7162800" y="4572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7391400" y="28575"/>
            <a:ext cx="1495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>POINT A IN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</a:rPr>
              <a:t>1</a:t>
            </a:r>
            <a:r>
              <a:rPr lang="en-US" sz="1400" b="1" baseline="30000">
                <a:solidFill>
                  <a:schemeClr val="accent2"/>
                </a:solidFill>
              </a:rPr>
              <a:t>ST</a:t>
            </a:r>
            <a:r>
              <a:rPr lang="en-US" sz="1400" b="1">
                <a:solidFill>
                  <a:schemeClr val="accent2"/>
                </a:solidFill>
              </a:rPr>
              <a:t> QUADRANT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848600" y="1295400"/>
            <a:ext cx="1171575" cy="228600"/>
            <a:chOff x="4992" y="750"/>
            <a:chExt cx="738" cy="144"/>
          </a:xfrm>
        </p:grpSpPr>
        <p:sp>
          <p:nvSpPr>
            <p:cNvPr id="6170" name="AutoShape 26"/>
            <p:cNvSpPr>
              <a:spLocks noChangeArrowheads="1"/>
            </p:cNvSpPr>
            <p:nvPr/>
          </p:nvSpPr>
          <p:spPr bwMode="auto">
            <a:xfrm>
              <a:off x="4992" y="768"/>
              <a:ext cx="240" cy="96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5210" y="750"/>
              <a:ext cx="5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OBSERVER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315075" y="333375"/>
            <a:ext cx="1143000" cy="1114425"/>
            <a:chOff x="3978" y="210"/>
            <a:chExt cx="720" cy="702"/>
          </a:xfrm>
        </p:grpSpPr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978" y="912"/>
              <a:ext cx="72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3984" y="210"/>
              <a:ext cx="0" cy="70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1371600" y="0"/>
            <a:ext cx="38862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114550" y="1862138"/>
            <a:ext cx="2362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3509963" y="561975"/>
            <a:ext cx="0" cy="2362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700338" y="728663"/>
            <a:ext cx="76200" cy="76200"/>
          </a:xfrm>
          <a:prstGeom prst="ellipse">
            <a:avLst/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3462338" y="1057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3471863" y="733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038350" y="390525"/>
            <a:ext cx="1689100" cy="1543050"/>
            <a:chOff x="1440" y="-12"/>
            <a:chExt cx="1064" cy="972"/>
          </a:xfrm>
        </p:grpSpPr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2238" y="-12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VP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1440" y="76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HP</a:t>
              </a: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 rot="16200000" flipV="1">
            <a:off x="2228850" y="1285875"/>
            <a:ext cx="1066800" cy="76200"/>
            <a:chOff x="3984" y="384"/>
            <a:chExt cx="528" cy="0"/>
          </a:xfrm>
        </p:grpSpPr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 rot="21023485" flipH="1" flipV="1">
            <a:off x="2822843" y="984558"/>
            <a:ext cx="925189" cy="1005809"/>
            <a:chOff x="3909" y="760"/>
            <a:chExt cx="528" cy="748"/>
          </a:xfrm>
        </p:grpSpPr>
        <p:sp>
          <p:nvSpPr>
            <p:cNvPr id="6188" name="Arc 44"/>
            <p:cNvSpPr>
              <a:spLocks/>
            </p:cNvSpPr>
            <p:nvPr/>
          </p:nvSpPr>
          <p:spPr bwMode="auto">
            <a:xfrm rot="7060958">
              <a:off x="3799" y="870"/>
              <a:ext cx="748" cy="528"/>
            </a:xfrm>
            <a:custGeom>
              <a:avLst/>
              <a:gdLst>
                <a:gd name="G0" fmla="+- 11386 0 0"/>
                <a:gd name="G1" fmla="+- 21600 0 0"/>
                <a:gd name="G2" fmla="+- 21600 0 0"/>
                <a:gd name="T0" fmla="*/ 0 w 30614"/>
                <a:gd name="T1" fmla="*/ 3245 h 21600"/>
                <a:gd name="T2" fmla="*/ 30614 w 30614"/>
                <a:gd name="T3" fmla="*/ 11759 h 21600"/>
                <a:gd name="T4" fmla="*/ 11386 w 306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14" h="21600" fill="none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</a:path>
                <a:path w="30614" h="21600" stroke="0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  <a:lnTo>
                    <a:pt x="11386" y="2160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 flipH="1">
              <a:off x="4317" y="1270"/>
              <a:ext cx="77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 flipH="1">
            <a:off x="2676525" y="762000"/>
            <a:ext cx="838200" cy="0"/>
            <a:chOff x="3984" y="384"/>
            <a:chExt cx="528" cy="0"/>
          </a:xfrm>
        </p:grpSpPr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1371600" y="76200"/>
            <a:ext cx="1514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FF0066"/>
                </a:solidFill>
              </a:rPr>
              <a:t>POINT A IN</a:t>
            </a:r>
          </a:p>
          <a:p>
            <a:pPr algn="ctr"/>
            <a:r>
              <a:rPr lang="en-US" sz="1400" b="1">
                <a:solidFill>
                  <a:srgbClr val="FF0066"/>
                </a:solidFill>
              </a:rPr>
              <a:t>2</a:t>
            </a:r>
            <a:r>
              <a:rPr lang="en-US" sz="1400" b="1" baseline="30000">
                <a:solidFill>
                  <a:srgbClr val="FF0066"/>
                </a:solidFill>
              </a:rPr>
              <a:t>ND</a:t>
            </a:r>
            <a:r>
              <a:rPr lang="en-US" sz="1400" b="1">
                <a:solidFill>
                  <a:srgbClr val="FF0066"/>
                </a:solidFill>
              </a:rPr>
              <a:t> QUADRANT</a:t>
            </a:r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933825" y="1743075"/>
            <a:ext cx="1171575" cy="228600"/>
            <a:chOff x="4992" y="750"/>
            <a:chExt cx="738" cy="144"/>
          </a:xfrm>
        </p:grpSpPr>
        <p:sp>
          <p:nvSpPr>
            <p:cNvPr id="6195" name="AutoShape 51"/>
            <p:cNvSpPr>
              <a:spLocks noChangeArrowheads="1"/>
            </p:cNvSpPr>
            <p:nvPr/>
          </p:nvSpPr>
          <p:spPr bwMode="auto">
            <a:xfrm>
              <a:off x="4992" y="768"/>
              <a:ext cx="240" cy="96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5210" y="750"/>
              <a:ext cx="5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OBSERVER</a:t>
              </a:r>
            </a:p>
          </p:txBody>
        </p:sp>
      </p:grp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3486150" y="600075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a’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3486150" y="9429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2362200" y="561975"/>
            <a:ext cx="1143000" cy="1295400"/>
            <a:chOff x="1644" y="96"/>
            <a:chExt cx="720" cy="816"/>
          </a:xfrm>
        </p:grpSpPr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2364" y="96"/>
              <a:ext cx="0" cy="81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1644" y="912"/>
              <a:ext cx="72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2555875" y="496888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6203" name="Rectangle 59"/>
          <p:cNvSpPr>
            <a:spLocks noChangeArrowheads="1"/>
          </p:cNvSpPr>
          <p:nvPr/>
        </p:nvSpPr>
        <p:spPr bwMode="auto">
          <a:xfrm>
            <a:off x="1371600" y="3048000"/>
            <a:ext cx="38862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2003425" y="3238500"/>
            <a:ext cx="1952625" cy="2362200"/>
            <a:chOff x="1458" y="2064"/>
            <a:chExt cx="1230" cy="1488"/>
          </a:xfrm>
        </p:grpSpPr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 flipH="1" flipV="1">
              <a:off x="1458" y="2832"/>
              <a:ext cx="1230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 flipH="1" flipV="1">
              <a:off x="2256" y="2064"/>
              <a:ext cx="0" cy="14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7" name="Oval 63"/>
          <p:cNvSpPr>
            <a:spLocks noChangeArrowheads="1"/>
          </p:cNvSpPr>
          <p:nvPr/>
        </p:nvSpPr>
        <p:spPr bwMode="auto">
          <a:xfrm flipH="1" flipV="1">
            <a:off x="2427288" y="5219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 flipH="1" flipV="1">
            <a:off x="3232150" y="52244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 flipH="1" flipV="1">
            <a:off x="2436813" y="4429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 flipH="1" flipV="1">
            <a:off x="3232150" y="3576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4003675" y="4352925"/>
            <a:ext cx="1171575" cy="228600"/>
            <a:chOff x="4992" y="750"/>
            <a:chExt cx="738" cy="144"/>
          </a:xfrm>
        </p:grpSpPr>
        <p:sp>
          <p:nvSpPr>
            <p:cNvPr id="6212" name="AutoShape 68"/>
            <p:cNvSpPr>
              <a:spLocks noChangeArrowheads="1"/>
            </p:cNvSpPr>
            <p:nvPr/>
          </p:nvSpPr>
          <p:spPr bwMode="auto">
            <a:xfrm>
              <a:off x="4992" y="768"/>
              <a:ext cx="240" cy="96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Text Box 69"/>
            <p:cNvSpPr txBox="1">
              <a:spLocks noChangeArrowheads="1"/>
            </p:cNvSpPr>
            <p:nvPr/>
          </p:nvSpPr>
          <p:spPr bwMode="auto">
            <a:xfrm>
              <a:off x="5210" y="750"/>
              <a:ext cx="5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OBSERVER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 flipH="1" flipV="1">
            <a:off x="2584450" y="3543300"/>
            <a:ext cx="730250" cy="1035050"/>
            <a:chOff x="3909" y="760"/>
            <a:chExt cx="528" cy="748"/>
          </a:xfrm>
        </p:grpSpPr>
        <p:sp>
          <p:nvSpPr>
            <p:cNvPr id="6215" name="Arc 71"/>
            <p:cNvSpPr>
              <a:spLocks/>
            </p:cNvSpPr>
            <p:nvPr/>
          </p:nvSpPr>
          <p:spPr bwMode="auto">
            <a:xfrm rot="7060958">
              <a:off x="3799" y="870"/>
              <a:ext cx="748" cy="528"/>
            </a:xfrm>
            <a:custGeom>
              <a:avLst/>
              <a:gdLst>
                <a:gd name="G0" fmla="+- 11386 0 0"/>
                <a:gd name="G1" fmla="+- 21600 0 0"/>
                <a:gd name="G2" fmla="+- 21600 0 0"/>
                <a:gd name="T0" fmla="*/ 0 w 30614"/>
                <a:gd name="T1" fmla="*/ 3245 h 21600"/>
                <a:gd name="T2" fmla="*/ 30614 w 30614"/>
                <a:gd name="T3" fmla="*/ 11759 h 21600"/>
                <a:gd name="T4" fmla="*/ 11386 w 306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14" h="21600" fill="none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</a:path>
                <a:path w="30614" h="21600" stroke="0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  <a:lnTo>
                    <a:pt x="11386" y="2160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 flipH="1">
              <a:off x="4320" y="1248"/>
              <a:ext cx="77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73"/>
          <p:cNvGrpSpPr>
            <a:grpSpLocks/>
          </p:cNvGrpSpPr>
          <p:nvPr/>
        </p:nvGrpSpPr>
        <p:grpSpPr bwMode="auto">
          <a:xfrm rot="5400000">
            <a:off x="2024857" y="4782343"/>
            <a:ext cx="838200" cy="74613"/>
            <a:chOff x="3984" y="384"/>
            <a:chExt cx="528" cy="0"/>
          </a:xfrm>
        </p:grpSpPr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 flipH="1">
            <a:off x="2470150" y="5267325"/>
            <a:ext cx="838200" cy="0"/>
            <a:chOff x="3984" y="384"/>
            <a:chExt cx="528" cy="0"/>
          </a:xfrm>
        </p:grpSpPr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3" name="Text Box 79"/>
          <p:cNvSpPr txBox="1">
            <a:spLocks noChangeArrowheads="1"/>
          </p:cNvSpPr>
          <p:nvPr/>
        </p:nvSpPr>
        <p:spPr bwMode="auto">
          <a:xfrm>
            <a:off x="3270250" y="34671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3270250" y="50863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a’</a:t>
            </a:r>
          </a:p>
        </p:txBody>
      </p:sp>
      <p:sp>
        <p:nvSpPr>
          <p:cNvPr id="6225" name="Text Box 81"/>
          <p:cNvSpPr txBox="1">
            <a:spLocks noChangeArrowheads="1"/>
          </p:cNvSpPr>
          <p:nvPr/>
        </p:nvSpPr>
        <p:spPr bwMode="auto">
          <a:xfrm>
            <a:off x="3863975" y="34020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SG" sz="1400"/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1401763" y="5451475"/>
            <a:ext cx="1563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chemeClr val="accent2"/>
                </a:solidFill>
              </a:rPr>
              <a:t>POINT A IN</a:t>
            </a:r>
          </a:p>
          <a:p>
            <a:pPr algn="ctr"/>
            <a:r>
              <a:rPr lang="en-US" sz="1400" b="1">
                <a:solidFill>
                  <a:schemeClr val="accent2"/>
                </a:solidFill>
              </a:rPr>
              <a:t>3</a:t>
            </a:r>
            <a:r>
              <a:rPr lang="en-US" sz="1400" b="1" baseline="30000">
                <a:solidFill>
                  <a:schemeClr val="accent2"/>
                </a:solidFill>
              </a:rPr>
              <a:t>RD</a:t>
            </a:r>
            <a:r>
              <a:rPr lang="en-US" sz="1400" b="1">
                <a:solidFill>
                  <a:schemeClr val="accent2"/>
                </a:solidFill>
              </a:rPr>
              <a:t>  QUADRANT</a:t>
            </a:r>
          </a:p>
        </p:txBody>
      </p: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2127250" y="4438650"/>
            <a:ext cx="1143000" cy="1447800"/>
            <a:chOff x="1536" y="2820"/>
            <a:chExt cx="720" cy="912"/>
          </a:xfrm>
        </p:grpSpPr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1536" y="2832"/>
              <a:ext cx="72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>
              <a:off x="2256" y="2820"/>
              <a:ext cx="0" cy="91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6"/>
          <p:cNvGrpSpPr>
            <a:grpSpLocks/>
          </p:cNvGrpSpPr>
          <p:nvPr/>
        </p:nvGrpSpPr>
        <p:grpSpPr bwMode="auto">
          <a:xfrm>
            <a:off x="1898650" y="4210050"/>
            <a:ext cx="1574800" cy="1866900"/>
            <a:chOff x="1392" y="2676"/>
            <a:chExt cx="992" cy="1176"/>
          </a:xfrm>
        </p:grpSpPr>
        <p:sp>
          <p:nvSpPr>
            <p:cNvPr id="6231" name="Text Box 87"/>
            <p:cNvSpPr txBox="1">
              <a:spLocks noChangeArrowheads="1"/>
            </p:cNvSpPr>
            <p:nvPr/>
          </p:nvSpPr>
          <p:spPr bwMode="auto">
            <a:xfrm>
              <a:off x="1392" y="267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HP</a:t>
              </a:r>
            </a:p>
          </p:txBody>
        </p:sp>
        <p:sp>
          <p:nvSpPr>
            <p:cNvPr id="6232" name="Text Box 88"/>
            <p:cNvSpPr txBox="1">
              <a:spLocks noChangeArrowheads="1"/>
            </p:cNvSpPr>
            <p:nvPr/>
          </p:nvSpPr>
          <p:spPr bwMode="auto">
            <a:xfrm>
              <a:off x="2118" y="3660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VP</a:t>
              </a:r>
            </a:p>
          </p:txBody>
        </p:sp>
      </p:grpSp>
      <p:sp>
        <p:nvSpPr>
          <p:cNvPr id="6233" name="Text Box 89"/>
          <p:cNvSpPr txBox="1">
            <a:spLocks noChangeArrowheads="1"/>
          </p:cNvSpPr>
          <p:nvPr/>
        </p:nvSpPr>
        <p:spPr bwMode="auto">
          <a:xfrm>
            <a:off x="2384425" y="52292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6234" name="Rectangle 90"/>
          <p:cNvSpPr>
            <a:spLocks noChangeArrowheads="1"/>
          </p:cNvSpPr>
          <p:nvPr/>
        </p:nvSpPr>
        <p:spPr bwMode="auto">
          <a:xfrm>
            <a:off x="5257800" y="3048000"/>
            <a:ext cx="38862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91"/>
          <p:cNvGrpSpPr>
            <a:grpSpLocks/>
          </p:cNvGrpSpPr>
          <p:nvPr/>
        </p:nvGrpSpPr>
        <p:grpSpPr bwMode="auto">
          <a:xfrm>
            <a:off x="5829300" y="3390900"/>
            <a:ext cx="1828800" cy="2362200"/>
            <a:chOff x="3744" y="2244"/>
            <a:chExt cx="1152" cy="1488"/>
          </a:xfrm>
        </p:grpSpPr>
        <p:sp>
          <p:nvSpPr>
            <p:cNvPr id="6236" name="Line 92"/>
            <p:cNvSpPr>
              <a:spLocks noChangeShapeType="1"/>
            </p:cNvSpPr>
            <p:nvPr/>
          </p:nvSpPr>
          <p:spPr bwMode="auto">
            <a:xfrm flipH="1" flipV="1">
              <a:off x="3744" y="2850"/>
              <a:ext cx="115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37" name="Line 93"/>
            <p:cNvSpPr>
              <a:spLocks noChangeShapeType="1"/>
            </p:cNvSpPr>
            <p:nvPr/>
          </p:nvSpPr>
          <p:spPr bwMode="auto">
            <a:xfrm flipH="1" flipV="1">
              <a:off x="4164" y="2244"/>
              <a:ext cx="0" cy="14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38" name="Oval 94"/>
          <p:cNvSpPr>
            <a:spLocks noChangeArrowheads="1"/>
          </p:cNvSpPr>
          <p:nvPr/>
        </p:nvSpPr>
        <p:spPr bwMode="auto">
          <a:xfrm flipH="1" flipV="1">
            <a:off x="7196138" y="5419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9" name="Oval 95"/>
          <p:cNvSpPr>
            <a:spLocks noChangeArrowheads="1"/>
          </p:cNvSpPr>
          <p:nvPr/>
        </p:nvSpPr>
        <p:spPr bwMode="auto">
          <a:xfrm flipH="1" flipV="1">
            <a:off x="6443663" y="5043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0" name="Oval 96"/>
          <p:cNvSpPr>
            <a:spLocks noChangeArrowheads="1"/>
          </p:cNvSpPr>
          <p:nvPr/>
        </p:nvSpPr>
        <p:spPr bwMode="auto">
          <a:xfrm flipH="1" flipV="1">
            <a:off x="6443663" y="5424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97"/>
          <p:cNvGrpSpPr>
            <a:grpSpLocks/>
          </p:cNvGrpSpPr>
          <p:nvPr/>
        </p:nvGrpSpPr>
        <p:grpSpPr bwMode="auto">
          <a:xfrm>
            <a:off x="7677150" y="4238625"/>
            <a:ext cx="1171575" cy="228600"/>
            <a:chOff x="4992" y="750"/>
            <a:chExt cx="738" cy="144"/>
          </a:xfrm>
        </p:grpSpPr>
        <p:sp>
          <p:nvSpPr>
            <p:cNvPr id="6242" name="AutoShape 98"/>
            <p:cNvSpPr>
              <a:spLocks noChangeArrowheads="1"/>
            </p:cNvSpPr>
            <p:nvPr/>
          </p:nvSpPr>
          <p:spPr bwMode="auto">
            <a:xfrm>
              <a:off x="4992" y="768"/>
              <a:ext cx="240" cy="96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3" name="Text Box 99"/>
            <p:cNvSpPr txBox="1">
              <a:spLocks noChangeArrowheads="1"/>
            </p:cNvSpPr>
            <p:nvPr/>
          </p:nvSpPr>
          <p:spPr bwMode="auto">
            <a:xfrm>
              <a:off x="5210" y="750"/>
              <a:ext cx="5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b="1"/>
                <a:t>OBSERVER</a:t>
              </a:r>
            </a:p>
          </p:txBody>
        </p:sp>
      </p:grpSp>
      <p:sp>
        <p:nvSpPr>
          <p:cNvPr id="6244" name="Text Box 100"/>
          <p:cNvSpPr txBox="1">
            <a:spLocks noChangeArrowheads="1"/>
          </p:cNvSpPr>
          <p:nvPr/>
        </p:nvSpPr>
        <p:spPr bwMode="auto">
          <a:xfrm>
            <a:off x="6210300" y="49339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6245" name="Text Box 101"/>
          <p:cNvSpPr txBox="1">
            <a:spLocks noChangeArrowheads="1"/>
          </p:cNvSpPr>
          <p:nvPr/>
        </p:nvSpPr>
        <p:spPr bwMode="auto">
          <a:xfrm>
            <a:off x="6210300" y="53149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</a:rPr>
              <a:t>a’</a:t>
            </a:r>
          </a:p>
        </p:txBody>
      </p:sp>
      <p:grpSp>
        <p:nvGrpSpPr>
          <p:cNvPr id="23" name="Group 102"/>
          <p:cNvGrpSpPr>
            <a:grpSpLocks/>
          </p:cNvGrpSpPr>
          <p:nvPr/>
        </p:nvGrpSpPr>
        <p:grpSpPr bwMode="auto">
          <a:xfrm rot="185559">
            <a:off x="6372225" y="4095750"/>
            <a:ext cx="752475" cy="1066800"/>
            <a:chOff x="3909" y="760"/>
            <a:chExt cx="528" cy="748"/>
          </a:xfrm>
        </p:grpSpPr>
        <p:sp>
          <p:nvSpPr>
            <p:cNvPr id="6247" name="Arc 103"/>
            <p:cNvSpPr>
              <a:spLocks/>
            </p:cNvSpPr>
            <p:nvPr/>
          </p:nvSpPr>
          <p:spPr bwMode="auto">
            <a:xfrm rot="7060958">
              <a:off x="3799" y="870"/>
              <a:ext cx="748" cy="528"/>
            </a:xfrm>
            <a:custGeom>
              <a:avLst/>
              <a:gdLst>
                <a:gd name="G0" fmla="+- 11386 0 0"/>
                <a:gd name="G1" fmla="+- 21600 0 0"/>
                <a:gd name="G2" fmla="+- 21600 0 0"/>
                <a:gd name="T0" fmla="*/ 0 w 30614"/>
                <a:gd name="T1" fmla="*/ 3245 h 21600"/>
                <a:gd name="T2" fmla="*/ 30614 w 30614"/>
                <a:gd name="T3" fmla="*/ 11759 h 21600"/>
                <a:gd name="T4" fmla="*/ 11386 w 306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614" h="21600" fill="none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</a:path>
                <a:path w="30614" h="21600" stroke="0" extrusionOk="0">
                  <a:moveTo>
                    <a:pt x="-1" y="3244"/>
                  </a:moveTo>
                  <a:cubicBezTo>
                    <a:pt x="3418" y="1123"/>
                    <a:pt x="7362" y="-1"/>
                    <a:pt x="11386" y="0"/>
                  </a:cubicBezTo>
                  <a:cubicBezTo>
                    <a:pt x="19494" y="0"/>
                    <a:pt x="26919" y="4541"/>
                    <a:pt x="30613" y="11759"/>
                  </a:cubicBezTo>
                  <a:lnTo>
                    <a:pt x="11386" y="21600"/>
                  </a:lnTo>
                  <a:close/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" name="Line 104"/>
            <p:cNvSpPr>
              <a:spLocks noChangeShapeType="1"/>
            </p:cNvSpPr>
            <p:nvPr/>
          </p:nvSpPr>
          <p:spPr bwMode="auto">
            <a:xfrm flipH="1">
              <a:off x="4320" y="1248"/>
              <a:ext cx="77" cy="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105"/>
          <p:cNvGrpSpPr>
            <a:grpSpLocks/>
          </p:cNvGrpSpPr>
          <p:nvPr/>
        </p:nvGrpSpPr>
        <p:grpSpPr bwMode="auto">
          <a:xfrm rot="16200000" flipH="1">
            <a:off x="6715125" y="4886325"/>
            <a:ext cx="1143000" cy="76200"/>
            <a:chOff x="3984" y="384"/>
            <a:chExt cx="528" cy="0"/>
          </a:xfrm>
        </p:grpSpPr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108"/>
          <p:cNvGrpSpPr>
            <a:grpSpLocks/>
          </p:cNvGrpSpPr>
          <p:nvPr/>
        </p:nvGrpSpPr>
        <p:grpSpPr bwMode="auto">
          <a:xfrm>
            <a:off x="6438900" y="5467350"/>
            <a:ext cx="838200" cy="0"/>
            <a:chOff x="3984" y="384"/>
            <a:chExt cx="528" cy="0"/>
          </a:xfrm>
        </p:grpSpPr>
        <p:sp>
          <p:nvSpPr>
            <p:cNvPr id="6253" name="Line 109"/>
            <p:cNvSpPr>
              <a:spLocks noChangeShapeType="1"/>
            </p:cNvSpPr>
            <p:nvPr/>
          </p:nvSpPr>
          <p:spPr bwMode="auto">
            <a:xfrm flipH="1">
              <a:off x="3984" y="384"/>
              <a:ext cx="528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Line 110"/>
            <p:cNvSpPr>
              <a:spLocks noChangeShapeType="1"/>
            </p:cNvSpPr>
            <p:nvPr/>
          </p:nvSpPr>
          <p:spPr bwMode="auto">
            <a:xfrm flipH="1">
              <a:off x="4182" y="384"/>
              <a:ext cx="14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5" name="Text Box 111"/>
          <p:cNvSpPr txBox="1">
            <a:spLocks noChangeArrowheads="1"/>
          </p:cNvSpPr>
          <p:nvPr/>
        </p:nvSpPr>
        <p:spPr bwMode="auto">
          <a:xfrm>
            <a:off x="7504113" y="5432425"/>
            <a:ext cx="15509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</a:rPr>
              <a:t>POINT A IN</a:t>
            </a:r>
          </a:p>
          <a:p>
            <a:r>
              <a:rPr lang="en-US" sz="1400" b="1">
                <a:solidFill>
                  <a:srgbClr val="009900"/>
                </a:solidFill>
              </a:rPr>
              <a:t>4</a:t>
            </a:r>
            <a:r>
              <a:rPr lang="en-US" sz="1400" b="1" baseline="30000">
                <a:solidFill>
                  <a:srgbClr val="009900"/>
                </a:solidFill>
              </a:rPr>
              <a:t>TH</a:t>
            </a:r>
            <a:r>
              <a:rPr lang="en-US" sz="1400" b="1">
                <a:solidFill>
                  <a:srgbClr val="009900"/>
                </a:solidFill>
              </a:rPr>
              <a:t>  QUADRANT</a:t>
            </a:r>
          </a:p>
        </p:txBody>
      </p:sp>
      <p:grpSp>
        <p:nvGrpSpPr>
          <p:cNvPr id="26" name="Group 112"/>
          <p:cNvGrpSpPr>
            <a:grpSpLocks/>
          </p:cNvGrpSpPr>
          <p:nvPr/>
        </p:nvGrpSpPr>
        <p:grpSpPr bwMode="auto">
          <a:xfrm>
            <a:off x="6486525" y="4324350"/>
            <a:ext cx="1143000" cy="1447800"/>
            <a:chOff x="4158" y="2832"/>
            <a:chExt cx="720" cy="912"/>
          </a:xfrm>
        </p:grpSpPr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>
              <a:off x="4158" y="2850"/>
              <a:ext cx="72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>
              <a:off x="4164" y="2832"/>
              <a:ext cx="0" cy="912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115"/>
          <p:cNvGrpSpPr>
            <a:grpSpLocks/>
          </p:cNvGrpSpPr>
          <p:nvPr/>
        </p:nvGrpSpPr>
        <p:grpSpPr bwMode="auto">
          <a:xfrm>
            <a:off x="6286500" y="4076700"/>
            <a:ext cx="1422400" cy="1924050"/>
            <a:chOff x="4032" y="2676"/>
            <a:chExt cx="896" cy="1212"/>
          </a:xfrm>
        </p:grpSpPr>
        <p:sp>
          <p:nvSpPr>
            <p:cNvPr id="6260" name="Text Box 116"/>
            <p:cNvSpPr txBox="1">
              <a:spLocks noChangeArrowheads="1"/>
            </p:cNvSpPr>
            <p:nvPr/>
          </p:nvSpPr>
          <p:spPr bwMode="auto">
            <a:xfrm>
              <a:off x="4656" y="267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HP</a:t>
              </a:r>
            </a:p>
          </p:txBody>
        </p:sp>
        <p:sp>
          <p:nvSpPr>
            <p:cNvPr id="6261" name="Text Box 117"/>
            <p:cNvSpPr txBox="1">
              <a:spLocks noChangeArrowheads="1"/>
            </p:cNvSpPr>
            <p:nvPr/>
          </p:nvSpPr>
          <p:spPr bwMode="auto">
            <a:xfrm>
              <a:off x="4032" y="3696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VP</a:t>
              </a:r>
            </a:p>
          </p:txBody>
        </p:sp>
      </p:grpSp>
      <p:sp>
        <p:nvSpPr>
          <p:cNvPr id="6262" name="Text Box 118"/>
          <p:cNvSpPr txBox="1">
            <a:spLocks noChangeArrowheads="1"/>
          </p:cNvSpPr>
          <p:nvPr/>
        </p:nvSpPr>
        <p:spPr bwMode="auto">
          <a:xfrm>
            <a:off x="7032625" y="54022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</a:p>
        </p:txBody>
      </p: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6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6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6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/>
      <p:bldP spid="6149" grpId="0" animBg="1"/>
      <p:bldP spid="6150" grpId="0" animBg="1" autoUpdateAnimBg="0"/>
      <p:bldP spid="6165" grpId="0" autoUpdateAnimBg="0"/>
      <p:bldP spid="6166" grpId="0" autoUpdateAnimBg="0"/>
      <p:bldP spid="6167" grpId="0" autoUpdateAnimBg="0"/>
      <p:bldP spid="6168" grpId="0" autoUpdateAnimBg="0"/>
      <p:bldP spid="6176" grpId="0" animBg="1"/>
      <p:bldP spid="6177" grpId="0" animBg="1"/>
      <p:bldP spid="6178" grpId="0" animBg="1"/>
      <p:bldP spid="6179" grpId="0" animBg="1"/>
      <p:bldP spid="6180" grpId="0" animBg="1"/>
      <p:bldP spid="6193" grpId="0" autoUpdateAnimBg="0"/>
      <p:bldP spid="6197" grpId="0" autoUpdateAnimBg="0"/>
      <p:bldP spid="6198" grpId="0" autoUpdateAnimBg="0"/>
      <p:bldP spid="6202" grpId="0" autoUpdateAnimBg="0"/>
      <p:bldP spid="6207" grpId="0" animBg="1"/>
      <p:bldP spid="6208" grpId="0" animBg="1"/>
      <p:bldP spid="6209" grpId="0" animBg="1"/>
      <p:bldP spid="6210" grpId="0" animBg="1"/>
      <p:bldP spid="6223" grpId="0" autoUpdateAnimBg="0"/>
      <p:bldP spid="6224" grpId="0" autoUpdateAnimBg="0"/>
      <p:bldP spid="6226" grpId="0" autoUpdateAnimBg="0"/>
      <p:bldP spid="6233" grpId="0" autoUpdateAnimBg="0"/>
      <p:bldP spid="6238" grpId="0" animBg="1"/>
      <p:bldP spid="6239" grpId="0" animBg="1"/>
      <p:bldP spid="6240" grpId="0" animBg="1"/>
      <p:bldP spid="6244" grpId="0" autoUpdateAnimBg="0"/>
      <p:bldP spid="6245" grpId="0" autoUpdateAnimBg="0"/>
      <p:bldP spid="6255" grpId="0" autoUpdateAnimBg="0"/>
      <p:bldP spid="62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759575" y="1333500"/>
            <a:ext cx="1619250" cy="1943100"/>
            <a:chOff x="3636" y="264"/>
            <a:chExt cx="1020" cy="122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636" y="264"/>
              <a:ext cx="1020" cy="1224"/>
              <a:chOff x="3636" y="264"/>
              <a:chExt cx="1020" cy="1224"/>
            </a:xfrm>
          </p:grpSpPr>
          <p:sp>
            <p:nvSpPr>
              <p:cNvPr id="7172" name="AutoShape 4"/>
              <p:cNvSpPr>
                <a:spLocks noChangeArrowheads="1"/>
              </p:cNvSpPr>
              <p:nvPr/>
            </p:nvSpPr>
            <p:spPr bwMode="auto">
              <a:xfrm rot="5400000" flipV="1">
                <a:off x="3420" y="480"/>
                <a:ext cx="960" cy="528"/>
              </a:xfrm>
              <a:prstGeom prst="parallelogram">
                <a:avLst>
                  <a:gd name="adj" fmla="val 60227"/>
                </a:avLst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AutoShape 5"/>
              <p:cNvSpPr>
                <a:spLocks noChangeArrowheads="1"/>
              </p:cNvSpPr>
              <p:nvPr/>
            </p:nvSpPr>
            <p:spPr bwMode="auto">
              <a:xfrm rot="19742203" flipV="1">
                <a:off x="3696" y="960"/>
                <a:ext cx="960" cy="528"/>
              </a:xfrm>
              <a:prstGeom prst="parallelogram">
                <a:avLst>
                  <a:gd name="adj" fmla="val 6022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657" y="510"/>
              <a:ext cx="709" cy="974"/>
              <a:chOff x="960" y="672"/>
              <a:chExt cx="709" cy="974"/>
            </a:xfrm>
          </p:grpSpPr>
          <p:graphicFrame>
            <p:nvGraphicFramePr>
              <p:cNvPr id="7175" name="Object 7"/>
              <p:cNvGraphicFramePr>
                <a:graphicFrameLocks noChangeAspect="1"/>
              </p:cNvGraphicFramePr>
              <p:nvPr/>
            </p:nvGraphicFramePr>
            <p:xfrm>
              <a:off x="1440" y="1536"/>
              <a:ext cx="229" cy="110"/>
            </p:xfrm>
            <a:graphic>
              <a:graphicData uri="http://schemas.openxmlformats.org/presentationml/2006/ole">
                <p:oleObj spid="_x0000_s2054" name="CorelDRAW" r:id="rId4" imgW="668520" imgH="320400" progId="">
                  <p:embed/>
                </p:oleObj>
              </a:graphicData>
            </a:graphic>
          </p:graphicFrame>
          <p:graphicFrame>
            <p:nvGraphicFramePr>
              <p:cNvPr id="7176" name="Object 8"/>
              <p:cNvGraphicFramePr>
                <a:graphicFrameLocks noChangeAspect="1"/>
              </p:cNvGraphicFramePr>
              <p:nvPr/>
            </p:nvGraphicFramePr>
            <p:xfrm>
              <a:off x="960" y="672"/>
              <a:ext cx="159" cy="192"/>
            </p:xfrm>
            <a:graphic>
              <a:graphicData uri="http://schemas.openxmlformats.org/presentationml/2006/ole">
                <p:oleObj spid="_x0000_s2055" name="CorelDRAW" r:id="rId5" imgW="417960" imgH="505440" progId="">
                  <p:embed/>
                </p:oleObj>
              </a:graphicData>
            </a:graphic>
          </p:graphicFrame>
        </p:grp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810000" y="2433638"/>
            <a:ext cx="1524000" cy="838200"/>
            <a:chOff x="2304" y="984"/>
            <a:chExt cx="960" cy="528"/>
          </a:xfrm>
        </p:grpSpPr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 rot="19742203" flipV="1">
              <a:off x="2304" y="984"/>
              <a:ext cx="960" cy="528"/>
            </a:xfrm>
            <a:prstGeom prst="parallelogram">
              <a:avLst>
                <a:gd name="adj" fmla="val 6022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2726" y="1392"/>
            <a:ext cx="229" cy="110"/>
          </p:xfrm>
          <a:graphic>
            <a:graphicData uri="http://schemas.openxmlformats.org/presentationml/2006/ole">
              <p:oleObj spid="_x0000_s2053" name="CorelDRAW" r:id="rId6" imgW="668520" imgH="320400" progId="">
                <p:embed/>
              </p:oleObj>
            </a:graphicData>
          </a:graphic>
        </p:graphicFrame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3714750" y="1328738"/>
            <a:ext cx="838200" cy="1524000"/>
            <a:chOff x="2244" y="288"/>
            <a:chExt cx="528" cy="960"/>
          </a:xfrm>
        </p:grpSpPr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 rot="5400000" flipV="1">
              <a:off x="2028" y="504"/>
              <a:ext cx="960" cy="528"/>
            </a:xfrm>
            <a:prstGeom prst="parallelogram">
              <a:avLst>
                <a:gd name="adj" fmla="val 6022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82" name="Object 14"/>
            <p:cNvGraphicFramePr>
              <a:graphicFrameLocks noChangeAspect="1"/>
            </p:cNvGraphicFramePr>
            <p:nvPr/>
          </p:nvGraphicFramePr>
          <p:xfrm>
            <a:off x="2246" y="528"/>
            <a:ext cx="159" cy="192"/>
          </p:xfrm>
          <a:graphic>
            <a:graphicData uri="http://schemas.openxmlformats.org/presentationml/2006/ole">
              <p:oleObj spid="_x0000_s2052" name="CorelDRAW" r:id="rId7" imgW="417960" imgH="505440" progId="">
                <p:embed/>
              </p:oleObj>
            </a:graphicData>
          </a:graphic>
        </p:graphicFrame>
      </p:grpSp>
      <p:sp>
        <p:nvSpPr>
          <p:cNvPr id="7183" name="AutoShape 15"/>
          <p:cNvSpPr>
            <a:spLocks noChangeArrowheads="1"/>
          </p:cNvSpPr>
          <p:nvPr/>
        </p:nvSpPr>
        <p:spPr bwMode="auto">
          <a:xfrm rot="5400000" flipV="1">
            <a:off x="342900" y="1752600"/>
            <a:ext cx="1524000" cy="838200"/>
          </a:xfrm>
          <a:prstGeom prst="parallelogram">
            <a:avLst>
              <a:gd name="adj" fmla="val 6022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 rot="19742203" flipV="1">
            <a:off x="781050" y="2514600"/>
            <a:ext cx="1524000" cy="838200"/>
          </a:xfrm>
          <a:prstGeom prst="parallelogram">
            <a:avLst>
              <a:gd name="adj" fmla="val 6022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600200" y="22479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990600" y="19431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1600200" y="2933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628775" y="2286000"/>
            <a:ext cx="0" cy="647700"/>
            <a:chOff x="1458" y="864"/>
            <a:chExt cx="0" cy="408"/>
          </a:xfrm>
        </p:grpSpPr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1458" y="864"/>
              <a:ext cx="0" cy="40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1458" y="984"/>
              <a:ext cx="0" cy="144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066800" y="1981200"/>
            <a:ext cx="533400" cy="266700"/>
            <a:chOff x="1104" y="672"/>
            <a:chExt cx="336" cy="168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 flipV="1">
              <a:off x="1104" y="672"/>
              <a:ext cx="336" cy="16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1248" y="744"/>
              <a:ext cx="96" cy="4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600200" y="20193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638300" y="282892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963613" y="17145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a’</a:t>
            </a:r>
          </a:p>
        </p:txBody>
      </p:sp>
      <p:sp>
        <p:nvSpPr>
          <p:cNvPr id="7197" name="Oval 29"/>
          <p:cNvSpPr>
            <a:spLocks noChangeArrowheads="1"/>
          </p:cNvSpPr>
          <p:nvPr/>
        </p:nvSpPr>
        <p:spPr bwMode="auto">
          <a:xfrm>
            <a:off x="4162425" y="18430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4162425" y="2528888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191000" y="1881188"/>
            <a:ext cx="0" cy="647700"/>
            <a:chOff x="2544" y="636"/>
            <a:chExt cx="0" cy="408"/>
          </a:xfrm>
        </p:grpSpPr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2544" y="636"/>
              <a:ext cx="0" cy="40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2544" y="756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162425" y="16144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962400" y="2357438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925888" y="172878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a’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7616825" y="2819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7807325" y="264795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</a:t>
            </a:r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7197725" y="2552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7807325" y="2857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7273925" y="2590800"/>
            <a:ext cx="533400" cy="266700"/>
            <a:chOff x="3960" y="1056"/>
            <a:chExt cx="336" cy="168"/>
          </a:xfrm>
        </p:grpSpPr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 flipV="1">
              <a:off x="3960" y="1056"/>
              <a:ext cx="336" cy="16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H="1" flipV="1">
              <a:off x="4104" y="1128"/>
              <a:ext cx="96" cy="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7142163" y="2295525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Times New Roman" charset="0"/>
              </a:rPr>
              <a:t>a’</a:t>
            </a:r>
          </a:p>
        </p:txBody>
      </p: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6551613" y="2130425"/>
            <a:ext cx="1265237" cy="931863"/>
            <a:chOff x="3498" y="766"/>
            <a:chExt cx="797" cy="587"/>
          </a:xfrm>
        </p:grpSpPr>
        <p:sp>
          <p:nvSpPr>
            <p:cNvPr id="7214" name="Text Box 46"/>
            <p:cNvSpPr txBox="1">
              <a:spLocks noChangeArrowheads="1"/>
            </p:cNvSpPr>
            <p:nvPr/>
          </p:nvSpPr>
          <p:spPr bwMode="auto">
            <a:xfrm>
              <a:off x="3498" y="118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7215" name="Text Box 47"/>
            <p:cNvSpPr txBox="1">
              <a:spLocks noChangeArrowheads="1"/>
            </p:cNvSpPr>
            <p:nvPr/>
          </p:nvSpPr>
          <p:spPr bwMode="auto">
            <a:xfrm>
              <a:off x="4110" y="76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</p:grp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457200" y="27813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X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1295400" y="22479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Y</a:t>
            </a:r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505200" y="2147888"/>
            <a:ext cx="1293813" cy="941387"/>
            <a:chOff x="2112" y="804"/>
            <a:chExt cx="815" cy="593"/>
          </a:xfrm>
        </p:grpSpPr>
        <p:sp>
          <p:nvSpPr>
            <p:cNvPr id="7219" name="Text Box 51"/>
            <p:cNvSpPr txBox="1">
              <a:spLocks noChangeArrowheads="1"/>
            </p:cNvSpPr>
            <p:nvPr/>
          </p:nvSpPr>
          <p:spPr bwMode="auto">
            <a:xfrm>
              <a:off x="2112" y="122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7220" name="Text Box 52"/>
            <p:cNvSpPr txBox="1">
              <a:spLocks noChangeArrowheads="1"/>
            </p:cNvSpPr>
            <p:nvPr/>
          </p:nvSpPr>
          <p:spPr bwMode="auto">
            <a:xfrm>
              <a:off x="2742" y="804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1905000" y="2305050"/>
            <a:ext cx="641350" cy="285750"/>
            <a:chOff x="1632" y="876"/>
            <a:chExt cx="404" cy="180"/>
          </a:xfrm>
        </p:grpSpPr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 flipH="1" flipV="1">
              <a:off x="1632" y="9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Text Box 55"/>
            <p:cNvSpPr txBox="1">
              <a:spLocks noChangeArrowheads="1"/>
            </p:cNvSpPr>
            <p:nvPr/>
          </p:nvSpPr>
          <p:spPr bwMode="auto">
            <a:xfrm rot="1495600">
              <a:off x="1662" y="876"/>
              <a:ext cx="3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Fv</a:t>
              </a:r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>
            <a:off x="1371600" y="1066800"/>
            <a:ext cx="603250" cy="609600"/>
            <a:chOff x="1296" y="96"/>
            <a:chExt cx="380" cy="384"/>
          </a:xfrm>
        </p:grpSpPr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>
              <a:off x="1476" y="2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Text Box 58"/>
            <p:cNvSpPr txBox="1">
              <a:spLocks noChangeArrowheads="1"/>
            </p:cNvSpPr>
            <p:nvPr/>
          </p:nvSpPr>
          <p:spPr bwMode="auto">
            <a:xfrm>
              <a:off x="1296" y="96"/>
              <a:ext cx="3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Tv</a:t>
              </a:r>
            </a:p>
          </p:txBody>
        </p: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4648200" y="1995488"/>
            <a:ext cx="641350" cy="285750"/>
            <a:chOff x="1632" y="876"/>
            <a:chExt cx="404" cy="180"/>
          </a:xfrm>
        </p:grpSpPr>
        <p:sp>
          <p:nvSpPr>
            <p:cNvPr id="7228" name="Line 60"/>
            <p:cNvSpPr>
              <a:spLocks noChangeShapeType="1"/>
            </p:cNvSpPr>
            <p:nvPr/>
          </p:nvSpPr>
          <p:spPr bwMode="auto">
            <a:xfrm flipH="1" flipV="1">
              <a:off x="1632" y="9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Text Box 61"/>
            <p:cNvSpPr txBox="1">
              <a:spLocks noChangeArrowheads="1"/>
            </p:cNvSpPr>
            <p:nvPr/>
          </p:nvSpPr>
          <p:spPr bwMode="auto">
            <a:xfrm rot="1495600">
              <a:off x="1662" y="876"/>
              <a:ext cx="3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Fv</a:t>
              </a:r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3886200" y="990600"/>
            <a:ext cx="603250" cy="609600"/>
            <a:chOff x="1296" y="96"/>
            <a:chExt cx="380" cy="384"/>
          </a:xfrm>
        </p:grpSpPr>
        <p:sp>
          <p:nvSpPr>
            <p:cNvPr id="7231" name="Line 63"/>
            <p:cNvSpPr>
              <a:spLocks noChangeShapeType="1"/>
            </p:cNvSpPr>
            <p:nvPr/>
          </p:nvSpPr>
          <p:spPr bwMode="auto">
            <a:xfrm>
              <a:off x="1476" y="2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1296" y="96"/>
              <a:ext cx="3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Tv</a:t>
              </a:r>
            </a:p>
          </p:txBody>
        </p: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7588250" y="1447800"/>
            <a:ext cx="603250" cy="609600"/>
            <a:chOff x="1296" y="96"/>
            <a:chExt cx="380" cy="384"/>
          </a:xfrm>
        </p:grpSpPr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>
              <a:off x="1476" y="2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Text Box 67"/>
            <p:cNvSpPr txBox="1">
              <a:spLocks noChangeArrowheads="1"/>
            </p:cNvSpPr>
            <p:nvPr/>
          </p:nvSpPr>
          <p:spPr bwMode="auto">
            <a:xfrm>
              <a:off x="1296" y="96"/>
              <a:ext cx="3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Tv</a:t>
              </a:r>
            </a:p>
          </p:txBody>
        </p:sp>
      </p:grpSp>
      <p:grpSp>
        <p:nvGrpSpPr>
          <p:cNvPr id="18" name="Group 68"/>
          <p:cNvGrpSpPr>
            <a:grpSpLocks/>
          </p:cNvGrpSpPr>
          <p:nvPr/>
        </p:nvGrpSpPr>
        <p:grpSpPr bwMode="auto">
          <a:xfrm>
            <a:off x="8197850" y="3000375"/>
            <a:ext cx="641350" cy="285750"/>
            <a:chOff x="1632" y="876"/>
            <a:chExt cx="404" cy="180"/>
          </a:xfrm>
        </p:grpSpPr>
        <p:sp>
          <p:nvSpPr>
            <p:cNvPr id="7237" name="Line 69"/>
            <p:cNvSpPr>
              <a:spLocks noChangeShapeType="1"/>
            </p:cNvSpPr>
            <p:nvPr/>
          </p:nvSpPr>
          <p:spPr bwMode="auto">
            <a:xfrm flipH="1" flipV="1">
              <a:off x="1632" y="9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 rot="1495600">
              <a:off x="1662" y="876"/>
              <a:ext cx="3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For Fv</a:t>
              </a:r>
            </a:p>
          </p:txBody>
        </p:sp>
      </p:grpSp>
      <p:sp>
        <p:nvSpPr>
          <p:cNvPr id="7239" name="Line 71"/>
          <p:cNvSpPr>
            <a:spLocks noChangeShapeType="1"/>
          </p:cNvSpPr>
          <p:nvPr/>
        </p:nvSpPr>
        <p:spPr bwMode="auto">
          <a:xfrm>
            <a:off x="1057275" y="1962150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40" name="Line 72"/>
          <p:cNvSpPr>
            <a:spLocks noChangeShapeType="1"/>
          </p:cNvSpPr>
          <p:nvPr/>
        </p:nvSpPr>
        <p:spPr bwMode="auto">
          <a:xfrm rot="527743">
            <a:off x="1038225" y="2724150"/>
            <a:ext cx="609600" cy="228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241" name="Object 73"/>
          <p:cNvGraphicFramePr>
            <a:graphicFrameLocks noChangeAspect="1"/>
          </p:cNvGraphicFramePr>
          <p:nvPr/>
        </p:nvGraphicFramePr>
        <p:xfrm>
          <a:off x="1447800" y="3200400"/>
          <a:ext cx="363538" cy="174625"/>
        </p:xfrm>
        <a:graphic>
          <a:graphicData uri="http://schemas.openxmlformats.org/presentationml/2006/ole">
            <p:oleObj spid="_x0000_s2050" name="CorelDRAW" r:id="rId8" imgW="668520" imgH="320400" progId="">
              <p:embed/>
            </p:oleObj>
          </a:graphicData>
        </a:graphic>
      </p:graphicFrame>
      <p:graphicFrame>
        <p:nvGraphicFramePr>
          <p:cNvPr id="7242" name="Object 74"/>
          <p:cNvGraphicFramePr>
            <a:graphicFrameLocks noChangeAspect="1"/>
          </p:cNvGraphicFramePr>
          <p:nvPr/>
        </p:nvGraphicFramePr>
        <p:xfrm>
          <a:off x="685800" y="1828800"/>
          <a:ext cx="252413" cy="304800"/>
        </p:xfrm>
        <a:graphic>
          <a:graphicData uri="http://schemas.openxmlformats.org/presentationml/2006/ole">
            <p:oleObj spid="_x0000_s2051" name="CorelDRAW" r:id="rId9" imgW="417960" imgH="505440" progId="">
              <p:embed/>
            </p:oleObj>
          </a:graphicData>
        </a:graphic>
      </p:graphicFrame>
      <p:grpSp>
        <p:nvGrpSpPr>
          <p:cNvPr id="19" name="Group 75"/>
          <p:cNvGrpSpPr>
            <a:grpSpLocks/>
          </p:cNvGrpSpPr>
          <p:nvPr/>
        </p:nvGrpSpPr>
        <p:grpSpPr bwMode="auto">
          <a:xfrm>
            <a:off x="381000" y="515938"/>
            <a:ext cx="2378075" cy="515937"/>
            <a:chOff x="240" y="307"/>
            <a:chExt cx="1498" cy="325"/>
          </a:xfrm>
        </p:grpSpPr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336" y="330"/>
              <a:ext cx="1200" cy="2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Text Box 77"/>
            <p:cNvSpPr txBox="1">
              <a:spLocks noChangeArrowheads="1"/>
            </p:cNvSpPr>
            <p:nvPr/>
          </p:nvSpPr>
          <p:spPr bwMode="auto">
            <a:xfrm>
              <a:off x="240" y="307"/>
              <a:ext cx="1498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POINT </a:t>
              </a:r>
              <a:r>
                <a:rPr lang="en-US" sz="1400" b="1">
                  <a:solidFill>
                    <a:srgbClr val="FF0000"/>
                  </a:solidFill>
                </a:rPr>
                <a:t>A </a:t>
              </a:r>
              <a:r>
                <a:rPr lang="en-US" sz="1400" b="1"/>
                <a:t>ABOVE HP</a:t>
              </a:r>
            </a:p>
            <a:p>
              <a:pPr algn="ctr"/>
              <a:r>
                <a:rPr lang="en-US" sz="1400" b="1"/>
                <a:t>&amp; INFRONT OF VP</a:t>
              </a:r>
            </a:p>
          </p:txBody>
        </p:sp>
      </p:grpSp>
      <p:grpSp>
        <p:nvGrpSpPr>
          <p:cNvPr id="20" name="Group 78"/>
          <p:cNvGrpSpPr>
            <a:grpSpLocks/>
          </p:cNvGrpSpPr>
          <p:nvPr/>
        </p:nvGrpSpPr>
        <p:grpSpPr bwMode="auto">
          <a:xfrm>
            <a:off x="5867400" y="549275"/>
            <a:ext cx="2073275" cy="517525"/>
            <a:chOff x="3782" y="288"/>
            <a:chExt cx="1498" cy="326"/>
          </a:xfrm>
        </p:grpSpPr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3938" y="300"/>
              <a:ext cx="1200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8" name="Text Box 80"/>
            <p:cNvSpPr txBox="1">
              <a:spLocks noChangeArrowheads="1"/>
            </p:cNvSpPr>
            <p:nvPr/>
          </p:nvSpPr>
          <p:spPr bwMode="auto">
            <a:xfrm>
              <a:off x="3782" y="288"/>
              <a:ext cx="14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POINT </a:t>
              </a:r>
              <a:r>
                <a:rPr lang="en-US" sz="1400" b="1">
                  <a:solidFill>
                    <a:srgbClr val="FF0000"/>
                  </a:solidFill>
                </a:rPr>
                <a:t>A</a:t>
              </a:r>
              <a:r>
                <a:rPr lang="en-US" sz="1400" b="1"/>
                <a:t> IN HP</a:t>
              </a:r>
            </a:p>
            <a:p>
              <a:pPr algn="ctr"/>
              <a:r>
                <a:rPr lang="en-US" sz="1400" b="1"/>
                <a:t>&amp; INFRONT OF VP</a:t>
              </a:r>
            </a:p>
          </p:txBody>
        </p:sp>
      </p:grpSp>
      <p:grpSp>
        <p:nvGrpSpPr>
          <p:cNvPr id="21" name="Group 81"/>
          <p:cNvGrpSpPr>
            <a:grpSpLocks/>
          </p:cNvGrpSpPr>
          <p:nvPr/>
        </p:nvGrpSpPr>
        <p:grpSpPr bwMode="auto">
          <a:xfrm>
            <a:off x="3048000" y="500063"/>
            <a:ext cx="2378075" cy="519112"/>
            <a:chOff x="1920" y="297"/>
            <a:chExt cx="1498" cy="327"/>
          </a:xfrm>
        </p:grpSpPr>
        <p:sp>
          <p:nvSpPr>
            <p:cNvPr id="7250" name="Rectangle 82"/>
            <p:cNvSpPr>
              <a:spLocks noChangeArrowheads="1"/>
            </p:cNvSpPr>
            <p:nvPr/>
          </p:nvSpPr>
          <p:spPr bwMode="auto">
            <a:xfrm>
              <a:off x="2064" y="321"/>
              <a:ext cx="1200" cy="30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Text Box 83"/>
            <p:cNvSpPr txBox="1">
              <a:spLocks noChangeArrowheads="1"/>
            </p:cNvSpPr>
            <p:nvPr/>
          </p:nvSpPr>
          <p:spPr bwMode="auto">
            <a:xfrm>
              <a:off x="1920" y="297"/>
              <a:ext cx="149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 b="1"/>
                <a:t>POINT </a:t>
              </a:r>
              <a:r>
                <a:rPr lang="en-US" sz="1400" b="1">
                  <a:solidFill>
                    <a:srgbClr val="FF0000"/>
                  </a:solidFill>
                </a:rPr>
                <a:t>A</a:t>
              </a:r>
              <a:r>
                <a:rPr lang="en-US" sz="1400" b="1"/>
                <a:t> ABOVE HP</a:t>
              </a:r>
            </a:p>
            <a:p>
              <a:pPr algn="ctr"/>
              <a:r>
                <a:rPr lang="en-US" sz="1400" b="1"/>
                <a:t>&amp; IN VP</a:t>
              </a:r>
            </a:p>
          </p:txBody>
        </p:sp>
      </p:grp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838200" y="82550"/>
            <a:ext cx="7019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D60093"/>
                </a:solidFill>
                <a:latin typeface="Arial Black" pitchFamily="34" charset="0"/>
              </a:rPr>
              <a:t>PROJECTIONS OF A POINT IN FIRST QUADRANT.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2133600" y="1447800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PICTORIAL 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</a:rPr>
              <a:t>PRESENTATION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5175250" y="1452563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chemeClr val="accent2"/>
                </a:solidFill>
              </a:rPr>
              <a:t>PICTORIAL </a:t>
            </a:r>
          </a:p>
          <a:p>
            <a:pPr algn="ctr"/>
            <a:r>
              <a:rPr lang="en-US" sz="1200" b="1">
                <a:solidFill>
                  <a:schemeClr val="accent2"/>
                </a:solidFill>
              </a:rPr>
              <a:t>PRESENTATION</a:t>
            </a:r>
          </a:p>
        </p:txBody>
      </p:sp>
      <p:grpSp>
        <p:nvGrpSpPr>
          <p:cNvPr id="22" name="Group 87"/>
          <p:cNvGrpSpPr>
            <a:grpSpLocks/>
          </p:cNvGrpSpPr>
          <p:nvPr/>
        </p:nvGrpSpPr>
        <p:grpSpPr bwMode="auto">
          <a:xfrm>
            <a:off x="3009900" y="3429000"/>
            <a:ext cx="3048000" cy="609600"/>
            <a:chOff x="1896" y="2160"/>
            <a:chExt cx="1920" cy="384"/>
          </a:xfrm>
        </p:grpSpPr>
        <p:sp>
          <p:nvSpPr>
            <p:cNvPr id="7256" name="Text Box 88"/>
            <p:cNvSpPr txBox="1">
              <a:spLocks noChangeArrowheads="1"/>
            </p:cNvSpPr>
            <p:nvPr/>
          </p:nvSpPr>
          <p:spPr bwMode="auto">
            <a:xfrm>
              <a:off x="1984" y="2160"/>
              <a:ext cx="17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solidFill>
                    <a:srgbClr val="FF0000"/>
                  </a:solidFill>
                </a:rPr>
                <a:t>ORTHOGRAPHIC PRESENTATIONS </a:t>
              </a:r>
            </a:p>
            <a:p>
              <a:pPr algn="ctr"/>
              <a:r>
                <a:rPr lang="en-US" sz="1200" b="1">
                  <a:solidFill>
                    <a:srgbClr val="FF0000"/>
                  </a:solidFill>
                </a:rPr>
                <a:t>OF ALL ABOVE CASES.</a:t>
              </a:r>
            </a:p>
          </p:txBody>
        </p:sp>
        <p:sp>
          <p:nvSpPr>
            <p:cNvPr id="7257" name="AutoShape 89"/>
            <p:cNvSpPr>
              <a:spLocks noChangeArrowheads="1"/>
            </p:cNvSpPr>
            <p:nvPr/>
          </p:nvSpPr>
          <p:spPr bwMode="auto">
            <a:xfrm>
              <a:off x="2784" y="2400"/>
              <a:ext cx="96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8" name="AutoShape 90"/>
            <p:cNvSpPr>
              <a:spLocks noChangeArrowheads="1"/>
            </p:cNvSpPr>
            <p:nvPr/>
          </p:nvSpPr>
          <p:spPr bwMode="auto">
            <a:xfrm rot="2817417">
              <a:off x="1920" y="2304"/>
              <a:ext cx="96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9" name="AutoShape 91"/>
            <p:cNvSpPr>
              <a:spLocks noChangeArrowheads="1"/>
            </p:cNvSpPr>
            <p:nvPr/>
          </p:nvSpPr>
          <p:spPr bwMode="auto">
            <a:xfrm rot="-3255966">
              <a:off x="3696" y="2304"/>
              <a:ext cx="96" cy="144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92"/>
          <p:cNvGrpSpPr>
            <a:grpSpLocks/>
          </p:cNvGrpSpPr>
          <p:nvPr/>
        </p:nvGrpSpPr>
        <p:grpSpPr bwMode="auto">
          <a:xfrm>
            <a:off x="609600" y="4495800"/>
            <a:ext cx="1582738" cy="2133600"/>
            <a:chOff x="216" y="2544"/>
            <a:chExt cx="997" cy="1344"/>
          </a:xfrm>
        </p:grpSpPr>
        <p:sp>
          <p:nvSpPr>
            <p:cNvPr id="7261" name="Text Box 93"/>
            <p:cNvSpPr txBox="1">
              <a:spLocks noChangeArrowheads="1"/>
            </p:cNvSpPr>
            <p:nvPr/>
          </p:nvSpPr>
          <p:spPr bwMode="auto">
            <a:xfrm>
              <a:off x="216" y="312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7262" name="Text Box 94"/>
            <p:cNvSpPr txBox="1">
              <a:spLocks noChangeArrowheads="1"/>
            </p:cNvSpPr>
            <p:nvPr/>
          </p:nvSpPr>
          <p:spPr bwMode="auto">
            <a:xfrm>
              <a:off x="1028" y="312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384" y="2592"/>
              <a:ext cx="672" cy="62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384" y="3216"/>
              <a:ext cx="672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97"/>
            <p:cNvGrpSpPr>
              <a:grpSpLocks/>
            </p:cNvGrpSpPr>
            <p:nvPr/>
          </p:nvGrpSpPr>
          <p:grpSpPr bwMode="auto">
            <a:xfrm>
              <a:off x="576" y="2802"/>
              <a:ext cx="203" cy="834"/>
              <a:chOff x="1176" y="2256"/>
              <a:chExt cx="203" cy="834"/>
            </a:xfrm>
          </p:grpSpPr>
          <p:sp>
            <p:nvSpPr>
              <p:cNvPr id="7266" name="Line 98"/>
              <p:cNvSpPr>
                <a:spLocks noChangeShapeType="1"/>
              </p:cNvSpPr>
              <p:nvPr/>
            </p:nvSpPr>
            <p:spPr bwMode="auto">
              <a:xfrm>
                <a:off x="1344" y="237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Text Box 99"/>
              <p:cNvSpPr txBox="1">
                <a:spLocks noChangeArrowheads="1"/>
              </p:cNvSpPr>
              <p:nvPr/>
            </p:nvSpPr>
            <p:spPr bwMode="auto">
              <a:xfrm>
                <a:off x="1200" y="2898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  <p:sp>
            <p:nvSpPr>
              <p:cNvPr id="7268" name="Text Box 100"/>
              <p:cNvSpPr txBox="1">
                <a:spLocks noChangeArrowheads="1"/>
              </p:cNvSpPr>
              <p:nvPr/>
            </p:nvSpPr>
            <p:spPr bwMode="auto">
              <a:xfrm>
                <a:off x="1176" y="2256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charset="0"/>
                  </a:rPr>
                  <a:t>a’</a:t>
                </a:r>
              </a:p>
            </p:txBody>
          </p:sp>
          <p:sp>
            <p:nvSpPr>
              <p:cNvPr id="7269" name="Oval 101"/>
              <p:cNvSpPr>
                <a:spLocks noChangeArrowheads="1"/>
              </p:cNvSpPr>
              <p:nvPr/>
            </p:nvSpPr>
            <p:spPr bwMode="auto">
              <a:xfrm>
                <a:off x="1314" y="237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0" name="Oval 102"/>
              <p:cNvSpPr>
                <a:spLocks noChangeArrowheads="1"/>
              </p:cNvSpPr>
              <p:nvPr/>
            </p:nvSpPr>
            <p:spPr bwMode="auto">
              <a:xfrm>
                <a:off x="1320" y="299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" name="Line 103"/>
            <p:cNvSpPr>
              <a:spLocks noChangeShapeType="1"/>
            </p:cNvSpPr>
            <p:nvPr/>
          </p:nvSpPr>
          <p:spPr bwMode="auto">
            <a:xfrm>
              <a:off x="336" y="3216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Text Box 104"/>
            <p:cNvSpPr txBox="1">
              <a:spLocks noChangeArrowheads="1"/>
            </p:cNvSpPr>
            <p:nvPr/>
          </p:nvSpPr>
          <p:spPr bwMode="auto">
            <a:xfrm>
              <a:off x="332" y="2544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VP</a:t>
              </a:r>
            </a:p>
          </p:txBody>
        </p:sp>
        <p:sp>
          <p:nvSpPr>
            <p:cNvPr id="7273" name="Text Box 105"/>
            <p:cNvSpPr txBox="1">
              <a:spLocks noChangeArrowheads="1"/>
            </p:cNvSpPr>
            <p:nvPr/>
          </p:nvSpPr>
          <p:spPr bwMode="auto">
            <a:xfrm>
              <a:off x="332" y="3696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HP</a:t>
              </a:r>
            </a:p>
          </p:txBody>
        </p:sp>
      </p:grpSp>
      <p:grpSp>
        <p:nvGrpSpPr>
          <p:cNvPr id="25" name="Group 106"/>
          <p:cNvGrpSpPr>
            <a:grpSpLocks/>
          </p:cNvGrpSpPr>
          <p:nvPr/>
        </p:nvGrpSpPr>
        <p:grpSpPr bwMode="auto">
          <a:xfrm>
            <a:off x="3657600" y="4495800"/>
            <a:ext cx="1582738" cy="2133600"/>
            <a:chOff x="1392" y="2496"/>
            <a:chExt cx="997" cy="1344"/>
          </a:xfrm>
        </p:grpSpPr>
        <p:sp>
          <p:nvSpPr>
            <p:cNvPr id="7275" name="Text Box 107"/>
            <p:cNvSpPr txBox="1">
              <a:spLocks noChangeArrowheads="1"/>
            </p:cNvSpPr>
            <p:nvPr/>
          </p:nvSpPr>
          <p:spPr bwMode="auto">
            <a:xfrm>
              <a:off x="1392" y="308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7276" name="Text Box 108"/>
            <p:cNvSpPr txBox="1">
              <a:spLocks noChangeArrowheads="1"/>
            </p:cNvSpPr>
            <p:nvPr/>
          </p:nvSpPr>
          <p:spPr bwMode="auto">
            <a:xfrm>
              <a:off x="2204" y="308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1560" y="2544"/>
              <a:ext cx="672" cy="62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1560" y="3168"/>
              <a:ext cx="672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" name="Line 111"/>
            <p:cNvSpPr>
              <a:spLocks noChangeShapeType="1"/>
            </p:cNvSpPr>
            <p:nvPr/>
          </p:nvSpPr>
          <p:spPr bwMode="auto">
            <a:xfrm>
              <a:off x="1920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Text Box 112"/>
            <p:cNvSpPr txBox="1">
              <a:spLocks noChangeArrowheads="1"/>
            </p:cNvSpPr>
            <p:nvPr/>
          </p:nvSpPr>
          <p:spPr bwMode="auto">
            <a:xfrm>
              <a:off x="1752" y="275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7281" name="Oval 113"/>
            <p:cNvSpPr>
              <a:spLocks noChangeArrowheads="1"/>
            </p:cNvSpPr>
            <p:nvPr/>
          </p:nvSpPr>
          <p:spPr bwMode="auto">
            <a:xfrm>
              <a:off x="1890" y="28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" name="Line 114"/>
            <p:cNvSpPr>
              <a:spLocks noChangeShapeType="1"/>
            </p:cNvSpPr>
            <p:nvPr/>
          </p:nvSpPr>
          <p:spPr bwMode="auto">
            <a:xfrm>
              <a:off x="1512" y="316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Text Box 115"/>
            <p:cNvSpPr txBox="1">
              <a:spLocks noChangeArrowheads="1"/>
            </p:cNvSpPr>
            <p:nvPr/>
          </p:nvSpPr>
          <p:spPr bwMode="auto">
            <a:xfrm>
              <a:off x="1508" y="2496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VP</a:t>
              </a:r>
            </a:p>
          </p:txBody>
        </p:sp>
        <p:sp>
          <p:nvSpPr>
            <p:cNvPr id="7284" name="Text Box 116"/>
            <p:cNvSpPr txBox="1">
              <a:spLocks noChangeArrowheads="1"/>
            </p:cNvSpPr>
            <p:nvPr/>
          </p:nvSpPr>
          <p:spPr bwMode="auto">
            <a:xfrm>
              <a:off x="1508" y="364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HP</a:t>
              </a:r>
            </a:p>
          </p:txBody>
        </p:sp>
        <p:sp>
          <p:nvSpPr>
            <p:cNvPr id="7285" name="Text Box 117"/>
            <p:cNvSpPr txBox="1">
              <a:spLocks noChangeArrowheads="1"/>
            </p:cNvSpPr>
            <p:nvPr/>
          </p:nvSpPr>
          <p:spPr bwMode="auto">
            <a:xfrm>
              <a:off x="1776" y="310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7286" name="Oval 118"/>
            <p:cNvSpPr>
              <a:spLocks noChangeArrowheads="1"/>
            </p:cNvSpPr>
            <p:nvPr/>
          </p:nvSpPr>
          <p:spPr bwMode="auto">
            <a:xfrm>
              <a:off x="1896" y="31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19"/>
          <p:cNvGrpSpPr>
            <a:grpSpLocks/>
          </p:cNvGrpSpPr>
          <p:nvPr/>
        </p:nvGrpSpPr>
        <p:grpSpPr bwMode="auto">
          <a:xfrm>
            <a:off x="6705600" y="4495800"/>
            <a:ext cx="1582738" cy="2133600"/>
            <a:chOff x="2640" y="2496"/>
            <a:chExt cx="997" cy="1344"/>
          </a:xfrm>
        </p:grpSpPr>
        <p:sp>
          <p:nvSpPr>
            <p:cNvPr id="7288" name="Text Box 120"/>
            <p:cNvSpPr txBox="1">
              <a:spLocks noChangeArrowheads="1"/>
            </p:cNvSpPr>
            <p:nvPr/>
          </p:nvSpPr>
          <p:spPr bwMode="auto">
            <a:xfrm>
              <a:off x="2640" y="308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X</a:t>
              </a:r>
            </a:p>
          </p:txBody>
        </p:sp>
        <p:sp>
          <p:nvSpPr>
            <p:cNvPr id="7289" name="Text Box 121"/>
            <p:cNvSpPr txBox="1">
              <a:spLocks noChangeArrowheads="1"/>
            </p:cNvSpPr>
            <p:nvPr/>
          </p:nvSpPr>
          <p:spPr bwMode="auto">
            <a:xfrm>
              <a:off x="3452" y="308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charset="0"/>
                </a:rPr>
                <a:t>Y</a:t>
              </a:r>
            </a:p>
          </p:txBody>
        </p:sp>
        <p:sp>
          <p:nvSpPr>
            <p:cNvPr id="7290" name="Rectangle 122"/>
            <p:cNvSpPr>
              <a:spLocks noChangeArrowheads="1"/>
            </p:cNvSpPr>
            <p:nvPr/>
          </p:nvSpPr>
          <p:spPr bwMode="auto">
            <a:xfrm>
              <a:off x="2808" y="2544"/>
              <a:ext cx="672" cy="624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2808" y="3168"/>
              <a:ext cx="672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" name="Line 124"/>
            <p:cNvSpPr>
              <a:spLocks noChangeShapeType="1"/>
            </p:cNvSpPr>
            <p:nvPr/>
          </p:nvSpPr>
          <p:spPr bwMode="auto">
            <a:xfrm>
              <a:off x="3168" y="3124"/>
              <a:ext cx="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Text Box 125"/>
            <p:cNvSpPr txBox="1">
              <a:spLocks noChangeArrowheads="1"/>
            </p:cNvSpPr>
            <p:nvPr/>
          </p:nvSpPr>
          <p:spPr bwMode="auto">
            <a:xfrm>
              <a:off x="3024" y="3396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</a:t>
              </a:r>
            </a:p>
          </p:txBody>
        </p:sp>
        <p:sp>
          <p:nvSpPr>
            <p:cNvPr id="7294" name="Oval 126"/>
            <p:cNvSpPr>
              <a:spLocks noChangeArrowheads="1"/>
            </p:cNvSpPr>
            <p:nvPr/>
          </p:nvSpPr>
          <p:spPr bwMode="auto">
            <a:xfrm>
              <a:off x="3144" y="34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5" name="Line 127"/>
            <p:cNvSpPr>
              <a:spLocks noChangeShapeType="1"/>
            </p:cNvSpPr>
            <p:nvPr/>
          </p:nvSpPr>
          <p:spPr bwMode="auto">
            <a:xfrm>
              <a:off x="2760" y="3168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Text Box 128"/>
            <p:cNvSpPr txBox="1">
              <a:spLocks noChangeArrowheads="1"/>
            </p:cNvSpPr>
            <p:nvPr/>
          </p:nvSpPr>
          <p:spPr bwMode="auto">
            <a:xfrm>
              <a:off x="2756" y="2496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VP</a:t>
              </a:r>
            </a:p>
          </p:txBody>
        </p:sp>
        <p:sp>
          <p:nvSpPr>
            <p:cNvPr id="7297" name="Text Box 129"/>
            <p:cNvSpPr txBox="1">
              <a:spLocks noChangeArrowheads="1"/>
            </p:cNvSpPr>
            <p:nvPr/>
          </p:nvSpPr>
          <p:spPr bwMode="auto">
            <a:xfrm>
              <a:off x="2756" y="364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/>
                <a:t>HP</a:t>
              </a:r>
            </a:p>
          </p:txBody>
        </p:sp>
        <p:sp>
          <p:nvSpPr>
            <p:cNvPr id="7298" name="Text Box 130"/>
            <p:cNvSpPr txBox="1">
              <a:spLocks noChangeArrowheads="1"/>
            </p:cNvSpPr>
            <p:nvPr/>
          </p:nvSpPr>
          <p:spPr bwMode="auto">
            <a:xfrm>
              <a:off x="3016" y="3012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a’</a:t>
              </a:r>
            </a:p>
          </p:txBody>
        </p:sp>
        <p:sp>
          <p:nvSpPr>
            <p:cNvPr id="7299" name="Oval 131"/>
            <p:cNvSpPr>
              <a:spLocks noChangeArrowheads="1"/>
            </p:cNvSpPr>
            <p:nvPr/>
          </p:nvSpPr>
          <p:spPr bwMode="auto">
            <a:xfrm>
              <a:off x="3138" y="313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914400" y="4038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/>
              <a:t>Fv above xy,</a:t>
            </a:r>
          </a:p>
          <a:p>
            <a:r>
              <a:rPr lang="en-US" sz="1200" b="1" i="1"/>
              <a:t>Tv below xy.</a:t>
            </a:r>
          </a:p>
        </p:txBody>
      </p:sp>
      <p:sp>
        <p:nvSpPr>
          <p:cNvPr id="7301" name="Text Box 133"/>
          <p:cNvSpPr txBox="1">
            <a:spLocks noChangeArrowheads="1"/>
          </p:cNvSpPr>
          <p:nvPr/>
        </p:nvSpPr>
        <p:spPr bwMode="auto">
          <a:xfrm>
            <a:off x="3886200" y="4038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i="1"/>
              <a:t>Fv above xy,</a:t>
            </a:r>
          </a:p>
          <a:p>
            <a:pPr algn="ctr"/>
            <a:r>
              <a:rPr lang="en-US" sz="1200" b="1" i="1"/>
              <a:t>Tv on xy.</a:t>
            </a:r>
          </a:p>
        </p:txBody>
      </p:sp>
      <p:sp>
        <p:nvSpPr>
          <p:cNvPr id="7302" name="Text Box 134"/>
          <p:cNvSpPr txBox="1">
            <a:spLocks noChangeArrowheads="1"/>
          </p:cNvSpPr>
          <p:nvPr/>
        </p:nvSpPr>
        <p:spPr bwMode="auto">
          <a:xfrm>
            <a:off x="6902450" y="4038600"/>
            <a:ext cx="109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i="1"/>
              <a:t>Fv on xy,</a:t>
            </a:r>
          </a:p>
          <a:p>
            <a:pPr algn="ctr"/>
            <a:r>
              <a:rPr lang="en-US" sz="1200" b="1" i="1"/>
              <a:t>Tv below xy.</a:t>
            </a:r>
          </a:p>
        </p:txBody>
      </p:sp>
      <p:sp>
        <p:nvSpPr>
          <p:cNvPr id="137" name="Slide Number Placeholder 1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7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7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animBg="1"/>
      <p:bldP spid="7184" grpId="0" animBg="1"/>
      <p:bldP spid="7185" grpId="0" animBg="1"/>
      <p:bldP spid="7186" grpId="0" animBg="1"/>
      <p:bldP spid="7187" grpId="0" animBg="1"/>
      <p:bldP spid="7194" grpId="0" autoUpdateAnimBg="0"/>
      <p:bldP spid="7195" grpId="0" autoUpdateAnimBg="0"/>
      <p:bldP spid="7196" grpId="0" autoUpdateAnimBg="0"/>
      <p:bldP spid="7197" grpId="0" animBg="1"/>
      <p:bldP spid="7198" grpId="0" animBg="1"/>
      <p:bldP spid="7202" grpId="0" autoUpdateAnimBg="0"/>
      <p:bldP spid="7203" grpId="0" autoUpdateAnimBg="0"/>
      <p:bldP spid="7204" grpId="0" autoUpdateAnimBg="0"/>
      <p:bldP spid="7205" grpId="0" autoUpdateAnimBg="0"/>
      <p:bldP spid="7206" grpId="0" autoUpdateAnimBg="0"/>
      <p:bldP spid="7207" grpId="0" animBg="1"/>
      <p:bldP spid="7208" grpId="0" animBg="1"/>
      <p:bldP spid="7212" grpId="0" autoUpdateAnimBg="0"/>
      <p:bldP spid="7216" grpId="0" autoUpdateAnimBg="0"/>
      <p:bldP spid="7217" grpId="0" autoUpdateAnimBg="0"/>
      <p:bldP spid="7239" grpId="0" animBg="1"/>
      <p:bldP spid="7240" grpId="0" animBg="1"/>
      <p:bldP spid="7253" grpId="0" autoUpdateAnimBg="0"/>
      <p:bldP spid="7254" grpId="0" autoUpdateAnimBg="0"/>
      <p:bldP spid="7300" grpId="0" autoUpdateAnimBg="0"/>
      <p:bldP spid="7301" grpId="0" autoUpdateAnimBg="0"/>
      <p:bldP spid="73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Theory of Projections by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Auxiliary Plane Method</a:t>
            </a:r>
            <a:endParaRPr lang="en-US" sz="3200" b="1" dirty="0">
              <a:solidFill>
                <a:srgbClr val="1E09B7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6788" y="1447800"/>
            <a:ext cx="72104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082649" y="3593068"/>
            <a:ext cx="2673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E09B7"/>
                </a:solidFill>
              </a:rPr>
              <a:t>Auxiliary Vertical Plane [AVP]</a:t>
            </a:r>
            <a:endParaRPr lang="en-US" sz="16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4114800"/>
            <a:ext cx="8077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AVP is always perpendicular to HP, inclined to VP and hinged to HP 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E09B7"/>
                </a:solidFill>
                <a:effectLst/>
                <a:ea typeface="Times New Roman" pitchFamily="18" charset="0"/>
                <a:cs typeface="Times New Roman" pitchFamily="18" charset="0"/>
              </a:rPr>
              <a:t>AVP is used to find Auxiliary (New) FV which will lie on a line drawn from TV, perpendicular to New Reference Line (X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1E09B7"/>
                </a:solidFill>
                <a:effectLst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E09B7"/>
                </a:solidFill>
                <a:effectLst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1E09B7"/>
                </a:solidFill>
                <a:effectLst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E09B7"/>
                </a:solidFill>
                <a:effectLst/>
                <a:ea typeface="Times New Roman" pitchFamily="18" charset="0"/>
                <a:cs typeface="Times New Roman" pitchFamily="18" charset="0"/>
              </a:rPr>
              <a:t>), drawn at an angle of AVP to XY, and lies at a distance of its previous FV from its own XY.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E09B7"/>
                </a:solidFill>
                <a:effectLst/>
              </a:rPr>
              <a:t>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Theory of Projections by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Auxiliary Plane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305800" cy="1858963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AIP is always perpendicular to VP, inclined to HP and hinged to VP (X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Y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).</a:t>
            </a:r>
          </a:p>
          <a:p>
            <a:endParaRPr lang="en-US" sz="2200" dirty="0" smtClean="0"/>
          </a:p>
          <a:p>
            <a:r>
              <a:rPr lang="en-US" sz="2200" dirty="0" smtClean="0">
                <a:solidFill>
                  <a:srgbClr val="1E09B7"/>
                </a:solidFill>
              </a:rPr>
              <a:t>AIP is used to find Auxiliary (New) TV which will lie on a line drawn from FV, perpendicular to New Reference Line (X</a:t>
            </a:r>
            <a:r>
              <a:rPr lang="en-US" sz="2200" baseline="-25000" dirty="0" smtClean="0">
                <a:solidFill>
                  <a:srgbClr val="1E09B7"/>
                </a:solidFill>
              </a:rPr>
              <a:t>1</a:t>
            </a:r>
            <a:r>
              <a:rPr lang="en-US" sz="2200" dirty="0" smtClean="0">
                <a:solidFill>
                  <a:srgbClr val="1E09B7"/>
                </a:solidFill>
              </a:rPr>
              <a:t>Y</a:t>
            </a:r>
            <a:r>
              <a:rPr lang="en-US" sz="2200" baseline="-25000" dirty="0" smtClean="0">
                <a:solidFill>
                  <a:srgbClr val="1E09B7"/>
                </a:solidFill>
              </a:rPr>
              <a:t>1</a:t>
            </a:r>
            <a:r>
              <a:rPr lang="en-US" sz="2200" dirty="0" smtClean="0">
                <a:solidFill>
                  <a:srgbClr val="1E09B7"/>
                </a:solidFill>
              </a:rPr>
              <a:t>), drawn at an angle of AIP to XY, and lies at a distance of its previous TV from its own XY.</a:t>
            </a:r>
            <a:endParaRPr lang="en-US" sz="2200" dirty="0">
              <a:solidFill>
                <a:srgbClr val="1E09B7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9725"/>
            <a:ext cx="70008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82649" y="3886200"/>
            <a:ext cx="2647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1E09B7"/>
                </a:solidFill>
              </a:rPr>
              <a:t>Auxiliary Inclined Plane [AIP]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Learning objectives: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Projections of a Line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To study the Concept of Line</a:t>
            </a:r>
          </a:p>
          <a:p>
            <a:pPr algn="just"/>
            <a:r>
              <a:rPr lang="en-US" sz="2800" dirty="0" smtClean="0"/>
              <a:t>To understand fundamentals of projections of a line</a:t>
            </a:r>
          </a:p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Analysis of a line in 1</a:t>
            </a:r>
            <a:r>
              <a:rPr lang="en-US" sz="2800" baseline="30000" dirty="0" smtClean="0">
                <a:solidFill>
                  <a:srgbClr val="0000CC"/>
                </a:solidFill>
              </a:rPr>
              <a:t>st</a:t>
            </a:r>
            <a:r>
              <a:rPr lang="en-US" sz="2800" dirty="0" smtClean="0">
                <a:solidFill>
                  <a:srgbClr val="0000CC"/>
                </a:solidFill>
              </a:rPr>
              <a:t> quadrant, different cases</a:t>
            </a:r>
          </a:p>
          <a:p>
            <a:pPr algn="just"/>
            <a:r>
              <a:rPr lang="en-US" sz="2800" dirty="0" smtClean="0">
                <a:solidFill>
                  <a:srgbClr val="0000CC"/>
                </a:solidFill>
              </a:rPr>
              <a:t>Traces of a line: HT &amp; VT</a:t>
            </a:r>
          </a:p>
          <a:p>
            <a:pPr algn="just"/>
            <a:r>
              <a:rPr lang="en-US" sz="2800" dirty="0" smtClean="0"/>
              <a:t>Summarization of concepts &amp; observations of a oblique 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Projections of 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b="1" dirty="0" smtClean="0"/>
              <a:t>Line: 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The shortest distance between two points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A locus of infinite number of points. 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A segment of an arc with infinite radius</a:t>
            </a:r>
          </a:p>
          <a:p>
            <a:pPr lvl="1" algn="just"/>
            <a:r>
              <a:rPr lang="en-US" dirty="0">
                <a:solidFill>
                  <a:srgbClr val="1E09B7"/>
                </a:solidFill>
              </a:rPr>
              <a:t> </a:t>
            </a:r>
            <a:r>
              <a:rPr lang="en-US" dirty="0" smtClean="0">
                <a:solidFill>
                  <a:srgbClr val="1E09B7"/>
                </a:solidFill>
              </a:rPr>
              <a:t>A one dimensional object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True Length: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Every line has only &amp; only one True Length (TL). 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TL of a line in FV, TV, SV remains the same.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b="1" dirty="0" smtClean="0"/>
              <a:t>Concept: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If any line is parallel to any one reference plane, then view obtained in that reference plane is always True Length.</a:t>
            </a:r>
          </a:p>
          <a:p>
            <a:pPr lvl="1" algn="just"/>
            <a:r>
              <a:rPr lang="en-US" dirty="0" smtClean="0">
                <a:solidFill>
                  <a:srgbClr val="1E09B7"/>
                </a:solidFill>
              </a:rPr>
              <a:t>When any one view of a line represents TL, then its correspondence view is always parallel to XY &amp; is apparent length. </a:t>
            </a:r>
          </a:p>
          <a:p>
            <a:pPr lvl="2" algn="just"/>
            <a:r>
              <a:rPr lang="en-US" dirty="0" smtClean="0"/>
              <a:t>For example: If FV is a TL, then its corresponding view is TV as Plan Length (PL).</a:t>
            </a:r>
          </a:p>
          <a:p>
            <a:pPr lvl="2" algn="just"/>
            <a:r>
              <a:rPr lang="en-US" dirty="0" smtClean="0"/>
              <a:t>For example: If TV is a TL, then its corresponding view is FV as Elevation Length (EPL).</a:t>
            </a:r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9ADC-8465-4FBD-9D73-BCCEAF4B26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1722</Words>
  <Application>Microsoft Office PowerPoint</Application>
  <PresentationFormat>On-screen Show (4:3)</PresentationFormat>
  <Paragraphs>498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CorelDRAW</vt:lpstr>
      <vt:lpstr> Engineering Graphics I Unit-1 Projections of a Point &amp; Line</vt:lpstr>
      <vt:lpstr>Learning objectives:  Projections of a Point</vt:lpstr>
      <vt:lpstr>Slide 3</vt:lpstr>
      <vt:lpstr>Slide 4</vt:lpstr>
      <vt:lpstr>Slide 5</vt:lpstr>
      <vt:lpstr>Theory of Projections by  Auxiliary Plane Method</vt:lpstr>
      <vt:lpstr>Theory of Projections by  Auxiliary Plane Method</vt:lpstr>
      <vt:lpstr>Learning objectives: Projections of a Line</vt:lpstr>
      <vt:lpstr>Projections of Line</vt:lpstr>
      <vt:lpstr>Slide 10</vt:lpstr>
      <vt:lpstr>Slide 11</vt:lpstr>
      <vt:lpstr>Slide 12</vt:lpstr>
      <vt:lpstr>Slide 13</vt:lpstr>
      <vt:lpstr>Traces of Line</vt:lpstr>
      <vt:lpstr>Traces of Line</vt:lpstr>
      <vt:lpstr>Traces of Line</vt:lpstr>
      <vt:lpstr>Projections of Line</vt:lpstr>
      <vt:lpstr>Hints to solve the problems</vt:lpstr>
      <vt:lpstr>Marking Scheme</vt:lpstr>
      <vt:lpstr>Points to remember while  solving problems</vt:lpstr>
      <vt:lpstr>Thank You!  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yogirajd</cp:lastModifiedBy>
  <cp:revision>45</cp:revision>
  <dcterms:created xsi:type="dcterms:W3CDTF">2013-06-12T10:35:54Z</dcterms:created>
  <dcterms:modified xsi:type="dcterms:W3CDTF">2018-12-13T03:30:44Z</dcterms:modified>
</cp:coreProperties>
</file>