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32" r:id="rId2"/>
  </p:sldMasterIdLst>
  <p:notesMasterIdLst>
    <p:notesMasterId r:id="rId29"/>
  </p:notesMasterIdLst>
  <p:sldIdLst>
    <p:sldId id="261" r:id="rId3"/>
    <p:sldId id="263" r:id="rId4"/>
    <p:sldId id="265" r:id="rId5"/>
    <p:sldId id="264" r:id="rId6"/>
    <p:sldId id="266" r:id="rId7"/>
    <p:sldId id="267" r:id="rId8"/>
    <p:sldId id="268" r:id="rId9"/>
    <p:sldId id="269" r:id="rId10"/>
    <p:sldId id="270" r:id="rId11"/>
    <p:sldId id="271" r:id="rId12"/>
    <p:sldId id="272" r:id="rId13"/>
    <p:sldId id="275" r:id="rId14"/>
    <p:sldId id="274" r:id="rId15"/>
    <p:sldId id="276" r:id="rId16"/>
    <p:sldId id="273" r:id="rId17"/>
    <p:sldId id="277" r:id="rId18"/>
    <p:sldId id="278" r:id="rId19"/>
    <p:sldId id="279" r:id="rId20"/>
    <p:sldId id="280" r:id="rId21"/>
    <p:sldId id="282" r:id="rId22"/>
    <p:sldId id="281" r:id="rId23"/>
    <p:sldId id="287" r:id="rId24"/>
    <p:sldId id="286" r:id="rId25"/>
    <p:sldId id="288" r:id="rId26"/>
    <p:sldId id="285" r:id="rId27"/>
    <p:sldId id="28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36A8F23-2A82-466F-8A2C-64BED021C700}" type="datetimeFigureOut">
              <a:rPr lang="en-IN"/>
              <a:pPr>
                <a:defRPr/>
              </a:pPr>
              <a:t>06-02-2020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B08ED82-212A-48FA-9521-589520654EB6}"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967C208-1432-419B-9B14-56F01E849963}"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59C71B-C1D0-40EB-832D-9991EB0583A9}"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AAE8DAD-678A-43CF-994A-611DB4E94995}"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E15BAFF-1E67-485C-8C6C-8167EA15106A}"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2A71B-B459-452E-964B-AA0ED8171984}"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24EB87D-4B4C-4034-B82C-8C6F90BA63F0}" type="slidenum">
              <a:rPr lang="en-IN"/>
              <a:pPr>
                <a:defRPr/>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73B04BE1-0325-415D-8091-96183D052EDB}"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8D779634-4582-4850-8C93-6A6ACCAACE15}" type="slidenum">
              <a:rPr lang="en-IN"/>
              <a:pPr>
                <a:defRPr/>
              </a:pPr>
              <a:t>‹#›</a:t>
            </a:fld>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DB48DE4-8963-47C6-A67F-16136A2435E7}"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037F9A3-EF2C-4B7D-A9CE-4E0F8C5151DC}" type="slidenum">
              <a:rPr lang="en-IN"/>
              <a:pPr>
                <a:defRPr/>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93A84F-9CF7-4F5A-A1BD-9C9B0A1CBFDF}"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183C679-1EA3-4B8A-A1F9-36926EFF2798}" type="slidenum">
              <a:rPr lang="en-IN"/>
              <a:pPr>
                <a:defRPr/>
              </a:pPr>
              <a:t>‹#›</a:t>
            </a:fld>
            <a:endParaRPr lang="en-I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41948B73-2250-408B-A1DB-28E948BF1F95}" type="datetimeFigureOut">
              <a:rPr lang="en-IN"/>
              <a:pPr>
                <a:defRPr/>
              </a:pPr>
              <a:t>06-02-2020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EE34225C-A1C1-4A23-96BC-0871889B99E4}" type="slidenum">
              <a:rPr lang="en-IN"/>
              <a:pPr>
                <a:defRPr/>
              </a:pPr>
              <a:t>‹#›</a:t>
            </a:fld>
            <a:endParaRPr lang="en-I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FBFCF3D2-B5AA-47D8-95D0-EA61A7A13FD4}" type="datetimeFigureOut">
              <a:rPr lang="en-IN"/>
              <a:pPr>
                <a:defRPr/>
              </a:pPr>
              <a:t>06-02-2020</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1B2AD88C-0B75-4FC0-BE6B-5DF96F89D307}" type="slidenum">
              <a:rPr lang="en-IN"/>
              <a:pPr>
                <a:defRPr/>
              </a:pPr>
              <a:t>‹#›</a:t>
            </a:fld>
            <a:endParaRPr lang="en-I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5F07900D-F88F-404F-9A96-A50CF19D7AD5}" type="datetimeFigureOut">
              <a:rPr lang="en-IN"/>
              <a:pPr>
                <a:defRPr/>
              </a:pPr>
              <a:t>06-02-2020</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C22BC384-AE16-4C9A-A6A2-925057607E21}" type="slidenum">
              <a:rPr lang="en-IN"/>
              <a:pPr>
                <a:defRPr/>
              </a:pPr>
              <a:t>‹#›</a:t>
            </a:fld>
            <a:endParaRPr lang="en-I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D00AE9-2159-49FD-8E64-6D6FCCE8AFFA}" type="datetimeFigureOut">
              <a:rPr lang="en-IN"/>
              <a:pPr>
                <a:defRPr/>
              </a:pPr>
              <a:t>06-02-2020</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D22F9AF2-8510-461C-A2D3-CA03D429D1D6}" type="slidenum">
              <a:rPr lang="en-IN"/>
              <a:pPr>
                <a:defRPr/>
              </a:pPr>
              <a:t>‹#›</a:t>
            </a:fld>
            <a:endParaRPr lang="en-I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540919-BD49-4ECD-BA50-C5AE7A21BD26}" type="datetimeFigureOut">
              <a:rPr lang="en-IN"/>
              <a:pPr>
                <a:defRPr/>
              </a:pPr>
              <a:t>06-02-2020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3F2CF81F-B813-43E3-AB00-08763F3AE95C}"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187A5C-B1E9-4AA3-B909-49859A073C96}"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FE1CC6A-4191-47DA-A782-0C7FBDDCCC1E}" type="slidenum">
              <a:rPr lang="en-IN"/>
              <a:pPr>
                <a:defRPr/>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2EFAF8-416C-4B4C-A8CF-79ADC72239BF}" type="datetimeFigureOut">
              <a:rPr lang="en-IN"/>
              <a:pPr>
                <a:defRPr/>
              </a:pPr>
              <a:t>06-02-2020</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AC346035-F60C-4D85-81D4-7DA184C96FDC}" type="slidenum">
              <a:rPr lang="en-IN"/>
              <a:pPr>
                <a:defRPr/>
              </a:pPr>
              <a:t>‹#›</a:t>
            </a:fld>
            <a:endParaRPr lang="en-I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F61B9F1F-4727-44DA-A54F-70633D3C1D47}"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11D04F45-38C2-47F6-B225-36CB95AA57EF}" type="slidenum">
              <a:rPr lang="en-IN"/>
              <a:pPr>
                <a:defRPr/>
              </a:pPr>
              <a:t>‹#›</a:t>
            </a:fld>
            <a:endParaRPr lang="en-I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5EDA2ABE-5EDE-4ED1-950B-8264B5667EAC}"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6B5A4C19-A39C-470D-9EA0-6C785451F3BB}"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72C5511-F48A-492E-941A-2C7543F7595B}" type="datetimeFigureOut">
              <a:rPr lang="en-IN"/>
              <a:pPr>
                <a:defRPr/>
              </a:pPr>
              <a:t>06-02-2020</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7EB820-2057-450D-9192-3B7D8346F9E9}"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3F7E422-4E23-453C-8803-2C95CAC4A6D8}" type="datetimeFigureOut">
              <a:rPr lang="en-IN"/>
              <a:pPr>
                <a:defRPr/>
              </a:pPr>
              <a:t>06-02-2020</a:t>
            </a:fld>
            <a:endParaRPr lang="en-IN"/>
          </a:p>
        </p:txBody>
      </p:sp>
      <p:sp>
        <p:nvSpPr>
          <p:cNvPr id="6" name="Footer Placeholder 5"/>
          <p:cNvSpPr>
            <a:spLocks noGrp="1"/>
          </p:cNvSpPr>
          <p:nvPr>
            <p:ph type="ftr" sz="quarter" idx="11"/>
          </p:nvPr>
        </p:nvSpPr>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04932B-759E-43D9-93BE-40ED4E3992B9}"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45FA62-A6D6-4EA4-ACD8-91DD6A990189}" type="datetimeFigureOut">
              <a:rPr lang="en-IN"/>
              <a:pPr>
                <a:defRPr/>
              </a:pPr>
              <a:t>06-02-2020</a:t>
            </a:fld>
            <a:endParaRPr lang="en-IN"/>
          </a:p>
        </p:txBody>
      </p:sp>
      <p:sp>
        <p:nvSpPr>
          <p:cNvPr id="8" name="Footer Placeholder 7"/>
          <p:cNvSpPr>
            <a:spLocks noGrp="1"/>
          </p:cNvSpPr>
          <p:nvPr>
            <p:ph type="ftr" sz="quarter" idx="11"/>
          </p:nvPr>
        </p:nvSpPr>
        <p:spPr/>
        <p:txBody>
          <a:bodyPr/>
          <a:lstStyle>
            <a:lvl1pPr>
              <a:defRPr/>
            </a:lvl1pPr>
          </a:lstStyle>
          <a:p>
            <a:pPr>
              <a:defRPr/>
            </a:pPr>
            <a:endParaRPr lang="en-IN"/>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0B72FC8-F5A5-4B6A-8DAF-429EB5B3CE20}"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BE9578A-220A-4DDD-8A4C-3D8A762B6831}" type="datetimeFigureOut">
              <a:rPr lang="en-IN"/>
              <a:pPr>
                <a:defRPr/>
              </a:pPr>
              <a:t>06-02-2020</a:t>
            </a:fld>
            <a:endParaRPr lang="en-IN"/>
          </a:p>
        </p:txBody>
      </p:sp>
      <p:sp>
        <p:nvSpPr>
          <p:cNvPr id="4" name="Footer Placeholder 3"/>
          <p:cNvSpPr>
            <a:spLocks noGrp="1"/>
          </p:cNvSpPr>
          <p:nvPr>
            <p:ph type="ftr" sz="quarter" idx="11"/>
          </p:nvPr>
        </p:nvSpPr>
        <p:spPr/>
        <p:txBody>
          <a:bodyPr/>
          <a:lstStyle>
            <a:lvl1pPr>
              <a:defRPr/>
            </a:lvl1pPr>
          </a:lstStyle>
          <a:p>
            <a:pPr>
              <a:defRPr/>
            </a:pPr>
            <a:endParaRPr lang="en-IN"/>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44835-3663-4D8F-BF98-23A41D6018BA}"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DCD29C-72F9-44EF-AF4E-AA7A159DFEE5}" type="datetimeFigureOut">
              <a:rPr lang="en-IN"/>
              <a:pPr>
                <a:defRPr/>
              </a:pPr>
              <a:t>06-02-2020</a:t>
            </a:fld>
            <a:endParaRPr lang="en-IN"/>
          </a:p>
        </p:txBody>
      </p:sp>
      <p:sp>
        <p:nvSpPr>
          <p:cNvPr id="3" name="Footer Placeholder 2"/>
          <p:cNvSpPr>
            <a:spLocks noGrp="1"/>
          </p:cNvSpPr>
          <p:nvPr>
            <p:ph type="ftr" sz="quarter" idx="11"/>
          </p:nvPr>
        </p:nvSpPr>
        <p:spPr/>
        <p:txBody>
          <a:bodyPr/>
          <a:lstStyle>
            <a:lvl1pPr>
              <a:defRPr/>
            </a:lvl1pPr>
          </a:lstStyle>
          <a:p>
            <a:pPr>
              <a:defRPr/>
            </a:pPr>
            <a:endParaRPr lang="en-IN"/>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7190F34-9065-4D6C-9A03-0726BBF59398}"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4790B15-4187-4838-9C17-F57A2C5A686A}" type="datetimeFigureOut">
              <a:rPr lang="en-IN"/>
              <a:pPr>
                <a:defRPr/>
              </a:pPr>
              <a:t>06-02-2020</a:t>
            </a:fld>
            <a:endParaRPr lang="en-IN"/>
          </a:p>
        </p:txBody>
      </p:sp>
      <p:sp>
        <p:nvSpPr>
          <p:cNvPr id="6" name="Footer Placeholder 5"/>
          <p:cNvSpPr>
            <a:spLocks noGrp="1"/>
          </p:cNvSpPr>
          <p:nvPr>
            <p:ph type="ftr" sz="quarter" idx="11"/>
          </p:nvPr>
        </p:nvSpPr>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5A26CF-5E8A-4338-8CF5-30E9C0146AE0}"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27251C-BDC1-4E54-B019-6BE8A046096C}" type="datetimeFigureOut">
              <a:rPr lang="en-IN"/>
              <a:pPr>
                <a:defRPr/>
              </a:pPr>
              <a:t>06-02-2020</a:t>
            </a:fld>
            <a:endParaRPr lang="en-IN"/>
          </a:p>
        </p:txBody>
      </p:sp>
      <p:sp>
        <p:nvSpPr>
          <p:cNvPr id="6" name="Footer Placeholder 5"/>
          <p:cNvSpPr>
            <a:spLocks noGrp="1"/>
          </p:cNvSpPr>
          <p:nvPr>
            <p:ph type="ftr" sz="quarter" idx="11"/>
          </p:nvPr>
        </p:nvSpPr>
        <p:spPr/>
        <p:txBody>
          <a:bodyPr/>
          <a:lstStyle>
            <a:lvl1pPr>
              <a:defRPr/>
            </a:lvl1pPr>
          </a:lstStyle>
          <a:p>
            <a:pPr>
              <a:defRPr/>
            </a:pPr>
            <a:endParaRPr lang="en-IN"/>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05DC508-9337-45F7-954F-D98023B6704F}"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I2IT Photo 1.jpg"/>
          <p:cNvPicPr>
            <a:picLocks noChangeAspect="1"/>
          </p:cNvPicPr>
          <p:nvPr userDrawn="1"/>
        </p:nvPicPr>
        <p:blipFill>
          <a:blip r:embed="rId13" cstate="print">
            <a:lum bright="2000"/>
          </a:blip>
          <a:srcRect l="11092" r="11092"/>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5" name="Footer Placeholder 4"/>
          <p:cNvSpPr>
            <a:spLocks noGrp="1"/>
          </p:cNvSpPr>
          <p:nvPr>
            <p:ph type="ftr" sz="quarter" idx="3"/>
          </p:nvPr>
        </p:nvSpPr>
        <p:spPr>
          <a:xfrm>
            <a:off x="0" y="6356350"/>
            <a:ext cx="91440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n-lt"/>
                <a:cs typeface="+mn-cs"/>
              </a:defRPr>
            </a:lvl1pPr>
          </a:lstStyle>
          <a:p>
            <a:pPr>
              <a:defRPr/>
            </a:pPr>
            <a:r>
              <a:rPr lang="en-IN"/>
              <a:t>International Institute of Information </a:t>
            </a:r>
            <a:r>
              <a:rPr lang="en-IN" err="1"/>
              <a:t>Techonology</a:t>
            </a:r>
            <a:r>
              <a:rPr lang="en-IN"/>
              <a:t>, I²IT, P-14 Rajiv Gandhi Infotech Park, </a:t>
            </a:r>
            <a:r>
              <a:rPr lang="en-IN" err="1"/>
              <a:t>Hinjawdi</a:t>
            </a:r>
            <a:r>
              <a:rPr lang="en-IN"/>
              <a:t> Phase 1, Pune – 411 057</a:t>
            </a:r>
          </a:p>
          <a:p>
            <a:pPr>
              <a:defRPr/>
            </a:pPr>
            <a:r>
              <a:rPr lang="en-IN"/>
              <a:t>Phone - +91 20 22933441/2/3 | Website – www.isquareit.edu.in | Email – info@isquareit.edu.in</a:t>
            </a:r>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6DD3A90-8FB0-48F0-927E-B26AC1731F03}" type="datetimeFigureOut">
              <a:rPr lang="en-IN"/>
              <a:pPr>
                <a:defRPr/>
              </a:pPr>
              <a:t>06-02-2020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1156001-042C-431A-B23E-A311126B802A}"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isquareit.edu.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3" descr="111.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5" descr="I²IT_With_name Final updated LOGO.png"/>
          <p:cNvPicPr>
            <a:picLocks noChangeAspect="1"/>
          </p:cNvPicPr>
          <p:nvPr/>
        </p:nvPicPr>
        <p:blipFill>
          <a:blip r:embed="rId3" cstate="print"/>
          <a:srcRect/>
          <a:stretch>
            <a:fillRect/>
          </a:stretch>
        </p:blipFill>
        <p:spPr bwMode="auto">
          <a:xfrm>
            <a:off x="2071688" y="71438"/>
            <a:ext cx="4892675" cy="2143125"/>
          </a:xfrm>
          <a:prstGeom prst="rect">
            <a:avLst/>
          </a:prstGeom>
          <a:noFill/>
          <a:ln w="9525">
            <a:noFill/>
            <a:miter lim="800000"/>
            <a:headEnd/>
            <a:tailEnd/>
          </a:ln>
        </p:spPr>
      </p:pic>
      <p:sp>
        <p:nvSpPr>
          <p:cNvPr id="7" name="Title 1"/>
          <p:cNvSpPr txBox="1">
            <a:spLocks/>
          </p:cNvSpPr>
          <p:nvPr/>
        </p:nvSpPr>
        <p:spPr>
          <a:xfrm>
            <a:off x="685800" y="2130425"/>
            <a:ext cx="7772400" cy="1470025"/>
          </a:xfrm>
          <a:prstGeom prst="rect">
            <a:avLst/>
          </a:prstGeom>
        </p:spPr>
        <p:txBody>
          <a:bodyPr anchor="ctr">
            <a:normAutofit/>
          </a:bodyPr>
          <a:lstStyle/>
          <a:p>
            <a:pPr algn="ctr" fontAlgn="auto">
              <a:spcAft>
                <a:spcPts val="0"/>
              </a:spcAft>
              <a:defRPr/>
            </a:pPr>
            <a:r>
              <a:rPr lang="en-IN" sz="4400" b="1" dirty="0" smtClean="0"/>
              <a:t>LEX &amp; YACC</a:t>
            </a:r>
            <a:r>
              <a:rPr lang="en-IN" sz="4400" dirty="0" smtClean="0"/>
              <a:t> </a:t>
            </a:r>
            <a:br>
              <a:rPr lang="en-IN" sz="4400" dirty="0" smtClean="0"/>
            </a:br>
            <a:endParaRPr lang="en-IN" sz="4400" dirty="0">
              <a:latin typeface="+mj-lt"/>
              <a:ea typeface="+mj-ea"/>
              <a:cs typeface="+mj-cs"/>
            </a:endParaRPr>
          </a:p>
        </p:txBody>
      </p:sp>
      <p:sp>
        <p:nvSpPr>
          <p:cNvPr id="8" name="Subtitle 2"/>
          <p:cNvSpPr txBox="1">
            <a:spLocks/>
          </p:cNvSpPr>
          <p:nvPr/>
        </p:nvSpPr>
        <p:spPr>
          <a:xfrm>
            <a:off x="0" y="4437063"/>
            <a:ext cx="9144000" cy="2420937"/>
          </a:xfrm>
          <a:prstGeom prst="rect">
            <a:avLst/>
          </a:prstGeom>
        </p:spPr>
        <p:txBody>
          <a:bodyPr>
            <a:normAutofit fontScale="92500" lnSpcReduction="20000"/>
          </a:bodyPr>
          <a:lstStyle/>
          <a:p>
            <a:pPr marL="342900" indent="-342900" algn="ctr" fontAlgn="auto">
              <a:spcBef>
                <a:spcPct val="20000"/>
              </a:spcBef>
              <a:spcAft>
                <a:spcPts val="0"/>
              </a:spcAft>
              <a:defRPr/>
            </a:pPr>
            <a:r>
              <a:rPr lang="en-IN" sz="3200" dirty="0" smtClean="0">
                <a:latin typeface="+mn-lt"/>
                <a:cs typeface="+mn-cs"/>
              </a:rPr>
              <a:t>Ms.Ashwini Jarali</a:t>
            </a:r>
            <a:endParaRPr lang="en-IN" sz="3200" dirty="0">
              <a:latin typeface="+mn-lt"/>
              <a:cs typeface="+mn-cs"/>
            </a:endParaRPr>
          </a:p>
          <a:p>
            <a:pPr marL="342900" indent="-342900" algn="ctr" fontAlgn="auto">
              <a:spcBef>
                <a:spcPct val="20000"/>
              </a:spcBef>
              <a:spcAft>
                <a:spcPts val="0"/>
              </a:spcAft>
              <a:defRPr/>
            </a:pPr>
            <a:r>
              <a:rPr lang="en-IN" sz="3200" dirty="0" smtClean="0">
                <a:latin typeface="+mn-lt"/>
                <a:cs typeface="+mn-cs"/>
              </a:rPr>
              <a:t>Department of Computer Science</a:t>
            </a:r>
            <a:endParaRPr lang="en-IN" sz="3200" dirty="0">
              <a:latin typeface="+mn-lt"/>
              <a:cs typeface="+mn-cs"/>
            </a:endParaRPr>
          </a:p>
          <a:p>
            <a:pPr marL="342900" indent="-342900" fontAlgn="auto">
              <a:spcBef>
                <a:spcPct val="20000"/>
              </a:spcBef>
              <a:spcAft>
                <a:spcPts val="0"/>
              </a:spcAft>
              <a:buFont typeface="Arial" pitchFamily="34" charset="0"/>
              <a:buChar char="•"/>
              <a:defRPr/>
            </a:pPr>
            <a:endParaRPr lang="en-IN" sz="3200" dirty="0">
              <a:latin typeface="+mn-lt"/>
              <a:cs typeface="+mn-cs"/>
            </a:endParaRPr>
          </a:p>
          <a:p>
            <a:pPr marL="342900" indent="-342900" algn="ctr" fontAlgn="auto">
              <a:spcBef>
                <a:spcPct val="20000"/>
              </a:spcBef>
              <a:spcAft>
                <a:spcPts val="0"/>
              </a:spcAft>
              <a:defRPr/>
            </a:pPr>
            <a:r>
              <a:rPr lang="en-IN" sz="3200" dirty="0">
                <a:latin typeface="+mn-lt"/>
                <a:cs typeface="+mn-cs"/>
              </a:rPr>
              <a:t>International Institute of Information Technology, I²IT</a:t>
            </a:r>
          </a:p>
          <a:p>
            <a:pPr marL="342900" indent="-342900" algn="ctr" fontAlgn="auto">
              <a:spcBef>
                <a:spcPct val="20000"/>
              </a:spcBef>
              <a:spcAft>
                <a:spcPts val="0"/>
              </a:spcAft>
              <a:defRPr/>
            </a:pPr>
            <a:r>
              <a:rPr lang="en-IN" sz="3200" dirty="0">
                <a:latin typeface="+mn-lt"/>
                <a:cs typeface="+mn-cs"/>
                <a:hlinkClick r:id="rId4"/>
              </a:rPr>
              <a:t>www.isquareit.edu.in</a:t>
            </a:r>
            <a:r>
              <a:rPr lang="en-IN" sz="3200" dirty="0">
                <a:latin typeface="+mn-lt"/>
                <a:cs typeface="+mn-cs"/>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program to count number of words, lines and characters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//declaration</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nchar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nword</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nline</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lvl="0" eaLnBrk="0" hangingPunct="0">
              <a:spcBef>
                <a:spcPct val="20000"/>
              </a:spcBef>
            </a:pPr>
            <a:r>
              <a:rPr lang="en-IN" sz="2000" dirty="0" smtClean="0">
                <a:solidFill>
                  <a:schemeClr val="tx1">
                    <a:tint val="75000"/>
                  </a:schemeClr>
                </a:solidFill>
              </a:rPr>
              <a:t>//rules </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lvl="0" eaLnBrk="0" hangingPunct="0">
              <a:spcBef>
                <a:spcPct val="20000"/>
              </a:spcBef>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\n  {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nline</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nchar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\t\n]+  {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nword</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nchar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yyleng</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nchar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lvl="0" eaLnBrk="0" hangingPunct="0">
              <a:spcBef>
                <a:spcPct val="20000"/>
              </a:spcBef>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defination</a:t>
            </a: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main(void) {</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yylex();</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printf</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("%d\</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t%d</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t%d</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\n",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nchar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nword</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nline</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return 0;</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2"/>
          <p:cNvPicPr>
            <a:picLocks noChangeAspect="1" noChangeArrowheads="1"/>
          </p:cNvPicPr>
          <p:nvPr/>
        </p:nvPicPr>
        <p:blipFill>
          <a:blip r:embed="rId2"/>
          <a:srcRect/>
          <a:stretch>
            <a:fillRect/>
          </a:stretch>
        </p:blipFill>
        <p:spPr bwMode="auto">
          <a:xfrm>
            <a:off x="457200" y="1219200"/>
            <a:ext cx="7696200" cy="4876800"/>
          </a:xfrm>
          <a:prstGeom prst="rect">
            <a:avLst/>
          </a:prstGeom>
          <a:noFill/>
          <a:ln w="9525">
            <a:noFill/>
            <a:miter lim="800000"/>
            <a:headEnd/>
            <a:tailEnd/>
          </a:ln>
          <a:effectLst/>
        </p:spPr>
      </p:pic>
      <p:sp>
        <p:nvSpPr>
          <p:cNvPr id="11" name="Rectangle 10"/>
          <p:cNvSpPr/>
          <p:nvPr/>
        </p:nvSpPr>
        <p:spPr>
          <a:xfrm>
            <a:off x="304800" y="457200"/>
            <a:ext cx="4572000" cy="830997"/>
          </a:xfrm>
          <a:prstGeom prst="rect">
            <a:avLst/>
          </a:prstGeom>
        </p:spPr>
        <p:txBody>
          <a:bodyPr>
            <a:spAutoFit/>
          </a:bodyPr>
          <a:lstStyle/>
          <a:p>
            <a:r>
              <a:rPr lang="en-IN" sz="2400" dirty="0" smtClean="0"/>
              <a:t>Lex Predefined Variables </a:t>
            </a:r>
            <a:br>
              <a:rPr lang="en-IN" sz="2400" dirty="0" smtClean="0"/>
            </a:br>
            <a:endParaRPr lang="en-IN"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Rectangle 8"/>
          <p:cNvSpPr/>
          <p:nvPr/>
        </p:nvSpPr>
        <p:spPr>
          <a:xfrm>
            <a:off x="304800" y="457200"/>
            <a:ext cx="4572000" cy="830997"/>
          </a:xfrm>
          <a:prstGeom prst="rect">
            <a:avLst/>
          </a:prstGeom>
        </p:spPr>
        <p:txBody>
          <a:bodyPr>
            <a:spAutoFit/>
          </a:bodyPr>
          <a:lstStyle/>
          <a:p>
            <a:r>
              <a:rPr lang="en-IN" sz="2400" dirty="0" smtClean="0"/>
              <a:t>Pattern Matching Primitives </a:t>
            </a:r>
            <a:br>
              <a:rPr lang="en-IN" sz="2400" dirty="0" smtClean="0"/>
            </a:br>
            <a:endParaRPr lang="en-IN" sz="2400" dirty="0"/>
          </a:p>
        </p:txBody>
      </p:sp>
      <p:sp>
        <p:nvSpPr>
          <p:cNvPr id="11" name="Rectangle 10"/>
          <p:cNvSpPr/>
          <p:nvPr/>
        </p:nvSpPr>
        <p:spPr>
          <a:xfrm>
            <a:off x="2286000" y="3105835"/>
            <a:ext cx="4572000" cy="646331"/>
          </a:xfrm>
          <a:prstGeom prst="rect">
            <a:avLst/>
          </a:prstGeom>
        </p:spPr>
        <p:txBody>
          <a:bodyPr>
            <a:spAutoFit/>
          </a:bodyPr>
          <a:lstStyle/>
          <a:p>
            <a:r>
              <a:rPr lang="en-IN" dirty="0" smtClean="0"/>
              <a:t>Pattern Matching Primitives </a:t>
            </a:r>
            <a:br>
              <a:rPr lang="en-IN" dirty="0" smtClean="0"/>
            </a:br>
            <a:endParaRPr lang="en-IN" dirty="0"/>
          </a:p>
        </p:txBody>
      </p:sp>
      <p:pic>
        <p:nvPicPr>
          <p:cNvPr id="12" name="Picture 2"/>
          <p:cNvPicPr>
            <a:picLocks noChangeAspect="1" noChangeArrowheads="1"/>
          </p:cNvPicPr>
          <p:nvPr/>
        </p:nvPicPr>
        <p:blipFill>
          <a:blip r:embed="rId2"/>
          <a:srcRect/>
          <a:stretch>
            <a:fillRect/>
          </a:stretch>
        </p:blipFill>
        <p:spPr bwMode="auto">
          <a:xfrm>
            <a:off x="457200" y="1143000"/>
            <a:ext cx="6934200" cy="48768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Rectangle 8"/>
          <p:cNvSpPr/>
          <p:nvPr/>
        </p:nvSpPr>
        <p:spPr>
          <a:xfrm>
            <a:off x="304800" y="457200"/>
            <a:ext cx="4572000" cy="830997"/>
          </a:xfrm>
          <a:prstGeom prst="rect">
            <a:avLst/>
          </a:prstGeom>
        </p:spPr>
        <p:txBody>
          <a:bodyPr>
            <a:spAutoFit/>
          </a:bodyPr>
          <a:lstStyle/>
          <a:p>
            <a:r>
              <a:rPr lang="en-IN" sz="2400" dirty="0" smtClean="0"/>
              <a:t>Pattern Matching Examples </a:t>
            </a:r>
            <a:br>
              <a:rPr lang="en-IN" sz="2400" dirty="0" smtClean="0"/>
            </a:br>
            <a:endParaRPr lang="en-IN" sz="2400" dirty="0"/>
          </a:p>
        </p:txBody>
      </p:sp>
      <p:sp>
        <p:nvSpPr>
          <p:cNvPr id="11" name="Rectangle 10"/>
          <p:cNvSpPr/>
          <p:nvPr/>
        </p:nvSpPr>
        <p:spPr>
          <a:xfrm>
            <a:off x="2286000" y="3105835"/>
            <a:ext cx="4572000" cy="646331"/>
          </a:xfrm>
          <a:prstGeom prst="rect">
            <a:avLst/>
          </a:prstGeom>
        </p:spPr>
        <p:txBody>
          <a:bodyPr>
            <a:spAutoFit/>
          </a:bodyPr>
          <a:lstStyle/>
          <a:p>
            <a:r>
              <a:rPr lang="en-IN" dirty="0" smtClean="0"/>
              <a:t>Pattern Matching Primitives </a:t>
            </a:r>
            <a:br>
              <a:rPr lang="en-IN" dirty="0" smtClean="0"/>
            </a:br>
            <a:endParaRPr lang="en-IN" dirty="0"/>
          </a:p>
        </p:txBody>
      </p:sp>
      <p:pic>
        <p:nvPicPr>
          <p:cNvPr id="12" name="Picture 2"/>
          <p:cNvPicPr>
            <a:picLocks noChangeAspect="1" noChangeArrowheads="1"/>
          </p:cNvPicPr>
          <p:nvPr/>
        </p:nvPicPr>
        <p:blipFill>
          <a:blip r:embed="rId2"/>
          <a:srcRect/>
          <a:stretch>
            <a:fillRect/>
          </a:stretch>
        </p:blipFill>
        <p:spPr bwMode="auto">
          <a:xfrm>
            <a:off x="533400" y="1219200"/>
            <a:ext cx="7162800" cy="48768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Rectangle 8"/>
          <p:cNvSpPr/>
          <p:nvPr/>
        </p:nvSpPr>
        <p:spPr>
          <a:xfrm>
            <a:off x="304800" y="457200"/>
            <a:ext cx="4572000" cy="461665"/>
          </a:xfrm>
          <a:prstGeom prst="rect">
            <a:avLst/>
          </a:prstGeom>
        </p:spPr>
        <p:txBody>
          <a:bodyPr>
            <a:spAutoFit/>
          </a:bodyPr>
          <a:lstStyle/>
          <a:p>
            <a:r>
              <a:rPr lang="en-IN" sz="2400" b="1" dirty="0" smtClean="0"/>
              <a:t>YACC</a:t>
            </a:r>
            <a:endParaRPr lang="en-IN" sz="2400" dirty="0"/>
          </a:p>
        </p:txBody>
      </p:sp>
      <p:sp>
        <p:nvSpPr>
          <p:cNvPr id="11" name="Rectangle 10"/>
          <p:cNvSpPr/>
          <p:nvPr/>
        </p:nvSpPr>
        <p:spPr>
          <a:xfrm>
            <a:off x="2286000" y="3105835"/>
            <a:ext cx="4572000" cy="646331"/>
          </a:xfrm>
          <a:prstGeom prst="rect">
            <a:avLst/>
          </a:prstGeom>
        </p:spPr>
        <p:txBody>
          <a:bodyPr>
            <a:spAutoFit/>
          </a:bodyPr>
          <a:lstStyle/>
          <a:p>
            <a:r>
              <a:rPr lang="en-IN" dirty="0" smtClean="0"/>
              <a:t>Pattern Matching Primitives </a:t>
            </a:r>
            <a:br>
              <a:rPr lang="en-IN" dirty="0" smtClean="0"/>
            </a:br>
            <a:endParaRPr lang="en-IN" dirty="0"/>
          </a:p>
        </p:txBody>
      </p:sp>
      <p:pic>
        <p:nvPicPr>
          <p:cNvPr id="12" name="Content Placeholder 6" descr="yacc.png"/>
          <p:cNvPicPr>
            <a:picLocks noChangeAspect="1"/>
          </p:cNvPicPr>
          <p:nvPr/>
        </p:nvPicPr>
        <p:blipFill>
          <a:blip r:embed="rId2"/>
          <a:stretch>
            <a:fillRect/>
          </a:stretch>
        </p:blipFill>
        <p:spPr bwMode="auto">
          <a:xfrm>
            <a:off x="990600" y="1295400"/>
            <a:ext cx="5486400" cy="3886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Building a Compiler with Lex/Yacc</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assume our goal is to write a BASIC compiler. First, we need to specify all pattern matching rules for </a:t>
            </a:r>
            <a:r>
              <a:rPr kumimoji="0" lang="en-IN"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bas.l</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and</a:t>
            </a:r>
            <a:b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grammar rules for yacc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bas.y</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Commands to create our compiler, </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bas.exe</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are listed below: </a:t>
            </a:r>
            <a:b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yacc –d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bas.y</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 create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y.tab.h</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y.tab.c</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bas.l</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 create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lex.yy.c</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cc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lex.yy.c</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y.tab.c –o bas.exe	 # compile/link</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b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3"/>
          <p:cNvPicPr>
            <a:picLocks noChangeAspect="1" noChangeArrowheads="1"/>
          </p:cNvPicPr>
          <p:nvPr/>
        </p:nvPicPr>
        <p:blipFill>
          <a:blip r:embed="rId2"/>
          <a:srcRect/>
          <a:stretch>
            <a:fillRect/>
          </a:stretch>
        </p:blipFill>
        <p:spPr bwMode="auto">
          <a:xfrm>
            <a:off x="838200" y="1066800"/>
            <a:ext cx="4762500" cy="2209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Yacc reads the grammar descriptions in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bas.y</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and generates a syntax analyzer (parser), that includes function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yyparse</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in file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y.tab.c</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Included in file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bas.y</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are token declarations.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The </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–d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option causes yacc to generate definitions for tokens and place them in file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y.tab.h</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reads the pattern descriptions in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bas.l</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includes file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y.tab.h</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and generates a lexical analyzer, that includes function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yylex</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in file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lex.yy.c</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Finally, the </a:t>
            </a:r>
            <a:r>
              <a:rPr kumimoji="0" lang="en-IN"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lexer</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and parser are compiled and linked together to create executable </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bas.exe</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From </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main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we call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yyparse</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to run the compiler.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Function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yyparse</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automatically calls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yylex</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to obtain each token. </a:t>
            </a:r>
            <a:b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YACC full specification file looks like:</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declarations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rules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programs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The declaration section may be empty</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The rules section is made up of one or more grammar rules. A grammar rule has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the BNF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form:</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A : BODY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Where  A represents a nonterminal name, and BODY represents a sequence of zero or more names and literals.</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The colon and the semicolon are Yacc punctuation.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If there are several grammar rules with the same left hand side, the vertical bar ``|'' can be used to avoid rewriting the left hand side. Thus the grammar rules</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A :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B C D </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A :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E F</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A :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G</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can be given to Yacc as</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A : </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B C D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E F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G ;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If a nonterminal symbol matches the empty string, this can be indicated in the obvious way:</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empty :  ; </a:t>
            </a:r>
            <a:endParaRPr kumimoji="0" lang="en-IN"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Content Placeholder 2"/>
          <p:cNvSpPr txBox="1">
            <a:spLocks/>
          </p:cNvSpPr>
          <p:nvPr/>
        </p:nvSpPr>
        <p:spPr bwMode="auto">
          <a:xfrm>
            <a:off x="457200" y="4572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Names representing tokens must be declared ;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this is most simply done by writing in the declarations section.</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%token name1 name2 . . .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Every name not defined in the declarations section is assumed to represent a </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nonterminal symbol</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Every nonterminal symbol must appear on the left side of at least one rule.</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For recursive execution ,the grammar  rule is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A : Z|A Z;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Z:B C D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 E F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   | G ;</a:t>
            </a:r>
            <a:endPar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IN" sz="4400" b="1" i="0" u="none" strike="noStrike" kern="1200" cap="none" spc="0" normalizeH="0" baseline="0" noProof="0" dirty="0" smtClean="0">
                <a:ln>
                  <a:noFill/>
                </a:ln>
                <a:solidFill>
                  <a:schemeClr val="tx1"/>
                </a:solidFill>
                <a:effectLst/>
                <a:uLnTx/>
                <a:uFillTx/>
                <a:latin typeface="+mj-lt"/>
                <a:ea typeface="+mj-ea"/>
                <a:cs typeface="+mj-cs"/>
              </a:rPr>
              <a:t>LEX &amp; YACC</a:t>
            </a:r>
            <a:r>
              <a:rPr kumimoji="0" lang="en-IN" sz="4400" b="0" i="0" u="none" strike="noStrike" kern="1200" cap="none" spc="0" normalizeH="0" baseline="0" noProof="0" dirty="0" smtClean="0">
                <a:ln>
                  <a:noFill/>
                </a:ln>
                <a:solidFill>
                  <a:schemeClr val="tx1"/>
                </a:solidFill>
                <a:effectLst/>
                <a:uLnTx/>
                <a:uFillTx/>
                <a:latin typeface="+mj-lt"/>
                <a:ea typeface="+mj-ea"/>
                <a:cs typeface="+mj-cs"/>
              </a:rPr>
              <a:t> </a:t>
            </a:r>
            <a:br>
              <a:rPr kumimoji="0" lang="en-IN" sz="4400" b="0" i="0" u="none" strike="noStrike" kern="1200" cap="none" spc="0" normalizeH="0" baseline="0" noProof="0" dirty="0" smtClean="0">
                <a:ln>
                  <a:noFill/>
                </a:ln>
                <a:solidFill>
                  <a:schemeClr val="tx1"/>
                </a:solidFill>
                <a:effectLst/>
                <a:uLnTx/>
                <a:uFillTx/>
                <a:latin typeface="+mj-lt"/>
                <a:ea typeface="+mj-ea"/>
                <a:cs typeface="+mj-cs"/>
              </a:rPr>
            </a:b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3100" b="1" i="0" u="none" strike="noStrike" kern="1200" cap="none" spc="0" normalizeH="0" baseline="0" noProof="0" dirty="0" smtClean="0">
                <a:ln>
                  <a:noFill/>
                </a:ln>
                <a:solidFill>
                  <a:schemeClr val="tx1">
                    <a:tint val="75000"/>
                  </a:schemeClr>
                </a:solidFill>
                <a:effectLst/>
                <a:uLnTx/>
                <a:uFillTx/>
                <a:latin typeface="+mn-lt"/>
                <a:ea typeface="+mn-ea"/>
                <a:cs typeface="+mn-cs"/>
              </a:rPr>
              <a:t>What is Lex?</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Lex is officially known as a "Lexical Analyser".</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It's main job is to break up an input stream into more usable elements.</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in, other words, to identify the "interesting bits" in a text file</a:t>
            </a: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For example, if you are writing a compiler for the C programming language, the symbols { } ( ) ; all have significance on their own. The letter </a:t>
            </a:r>
            <a:r>
              <a:rPr kumimoji="0" lang="en-IN" sz="3100" b="1" i="0" u="none" strike="noStrike" kern="1200" cap="none" spc="0" normalizeH="0" baseline="0" noProof="0" dirty="0" smtClean="0">
                <a:ln>
                  <a:noFill/>
                </a:ln>
                <a:solidFill>
                  <a:schemeClr val="tx1">
                    <a:tint val="75000"/>
                  </a:schemeClr>
                </a:solidFill>
                <a:effectLst/>
                <a:uLnTx/>
                <a:uFillTx/>
                <a:latin typeface="+mn-lt"/>
                <a:ea typeface="+mn-ea"/>
                <a:cs typeface="+mn-cs"/>
              </a:rPr>
              <a:t>a</a:t>
            </a: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 usually appears as part of a keyword or variable name, and is not interesting on it's own. Instead, we are interested in the whole word. Spaces and newlines are completely uninteresting, and we want to ignore them completely, </a:t>
            </a:r>
            <a:r>
              <a:rPr kumimoji="0" lang="en-IN" sz="3100" b="0" i="1" u="none" strike="noStrike" kern="1200" cap="none" spc="0" normalizeH="0" baseline="0" noProof="0" dirty="0" smtClean="0">
                <a:ln>
                  <a:noFill/>
                </a:ln>
                <a:solidFill>
                  <a:schemeClr val="tx1">
                    <a:tint val="75000"/>
                  </a:schemeClr>
                </a:solidFill>
                <a:effectLst/>
                <a:uLnTx/>
                <a:uFillTx/>
                <a:latin typeface="+mn-lt"/>
                <a:ea typeface="+mn-ea"/>
                <a:cs typeface="+mn-cs"/>
              </a:rPr>
              <a:t>unless</a:t>
            </a: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 they appear within quotes "like </a:t>
            </a: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this“</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3100" b="0" i="0" u="none" strike="noStrike" kern="1200" cap="none" spc="0" normalizeH="0" baseline="0" noProof="0" dirty="0" smtClean="0">
                <a:ln>
                  <a:noFill/>
                </a:ln>
                <a:solidFill>
                  <a:schemeClr val="tx1">
                    <a:tint val="75000"/>
                  </a:schemeClr>
                </a:solidFill>
                <a:effectLst/>
                <a:uLnTx/>
                <a:uFillTx/>
                <a:latin typeface="+mn-lt"/>
                <a:ea typeface="+mn-ea"/>
                <a:cs typeface="+mn-cs"/>
              </a:rPr>
              <a:t>All of these things are handled by the Lexical Ana</a:t>
            </a: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lyser.</a:t>
            </a: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Content Placeholder 2"/>
          <p:cNvSpPr txBox="1">
            <a:spLocks/>
          </p:cNvSpPr>
          <p:nvPr/>
        </p:nvSpPr>
        <p:spPr bwMode="auto">
          <a:xfrm>
            <a:off x="304800" y="304800"/>
            <a:ext cx="88392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Sample YACC program which accept strings that starts and ends with 0 or 1</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1" i="0" u="none" strike="noStrike" kern="1200" cap="none" spc="0" normalizeH="0" baseline="0" noProof="0" dirty="0" smtClean="0">
                <a:ln>
                  <a:noFill/>
                </a:ln>
                <a:solidFill>
                  <a:schemeClr val="tx1">
                    <a:tint val="75000"/>
                  </a:schemeClr>
                </a:solidFill>
                <a:effectLst/>
                <a:uLnTx/>
                <a:uFillTx/>
                <a:latin typeface="+mn-lt"/>
                <a:ea typeface="+mn-ea"/>
                <a:cs typeface="+mn-cs"/>
              </a:rPr>
              <a:t>Lexical Analyzer Source Code (</a:t>
            </a:r>
            <a:r>
              <a:rPr kumimoji="0" lang="en-IN" sz="2200" b="1" i="0" u="none" strike="noStrike" kern="1200" cap="none" spc="0" normalizeH="0" baseline="0" noProof="0" dirty="0" err="1" smtClean="0">
                <a:ln>
                  <a:noFill/>
                </a:ln>
                <a:solidFill>
                  <a:schemeClr val="tx1">
                    <a:tint val="75000"/>
                  </a:schemeClr>
                </a:solidFill>
                <a:effectLst/>
                <a:uLnTx/>
                <a:uFillTx/>
                <a:latin typeface="+mn-lt"/>
                <a:ea typeface="+mn-ea"/>
                <a:cs typeface="+mn-cs"/>
                <a:sym typeface="Wingdings" pitchFamily="2" charset="2"/>
              </a:rPr>
              <a:t>abc.l</a:t>
            </a:r>
            <a:r>
              <a:rPr kumimoji="0" lang="en-IN" sz="2200" b="1" i="0" u="none" strike="noStrike" kern="1200" cap="none" spc="0" normalizeH="0" baseline="0" noProof="0" dirty="0" smtClean="0">
                <a:ln>
                  <a:noFill/>
                </a:ln>
                <a:solidFill>
                  <a:schemeClr val="tx1">
                    <a:tint val="75000"/>
                  </a:schemeClr>
                </a:solidFill>
                <a:effectLst/>
                <a:uLnTx/>
                <a:uFillTx/>
                <a:latin typeface="+mn-lt"/>
                <a:ea typeface="+mn-ea"/>
                <a:cs typeface="+mn-cs"/>
                <a:sym typeface="Wingdings" pitchFamily="2" charset="2"/>
              </a:rPr>
              <a:t>)</a:t>
            </a:r>
            <a:endPar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 Definition section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extern </a:t>
            </a:r>
            <a:r>
              <a:rPr kumimoji="0" lang="en-IN" sz="22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200" b="0" i="0" u="none" strike="noStrike" kern="1200" cap="none" spc="0" normalizeH="0" baseline="0" noProof="0" dirty="0" err="1" smtClean="0">
                <a:ln>
                  <a:noFill/>
                </a:ln>
                <a:solidFill>
                  <a:schemeClr val="tx1">
                    <a:tint val="75000"/>
                  </a:schemeClr>
                </a:solidFill>
                <a:effectLst/>
                <a:uLnTx/>
                <a:uFillTx/>
                <a:latin typeface="+mn-lt"/>
                <a:ea typeface="+mn-ea"/>
                <a:cs typeface="+mn-cs"/>
              </a:rPr>
              <a:t>yylval</a:t>
            </a: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Rule Section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0 {</a:t>
            </a:r>
            <a:r>
              <a:rPr kumimoji="0" lang="en-IN" sz="2200" b="0" i="0" u="none" strike="noStrike" kern="1200" cap="none" spc="0" normalizeH="0" baseline="0" noProof="0" dirty="0" err="1" smtClean="0">
                <a:ln>
                  <a:noFill/>
                </a:ln>
                <a:solidFill>
                  <a:schemeClr val="tx1">
                    <a:tint val="75000"/>
                  </a:schemeClr>
                </a:solidFill>
                <a:effectLst/>
                <a:uLnTx/>
                <a:uFillTx/>
                <a:latin typeface="+mn-lt"/>
                <a:ea typeface="+mn-ea"/>
                <a:cs typeface="+mn-cs"/>
              </a:rPr>
              <a:t>yylval</a:t>
            </a: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 0; return ZERO;}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1 {</a:t>
            </a:r>
            <a:r>
              <a:rPr kumimoji="0" lang="en-IN" sz="2200" b="0" i="0" u="none" strike="noStrike" kern="1200" cap="none" spc="0" normalizeH="0" baseline="0" noProof="0" dirty="0" err="1" smtClean="0">
                <a:ln>
                  <a:noFill/>
                </a:ln>
                <a:solidFill>
                  <a:schemeClr val="tx1">
                    <a:tint val="75000"/>
                  </a:schemeClr>
                </a:solidFill>
                <a:effectLst/>
                <a:uLnTx/>
                <a:uFillTx/>
                <a:latin typeface="+mn-lt"/>
                <a:ea typeface="+mn-ea"/>
                <a:cs typeface="+mn-cs"/>
              </a:rPr>
              <a:t>yylval</a:t>
            </a: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 1; return ONE;}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.|\n {</a:t>
            </a:r>
            <a:r>
              <a:rPr kumimoji="0" lang="en-IN" sz="2200" b="0" i="0" u="none" strike="noStrike" kern="1200" cap="none" spc="0" normalizeH="0" baseline="0" noProof="0" dirty="0" err="1" smtClean="0">
                <a:ln>
                  <a:noFill/>
                </a:ln>
                <a:solidFill>
                  <a:schemeClr val="tx1">
                    <a:tint val="75000"/>
                  </a:schemeClr>
                </a:solidFill>
                <a:effectLst/>
                <a:uLnTx/>
                <a:uFillTx/>
                <a:latin typeface="+mn-lt"/>
                <a:ea typeface="+mn-ea"/>
                <a:cs typeface="+mn-cs"/>
              </a:rPr>
              <a:t>yylval</a:t>
            </a: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 2; return 0;}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/*Definition Section*/</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#no need of Definition section here as it is input to Yacc program</a:t>
            </a: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Content Placeholder 2"/>
          <p:cNvSpPr txBox="1">
            <a:spLocks/>
          </p:cNvSpPr>
          <p:nvPr/>
        </p:nvSpPr>
        <p:spPr bwMode="auto">
          <a:xfrm>
            <a:off x="285720" y="21429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eaLnBrk="0" hangingPunct="0">
              <a:spcBef>
                <a:spcPct val="20000"/>
              </a:spcBef>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Parser Source Code :</a:t>
            </a:r>
            <a:r>
              <a:rPr lang="en-IN" sz="2400" b="1" dirty="0" smtClean="0">
                <a:solidFill>
                  <a:schemeClr val="tx1">
                    <a:tint val="75000"/>
                  </a:schemeClr>
                </a:solidFill>
              </a:rPr>
              <a:t> (</a:t>
            </a:r>
            <a:r>
              <a:rPr lang="en-IN" sz="2400" b="1" dirty="0" err="1" smtClean="0">
                <a:solidFill>
                  <a:schemeClr val="tx1">
                    <a:tint val="75000"/>
                  </a:schemeClr>
                </a:solidFill>
              </a:rPr>
              <a:t>abc.y</a:t>
            </a:r>
            <a:r>
              <a:rPr lang="en-IN" sz="2400" b="1" dirty="0" smtClean="0">
                <a:solidFill>
                  <a:schemeClr val="tx1">
                    <a:tint val="75000"/>
                  </a:schemeClr>
                </a:solidFill>
              </a:rPr>
              <a:t>)</a:t>
            </a:r>
            <a:endPar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Definition section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#include&lt;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stdio.h</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&gt;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#include &lt;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stdlib.h</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&gt;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void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yyerror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(const char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str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printf</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nSequence</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Rejected\n");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%token ZERO ONE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Rule Section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r : s {printf("\nSequence Accepted\n\n");}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s : 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ZERO a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ONE b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Content Placeholder 2"/>
          <p:cNvSpPr txBox="1">
            <a:spLocks/>
          </p:cNvSpPr>
          <p:nvPr/>
        </p:nvSpPr>
        <p:spPr bwMode="auto">
          <a:xfrm>
            <a:off x="214282" y="214290"/>
            <a:ext cx="8624918" cy="6567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Parser Source Code :(</a:t>
            </a:r>
            <a:r>
              <a:rPr kumimoji="0" lang="en-IN" sz="2400" b="1" i="0" u="none" strike="noStrike" kern="1200" cap="none" spc="0" normalizeH="0" baseline="0" noProof="0" dirty="0" err="1" smtClean="0">
                <a:ln>
                  <a:noFill/>
                </a:ln>
                <a:solidFill>
                  <a:schemeClr val="tx1">
                    <a:tint val="75000"/>
                  </a:schemeClr>
                </a:solidFill>
                <a:effectLst/>
                <a:uLnTx/>
                <a:uFillTx/>
                <a:latin typeface="+mn-lt"/>
                <a:ea typeface="+mn-ea"/>
                <a:cs typeface="+mn-cs"/>
              </a:rPr>
              <a:t>abc.y</a:t>
            </a: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a : n a           //Recursive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ZERO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b : n b         //Recursive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ONE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n : ZERO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ONE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include"lex.yy.c</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//driver code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main()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printf</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nEnter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Sequence of Zeros and Ones : ");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yyparse();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printf</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return 0;  }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Content Placeholder 2"/>
          <p:cNvSpPr txBox="1">
            <a:spLocks/>
          </p:cNvSpPr>
          <p:nvPr/>
        </p:nvSpPr>
        <p:spPr bwMode="auto">
          <a:xfrm>
            <a:off x="457200" y="4572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Steps to execute Yacc Program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yacc –d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abc.y</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create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y.tab.h</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y.tab.c</a:t>
            </a: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abc.l</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create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lex.yy.c</a:t>
            </a: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cc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lex.yy.c</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y.tab.c</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–o abc.exe	             # compile/link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./abc.exe                                                            #Execute</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1" i="0" u="none" strike="noStrike" kern="1200" cap="none" spc="0" normalizeH="0" baseline="0" noProof="0" dirty="0" smtClean="0">
                <a:ln>
                  <a:noFill/>
                </a:ln>
                <a:solidFill>
                  <a:schemeClr val="tx1">
                    <a:tint val="75000"/>
                  </a:schemeClr>
                </a:solidFill>
                <a:effectLst/>
                <a:uLnTx/>
                <a:uFillTx/>
                <a:latin typeface="+mn-lt"/>
                <a:ea typeface="+mn-ea"/>
                <a:cs typeface="+mn-cs"/>
              </a:rPr>
              <a:t>Output</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01110        //Accepted</a:t>
            </a:r>
          </a:p>
          <a:p>
            <a:pPr marL="457200" marR="0" lvl="0" indent="-457200" defTabSz="914400" rtl="0" eaLnBrk="0" fontAlgn="base" latinLnBrk="0" hangingPunct="0">
              <a:lnSpc>
                <a:spcPct val="100000"/>
              </a:lnSpc>
              <a:spcBef>
                <a:spcPct val="20000"/>
              </a:spcBef>
              <a:spcAft>
                <a:spcPct val="0"/>
              </a:spcAft>
              <a:buClrTx/>
              <a:buSzTx/>
              <a:buFont typeface="Arial" charset="0"/>
              <a:buAutoNum type="arabicPlain" startAt="10001"/>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//Accepted</a:t>
            </a:r>
          </a:p>
          <a:p>
            <a:pPr marL="457200" marR="0" lvl="0" indent="-45720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10000  //Rejected</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pt-BR"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Content Placeholder 2"/>
          <p:cNvSpPr txBox="1">
            <a:spLocks/>
          </p:cNvSpPr>
          <p:nvPr/>
        </p:nvSpPr>
        <p:spPr bwMode="auto">
          <a:xfrm>
            <a:off x="285720" y="21429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1" i="0" u="none" strike="noStrike" kern="1200" cap="none" spc="0" normalizeH="0" baseline="0" noProof="0" dirty="0" smtClean="0">
                <a:ln>
                  <a:noFill/>
                </a:ln>
                <a:solidFill>
                  <a:schemeClr val="tx1">
                    <a:tint val="75000"/>
                  </a:schemeClr>
                </a:solidFill>
                <a:effectLst/>
                <a:uLnTx/>
                <a:uFillTx/>
                <a:latin typeface="+mn-lt"/>
                <a:ea typeface="+mn-ea"/>
                <a:cs typeface="+mn-cs"/>
              </a:rPr>
              <a:t>Difference between LEX and YACC</a:t>
            </a:r>
            <a:endPar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Lex is used to split the text into a list of tokens, what text become token can be specified using regular expression in </a:t>
            </a:r>
            <a:r>
              <a:rPr kumimoji="0" lang="en-IN" sz="2300" b="0"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 file.</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Yacc is used to give some structure to those tokens. For example in Programming languages, we have assignment statements like </a:t>
            </a:r>
            <a:r>
              <a:rPr kumimoji="0" lang="en-IN" sz="23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 a = 1 + 2; and </a:t>
            </a:r>
            <a:r>
              <a:rPr kumimoji="0" lang="en-IN" sz="2300" b="0" i="0" u="none" strike="noStrike" kern="1200" cap="none" spc="0" normalizeH="0" baseline="0" noProof="0" dirty="0" err="1" smtClean="0">
                <a:ln>
                  <a:noFill/>
                </a:ln>
                <a:solidFill>
                  <a:schemeClr val="tx1">
                    <a:tint val="75000"/>
                  </a:schemeClr>
                </a:solidFill>
                <a:effectLst/>
                <a:uLnTx/>
                <a:uFillTx/>
                <a:latin typeface="+mn-lt"/>
                <a:ea typeface="+mn-ea"/>
                <a:cs typeface="+mn-cs"/>
              </a:rPr>
              <a:t>i</a:t>
            </a: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 want to make sure that the left hand side of '=' be an identifier and the right side be an expression [it could be more complex than this]. This can be coded using a CFG rule and this is what you specify in yacc file and this you cannot do using </a:t>
            </a:r>
            <a:r>
              <a:rPr kumimoji="0" lang="en-IN" sz="2300" b="0"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300" b="0"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 cannot handle recursive languages).</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A typical application of </a:t>
            </a:r>
            <a:r>
              <a:rPr kumimoji="0" lang="en-IN" sz="2300" b="0"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 and yacc is for implementing programming languages.</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Lex tokenizes the input, breaking it up into keywords, constants, punctuation, etc.</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3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Content Placeholder 2"/>
          <p:cNvSpPr txBox="1">
            <a:spLocks/>
          </p:cNvSpPr>
          <p:nvPr/>
        </p:nvSpPr>
        <p:spPr bwMode="auto">
          <a:xfrm>
            <a:off x="457200" y="4572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Yacc then implements the actual computer language; recognizing a for statement, for instance, or a function definition.</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Lex and yacc are normally used together. This is how you usually construct an application using both:</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Input Stream (characters) -&gt; Lex (tokens) -&gt; Yacc (Abstract Syntax Tree) -&gt; Your Application</a:t>
            </a:r>
          </a:p>
          <a:p>
            <a:pPr marL="0" marR="0" lvl="0" indent="0" defTabSz="914400" rtl="0" eaLnBrk="0" fontAlgn="base" latinLnBrk="0" hangingPunct="0">
              <a:lnSpc>
                <a:spcPct val="100000"/>
              </a:lnSpc>
              <a:spcBef>
                <a:spcPct val="20000"/>
              </a:spcBef>
              <a:spcAft>
                <a:spcPct val="0"/>
              </a:spcAft>
              <a:buClrTx/>
              <a:buSzTx/>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Content Placeholder 2"/>
          <p:cNvSpPr txBox="1">
            <a:spLocks/>
          </p:cNvSpPr>
          <p:nvPr/>
        </p:nvSpPr>
        <p:spPr bwMode="auto">
          <a:xfrm>
            <a:off x="457200" y="4572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4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1"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IN" sz="4400" b="0" i="0" u="none" strike="noStrike" kern="1200" cap="none" spc="0" normalizeH="0" baseline="0" noProof="0" smtClean="0">
                <a:ln>
                  <a:noFill/>
                </a:ln>
                <a:solidFill>
                  <a:schemeClr val="tx1"/>
                </a:solidFill>
                <a:effectLst/>
                <a:uLnTx/>
                <a:uFillTx/>
                <a:latin typeface="+mj-lt"/>
                <a:ea typeface="+mj-ea"/>
                <a:cs typeface="+mj-cs"/>
              </a:rPr>
              <a:t>References:</a:t>
            </a:r>
            <a:br>
              <a:rPr kumimoji="0" lang="en-IN" sz="4400" b="0" i="0" u="none" strike="noStrike" kern="1200" cap="none" spc="0" normalizeH="0" baseline="0" noProof="0" smtClean="0">
                <a:ln>
                  <a:noFill/>
                </a:ln>
                <a:solidFill>
                  <a:schemeClr val="tx1"/>
                </a:solidFill>
                <a:effectLst/>
                <a:uLnTx/>
                <a:uFillTx/>
                <a:latin typeface="+mj-lt"/>
                <a:ea typeface="+mj-ea"/>
                <a:cs typeface="+mj-cs"/>
              </a:rPr>
            </a:b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Content Placeholder 2"/>
          <p:cNvSpPr txBox="1">
            <a:spLocks/>
          </p:cNvSpPr>
          <p:nvPr/>
        </p:nvSpPr>
        <p:spPr bwMode="auto">
          <a:xfrm>
            <a:off x="285720" y="1142984"/>
            <a:ext cx="8501122" cy="4983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514350" marR="0" lvl="0" indent="-514350" defTabSz="914400" rtl="0" eaLnBrk="0" fontAlgn="base" latinLnBrk="0" hangingPunct="0">
              <a:lnSpc>
                <a:spcPct val="100000"/>
              </a:lnSpc>
              <a:spcBef>
                <a:spcPct val="20000"/>
              </a:spcBef>
              <a:spcAft>
                <a:spcPct val="0"/>
              </a:spcAft>
              <a:buClrTx/>
              <a:buSzTx/>
              <a:buFont typeface="+mj-lt"/>
              <a:buAutoNum type="arabicPeriod"/>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https://luv.asn.au/overheads/lex_yacc/index.html</a:t>
            </a:r>
          </a:p>
          <a:p>
            <a:pPr marL="514350" marR="0" lvl="0" indent="-514350" defTabSz="914400" rtl="0" eaLnBrk="0" fontAlgn="base" latinLnBrk="0" hangingPunct="0">
              <a:lnSpc>
                <a:spcPct val="100000"/>
              </a:lnSpc>
              <a:spcBef>
                <a:spcPct val="20000"/>
              </a:spcBef>
              <a:spcAft>
                <a:spcPct val="0"/>
              </a:spcAft>
              <a:buClrTx/>
              <a:buSzTx/>
              <a:buFont typeface="+mj-lt"/>
              <a:buAutoNum type="arabicPeriod"/>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https://www.ques10.com/p/9881/lex-and-yacc-1/</a:t>
            </a:r>
          </a:p>
          <a:p>
            <a:pPr marL="514350" marR="0" lvl="0" indent="-514350" defTabSz="914400" rtl="0" eaLnBrk="0" fontAlgn="base" latinLnBrk="0" hangingPunct="0">
              <a:lnSpc>
                <a:spcPct val="100000"/>
              </a:lnSpc>
              <a:spcBef>
                <a:spcPct val="20000"/>
              </a:spcBef>
              <a:spcAft>
                <a:spcPct val="0"/>
              </a:spcAft>
              <a:buClrTx/>
              <a:buSzTx/>
              <a:buFont typeface="+mj-lt"/>
              <a:buAutoNum type="arabicPeriod"/>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https://www.cs.utexas.edu/users/novak/yaccpaper.htm</a:t>
            </a:r>
          </a:p>
          <a:p>
            <a:pPr marL="514350" marR="0" lvl="0" indent="-514350" defTabSz="914400" rtl="0" eaLnBrk="0" fontAlgn="base" latinLnBrk="0" hangingPunct="0">
              <a:lnSpc>
                <a:spcPct val="100000"/>
              </a:lnSpc>
              <a:spcBef>
                <a:spcPct val="20000"/>
              </a:spcBef>
              <a:spcAft>
                <a:spcPct val="0"/>
              </a:spcAft>
              <a:buClrTx/>
              <a:buSzTx/>
              <a:buFont typeface="+mj-lt"/>
              <a:buAutoNum type="arabicPeriod"/>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https://www.geeksforgeeks.org/yacc-program-which-accept-strings-that-starts-and-ends-with-0-or-1/</a:t>
            </a:r>
          </a:p>
          <a:p>
            <a:pPr marL="514350" marR="0" lvl="0" indent="-514350" defTabSz="914400" rtl="0" eaLnBrk="0" fontAlgn="base" latinLnBrk="0" hangingPunct="0">
              <a:lnSpc>
                <a:spcPct val="100000"/>
              </a:lnSpc>
              <a:spcBef>
                <a:spcPct val="20000"/>
              </a:spcBef>
              <a:spcAft>
                <a:spcPct val="0"/>
              </a:spcAft>
              <a:buClrTx/>
              <a:buSzTx/>
              <a:buFont typeface="+mj-lt"/>
              <a:buAutoNum type="arabicPeriod"/>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LEX &amp; YACC TUTORIAL by Tom Niemann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428596" y="500042"/>
            <a:ext cx="8182004" cy="61293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What is Yacc?</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Yacc is officially known as a "parser".</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YACC stands for "Yet Another Compiler Compiler". This is because this kind of analysis of text files is normally associated with writing compilers.</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For example, a C program may contain something like:</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 33;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printf</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IN"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%d\</a:t>
            </a:r>
            <a:r>
              <a:rPr kumimoji="0" lang="en-IN" sz="2400" b="0" i="0" u="none" strike="noStrike" kern="1200" cap="none" spc="0" normalizeH="0" baseline="0" noProof="0" dirty="0" err="1" smtClean="0">
                <a:ln>
                  <a:noFill/>
                </a:ln>
                <a:solidFill>
                  <a:schemeClr val="tx1">
                    <a:tint val="75000"/>
                  </a:schemeClr>
                </a:solidFill>
                <a:effectLst/>
                <a:uLnTx/>
                <a:uFillTx/>
                <a:latin typeface="+mn-lt"/>
                <a:ea typeface="+mn-ea"/>
                <a:cs typeface="+mn-cs"/>
              </a:rPr>
              <a:t>n",int</a:t>
            </a: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    }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In this case, the lexical analyser would have broken the input stream into a series of "tokens", like this:</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33 ;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Printf</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%d\n" ,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18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Note that the </a:t>
            </a:r>
            <a:r>
              <a:rPr kumimoji="0" lang="en-IN" sz="2000" b="1" i="0" u="none" strike="noStrike" kern="1200" cap="none" spc="0" normalizeH="0" baseline="0" noProof="0" dirty="0" smtClean="0">
                <a:ln>
                  <a:noFill/>
                </a:ln>
                <a:solidFill>
                  <a:schemeClr val="tx1">
                    <a:tint val="75000"/>
                  </a:schemeClr>
                </a:solidFill>
                <a:effectLst/>
                <a:uLnTx/>
                <a:uFillTx/>
                <a:latin typeface="+mn-lt"/>
                <a:ea typeface="+mn-ea"/>
                <a:cs typeface="+mn-cs"/>
              </a:rPr>
              <a:t>lexical analyser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has already determined that where the keyword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appears within quotes, it is really just part of a litteral string.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It is up to the </a:t>
            </a:r>
            <a:r>
              <a:rPr kumimoji="0" lang="en-IN" sz="2000" b="1" i="0" u="none" strike="noStrike" kern="1200" cap="none" spc="0" normalizeH="0" baseline="0" noProof="0" dirty="0" smtClean="0">
                <a:ln>
                  <a:noFill/>
                </a:ln>
                <a:solidFill>
                  <a:schemeClr val="tx1">
                    <a:tint val="75000"/>
                  </a:schemeClr>
                </a:solidFill>
                <a:effectLst/>
                <a:uLnTx/>
                <a:uFillTx/>
                <a:latin typeface="+mn-lt"/>
                <a:ea typeface="+mn-ea"/>
                <a:cs typeface="+mn-cs"/>
              </a:rPr>
              <a:t>parser</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to decide if the token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is being used as a keyword or variable. Or it may choose to reject the use of the name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as a variable name. The parser also ensures that each statement ends with a ; and that the brackets balance.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smtClean="0">
                <a:ln>
                  <a:noFill/>
                </a:ln>
                <a:solidFill>
                  <a:schemeClr val="tx1">
                    <a:tint val="75000"/>
                  </a:schemeClr>
                </a:solidFill>
                <a:effectLst/>
                <a:uLnTx/>
                <a:uFillTx/>
                <a:latin typeface="+mn-lt"/>
                <a:ea typeface="+mn-ea"/>
                <a:cs typeface="+mn-cs"/>
              </a:rPr>
              <a:t>Compilation Sequence </a:t>
            </a:r>
            <a:br>
              <a:rPr kumimoji="0" lang="en-IN" sz="3200" b="0" i="0" u="none" strike="noStrike" kern="1200" cap="none" spc="0" normalizeH="0" baseline="0" noProof="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3"/>
          <p:cNvPicPr>
            <a:picLocks noChangeAspect="1" noChangeArrowheads="1"/>
          </p:cNvPicPr>
          <p:nvPr/>
        </p:nvPicPr>
        <p:blipFill>
          <a:blip r:embed="rId2"/>
          <a:srcRect/>
          <a:stretch>
            <a:fillRect/>
          </a:stretch>
        </p:blipFill>
        <p:spPr bwMode="auto">
          <a:xfrm>
            <a:off x="1295400" y="942639"/>
            <a:ext cx="5705475" cy="491525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The </a:t>
            </a:r>
            <a:r>
              <a:rPr kumimoji="0" lang="en-IN" sz="2200" b="1" i="0" u="none" strike="noStrike" kern="1200" cap="none" spc="0" normalizeH="0" baseline="0" noProof="0" dirty="0" smtClean="0">
                <a:ln>
                  <a:noFill/>
                </a:ln>
                <a:solidFill>
                  <a:schemeClr val="tx1">
                    <a:tint val="75000"/>
                  </a:schemeClr>
                </a:solidFill>
                <a:effectLst/>
                <a:uLnTx/>
                <a:uFillTx/>
                <a:latin typeface="+mn-lt"/>
                <a:ea typeface="+mn-ea"/>
                <a:cs typeface="+mn-cs"/>
              </a:rPr>
              <a:t>patterns </a:t>
            </a: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in the above diagram is a file you create with a text editor. Lex will read your patterns and generate C code for a lexical analyzer or scanner.</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 The lexical analyzer matches strings in the input, based on your patterns, and converts the strings to tokens.</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Tokens are numerical representations of strings, and simplify processing.</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When the lexical analyzer finds identifiers in the input stream it enters them in a symbol table.</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The </a:t>
            </a:r>
            <a:r>
              <a:rPr kumimoji="0" lang="en-IN" sz="2200" b="1" i="0" u="none" strike="noStrike" kern="1200" cap="none" spc="0" normalizeH="0" baseline="0" noProof="0" dirty="0" smtClean="0">
                <a:ln>
                  <a:noFill/>
                </a:ln>
                <a:solidFill>
                  <a:schemeClr val="tx1">
                    <a:tint val="75000"/>
                  </a:schemeClr>
                </a:solidFill>
                <a:effectLst/>
                <a:uLnTx/>
                <a:uFillTx/>
                <a:latin typeface="+mn-lt"/>
                <a:ea typeface="+mn-ea"/>
                <a:cs typeface="+mn-cs"/>
              </a:rPr>
              <a:t>grammar </a:t>
            </a: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in the above diagram is a text file you create with a text editor. Yacc will read your grammar and generate C code for a syntax analyzer or parser. </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The syntax analyzer uses grammar rules that allow it to analyze tokens from the lexical analyzer and create a syntax tree.</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t>The syntax tree imposes a hierarchical structure to the tokens. </a:t>
            </a:r>
            <a:br>
              <a:rPr kumimoji="0" lang="en-IN" sz="2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2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3820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1" i="0" u="none" strike="noStrike" kern="1200" cap="none" spc="0" normalizeH="0" baseline="0" noProof="0" dirty="0" smtClean="0">
                <a:ln>
                  <a:noFill/>
                </a:ln>
                <a:solidFill>
                  <a:schemeClr val="tx1">
                    <a:tint val="75000"/>
                  </a:schemeClr>
                </a:solidFill>
                <a:effectLst/>
                <a:uLnTx/>
                <a:uFillTx/>
                <a:latin typeface="+mn-lt"/>
                <a:ea typeface="+mn-ea"/>
                <a:cs typeface="+mn-cs"/>
              </a:rPr>
              <a:t>Lex specifications:</a:t>
            </a:r>
            <a:endPar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 Lex program (the .l file) consists of three parts:</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declarations</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translation rules</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400" b="0" i="0" u="none" strike="noStrike" kern="1200" cap="none" spc="0" normalizeH="0" baseline="0" noProof="0" dirty="0" smtClean="0">
                <a:ln>
                  <a:noFill/>
                </a:ln>
                <a:solidFill>
                  <a:schemeClr val="tx1">
                    <a:tint val="75000"/>
                  </a:schemeClr>
                </a:solidFill>
                <a:effectLst/>
                <a:uLnTx/>
                <a:uFillTx/>
                <a:latin typeface="+mn-lt"/>
                <a:ea typeface="+mn-ea"/>
                <a:cs typeface="+mn-cs"/>
              </a:rPr>
              <a:t>Definition(User Subroutines)</a:t>
            </a: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rMQjJl5.png"/>
          <p:cNvPicPr>
            <a:picLocks noChangeAspect="1"/>
          </p:cNvPicPr>
          <p:nvPr/>
        </p:nvPicPr>
        <p:blipFill>
          <a:blip r:embed="rId2"/>
          <a:stretch>
            <a:fillRect/>
          </a:stretch>
        </p:blipFill>
        <p:spPr>
          <a:xfrm>
            <a:off x="1447800" y="3505200"/>
            <a:ext cx="4572000" cy="24241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1" i="0" u="none" strike="noStrike" kern="1200" cap="none" spc="0" normalizeH="0" baseline="0" noProof="0" dirty="0" smtClean="0">
                <a:ln>
                  <a:noFill/>
                </a:ln>
                <a:solidFill>
                  <a:schemeClr val="tx1">
                    <a:tint val="75000"/>
                  </a:schemeClr>
                </a:solidFill>
                <a:effectLst/>
                <a:uLnTx/>
                <a:uFillTx/>
                <a:latin typeface="+mn-lt"/>
                <a:ea typeface="+mn-ea"/>
                <a:cs typeface="+mn-cs"/>
              </a:rPr>
              <a:t>auxiliary procedures</a:t>
            </a:r>
            <a:endPar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The declarations section includes declarations of variables, manifest constants and regular definitions.</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The translation rules of a Lex program are statements of the form :</a:t>
            </a:r>
          </a:p>
          <a:p>
            <a:pPr marL="0" marR="0" lvl="0" indent="0" defTabSz="914400" rtl="0" eaLnBrk="0" fontAlgn="base" latinLnBrk="0" hangingPunct="0">
              <a:lnSpc>
                <a:spcPct val="100000"/>
              </a:lnSpc>
              <a:spcBef>
                <a:spcPct val="20000"/>
              </a:spcBef>
              <a:spcAft>
                <a:spcPct val="0"/>
              </a:spcAft>
              <a:buClrTx/>
              <a:buSzTx/>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p1 {action 1}</a:t>
            </a:r>
          </a:p>
          <a:p>
            <a:pPr marL="0" marR="0" lvl="0" indent="0" defTabSz="914400" rtl="0" eaLnBrk="0" fontAlgn="base" latinLnBrk="0" hangingPunct="0">
              <a:lnSpc>
                <a:spcPct val="100000"/>
              </a:lnSpc>
              <a:spcBef>
                <a:spcPct val="20000"/>
              </a:spcBef>
              <a:spcAft>
                <a:spcPct val="0"/>
              </a:spcAft>
              <a:buClrTx/>
              <a:buSzTx/>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p2 {action 2}</a:t>
            </a:r>
          </a:p>
          <a:p>
            <a:pPr marL="0" marR="0" lvl="0" indent="0" defTabSz="914400" rtl="0" eaLnBrk="0" fontAlgn="base" latinLnBrk="0" hangingPunct="0">
              <a:lnSpc>
                <a:spcPct val="100000"/>
              </a:lnSpc>
              <a:spcBef>
                <a:spcPct val="20000"/>
              </a:spcBef>
              <a:spcAft>
                <a:spcPct val="0"/>
              </a:spcAft>
              <a:buClrTx/>
              <a:buSzTx/>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Where each p is a regular expression and each action is a program fragment describing what action the lexical analyzer should take when a pattern p matches a lexeme. In Lex the actions are written in C.</a:t>
            </a:r>
          </a:p>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IN" sz="2300" b="0" i="0" u="none" strike="noStrike" kern="1200" cap="none" spc="0" normalizeH="0" baseline="0" noProof="0" dirty="0" smtClean="0">
                <a:ln>
                  <a:noFill/>
                </a:ln>
                <a:solidFill>
                  <a:schemeClr val="tx1">
                    <a:tint val="75000"/>
                  </a:schemeClr>
                </a:solidFill>
                <a:effectLst/>
                <a:uLnTx/>
                <a:uFillTx/>
                <a:latin typeface="+mn-lt"/>
                <a:ea typeface="+mn-ea"/>
                <a:cs typeface="+mn-cs"/>
              </a:rPr>
              <a:t>The third section holds whatever auxiliary procedures are needed by the actions. Alternatively these procedures can be compiled separately and loaded with the lexical analyzer.</a:t>
            </a:r>
            <a:endParaRPr kumimoji="0" lang="en-IN" sz="23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D9BC">
            <a:alpha val="25882"/>
          </a:srgbClr>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bwMode="auto">
          <a:xfrm>
            <a:off x="0" y="6230938"/>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
        <p:nvSpPr>
          <p:cNvPr id="4" name="Content Placeholder 2"/>
          <p:cNvSpPr txBox="1">
            <a:spLocks/>
          </p:cNvSpPr>
          <p:nvPr/>
        </p:nvSpPr>
        <p:spPr bwMode="auto">
          <a:xfrm>
            <a:off x="304800" y="304800"/>
            <a:ext cx="8382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endPar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7" name="Content Placeholder 2"/>
          <p:cNvSpPr txBox="1">
            <a:spLocks/>
          </p:cNvSpPr>
          <p:nvPr/>
        </p:nvSpPr>
        <p:spPr bwMode="auto">
          <a:xfrm>
            <a:off x="304800" y="304800"/>
            <a:ext cx="8382000" cy="5170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en-IN" sz="3200" b="0" i="0" u="none" strike="noStrike" kern="1200" cap="none" spc="0" normalizeH="0" baseline="0" noProof="0" dirty="0" smtClean="0">
                <a:ln>
                  <a:noFill/>
                </a:ln>
                <a:solidFill>
                  <a:schemeClr val="tx1">
                    <a:tint val="75000"/>
                  </a:schemeClr>
                </a:solidFill>
                <a:effectLst/>
                <a:uLnTx/>
                <a:uFillTx/>
                <a:latin typeface="+mn-lt"/>
                <a:ea typeface="+mn-ea"/>
                <a:cs typeface="+mn-cs"/>
              </a:rPr>
            </a:br>
            <a:endParaRPr kumimoji="0" lang="en-IN"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Content Placeholder 2"/>
          <p:cNvSpPr txBox="1">
            <a:spLocks/>
          </p:cNvSpPr>
          <p:nvPr/>
        </p:nvSpPr>
        <p:spPr bwMode="auto">
          <a:xfrm>
            <a:off x="304800" y="304800"/>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IN" sz="2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Content Placeholder 2"/>
          <p:cNvSpPr txBox="1">
            <a:spLocks/>
          </p:cNvSpPr>
          <p:nvPr/>
        </p:nvSpPr>
        <p:spPr bwMode="auto">
          <a:xfrm>
            <a:off x="214282" y="285728"/>
            <a:ext cx="8610600" cy="632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1" i="0" u="none" strike="noStrike" kern="1200" cap="none" spc="0" normalizeH="0" baseline="0" noProof="0" dirty="0" smtClean="0">
                <a:ln>
                  <a:noFill/>
                </a:ln>
                <a:solidFill>
                  <a:schemeClr val="tx1">
                    <a:tint val="75000"/>
                  </a:schemeClr>
                </a:solidFill>
                <a:effectLst/>
                <a:uLnTx/>
                <a:uFillTx/>
                <a:latin typeface="+mn-lt"/>
                <a:ea typeface="+mn-ea"/>
                <a:cs typeface="+mn-cs"/>
              </a:rPr>
              <a:t>Sample Lex program implementation to count the number of words</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lex</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program to count number of words*/</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/*Declaration section*/</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#include&lt;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stdio.h</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&gt;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#include&lt;</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string.h</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&gt;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0;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Rules Section*/</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([a-zA-Z0-9])*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Rule for counting   number of words*/</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"\n"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printf</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("%d\n",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0;}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yywrap</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(void){}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IN" sz="2000" b="0" i="0" u="none" strike="noStrike" kern="1200" cap="none" spc="0" normalizeH="0" baseline="0" noProof="0" dirty="0" err="1" smtClean="0">
                <a:ln>
                  <a:noFill/>
                </a:ln>
                <a:solidFill>
                  <a:schemeClr val="tx1">
                    <a:tint val="75000"/>
                  </a:schemeClr>
                </a:solidFill>
                <a:effectLst/>
                <a:uLnTx/>
                <a:uFillTx/>
                <a:latin typeface="+mn-lt"/>
                <a:ea typeface="+mn-ea"/>
                <a:cs typeface="+mn-cs"/>
              </a:rPr>
              <a:t>int</a:t>
            </a: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main()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 The function that starts the analysis </a:t>
            </a:r>
          </a:p>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IN" sz="2000" b="0" i="0" u="none" strike="noStrike" kern="1200" cap="none" spc="0" normalizeH="0" baseline="0" noProof="0" dirty="0" smtClean="0">
                <a:ln>
                  <a:noFill/>
                </a:ln>
                <a:solidFill>
                  <a:schemeClr val="tx1">
                    <a:tint val="75000"/>
                  </a:schemeClr>
                </a:solidFill>
                <a:effectLst/>
                <a:uLnTx/>
                <a:uFillTx/>
                <a:latin typeface="+mn-lt"/>
                <a:ea typeface="+mn-ea"/>
                <a:cs typeface="+mn-cs"/>
              </a:rPr>
              <a:t>    yylex();       return 0; } </a:t>
            </a:r>
            <a:endParaRPr kumimoji="0" lang="en-IN"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AC08F"/>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TotalTime>
  <Words>2153</Words>
  <Application>Microsoft Office PowerPoint</Application>
  <PresentationFormat>On-screen Show (4:3)</PresentationFormat>
  <Paragraphs>285</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1_Custom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TOPIC OF PRESENTATION</dc:title>
  <dc:creator>Vaidehi Banerjee</dc:creator>
  <cp:lastModifiedBy>user</cp:lastModifiedBy>
  <cp:revision>24</cp:revision>
  <dcterms:created xsi:type="dcterms:W3CDTF">2019-11-07T07:44:26Z</dcterms:created>
  <dcterms:modified xsi:type="dcterms:W3CDTF">2020-02-06T08:05:14Z</dcterms:modified>
</cp:coreProperties>
</file>