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6" r:id="rId2"/>
    <p:sldId id="267" r:id="rId3"/>
    <p:sldId id="269" r:id="rId4"/>
    <p:sldId id="270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8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17AD08-A19F-4C3D-A2D2-9C949D76899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0744E102-B7BD-431E-84DE-250DFB998014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IN" b="1" dirty="0" smtClean="0">
              <a:solidFill>
                <a:schemeClr val="tx1"/>
              </a:solidFill>
            </a:rPr>
            <a:t>NaH</a:t>
          </a:r>
          <a:r>
            <a:rPr lang="en-IN" b="1" baseline="-25000" dirty="0" smtClean="0">
              <a:solidFill>
                <a:schemeClr val="tx1"/>
              </a:solidFill>
            </a:rPr>
            <a:t>2</a:t>
          </a:r>
          <a:r>
            <a:rPr lang="en-IN" b="1" dirty="0" smtClean="0">
              <a:solidFill>
                <a:schemeClr val="tx1"/>
              </a:solidFill>
            </a:rPr>
            <a:t>PO</a:t>
          </a:r>
          <a:r>
            <a:rPr lang="en-IN" b="1" baseline="-25000" dirty="0" smtClean="0">
              <a:solidFill>
                <a:schemeClr val="tx1"/>
              </a:solidFill>
            </a:rPr>
            <a:t>4</a:t>
          </a:r>
          <a:endParaRPr lang="en-IN" b="1" dirty="0">
            <a:solidFill>
              <a:schemeClr val="tx1"/>
            </a:solidFill>
          </a:endParaRPr>
        </a:p>
      </dgm:t>
    </dgm:pt>
    <dgm:pt modelId="{34A121E3-5086-478A-AD8A-B384731BC032}" type="parTrans" cxnId="{41254750-5834-4DCA-A826-826D40D976CA}">
      <dgm:prSet/>
      <dgm:spPr/>
      <dgm:t>
        <a:bodyPr/>
        <a:lstStyle/>
        <a:p>
          <a:endParaRPr lang="en-IN"/>
        </a:p>
      </dgm:t>
    </dgm:pt>
    <dgm:pt modelId="{A1336F11-33D9-4180-BF1B-970274387585}" type="sibTrans" cxnId="{41254750-5834-4DCA-A826-826D40D976CA}">
      <dgm:prSet/>
      <dgm:spPr/>
      <dgm:t>
        <a:bodyPr/>
        <a:lstStyle/>
        <a:p>
          <a:endParaRPr lang="en-IN"/>
        </a:p>
      </dgm:t>
    </dgm:pt>
    <dgm:pt modelId="{BFE17E1E-03BA-4046-A4EC-1FDA40E7E7CF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IN" dirty="0" smtClean="0">
              <a:solidFill>
                <a:schemeClr val="tx1"/>
              </a:solidFill>
            </a:rPr>
            <a:t>Na</a:t>
          </a:r>
          <a:r>
            <a:rPr lang="en-IN" baseline="-25000" dirty="0" smtClean="0">
              <a:solidFill>
                <a:schemeClr val="tx1"/>
              </a:solidFill>
            </a:rPr>
            <a:t>2</a:t>
          </a:r>
          <a:r>
            <a:rPr lang="en-IN" dirty="0" smtClean="0">
              <a:solidFill>
                <a:schemeClr val="tx1"/>
              </a:solidFill>
            </a:rPr>
            <a:t>HPO</a:t>
          </a:r>
          <a:r>
            <a:rPr lang="en-IN" baseline="-25000" dirty="0" smtClean="0">
              <a:solidFill>
                <a:schemeClr val="tx1"/>
              </a:solidFill>
            </a:rPr>
            <a:t>4</a:t>
          </a:r>
          <a:endParaRPr lang="en-IN" dirty="0">
            <a:solidFill>
              <a:schemeClr val="tx1"/>
            </a:solidFill>
          </a:endParaRPr>
        </a:p>
      </dgm:t>
    </dgm:pt>
    <dgm:pt modelId="{DDE94E94-E501-407D-8268-8289DFA6A450}" type="parTrans" cxnId="{97FD3779-188D-47CA-98EB-C9E1AADD78AA}">
      <dgm:prSet/>
      <dgm:spPr/>
      <dgm:t>
        <a:bodyPr/>
        <a:lstStyle/>
        <a:p>
          <a:endParaRPr lang="en-IN"/>
        </a:p>
      </dgm:t>
    </dgm:pt>
    <dgm:pt modelId="{F882BDC4-378E-416F-87DC-EE6E7392F23C}" type="sibTrans" cxnId="{97FD3779-188D-47CA-98EB-C9E1AADD78AA}">
      <dgm:prSet/>
      <dgm:spPr/>
      <dgm:t>
        <a:bodyPr/>
        <a:lstStyle/>
        <a:p>
          <a:endParaRPr lang="en-IN"/>
        </a:p>
      </dgm:t>
    </dgm:pt>
    <dgm:pt modelId="{3B6DE18C-510F-4458-A700-E05BF7817245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IN" dirty="0" smtClean="0">
              <a:solidFill>
                <a:schemeClr val="tx1"/>
              </a:solidFill>
            </a:rPr>
            <a:t>Na</a:t>
          </a:r>
          <a:r>
            <a:rPr lang="en-IN" baseline="-25000" dirty="0" smtClean="0">
              <a:solidFill>
                <a:schemeClr val="tx1"/>
              </a:solidFill>
            </a:rPr>
            <a:t>3</a:t>
          </a:r>
          <a:r>
            <a:rPr lang="en-IN" dirty="0" smtClean="0">
              <a:solidFill>
                <a:schemeClr val="tx1"/>
              </a:solidFill>
            </a:rPr>
            <a:t>PO</a:t>
          </a:r>
          <a:r>
            <a:rPr lang="en-IN" baseline="-25000" dirty="0" smtClean="0">
              <a:solidFill>
                <a:schemeClr val="tx1"/>
              </a:solidFill>
            </a:rPr>
            <a:t>4 </a:t>
          </a:r>
          <a:endParaRPr lang="en-IN" dirty="0">
            <a:solidFill>
              <a:schemeClr val="tx1"/>
            </a:solidFill>
          </a:endParaRPr>
        </a:p>
      </dgm:t>
    </dgm:pt>
    <dgm:pt modelId="{85899445-4BAD-4C0A-9160-3D194FD65080}" type="parTrans" cxnId="{6095A432-23DD-478C-BB56-95F91AC5F0DD}">
      <dgm:prSet/>
      <dgm:spPr/>
      <dgm:t>
        <a:bodyPr/>
        <a:lstStyle/>
        <a:p>
          <a:endParaRPr lang="en-IN"/>
        </a:p>
      </dgm:t>
    </dgm:pt>
    <dgm:pt modelId="{1350ADCE-C337-4F1A-A694-B45AD08ACFCD}" type="sibTrans" cxnId="{6095A432-23DD-478C-BB56-95F91AC5F0DD}">
      <dgm:prSet/>
      <dgm:spPr/>
      <dgm:t>
        <a:bodyPr/>
        <a:lstStyle/>
        <a:p>
          <a:endParaRPr lang="en-IN"/>
        </a:p>
      </dgm:t>
    </dgm:pt>
    <dgm:pt modelId="{231E5729-40CA-4D19-A51E-F9A18EA51076}" type="pres">
      <dgm:prSet presAssocID="{B717AD08-A19F-4C3D-A2D2-9C949D76899C}" presName="linearFlow" presStyleCnt="0">
        <dgm:presLayoutVars>
          <dgm:resizeHandles val="exact"/>
        </dgm:presLayoutVars>
      </dgm:prSet>
      <dgm:spPr/>
    </dgm:pt>
    <dgm:pt modelId="{907D4C10-675D-4BD8-8FD9-0684DB67CDB0}" type="pres">
      <dgm:prSet presAssocID="{0744E102-B7BD-431E-84DE-250DFB99801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382169C-7065-4A90-8004-EC65123F0F6F}" type="pres">
      <dgm:prSet presAssocID="{A1336F11-33D9-4180-BF1B-97027438758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28B8D7B-3EF7-4D7B-8851-B1069657C907}" type="pres">
      <dgm:prSet presAssocID="{A1336F11-33D9-4180-BF1B-97027438758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88223A2-245A-450A-8B80-8DA785130988}" type="pres">
      <dgm:prSet presAssocID="{BFE17E1E-03BA-4046-A4EC-1FDA40E7E7CF}" presName="node" presStyleLbl="node1" presStyleIdx="1" presStyleCnt="3" custLinFactNeighborX="486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349F76A-AE3C-4929-9F9F-F6E325B30EF3}" type="pres">
      <dgm:prSet presAssocID="{F882BDC4-378E-416F-87DC-EE6E7392F23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2DF8E45-3583-406B-B938-6AD562C4AF89}" type="pres">
      <dgm:prSet presAssocID="{F882BDC4-378E-416F-87DC-EE6E7392F23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D195A60-B7A3-4F91-84B4-501C97EAC7DD}" type="pres">
      <dgm:prSet presAssocID="{3B6DE18C-510F-4458-A700-E05BF781724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A53A8B-9520-4C9F-B409-2927748A4CC8}" type="presOf" srcId="{A1336F11-33D9-4180-BF1B-970274387585}" destId="{128B8D7B-3EF7-4D7B-8851-B1069657C907}" srcOrd="1" destOrd="0" presId="urn:microsoft.com/office/officeart/2005/8/layout/process2"/>
    <dgm:cxn modelId="{57B602B1-2E14-423E-934D-AF269C24B141}" type="presOf" srcId="{F882BDC4-378E-416F-87DC-EE6E7392F23C}" destId="{C349F76A-AE3C-4929-9F9F-F6E325B30EF3}" srcOrd="0" destOrd="0" presId="urn:microsoft.com/office/officeart/2005/8/layout/process2"/>
    <dgm:cxn modelId="{8C0D4C8A-81B5-4E28-8F85-4DD3A8FBD123}" type="presOf" srcId="{B717AD08-A19F-4C3D-A2D2-9C949D76899C}" destId="{231E5729-40CA-4D19-A51E-F9A18EA51076}" srcOrd="0" destOrd="0" presId="urn:microsoft.com/office/officeart/2005/8/layout/process2"/>
    <dgm:cxn modelId="{AE0AE942-6692-4FAB-843E-87EA381FFA0D}" type="presOf" srcId="{F882BDC4-378E-416F-87DC-EE6E7392F23C}" destId="{E2DF8E45-3583-406B-B938-6AD562C4AF89}" srcOrd="1" destOrd="0" presId="urn:microsoft.com/office/officeart/2005/8/layout/process2"/>
    <dgm:cxn modelId="{41254750-5834-4DCA-A826-826D40D976CA}" srcId="{B717AD08-A19F-4C3D-A2D2-9C949D76899C}" destId="{0744E102-B7BD-431E-84DE-250DFB998014}" srcOrd="0" destOrd="0" parTransId="{34A121E3-5086-478A-AD8A-B384731BC032}" sibTransId="{A1336F11-33D9-4180-BF1B-970274387585}"/>
    <dgm:cxn modelId="{6095A432-23DD-478C-BB56-95F91AC5F0DD}" srcId="{B717AD08-A19F-4C3D-A2D2-9C949D76899C}" destId="{3B6DE18C-510F-4458-A700-E05BF7817245}" srcOrd="2" destOrd="0" parTransId="{85899445-4BAD-4C0A-9160-3D194FD65080}" sibTransId="{1350ADCE-C337-4F1A-A694-B45AD08ACFCD}"/>
    <dgm:cxn modelId="{0609F729-9AE3-4F4F-8CFD-42F963442D2B}" type="presOf" srcId="{3B6DE18C-510F-4458-A700-E05BF7817245}" destId="{6D195A60-B7A3-4F91-84B4-501C97EAC7DD}" srcOrd="0" destOrd="0" presId="urn:microsoft.com/office/officeart/2005/8/layout/process2"/>
    <dgm:cxn modelId="{97FD3779-188D-47CA-98EB-C9E1AADD78AA}" srcId="{B717AD08-A19F-4C3D-A2D2-9C949D76899C}" destId="{BFE17E1E-03BA-4046-A4EC-1FDA40E7E7CF}" srcOrd="1" destOrd="0" parTransId="{DDE94E94-E501-407D-8268-8289DFA6A450}" sibTransId="{F882BDC4-378E-416F-87DC-EE6E7392F23C}"/>
    <dgm:cxn modelId="{20A6212D-72AD-4B79-A0A7-00F858946613}" type="presOf" srcId="{0744E102-B7BD-431E-84DE-250DFB998014}" destId="{907D4C10-675D-4BD8-8FD9-0684DB67CDB0}" srcOrd="0" destOrd="0" presId="urn:microsoft.com/office/officeart/2005/8/layout/process2"/>
    <dgm:cxn modelId="{747CE910-B027-4C0B-AC28-EEDC398EAE6C}" type="presOf" srcId="{A1336F11-33D9-4180-BF1B-970274387585}" destId="{B382169C-7065-4A90-8004-EC65123F0F6F}" srcOrd="0" destOrd="0" presId="urn:microsoft.com/office/officeart/2005/8/layout/process2"/>
    <dgm:cxn modelId="{FC48E810-41BA-4FEE-B32B-454760D8C44D}" type="presOf" srcId="{BFE17E1E-03BA-4046-A4EC-1FDA40E7E7CF}" destId="{088223A2-245A-450A-8B80-8DA785130988}" srcOrd="0" destOrd="0" presId="urn:microsoft.com/office/officeart/2005/8/layout/process2"/>
    <dgm:cxn modelId="{A867016C-37BC-4551-86DA-0F87CBB1D856}" type="presParOf" srcId="{231E5729-40CA-4D19-A51E-F9A18EA51076}" destId="{907D4C10-675D-4BD8-8FD9-0684DB67CDB0}" srcOrd="0" destOrd="0" presId="urn:microsoft.com/office/officeart/2005/8/layout/process2"/>
    <dgm:cxn modelId="{1292E9A3-27AE-4771-8A7B-C9C0147423F1}" type="presParOf" srcId="{231E5729-40CA-4D19-A51E-F9A18EA51076}" destId="{B382169C-7065-4A90-8004-EC65123F0F6F}" srcOrd="1" destOrd="0" presId="urn:microsoft.com/office/officeart/2005/8/layout/process2"/>
    <dgm:cxn modelId="{8A77DEC0-AB82-4D4B-9620-288A82D61BF8}" type="presParOf" srcId="{B382169C-7065-4A90-8004-EC65123F0F6F}" destId="{128B8D7B-3EF7-4D7B-8851-B1069657C907}" srcOrd="0" destOrd="0" presId="urn:microsoft.com/office/officeart/2005/8/layout/process2"/>
    <dgm:cxn modelId="{AE8F5850-62EC-4345-BF83-D66CDE0B9F39}" type="presParOf" srcId="{231E5729-40CA-4D19-A51E-F9A18EA51076}" destId="{088223A2-245A-450A-8B80-8DA785130988}" srcOrd="2" destOrd="0" presId="urn:microsoft.com/office/officeart/2005/8/layout/process2"/>
    <dgm:cxn modelId="{0D8A03D1-25E1-4D3F-8FB6-EF55891A93A1}" type="presParOf" srcId="{231E5729-40CA-4D19-A51E-F9A18EA51076}" destId="{C349F76A-AE3C-4929-9F9F-F6E325B30EF3}" srcOrd="3" destOrd="0" presId="urn:microsoft.com/office/officeart/2005/8/layout/process2"/>
    <dgm:cxn modelId="{8E13E285-1E84-41D4-8FDB-E1DC546376AA}" type="presParOf" srcId="{C349F76A-AE3C-4929-9F9F-F6E325B30EF3}" destId="{E2DF8E45-3583-406B-B938-6AD562C4AF89}" srcOrd="0" destOrd="0" presId="urn:microsoft.com/office/officeart/2005/8/layout/process2"/>
    <dgm:cxn modelId="{8798FD6F-D4DE-43FF-BF5C-4DD7FC6354D2}" type="presParOf" srcId="{231E5729-40CA-4D19-A51E-F9A18EA51076}" destId="{6D195A60-B7A3-4F91-84B4-501C97EAC7DD}" srcOrd="4" destOrd="0" presId="urn:microsoft.com/office/officeart/2005/8/layout/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9AF2FA-7065-4997-AA06-D0F74985739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12B903E-ECA4-4B30-A6C8-AB54DD9D81D9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IN" b="1" dirty="0" smtClean="0">
              <a:solidFill>
                <a:schemeClr val="tx1"/>
              </a:solidFill>
            </a:rPr>
            <a:t>Acidic</a:t>
          </a:r>
          <a:endParaRPr lang="en-IN" b="1" dirty="0">
            <a:solidFill>
              <a:schemeClr val="tx1"/>
            </a:solidFill>
          </a:endParaRPr>
        </a:p>
      </dgm:t>
    </dgm:pt>
    <dgm:pt modelId="{E560CE8E-08DE-4D3F-8375-971266B03925}" type="parTrans" cxnId="{12EDC3D7-0BD7-4BD0-88AA-90BC2887A28C}">
      <dgm:prSet/>
      <dgm:spPr/>
      <dgm:t>
        <a:bodyPr/>
        <a:lstStyle/>
        <a:p>
          <a:endParaRPr lang="en-IN"/>
        </a:p>
      </dgm:t>
    </dgm:pt>
    <dgm:pt modelId="{1101A3DB-C485-4FF3-B347-7BB32751C746}" type="sibTrans" cxnId="{12EDC3D7-0BD7-4BD0-88AA-90BC2887A28C}">
      <dgm:prSet/>
      <dgm:spPr/>
      <dgm:t>
        <a:bodyPr/>
        <a:lstStyle/>
        <a:p>
          <a:endParaRPr lang="en-IN"/>
        </a:p>
      </dgm:t>
    </dgm:pt>
    <dgm:pt modelId="{1E949C17-705D-4FD5-BD9A-9911A89FCC7A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IN" dirty="0" smtClean="0">
              <a:solidFill>
                <a:schemeClr val="tx1"/>
              </a:solidFill>
            </a:rPr>
            <a:t>Slightly alkaline</a:t>
          </a:r>
          <a:endParaRPr lang="en-IN" dirty="0">
            <a:solidFill>
              <a:schemeClr val="tx1"/>
            </a:solidFill>
          </a:endParaRPr>
        </a:p>
      </dgm:t>
    </dgm:pt>
    <dgm:pt modelId="{F57C9849-17EB-4064-BC7F-D3ED119F1FAF}" type="parTrans" cxnId="{95BC2ACB-E947-47B4-AA7B-439B3433919B}">
      <dgm:prSet/>
      <dgm:spPr/>
      <dgm:t>
        <a:bodyPr/>
        <a:lstStyle/>
        <a:p>
          <a:endParaRPr lang="en-IN"/>
        </a:p>
      </dgm:t>
    </dgm:pt>
    <dgm:pt modelId="{B83DCF91-C038-4BD5-BA37-B04E08616750}" type="sibTrans" cxnId="{95BC2ACB-E947-47B4-AA7B-439B3433919B}">
      <dgm:prSet/>
      <dgm:spPr/>
      <dgm:t>
        <a:bodyPr/>
        <a:lstStyle/>
        <a:p>
          <a:endParaRPr lang="en-IN"/>
        </a:p>
      </dgm:t>
    </dgm:pt>
    <dgm:pt modelId="{FA6E4243-E771-48E3-8B6D-42ECA5129265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IN" dirty="0" smtClean="0">
              <a:solidFill>
                <a:schemeClr val="tx1"/>
              </a:solidFill>
            </a:rPr>
            <a:t>Alkaline  </a:t>
          </a:r>
          <a:endParaRPr lang="en-IN" dirty="0">
            <a:solidFill>
              <a:schemeClr val="tx1"/>
            </a:solidFill>
          </a:endParaRPr>
        </a:p>
      </dgm:t>
    </dgm:pt>
    <dgm:pt modelId="{2C124F6D-7915-4AD2-8501-8B86508D9AF3}" type="parTrans" cxnId="{32FBA2EA-224F-42CD-A495-A956A38B1355}">
      <dgm:prSet/>
      <dgm:spPr/>
      <dgm:t>
        <a:bodyPr/>
        <a:lstStyle/>
        <a:p>
          <a:endParaRPr lang="en-IN"/>
        </a:p>
      </dgm:t>
    </dgm:pt>
    <dgm:pt modelId="{B2E5D34C-8607-4D8B-9E41-AFC9A641095C}" type="sibTrans" cxnId="{32FBA2EA-224F-42CD-A495-A956A38B1355}">
      <dgm:prSet/>
      <dgm:spPr/>
      <dgm:t>
        <a:bodyPr/>
        <a:lstStyle/>
        <a:p>
          <a:endParaRPr lang="en-IN"/>
        </a:p>
      </dgm:t>
    </dgm:pt>
    <dgm:pt modelId="{9FEAAD46-137C-40A7-995F-0B0FEE1D3B45}" type="pres">
      <dgm:prSet presAssocID="{AD9AF2FA-7065-4997-AA06-D0F74985739D}" presName="linearFlow" presStyleCnt="0">
        <dgm:presLayoutVars>
          <dgm:resizeHandles val="exact"/>
        </dgm:presLayoutVars>
      </dgm:prSet>
      <dgm:spPr/>
    </dgm:pt>
    <dgm:pt modelId="{AB701E30-1174-4972-8CAE-09647CAE2DB9}" type="pres">
      <dgm:prSet presAssocID="{512B903E-ECA4-4B30-A6C8-AB54DD9D81D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C91EA-FA1E-4D0A-A074-91EE12383C74}" type="pres">
      <dgm:prSet presAssocID="{1101A3DB-C485-4FF3-B347-7BB32751C74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933774C-FC68-486D-BB14-716E69A195C3}" type="pres">
      <dgm:prSet presAssocID="{1101A3DB-C485-4FF3-B347-7BB32751C74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BC9F644-0D17-4293-ACF0-0CC8EC080B14}" type="pres">
      <dgm:prSet presAssocID="{1E949C17-705D-4FD5-BD9A-9911A89FCC7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50178-0F29-4131-93B7-C7CA7E8A4D17}" type="pres">
      <dgm:prSet presAssocID="{B83DCF91-C038-4BD5-BA37-B04E0861675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F64B34B-A26A-4ECB-BC8E-791CBCA5F4F4}" type="pres">
      <dgm:prSet presAssocID="{B83DCF91-C038-4BD5-BA37-B04E0861675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4CCFE08-9237-4E2C-BAEF-EFA58E6E9385}" type="pres">
      <dgm:prSet presAssocID="{FA6E4243-E771-48E3-8B6D-42ECA512926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A995472-D1F7-4A01-AFF7-986A43975064}" type="presOf" srcId="{1101A3DB-C485-4FF3-B347-7BB32751C746}" destId="{3933774C-FC68-486D-BB14-716E69A195C3}" srcOrd="1" destOrd="0" presId="urn:microsoft.com/office/officeart/2005/8/layout/process2"/>
    <dgm:cxn modelId="{159FC075-569D-4AA2-BD1D-BE6997FE5F9E}" type="presOf" srcId="{AD9AF2FA-7065-4997-AA06-D0F74985739D}" destId="{9FEAAD46-137C-40A7-995F-0B0FEE1D3B45}" srcOrd="0" destOrd="0" presId="urn:microsoft.com/office/officeart/2005/8/layout/process2"/>
    <dgm:cxn modelId="{1253E0ED-65A4-4832-ADD2-085C57590395}" type="presOf" srcId="{FA6E4243-E771-48E3-8B6D-42ECA5129265}" destId="{A4CCFE08-9237-4E2C-BAEF-EFA58E6E9385}" srcOrd="0" destOrd="0" presId="urn:microsoft.com/office/officeart/2005/8/layout/process2"/>
    <dgm:cxn modelId="{32FBA2EA-224F-42CD-A495-A956A38B1355}" srcId="{AD9AF2FA-7065-4997-AA06-D0F74985739D}" destId="{FA6E4243-E771-48E3-8B6D-42ECA5129265}" srcOrd="2" destOrd="0" parTransId="{2C124F6D-7915-4AD2-8501-8B86508D9AF3}" sibTransId="{B2E5D34C-8607-4D8B-9E41-AFC9A641095C}"/>
    <dgm:cxn modelId="{21F08603-17DF-4942-9AE1-F9CCA1A1E32A}" type="presOf" srcId="{512B903E-ECA4-4B30-A6C8-AB54DD9D81D9}" destId="{AB701E30-1174-4972-8CAE-09647CAE2DB9}" srcOrd="0" destOrd="0" presId="urn:microsoft.com/office/officeart/2005/8/layout/process2"/>
    <dgm:cxn modelId="{5C11D098-83BC-4500-8D14-6C0F49815B99}" type="presOf" srcId="{1E949C17-705D-4FD5-BD9A-9911A89FCC7A}" destId="{2BC9F644-0D17-4293-ACF0-0CC8EC080B14}" srcOrd="0" destOrd="0" presId="urn:microsoft.com/office/officeart/2005/8/layout/process2"/>
    <dgm:cxn modelId="{81A9C111-C379-4259-8C91-B482135F63BA}" type="presOf" srcId="{1101A3DB-C485-4FF3-B347-7BB32751C746}" destId="{9C3C91EA-FA1E-4D0A-A074-91EE12383C74}" srcOrd="0" destOrd="0" presId="urn:microsoft.com/office/officeart/2005/8/layout/process2"/>
    <dgm:cxn modelId="{B94BBDA8-222F-46DA-8D6A-7572ECD65404}" type="presOf" srcId="{B83DCF91-C038-4BD5-BA37-B04E08616750}" destId="{74F50178-0F29-4131-93B7-C7CA7E8A4D17}" srcOrd="0" destOrd="0" presId="urn:microsoft.com/office/officeart/2005/8/layout/process2"/>
    <dgm:cxn modelId="{D496E268-28FA-4984-9034-DAF301774EA3}" type="presOf" srcId="{B83DCF91-C038-4BD5-BA37-B04E08616750}" destId="{2F64B34B-A26A-4ECB-BC8E-791CBCA5F4F4}" srcOrd="1" destOrd="0" presId="urn:microsoft.com/office/officeart/2005/8/layout/process2"/>
    <dgm:cxn modelId="{12EDC3D7-0BD7-4BD0-88AA-90BC2887A28C}" srcId="{AD9AF2FA-7065-4997-AA06-D0F74985739D}" destId="{512B903E-ECA4-4B30-A6C8-AB54DD9D81D9}" srcOrd="0" destOrd="0" parTransId="{E560CE8E-08DE-4D3F-8375-971266B03925}" sibTransId="{1101A3DB-C485-4FF3-B347-7BB32751C746}"/>
    <dgm:cxn modelId="{95BC2ACB-E947-47B4-AA7B-439B3433919B}" srcId="{AD9AF2FA-7065-4997-AA06-D0F74985739D}" destId="{1E949C17-705D-4FD5-BD9A-9911A89FCC7A}" srcOrd="1" destOrd="0" parTransId="{F57C9849-17EB-4064-BC7F-D3ED119F1FAF}" sibTransId="{B83DCF91-C038-4BD5-BA37-B04E08616750}"/>
    <dgm:cxn modelId="{AD4FFB45-2593-48B8-A7EF-66A28F7CB431}" type="presParOf" srcId="{9FEAAD46-137C-40A7-995F-0B0FEE1D3B45}" destId="{AB701E30-1174-4972-8CAE-09647CAE2DB9}" srcOrd="0" destOrd="0" presId="urn:microsoft.com/office/officeart/2005/8/layout/process2"/>
    <dgm:cxn modelId="{E61BD7F2-EB61-4C45-9D7E-4FE9F906AB34}" type="presParOf" srcId="{9FEAAD46-137C-40A7-995F-0B0FEE1D3B45}" destId="{9C3C91EA-FA1E-4D0A-A074-91EE12383C74}" srcOrd="1" destOrd="0" presId="urn:microsoft.com/office/officeart/2005/8/layout/process2"/>
    <dgm:cxn modelId="{EBB14CBF-42BA-4AC6-B831-B398B7D20F2C}" type="presParOf" srcId="{9C3C91EA-FA1E-4D0A-A074-91EE12383C74}" destId="{3933774C-FC68-486D-BB14-716E69A195C3}" srcOrd="0" destOrd="0" presId="urn:microsoft.com/office/officeart/2005/8/layout/process2"/>
    <dgm:cxn modelId="{75E5923A-D1DB-4838-9931-E44DC6B7BA08}" type="presParOf" srcId="{9FEAAD46-137C-40A7-995F-0B0FEE1D3B45}" destId="{2BC9F644-0D17-4293-ACF0-0CC8EC080B14}" srcOrd="2" destOrd="0" presId="urn:microsoft.com/office/officeart/2005/8/layout/process2"/>
    <dgm:cxn modelId="{CB08A957-F404-43FF-9CB1-721B2F0CB67B}" type="presParOf" srcId="{9FEAAD46-137C-40A7-995F-0B0FEE1D3B45}" destId="{74F50178-0F29-4131-93B7-C7CA7E8A4D17}" srcOrd="3" destOrd="0" presId="urn:microsoft.com/office/officeart/2005/8/layout/process2"/>
    <dgm:cxn modelId="{76F19C1B-7DCB-4F90-B70F-4D0D88D8A3AF}" type="presParOf" srcId="{74F50178-0F29-4131-93B7-C7CA7E8A4D17}" destId="{2F64B34B-A26A-4ECB-BC8E-791CBCA5F4F4}" srcOrd="0" destOrd="0" presId="urn:microsoft.com/office/officeart/2005/8/layout/process2"/>
    <dgm:cxn modelId="{2E0F643E-0691-4AC2-914F-D7A8715DD893}" type="presParOf" srcId="{9FEAAD46-137C-40A7-995F-0B0FEE1D3B45}" destId="{A4CCFE08-9237-4E2C-BAEF-EFA58E6E9385}" srcOrd="4" destOrd="0" presId="urn:microsoft.com/office/officeart/2005/8/layout/process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7FA0AA-ED26-42CE-ADC1-4C23F313CBF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2EDA476-1346-4EE7-BA3A-B911DAA30867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IN" b="1" dirty="0" smtClean="0">
              <a:solidFill>
                <a:schemeClr val="tx1"/>
              </a:solidFill>
            </a:rPr>
            <a:t>Alkalinity of water is too high</a:t>
          </a:r>
          <a:endParaRPr lang="en-IN" b="1" dirty="0">
            <a:solidFill>
              <a:schemeClr val="tx1"/>
            </a:solidFill>
          </a:endParaRPr>
        </a:p>
      </dgm:t>
    </dgm:pt>
    <dgm:pt modelId="{45B3FA26-7567-40D4-BCAD-9347D5719011}" type="parTrans" cxnId="{3961484A-0503-4766-95C4-14C445010B6D}">
      <dgm:prSet/>
      <dgm:spPr/>
      <dgm:t>
        <a:bodyPr/>
        <a:lstStyle/>
        <a:p>
          <a:endParaRPr lang="en-IN"/>
        </a:p>
      </dgm:t>
    </dgm:pt>
    <dgm:pt modelId="{2CFB8070-9B63-4EDC-857C-79B907BF89F0}" type="sibTrans" cxnId="{3961484A-0503-4766-95C4-14C445010B6D}">
      <dgm:prSet/>
      <dgm:spPr/>
      <dgm:t>
        <a:bodyPr/>
        <a:lstStyle/>
        <a:p>
          <a:endParaRPr lang="en-IN"/>
        </a:p>
      </dgm:t>
    </dgm:pt>
    <dgm:pt modelId="{1B6E9C58-1C47-4F65-A16A-7FF900F411E5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IN" dirty="0" smtClean="0">
              <a:solidFill>
                <a:schemeClr val="tx1"/>
              </a:solidFill>
            </a:rPr>
            <a:t>Alkalinity of water is adequate</a:t>
          </a:r>
          <a:endParaRPr lang="en-IN" dirty="0">
            <a:solidFill>
              <a:schemeClr val="tx1"/>
            </a:solidFill>
          </a:endParaRPr>
        </a:p>
      </dgm:t>
    </dgm:pt>
    <dgm:pt modelId="{7EB6C480-AD95-4A99-9835-E344599C2CF3}" type="parTrans" cxnId="{FBC59617-6CEB-4326-83B0-BF9A97F33146}">
      <dgm:prSet/>
      <dgm:spPr/>
      <dgm:t>
        <a:bodyPr/>
        <a:lstStyle/>
        <a:p>
          <a:endParaRPr lang="en-IN"/>
        </a:p>
      </dgm:t>
    </dgm:pt>
    <dgm:pt modelId="{E6E85E64-4BED-4DDE-98BD-FAA91BD9C3DE}" type="sibTrans" cxnId="{FBC59617-6CEB-4326-83B0-BF9A97F33146}">
      <dgm:prSet/>
      <dgm:spPr/>
      <dgm:t>
        <a:bodyPr/>
        <a:lstStyle/>
        <a:p>
          <a:endParaRPr lang="en-IN"/>
        </a:p>
      </dgm:t>
    </dgm:pt>
    <dgm:pt modelId="{D2D5EDA2-9142-409E-93CC-E9C175693175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IN" dirty="0" smtClean="0">
              <a:solidFill>
                <a:schemeClr val="tx1"/>
              </a:solidFill>
            </a:rPr>
            <a:t>Alkalinity of water is low</a:t>
          </a:r>
          <a:endParaRPr lang="en-IN" dirty="0">
            <a:solidFill>
              <a:schemeClr val="tx1"/>
            </a:solidFill>
          </a:endParaRPr>
        </a:p>
      </dgm:t>
    </dgm:pt>
    <dgm:pt modelId="{563CB99A-8F51-4567-9C79-2E8ECD58E40C}" type="parTrans" cxnId="{1B0759D9-2EFC-4FC0-970F-F4C00DCBABF0}">
      <dgm:prSet/>
      <dgm:spPr/>
      <dgm:t>
        <a:bodyPr/>
        <a:lstStyle/>
        <a:p>
          <a:endParaRPr lang="en-IN"/>
        </a:p>
      </dgm:t>
    </dgm:pt>
    <dgm:pt modelId="{DEB75469-CC83-42B1-9128-CAD2C81966F5}" type="sibTrans" cxnId="{1B0759D9-2EFC-4FC0-970F-F4C00DCBABF0}">
      <dgm:prSet/>
      <dgm:spPr/>
      <dgm:t>
        <a:bodyPr/>
        <a:lstStyle/>
        <a:p>
          <a:endParaRPr lang="en-IN"/>
        </a:p>
      </dgm:t>
    </dgm:pt>
    <dgm:pt modelId="{A7CF1CFE-2B54-4A85-A46F-F0A6FEB34545}" type="pres">
      <dgm:prSet presAssocID="{447FA0AA-ED26-42CE-ADC1-4C23F313CBF7}" presName="linearFlow" presStyleCnt="0">
        <dgm:presLayoutVars>
          <dgm:resizeHandles val="exact"/>
        </dgm:presLayoutVars>
      </dgm:prSet>
      <dgm:spPr/>
    </dgm:pt>
    <dgm:pt modelId="{CB8CECB1-FD3D-4CA3-B727-7D9E79ED3D9A}" type="pres">
      <dgm:prSet presAssocID="{A2EDA476-1346-4EE7-BA3A-B911DAA3086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87DB4-E398-43DC-9733-6859290AFC90}" type="pres">
      <dgm:prSet presAssocID="{2CFB8070-9B63-4EDC-857C-79B907BF89F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A78FBC0-CCE4-4995-87C1-BAA555A6FA12}" type="pres">
      <dgm:prSet presAssocID="{2CFB8070-9B63-4EDC-857C-79B907BF89F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8A8A0A5-C96E-406D-B762-FD020BFEA2C8}" type="pres">
      <dgm:prSet presAssocID="{1B6E9C58-1C47-4F65-A16A-7FF900F411E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E8B2232-AA4B-4696-95AF-A97470D031BF}" type="pres">
      <dgm:prSet presAssocID="{E6E85E64-4BED-4DDE-98BD-FAA91BD9C3D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B5EDEF3-3442-4762-8ED3-AC97504B36D7}" type="pres">
      <dgm:prSet presAssocID="{E6E85E64-4BED-4DDE-98BD-FAA91BD9C3D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27898B4-9C1E-4C3F-BCA7-31E2600537A4}" type="pres">
      <dgm:prSet presAssocID="{D2D5EDA2-9142-409E-93CC-E9C17569317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01F9F0A-F3F0-41EC-8D18-1908133EB916}" type="presOf" srcId="{2CFB8070-9B63-4EDC-857C-79B907BF89F0}" destId="{44C87DB4-E398-43DC-9733-6859290AFC90}" srcOrd="0" destOrd="0" presId="urn:microsoft.com/office/officeart/2005/8/layout/process2"/>
    <dgm:cxn modelId="{FBC59617-6CEB-4326-83B0-BF9A97F33146}" srcId="{447FA0AA-ED26-42CE-ADC1-4C23F313CBF7}" destId="{1B6E9C58-1C47-4F65-A16A-7FF900F411E5}" srcOrd="1" destOrd="0" parTransId="{7EB6C480-AD95-4A99-9835-E344599C2CF3}" sibTransId="{E6E85E64-4BED-4DDE-98BD-FAA91BD9C3DE}"/>
    <dgm:cxn modelId="{256516AF-1017-4A1E-ABC1-D3AD24CB77CF}" type="presOf" srcId="{E6E85E64-4BED-4DDE-98BD-FAA91BD9C3DE}" destId="{3B5EDEF3-3442-4762-8ED3-AC97504B36D7}" srcOrd="1" destOrd="0" presId="urn:microsoft.com/office/officeart/2005/8/layout/process2"/>
    <dgm:cxn modelId="{3961484A-0503-4766-95C4-14C445010B6D}" srcId="{447FA0AA-ED26-42CE-ADC1-4C23F313CBF7}" destId="{A2EDA476-1346-4EE7-BA3A-B911DAA30867}" srcOrd="0" destOrd="0" parTransId="{45B3FA26-7567-40D4-BCAD-9347D5719011}" sibTransId="{2CFB8070-9B63-4EDC-857C-79B907BF89F0}"/>
    <dgm:cxn modelId="{1B0759D9-2EFC-4FC0-970F-F4C00DCBABF0}" srcId="{447FA0AA-ED26-42CE-ADC1-4C23F313CBF7}" destId="{D2D5EDA2-9142-409E-93CC-E9C175693175}" srcOrd="2" destOrd="0" parTransId="{563CB99A-8F51-4567-9C79-2E8ECD58E40C}" sibTransId="{DEB75469-CC83-42B1-9128-CAD2C81966F5}"/>
    <dgm:cxn modelId="{BA4204CB-6BF2-41AB-B8BE-09350335ADE5}" type="presOf" srcId="{1B6E9C58-1C47-4F65-A16A-7FF900F411E5}" destId="{78A8A0A5-C96E-406D-B762-FD020BFEA2C8}" srcOrd="0" destOrd="0" presId="urn:microsoft.com/office/officeart/2005/8/layout/process2"/>
    <dgm:cxn modelId="{F37D3DC4-944D-4CE6-9361-3DF71B30BD7B}" type="presOf" srcId="{447FA0AA-ED26-42CE-ADC1-4C23F313CBF7}" destId="{A7CF1CFE-2B54-4A85-A46F-F0A6FEB34545}" srcOrd="0" destOrd="0" presId="urn:microsoft.com/office/officeart/2005/8/layout/process2"/>
    <dgm:cxn modelId="{D64095CF-B9A8-493A-B84C-06818241B1DF}" type="presOf" srcId="{E6E85E64-4BED-4DDE-98BD-FAA91BD9C3DE}" destId="{5E8B2232-AA4B-4696-95AF-A97470D031BF}" srcOrd="0" destOrd="0" presId="urn:microsoft.com/office/officeart/2005/8/layout/process2"/>
    <dgm:cxn modelId="{8ECCC481-ED9A-417C-BF9D-6BC1CAFFAAEE}" type="presOf" srcId="{D2D5EDA2-9142-409E-93CC-E9C175693175}" destId="{527898B4-9C1E-4C3F-BCA7-31E2600537A4}" srcOrd="0" destOrd="0" presId="urn:microsoft.com/office/officeart/2005/8/layout/process2"/>
    <dgm:cxn modelId="{448DF768-8F44-4672-A8D9-2A2D06F7F697}" type="presOf" srcId="{A2EDA476-1346-4EE7-BA3A-B911DAA30867}" destId="{CB8CECB1-FD3D-4CA3-B727-7D9E79ED3D9A}" srcOrd="0" destOrd="0" presId="urn:microsoft.com/office/officeart/2005/8/layout/process2"/>
    <dgm:cxn modelId="{2446326D-F68F-4EEA-8BA5-43FE12F4F067}" type="presOf" srcId="{2CFB8070-9B63-4EDC-857C-79B907BF89F0}" destId="{0A78FBC0-CCE4-4995-87C1-BAA555A6FA12}" srcOrd="1" destOrd="0" presId="urn:microsoft.com/office/officeart/2005/8/layout/process2"/>
    <dgm:cxn modelId="{284D8CE6-05B9-4A87-98CB-89E92237B24E}" type="presParOf" srcId="{A7CF1CFE-2B54-4A85-A46F-F0A6FEB34545}" destId="{CB8CECB1-FD3D-4CA3-B727-7D9E79ED3D9A}" srcOrd="0" destOrd="0" presId="urn:microsoft.com/office/officeart/2005/8/layout/process2"/>
    <dgm:cxn modelId="{199E54F0-B153-491C-A224-CE24CC9F23A7}" type="presParOf" srcId="{A7CF1CFE-2B54-4A85-A46F-F0A6FEB34545}" destId="{44C87DB4-E398-43DC-9733-6859290AFC90}" srcOrd="1" destOrd="0" presId="urn:microsoft.com/office/officeart/2005/8/layout/process2"/>
    <dgm:cxn modelId="{192D9E49-489E-4129-ABAC-7A8A1AF5FF23}" type="presParOf" srcId="{44C87DB4-E398-43DC-9733-6859290AFC90}" destId="{0A78FBC0-CCE4-4995-87C1-BAA555A6FA12}" srcOrd="0" destOrd="0" presId="urn:microsoft.com/office/officeart/2005/8/layout/process2"/>
    <dgm:cxn modelId="{09D3BC61-46A6-4964-84D1-61006CF71A79}" type="presParOf" srcId="{A7CF1CFE-2B54-4A85-A46F-F0A6FEB34545}" destId="{78A8A0A5-C96E-406D-B762-FD020BFEA2C8}" srcOrd="2" destOrd="0" presId="urn:microsoft.com/office/officeart/2005/8/layout/process2"/>
    <dgm:cxn modelId="{8A2DBDB0-5B74-49B0-BA7D-6B28ECAAACE1}" type="presParOf" srcId="{A7CF1CFE-2B54-4A85-A46F-F0A6FEB34545}" destId="{5E8B2232-AA4B-4696-95AF-A97470D031BF}" srcOrd="3" destOrd="0" presId="urn:microsoft.com/office/officeart/2005/8/layout/process2"/>
    <dgm:cxn modelId="{70A26B73-4B2F-4F90-BFEE-3E4BC560CE91}" type="presParOf" srcId="{5E8B2232-AA4B-4696-95AF-A97470D031BF}" destId="{3B5EDEF3-3442-4762-8ED3-AC97504B36D7}" srcOrd="0" destOrd="0" presId="urn:microsoft.com/office/officeart/2005/8/layout/process2"/>
    <dgm:cxn modelId="{8D1B10DF-C8B9-4F2B-A4FB-2863C73D2B72}" type="presParOf" srcId="{A7CF1CFE-2B54-4A85-A46F-F0A6FEB34545}" destId="{527898B4-9C1E-4C3F-BCA7-31E2600537A4}" srcOrd="4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79B28-80D1-49BE-8BB1-5A05434BE8B5}" type="datetimeFigureOut">
              <a:rPr lang="en-US" smtClean="0"/>
              <a:pPr/>
              <a:t>2/20/2020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A21DA-7B0D-4F52-B43A-E5984178FE8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84C1D-5B26-468F-8FA2-305EC70863A3}" type="datetimeFigureOut">
              <a:rPr lang="en-US" smtClean="0"/>
              <a:pPr/>
              <a:t>2/20/2020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40F38-1F7F-4A47-A940-72D7C9BE55A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3FB6-641C-4F49-A289-F85E51199F93}" type="datetime1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Institute of Information Technology,I2IT,P-14,Rajiv Gandhi infotech Park,Hinjawadi Phase1,Pune-411057 Phone-+912022933441/2/3  | Email-info@isquareit.edu.in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7C8B-80FE-46FB-84D6-E2AE90DC8565}" type="datetime1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Institute of Information Technology,I2IT,P-14,Rajiv Gandhi infotech Park,Hinjawadi Phase1,Pune-411057 Phone-+912022933441/2/3  | Email-info@isquareit.edu.in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4478-5F85-4120-AADE-9EC5F523C705}" type="datetime1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Institute of Information Technology,I2IT,P-14,Rajiv Gandhi infotech Park,Hinjawadi Phase1,Pune-411057 Phone-+912022933441/2/3  | Email-info@isquareit.edu.in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E16D-125A-400D-9CB1-EBB646914050}" type="datetime1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Institute of Information Technology,I2IT,P-14,Rajiv Gandhi infotech Park,Hinjawadi Phase1,Pune-411057 Phone-+912022933441/2/3  | Email-info@isquareit.edu.in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306D-3698-40E0-BD9A-2B0A97732861}" type="datetime1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Institute of Information Technology,I2IT,P-14,Rajiv Gandhi infotech Park,Hinjawadi Phase1,Pune-411057 Phone-+912022933441/2/3  | Email-info@isquareit.edu.in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9455-8E5A-4CCB-996C-B68EBEFBB73E}" type="datetime1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Institute of Information Technology,I2IT,P-14,Rajiv Gandhi infotech Park,Hinjawadi Phase1,Pune-411057 Phone-+912022933441/2/3  | Email-info@isquareit.edu.in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3A2C-F3F2-4A93-9725-D592DED2CF2E}" type="datetime1">
              <a:rPr lang="en-US" smtClean="0"/>
              <a:pPr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Institute of Information Technology,I2IT,P-14,Rajiv Gandhi infotech Park,Hinjawadi Phase1,Pune-411057 Phone-+912022933441/2/3  | Email-info@isquareit.edu.in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BF2E-C1D7-46F3-8C74-DD277C898552}" type="datetime1">
              <a:rPr lang="en-US" smtClean="0"/>
              <a:pPr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Institute of Information Technology,I2IT,P-14,Rajiv Gandhi infotech Park,Hinjawadi Phase1,Pune-411057 Phone-+912022933441/2/3  | Email-info@isquareit.edu.in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B6AC-651C-43DF-ADDD-BBF4A6A29993}" type="datetime1">
              <a:rPr lang="en-US" smtClean="0"/>
              <a:pPr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Institute of Information Technology,I2IT,P-14,Rajiv Gandhi infotech Park,Hinjawadi Phase1,Pune-411057 Phone-+912022933441/2/3  | Email-info@isquareit.edu.in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B64E-5320-4DFF-8896-90D36072F40C}" type="datetime1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Institute of Information Technology,I2IT,P-14,Rajiv Gandhi infotech Park,Hinjawadi Phase1,Pune-411057 Phone-+912022933441/2/3  | Email-info@isquareit.edu.in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D64A-2215-4672-A83E-218BCD8377EC}" type="datetime1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Institute of Information Technology,I2IT,P-14,Rajiv Gandhi infotech Park,Hinjawadi Phase1,Pune-411057 Phone-+912022933441/2/3  | Email-info@isquareit.edu.in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91060-21A9-4E9A-8E48-86779736F0A1}" type="datetime1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International Institute of Information Technology,I2IT,P-14,Rajiv Gandhi infotech Park,Hinjawadi Phase1,Pune-411057 Phone-+912022933441/2/3  | Email-info@isquareit.edu.in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quareit.edu.in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I²IT_With_name Final updated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71438"/>
            <a:ext cx="489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IN" sz="4400" dirty="0" smtClean="0">
                <a:latin typeface="+mj-lt"/>
                <a:ea typeface="+mj-ea"/>
                <a:cs typeface="+mj-cs"/>
              </a:rPr>
              <a:t>Water treatment: Boiler Problems</a:t>
            </a:r>
            <a:endParaRPr lang="en-IN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437063"/>
            <a:ext cx="9144000" cy="24209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err="1" smtClean="0">
                <a:latin typeface="+mn-lt"/>
                <a:cs typeface="+mn-cs"/>
              </a:rPr>
              <a:t>Dr.Smita</a:t>
            </a:r>
            <a:r>
              <a:rPr lang="en-IN" sz="3200" dirty="0" smtClean="0">
                <a:latin typeface="+mn-lt"/>
                <a:cs typeface="+mn-cs"/>
              </a:rPr>
              <a:t> </a:t>
            </a:r>
            <a:r>
              <a:rPr lang="en-IN" sz="3200" dirty="0" err="1" smtClean="0">
                <a:latin typeface="+mn-lt"/>
                <a:cs typeface="+mn-cs"/>
              </a:rPr>
              <a:t>Kavalgikar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smtClean="0">
                <a:latin typeface="+mn-lt"/>
                <a:cs typeface="+mn-cs"/>
              </a:rPr>
              <a:t>Engineering Sciences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International Institute of Information Technology, I²IT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  <a:hlinkClick r:id="rId4"/>
              </a:rPr>
              <a:t>www.isquareit.edu.in</a:t>
            </a:r>
            <a:r>
              <a:rPr lang="en-IN" sz="3200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9600"/>
            <a:ext cx="76793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Important Internal treatment methods</a:t>
            </a:r>
          </a:p>
          <a:p>
            <a:r>
              <a:rPr lang="en-IN" b="1" dirty="0" smtClean="0">
                <a:solidFill>
                  <a:srgbClr val="7030A0"/>
                </a:solidFill>
              </a:rPr>
              <a:t>1}Colloidal conditioning: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 </a:t>
            </a:r>
            <a:r>
              <a:rPr lang="en-IN" i="1" dirty="0" smtClean="0"/>
              <a:t>In low pressure boilers, by adding organic substances e.g. kerosene, </a:t>
            </a:r>
            <a:r>
              <a:rPr lang="en-IN" i="1" dirty="0" err="1" smtClean="0"/>
              <a:t>tanin</a:t>
            </a:r>
            <a:r>
              <a:rPr lang="en-IN" i="1" dirty="0" smtClean="0"/>
              <a:t> ,agar-agar</a:t>
            </a:r>
          </a:p>
          <a:p>
            <a:pPr>
              <a:buFont typeface="Arial" pitchFamily="34" charset="0"/>
              <a:buChar char="•"/>
            </a:pPr>
            <a:r>
              <a:rPr lang="en-IN" i="1" dirty="0" smtClean="0"/>
              <a:t> These will coat on the scale and yield non-sticky and loose deposits as like sludge </a:t>
            </a:r>
          </a:p>
          <a:p>
            <a:r>
              <a:rPr lang="en-IN" i="1" dirty="0" smtClean="0"/>
              <a:t>which will be removed by blown down operation</a:t>
            </a:r>
          </a:p>
          <a:p>
            <a:r>
              <a:rPr lang="en-IN" b="1" dirty="0" smtClean="0">
                <a:solidFill>
                  <a:srgbClr val="7030A0"/>
                </a:solidFill>
              </a:rPr>
              <a:t>2}Phosphate conditioning:</a:t>
            </a:r>
          </a:p>
          <a:p>
            <a:r>
              <a:rPr lang="en-IN" dirty="0" smtClean="0"/>
              <a:t>In high pressure boilers, by adding sodium phosphate</a:t>
            </a:r>
          </a:p>
          <a:p>
            <a:r>
              <a:rPr lang="en-IN" dirty="0" smtClean="0"/>
              <a:t>3CaCl</a:t>
            </a:r>
            <a:r>
              <a:rPr lang="en-IN" baseline="-25000" dirty="0" smtClean="0"/>
              <a:t>2</a:t>
            </a:r>
            <a:r>
              <a:rPr lang="en-IN" dirty="0" smtClean="0"/>
              <a:t> +  2Na</a:t>
            </a:r>
            <a:r>
              <a:rPr lang="en-IN" baseline="-25000" dirty="0" smtClean="0"/>
              <a:t>3</a:t>
            </a:r>
            <a:r>
              <a:rPr lang="en-IN" dirty="0" smtClean="0"/>
              <a:t>Po</a:t>
            </a:r>
            <a:r>
              <a:rPr lang="en-IN" baseline="-25000" dirty="0" smtClean="0"/>
              <a:t>4</a:t>
            </a:r>
            <a:r>
              <a:rPr lang="en-IN" b="1" dirty="0" smtClean="0"/>
              <a:t>→ </a:t>
            </a:r>
            <a:r>
              <a:rPr lang="en-IN" dirty="0" smtClean="0"/>
              <a:t>Ca</a:t>
            </a:r>
            <a:r>
              <a:rPr lang="en-IN" baseline="-25000" dirty="0" smtClean="0"/>
              <a:t>3</a:t>
            </a:r>
            <a:r>
              <a:rPr lang="en-IN" dirty="0" smtClean="0"/>
              <a:t>(PO</a:t>
            </a:r>
            <a:r>
              <a:rPr lang="en-IN" baseline="-25000" dirty="0" smtClean="0"/>
              <a:t>4</a:t>
            </a:r>
            <a:r>
              <a:rPr lang="en-IN" dirty="0" smtClean="0"/>
              <a:t>)</a:t>
            </a:r>
            <a:r>
              <a:rPr lang="en-IN" baseline="-25000" dirty="0" smtClean="0"/>
              <a:t>2</a:t>
            </a:r>
            <a:r>
              <a:rPr lang="en-IN" dirty="0" smtClean="0"/>
              <a:t>↓ + 6NaCl</a:t>
            </a:r>
          </a:p>
          <a:p>
            <a:r>
              <a:rPr lang="en-IN" dirty="0" smtClean="0"/>
              <a:t>                                            ↑ </a:t>
            </a:r>
            <a:r>
              <a:rPr lang="en-IN" i="1" dirty="0" smtClean="0">
                <a:solidFill>
                  <a:srgbClr val="FF0000"/>
                </a:solidFill>
              </a:rPr>
              <a:t>Non-adherent, easy to remove</a:t>
            </a:r>
          </a:p>
          <a:p>
            <a:endParaRPr lang="en-IN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066800" y="3581400"/>
          <a:ext cx="21336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048000" y="3733800"/>
          <a:ext cx="2209800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638800" y="3657600"/>
          <a:ext cx="3276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0" name="Right Arrow 9"/>
          <p:cNvSpPr/>
          <p:nvPr/>
        </p:nvSpPr>
        <p:spPr>
          <a:xfrm>
            <a:off x="5181600" y="41148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ight Arrow 10"/>
          <p:cNvSpPr/>
          <p:nvPr/>
        </p:nvSpPr>
        <p:spPr>
          <a:xfrm>
            <a:off x="5181600" y="50292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ight Arrow 11"/>
          <p:cNvSpPr/>
          <p:nvPr/>
        </p:nvSpPr>
        <p:spPr>
          <a:xfrm>
            <a:off x="5181600" y="59436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3" descr="Logo2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1218" cy="121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924800" cy="365125"/>
          </a:xfrm>
        </p:spPr>
        <p:txBody>
          <a:bodyPr/>
          <a:lstStyle/>
          <a:p>
            <a:r>
              <a:rPr lang="en-US" dirty="0" smtClean="0"/>
              <a:t>International Institute of Information Technology,I2IT,P-14,Rajiv Gandhi </a:t>
            </a:r>
            <a:r>
              <a:rPr lang="en-US" dirty="0" err="1" smtClean="0"/>
              <a:t>infotech</a:t>
            </a:r>
            <a:r>
              <a:rPr lang="en-US" dirty="0" smtClean="0"/>
              <a:t> </a:t>
            </a:r>
            <a:r>
              <a:rPr lang="en-US" dirty="0" err="1" smtClean="0"/>
              <a:t>Park,Hinjawadi</a:t>
            </a:r>
            <a:r>
              <a:rPr lang="en-US" dirty="0" smtClean="0"/>
              <a:t> Phase1,Pune-411057 </a:t>
            </a:r>
          </a:p>
          <a:p>
            <a:r>
              <a:rPr lang="en-US" dirty="0" smtClean="0"/>
              <a:t>Phone-+912022933441/2/3  | Email-info@isquareit.edu.in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7467600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7030A0"/>
                </a:solidFill>
              </a:rPr>
              <a:t>3} Carbonate conditioning</a:t>
            </a:r>
            <a:r>
              <a:rPr lang="en-IN" b="1" dirty="0" smtClean="0"/>
              <a:t>:</a:t>
            </a:r>
          </a:p>
          <a:p>
            <a:r>
              <a:rPr lang="en-IN" i="1" dirty="0" smtClean="0"/>
              <a:t>By adding Na</a:t>
            </a:r>
            <a:r>
              <a:rPr lang="en-IN" i="1" baseline="-25000" dirty="0" smtClean="0"/>
              <a:t>2</a:t>
            </a:r>
            <a:r>
              <a:rPr lang="en-IN" i="1" dirty="0" smtClean="0"/>
              <a:t>CO</a:t>
            </a:r>
            <a:r>
              <a:rPr lang="en-IN" i="1" baseline="-25000" dirty="0" smtClean="0"/>
              <a:t>3</a:t>
            </a:r>
            <a:r>
              <a:rPr lang="en-IN" i="1" dirty="0" smtClean="0"/>
              <a:t>  to boiler</a:t>
            </a:r>
          </a:p>
          <a:p>
            <a:pPr lvl="0"/>
            <a:r>
              <a:rPr lang="en-IN" b="1" dirty="0" smtClean="0"/>
              <a:t>CaSO</a:t>
            </a:r>
            <a:r>
              <a:rPr lang="en-IN" b="1" baseline="-25000" dirty="0" smtClean="0"/>
              <a:t>4</a:t>
            </a:r>
            <a:r>
              <a:rPr lang="en-IN" b="1" dirty="0" smtClean="0"/>
              <a:t> +  Na</a:t>
            </a:r>
            <a:r>
              <a:rPr lang="en-IN" b="1" baseline="-25000" dirty="0" smtClean="0"/>
              <a:t>2</a:t>
            </a:r>
            <a:r>
              <a:rPr lang="en-IN" b="1" dirty="0" smtClean="0"/>
              <a:t>CO</a:t>
            </a:r>
            <a:r>
              <a:rPr lang="en-IN" b="1" baseline="-25000" dirty="0" smtClean="0"/>
              <a:t>3 </a:t>
            </a:r>
            <a:r>
              <a:rPr lang="en-IN" b="1" dirty="0" smtClean="0"/>
              <a:t>→CaCO</a:t>
            </a:r>
            <a:r>
              <a:rPr lang="en-IN" b="1" baseline="-25000" dirty="0" smtClean="0"/>
              <a:t>3</a:t>
            </a:r>
            <a:r>
              <a:rPr lang="en-IN" b="1" dirty="0" smtClean="0"/>
              <a:t>↓ + Na</a:t>
            </a:r>
            <a:r>
              <a:rPr lang="en-IN" b="1" baseline="-25000" dirty="0" smtClean="0"/>
              <a:t>2</a:t>
            </a:r>
            <a:r>
              <a:rPr lang="en-IN" b="1" dirty="0" smtClean="0"/>
              <a:t>SO</a:t>
            </a:r>
            <a:r>
              <a:rPr lang="en-IN" b="1" baseline="-25000" dirty="0" smtClean="0"/>
              <a:t>4</a:t>
            </a:r>
          </a:p>
          <a:p>
            <a:pPr lvl="0"/>
            <a:r>
              <a:rPr lang="en-IN" b="1" baseline="-25000" dirty="0" smtClean="0"/>
              <a:t> </a:t>
            </a:r>
            <a:r>
              <a:rPr lang="en-IN" b="1" dirty="0" smtClean="0"/>
              <a:t>                                      ↑ </a:t>
            </a:r>
            <a:r>
              <a:rPr lang="en-IN" b="1" i="1" dirty="0" smtClean="0">
                <a:solidFill>
                  <a:srgbClr val="FF0000"/>
                </a:solidFill>
              </a:rPr>
              <a:t>removed by blow down operations                                                                  </a:t>
            </a:r>
          </a:p>
          <a:p>
            <a:pPr lvl="0"/>
            <a:endParaRPr lang="en-IN" b="1" i="1" dirty="0" smtClean="0">
              <a:solidFill>
                <a:srgbClr val="FF0000"/>
              </a:solidFill>
            </a:endParaRPr>
          </a:p>
          <a:p>
            <a:r>
              <a:rPr lang="en-IN" b="1" dirty="0" smtClean="0">
                <a:solidFill>
                  <a:srgbClr val="7030A0"/>
                </a:solidFill>
              </a:rPr>
              <a:t>4} Treatment with sodium </a:t>
            </a:r>
            <a:r>
              <a:rPr lang="en-IN" b="1" dirty="0" err="1" smtClean="0">
                <a:solidFill>
                  <a:srgbClr val="7030A0"/>
                </a:solidFill>
              </a:rPr>
              <a:t>aluminate</a:t>
            </a:r>
            <a:r>
              <a:rPr lang="en-IN" b="1" dirty="0" smtClean="0">
                <a:solidFill>
                  <a:srgbClr val="7030A0"/>
                </a:solidFill>
              </a:rPr>
              <a:t>(</a:t>
            </a:r>
            <a:r>
              <a:rPr lang="en-US" b="1" dirty="0" smtClean="0">
                <a:solidFill>
                  <a:srgbClr val="7030A0"/>
                </a:solidFill>
              </a:rPr>
              <a:t>NaAlO</a:t>
            </a:r>
            <a:r>
              <a:rPr lang="en-US" b="1" baseline="-25000" dirty="0" smtClean="0">
                <a:solidFill>
                  <a:srgbClr val="7030A0"/>
                </a:solidFill>
              </a:rPr>
              <a:t>2</a:t>
            </a:r>
            <a:r>
              <a:rPr lang="en-IN" b="1" dirty="0" smtClean="0">
                <a:solidFill>
                  <a:srgbClr val="7030A0"/>
                </a:solidFill>
              </a:rPr>
              <a:t>)</a:t>
            </a:r>
          </a:p>
          <a:p>
            <a:endParaRPr lang="en-IN" b="1" dirty="0" smtClean="0">
              <a:solidFill>
                <a:srgbClr val="7030A0"/>
              </a:solidFill>
            </a:endParaRPr>
          </a:p>
          <a:p>
            <a:r>
              <a:rPr lang="en-IN" i="1" dirty="0" smtClean="0"/>
              <a:t>By addition of </a:t>
            </a:r>
            <a:r>
              <a:rPr lang="en-US" i="1" dirty="0" smtClean="0"/>
              <a:t>NaAlO</a:t>
            </a:r>
            <a:r>
              <a:rPr lang="en-US" i="1" baseline="-25000" dirty="0" smtClean="0"/>
              <a:t>2</a:t>
            </a:r>
            <a:r>
              <a:rPr lang="en-US" i="1" dirty="0" smtClean="0"/>
              <a:t> hydrolysis occur gives gelatinous </a:t>
            </a:r>
            <a:r>
              <a:rPr lang="en-US" i="1" dirty="0" err="1" smtClean="0"/>
              <a:t>ppt</a:t>
            </a:r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err="1" smtClean="0"/>
              <a:t>NaOH</a:t>
            </a:r>
            <a:r>
              <a:rPr lang="en-US" i="1" dirty="0" smtClean="0"/>
              <a:t> reacts with the magnesium salt to form sludge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                                                                     </a:t>
            </a:r>
            <a:r>
              <a:rPr lang="en-US" b="1" i="1" dirty="0" smtClean="0">
                <a:solidFill>
                  <a:srgbClr val="FF0000"/>
                </a:solidFill>
              </a:rPr>
              <a:t>entraps the colloidal impurity (oil, silica)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                                                                        removed by blow down operation</a:t>
            </a:r>
          </a:p>
          <a:p>
            <a:r>
              <a:rPr lang="en-US" b="1" i="1" dirty="0" smtClean="0">
                <a:solidFill>
                  <a:srgbClr val="7030A0"/>
                </a:solidFill>
              </a:rPr>
              <a:t>5} </a:t>
            </a:r>
            <a:r>
              <a:rPr lang="en-US" b="1" i="1" dirty="0" err="1" smtClean="0">
                <a:solidFill>
                  <a:srgbClr val="7030A0"/>
                </a:solidFill>
              </a:rPr>
              <a:t>Calogen</a:t>
            </a:r>
            <a:r>
              <a:rPr lang="en-US" b="1" i="1" dirty="0" smtClean="0">
                <a:solidFill>
                  <a:srgbClr val="7030A0"/>
                </a:solidFill>
              </a:rPr>
              <a:t> conditioning</a:t>
            </a:r>
          </a:p>
          <a:p>
            <a:pPr lvl="0"/>
            <a:r>
              <a:rPr lang="en-US" i="1" dirty="0" smtClean="0"/>
              <a:t>Sodium </a:t>
            </a:r>
            <a:r>
              <a:rPr lang="en-US" i="1" dirty="0" err="1" smtClean="0"/>
              <a:t>hexametaphosphate</a:t>
            </a:r>
            <a:r>
              <a:rPr lang="en-IN" dirty="0" smtClean="0"/>
              <a:t> Na</a:t>
            </a:r>
            <a:r>
              <a:rPr lang="en-IN" baseline="-25000" dirty="0" smtClean="0"/>
              <a:t>2</a:t>
            </a:r>
            <a:r>
              <a:rPr lang="en-IN" dirty="0" smtClean="0"/>
              <a:t>[Na</a:t>
            </a:r>
            <a:r>
              <a:rPr lang="en-IN" baseline="-25000" dirty="0" smtClean="0"/>
              <a:t>4</a:t>
            </a:r>
            <a:r>
              <a:rPr lang="en-IN" dirty="0" smtClean="0"/>
              <a:t>(PO</a:t>
            </a:r>
            <a:r>
              <a:rPr lang="en-IN" baseline="-25000" dirty="0" smtClean="0"/>
              <a:t>3</a:t>
            </a:r>
            <a:r>
              <a:rPr lang="en-IN" dirty="0" smtClean="0"/>
              <a:t>)</a:t>
            </a:r>
            <a:r>
              <a:rPr lang="en-IN" baseline="-25000" dirty="0" smtClean="0"/>
              <a:t>6</a:t>
            </a:r>
            <a:r>
              <a:rPr lang="en-IN" dirty="0" smtClean="0"/>
              <a:t>]  is forming soluble complex. </a:t>
            </a:r>
          </a:p>
          <a:p>
            <a:pPr lvl="0"/>
            <a:endParaRPr lang="en-IN" dirty="0" smtClean="0"/>
          </a:p>
          <a:p>
            <a:r>
              <a:rPr lang="en-US" i="1" dirty="0" smtClean="0"/>
              <a:t> 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                                                                       </a:t>
            </a:r>
          </a:p>
          <a:p>
            <a:endParaRPr lang="en-US" i="1" dirty="0" smtClean="0"/>
          </a:p>
          <a:p>
            <a:r>
              <a:rPr lang="en-US" i="1" dirty="0" smtClean="0"/>
              <a:t>                                                                    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baseline="-25000" dirty="0" smtClean="0"/>
          </a:p>
          <a:p>
            <a:endParaRPr lang="en-IN" i="1" dirty="0" smtClean="0"/>
          </a:p>
          <a:p>
            <a:endParaRPr lang="en-IN" b="1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990600" y="2667000"/>
            <a:ext cx="4448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NaAlO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 H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	        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NaOH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Al(OH)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990600" y="3505200"/>
            <a:ext cx="4713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 smtClean="0"/>
              <a:t>NaOH</a:t>
            </a:r>
            <a:r>
              <a:rPr lang="en-US" sz="2000" b="1" dirty="0" smtClean="0"/>
              <a:t> + MgCl</a:t>
            </a:r>
            <a:r>
              <a:rPr lang="en-US" sz="2000" b="1" baseline="-25000" dirty="0" smtClean="0"/>
              <a:t>2	                 </a:t>
            </a:r>
            <a:r>
              <a:rPr lang="en-US" sz="2000" b="1" dirty="0" smtClean="0"/>
              <a:t>Mg(OH)</a:t>
            </a:r>
            <a:r>
              <a:rPr lang="en-US" sz="2000" b="1" baseline="-25000" dirty="0" smtClean="0"/>
              <a:t>2</a:t>
            </a:r>
            <a:r>
              <a:rPr lang="en-IN" sz="2000" b="1" dirty="0" smtClean="0"/>
              <a:t>↓+2NaCl</a:t>
            </a:r>
            <a:endParaRPr lang="en-IN" sz="20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667000" y="28194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743200" y="3733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3733800" y="4038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762000" y="5334000"/>
            <a:ext cx="4825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[Na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(PO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2Na</a:t>
            </a:r>
            <a:r>
              <a:rPr kumimoji="0" lang="en-US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+ [Na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</a:t>
            </a:r>
            <a:r>
              <a:rPr kumimoji="0" lang="en-US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en-US" sz="13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590800" y="5486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2590800" y="5562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762000" y="5867400"/>
            <a:ext cx="60244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 + 2CaSO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Na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  + 2Na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352800" y="6019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Users\yogirajd\Desktop\smita\Sodium_hexametaphospha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4724400"/>
            <a:ext cx="1837217" cy="1563446"/>
          </a:xfrm>
          <a:prstGeom prst="rect">
            <a:avLst/>
          </a:prstGeom>
          <a:noFill/>
        </p:spPr>
      </p:pic>
      <p:pic>
        <p:nvPicPr>
          <p:cNvPr id="18" name="Picture 3" descr="Logo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218" cy="121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696200" cy="365125"/>
          </a:xfrm>
        </p:spPr>
        <p:txBody>
          <a:bodyPr/>
          <a:lstStyle/>
          <a:p>
            <a:r>
              <a:rPr lang="en-US" dirty="0" smtClean="0"/>
              <a:t>International Institute of Information Technology,I2IT,P-14,Rajiv Gandhi </a:t>
            </a:r>
            <a:r>
              <a:rPr lang="en-US" dirty="0" err="1" smtClean="0"/>
              <a:t>infotech</a:t>
            </a:r>
            <a:r>
              <a:rPr lang="en-US" dirty="0" smtClean="0"/>
              <a:t> </a:t>
            </a:r>
            <a:r>
              <a:rPr lang="en-US" dirty="0" err="1" smtClean="0"/>
              <a:t>Park,Hinjawadi</a:t>
            </a:r>
            <a:r>
              <a:rPr lang="en-US" dirty="0" smtClean="0"/>
              <a:t> Phase1,Pune-411057 Phone-+912022933441/2/3  | Email-info@isquareit.edu.in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8686800" cy="365125"/>
          </a:xfrm>
        </p:spPr>
        <p:txBody>
          <a:bodyPr/>
          <a:lstStyle/>
          <a:p>
            <a:r>
              <a:rPr lang="en-US" dirty="0" smtClean="0"/>
              <a:t>International Institute of Information Technology,I2IT,P-14,Rajiv Gandhi </a:t>
            </a:r>
            <a:r>
              <a:rPr lang="en-US" dirty="0" err="1" smtClean="0"/>
              <a:t>infotech</a:t>
            </a:r>
            <a:r>
              <a:rPr lang="en-US" dirty="0" smtClean="0"/>
              <a:t> </a:t>
            </a:r>
            <a:r>
              <a:rPr lang="en-US" dirty="0" err="1" smtClean="0"/>
              <a:t>Park,Hinjawadi</a:t>
            </a:r>
            <a:r>
              <a:rPr lang="en-US" dirty="0" smtClean="0"/>
              <a:t> Phase1,Pune-411057 Phone-+912022933441/2/3  | Email-info@isquareit.edu.in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1905000"/>
            <a:ext cx="56508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IN" sz="2800" b="1" dirty="0" err="1" smtClean="0">
                <a:latin typeface="Times New Roman" pitchFamily="18" charset="0"/>
                <a:cs typeface="Times New Roman" pitchFamily="18" charset="0"/>
              </a:rPr>
              <a:t>Smita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b="1" dirty="0" err="1" smtClean="0">
                <a:latin typeface="Times New Roman" pitchFamily="18" charset="0"/>
                <a:cs typeface="Times New Roman" pitchFamily="18" charset="0"/>
              </a:rPr>
              <a:t>Kavalgikar</a:t>
            </a:r>
            <a:endParaRPr lang="en-I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Mob. No: 9011079483</a:t>
            </a:r>
          </a:p>
          <a:p>
            <a:pPr algn="ctr"/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Email ID: smitan@isquareit.edu.in 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1600" y="1066801"/>
            <a:ext cx="6629400" cy="4309998"/>
            <a:chOff x="2328672" y="1540763"/>
            <a:chExt cx="7543800" cy="3836035"/>
          </a:xfrm>
        </p:grpSpPr>
        <p:sp>
          <p:nvSpPr>
            <p:cNvPr id="4" name="object 4"/>
            <p:cNvSpPr/>
            <p:nvPr/>
          </p:nvSpPr>
          <p:spPr>
            <a:xfrm>
              <a:off x="2328672" y="1540763"/>
              <a:ext cx="7543800" cy="3836035"/>
            </a:xfrm>
            <a:custGeom>
              <a:avLst/>
              <a:gdLst/>
              <a:ahLst/>
              <a:cxnLst/>
              <a:rect l="l" t="t" r="r" b="b"/>
              <a:pathLst>
                <a:path w="7543800" h="3836035">
                  <a:moveTo>
                    <a:pt x="0" y="3835908"/>
                  </a:moveTo>
                  <a:lnTo>
                    <a:pt x="7543800" y="3835908"/>
                  </a:lnTo>
                  <a:lnTo>
                    <a:pt x="7543800" y="0"/>
                  </a:lnTo>
                  <a:lnTo>
                    <a:pt x="0" y="0"/>
                  </a:lnTo>
                  <a:lnTo>
                    <a:pt x="0" y="3835908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92907" y="3521964"/>
              <a:ext cx="6816090" cy="0"/>
            </a:xfrm>
            <a:custGeom>
              <a:avLst/>
              <a:gdLst/>
              <a:ahLst/>
              <a:cxnLst/>
              <a:rect l="l" t="t" r="r" b="b"/>
              <a:pathLst>
                <a:path w="6816090">
                  <a:moveTo>
                    <a:pt x="0" y="0"/>
                  </a:moveTo>
                  <a:lnTo>
                    <a:pt x="6815709" y="0"/>
                  </a:lnTo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27120" y="2401823"/>
              <a:ext cx="4753356" cy="8138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98417" y="2372995"/>
              <a:ext cx="4749165" cy="8108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75204" y="3863340"/>
              <a:ext cx="6691883" cy="8168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45358" y="3833621"/>
              <a:ext cx="6689598" cy="8138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Picture 3" descr="Logo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1218" cy="121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8077200" cy="365125"/>
          </a:xfrm>
        </p:spPr>
        <p:txBody>
          <a:bodyPr/>
          <a:lstStyle/>
          <a:p>
            <a:r>
              <a:rPr lang="en-US" dirty="0" smtClean="0"/>
              <a:t>International Institute of Information Technology,I2IT,P-14,Rajiv Gandhi </a:t>
            </a:r>
            <a:r>
              <a:rPr lang="en-US" dirty="0" err="1" smtClean="0"/>
              <a:t>infotech</a:t>
            </a:r>
            <a:r>
              <a:rPr lang="en-US" dirty="0" smtClean="0"/>
              <a:t> </a:t>
            </a:r>
            <a:r>
              <a:rPr lang="en-US" dirty="0" err="1" smtClean="0"/>
              <a:t>Park,Hinjawadi</a:t>
            </a:r>
            <a:r>
              <a:rPr lang="en-US" dirty="0" smtClean="0"/>
              <a:t> Phase1,Pune-411057 </a:t>
            </a:r>
          </a:p>
          <a:p>
            <a:r>
              <a:rPr lang="en-US" dirty="0" smtClean="0"/>
              <a:t>Phone-+912022933441/2/3  | Email-info@isquareit.edu.in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304800"/>
            <a:ext cx="51054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spc="-790" dirty="0">
                <a:latin typeface="Times New Roman" pitchFamily="18" charset="0"/>
                <a:cs typeface="Times New Roman" pitchFamily="18" charset="0"/>
              </a:rPr>
              <a:t>BOILER</a:t>
            </a:r>
            <a:endParaRPr sz="7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447800"/>
            <a:ext cx="8077200" cy="2680221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4965" marR="50165" indent="-342900" algn="just">
              <a:lnSpc>
                <a:spcPct val="80000"/>
              </a:lnSpc>
              <a:spcBef>
                <a:spcPts val="620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sz="2000" b="1" spc="-17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2000" b="1" spc="-9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boiler </a:t>
            </a:r>
            <a:r>
              <a:rPr sz="2000" b="1" spc="-18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000" b="1" spc="-1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2000" b="1" spc="-12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device </a:t>
            </a:r>
            <a:r>
              <a:rPr sz="2000" b="1" spc="-7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sz="2000" b="1" spc="-8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generating </a:t>
            </a:r>
            <a:r>
              <a:rPr sz="2000" b="1" spc="-12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steam</a:t>
            </a:r>
            <a:endParaRPr lang="en-IN" sz="2000" b="1" spc="-125" dirty="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4965" marR="50165" indent="-342900" algn="just">
              <a:lnSpc>
                <a:spcPct val="80000"/>
              </a:lnSpc>
              <a:spcBef>
                <a:spcPts val="620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lang="en-IN" sz="2000" b="1" spc="-6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000" b="1" spc="-6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sz="2000" b="1" spc="-12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furnace, </a:t>
            </a:r>
            <a:r>
              <a:rPr sz="2000" b="1" spc="-13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which </a:t>
            </a:r>
            <a:r>
              <a:rPr sz="2000" b="1" spc="-12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provides </a:t>
            </a:r>
            <a:r>
              <a:rPr sz="2000" b="1" spc="-9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heat, </a:t>
            </a:r>
            <a:r>
              <a:rPr sz="2000" b="1" spc="-14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usually </a:t>
            </a:r>
            <a:r>
              <a:rPr sz="2000" b="1" spc="-114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sz="2000" b="1" spc="-1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burning  </a:t>
            </a:r>
            <a:r>
              <a:rPr sz="2000" b="1" spc="-1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2000" b="1" spc="-1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fuel, </a:t>
            </a:r>
            <a:r>
              <a:rPr sz="2000" b="1" spc="-9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000" b="1" spc="-6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000" b="1" spc="-8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boiler </a:t>
            </a:r>
            <a:r>
              <a:rPr sz="2000" b="1" spc="-9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proper, </a:t>
            </a:r>
            <a:r>
              <a:rPr sz="2000" b="1" spc="-1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2000" b="1" spc="-12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device </a:t>
            </a:r>
            <a:r>
              <a:rPr sz="2000" b="1" spc="-9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000" b="1" spc="-13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which </a:t>
            </a:r>
            <a:r>
              <a:rPr sz="2000" b="1" spc="-6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000" b="1" spc="-8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heat </a:t>
            </a:r>
            <a:r>
              <a:rPr sz="2000" b="1" spc="-14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changes  </a:t>
            </a:r>
            <a:r>
              <a:rPr sz="2000" b="1" spc="-9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water </a:t>
            </a:r>
            <a:r>
              <a:rPr sz="2000" b="1" spc="-6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into </a:t>
            </a:r>
            <a:r>
              <a:rPr sz="2000" b="1" spc="-12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steam</a:t>
            </a:r>
            <a:r>
              <a:rPr sz="2000" b="1" spc="-12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IN" sz="2000" b="1" spc="-125" dirty="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4965" marR="50165" indent="-342900" algn="just">
              <a:lnSpc>
                <a:spcPct val="80000"/>
              </a:lnSpc>
              <a:spcBef>
                <a:spcPts val="620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sz="2000" b="1" spc="-12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3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000" b="1" spc="-114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steam </a:t>
            </a:r>
            <a:r>
              <a:rPr lang="en-IN" sz="2000" b="1" spc="-114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Applications :</a:t>
            </a:r>
            <a:r>
              <a:rPr sz="2000" b="1" spc="-9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water </a:t>
            </a:r>
            <a:r>
              <a:rPr sz="2000" b="1" spc="-9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heating, </a:t>
            </a:r>
            <a:r>
              <a:rPr sz="2000" b="1" spc="-10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central </a:t>
            </a:r>
            <a:r>
              <a:rPr sz="2000" b="1" spc="-9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heating, </a:t>
            </a:r>
            <a:r>
              <a:rPr sz="2000" b="1" spc="-9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boiler-based </a:t>
            </a:r>
            <a:r>
              <a:rPr sz="2000" b="1" spc="-9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power  generation, </a:t>
            </a:r>
            <a:r>
              <a:rPr sz="2000" b="1" spc="-12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cooking, </a:t>
            </a:r>
            <a:r>
              <a:rPr sz="2000" b="1" spc="-9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0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sanitation.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354965" marR="5080" indent="-342900" algn="just">
              <a:lnSpc>
                <a:spcPct val="80000"/>
              </a:lnSpc>
              <a:spcBef>
                <a:spcPts val="945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sz="2000" b="1" spc="-12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Proper </a:t>
            </a:r>
            <a:r>
              <a:rPr sz="2000" b="1" spc="-7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treatment </a:t>
            </a:r>
            <a:r>
              <a:rPr sz="2000" b="1" spc="-6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000" b="1" spc="-9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boiler </a:t>
            </a:r>
            <a:r>
              <a:rPr sz="2000" b="1" spc="-7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feed </a:t>
            </a:r>
            <a:r>
              <a:rPr sz="2000" b="1" spc="-9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water </a:t>
            </a:r>
            <a:r>
              <a:rPr sz="2000" b="1" spc="-204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000" b="1" spc="-12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sz="2000" b="1" spc="-8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important </a:t>
            </a:r>
            <a:r>
              <a:rPr sz="2000" b="1" spc="-7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part </a:t>
            </a:r>
            <a:r>
              <a:rPr sz="2000" b="1" spc="-6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of  </a:t>
            </a:r>
            <a:r>
              <a:rPr sz="2000" b="1" spc="-9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operating </a:t>
            </a:r>
            <a:r>
              <a:rPr sz="2000" b="1" spc="-10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000" b="1" spc="-1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maintaining </a:t>
            </a:r>
            <a:r>
              <a:rPr sz="2000" b="1" spc="-114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2000" b="1" spc="-9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boiler </a:t>
            </a:r>
            <a:r>
              <a:rPr sz="2000" b="1" spc="-17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system. </a:t>
            </a:r>
            <a:r>
              <a:rPr sz="2000" b="1" spc="-26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sz="2000" b="1" spc="-12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steam </a:t>
            </a:r>
            <a:r>
              <a:rPr sz="2000" b="1" spc="-2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is  </a:t>
            </a:r>
            <a:r>
              <a:rPr sz="2000" b="1" spc="-12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produced, </a:t>
            </a:r>
            <a:r>
              <a:rPr sz="2000" b="1" spc="-15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dissolved </a:t>
            </a:r>
            <a:r>
              <a:rPr sz="2000" b="1" spc="-17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solids </a:t>
            </a:r>
            <a:r>
              <a:rPr sz="2000" b="1" spc="-114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become </a:t>
            </a:r>
            <a:r>
              <a:rPr sz="2000" b="1" spc="-1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concentrated </a:t>
            </a:r>
            <a:r>
              <a:rPr sz="2000" b="1" spc="-1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000" b="1" spc="-8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form  </a:t>
            </a:r>
            <a:r>
              <a:rPr sz="2000" b="1" spc="-13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deposits inside </a:t>
            </a:r>
            <a:r>
              <a:rPr sz="2000" b="1" spc="-6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000" b="1" spc="-1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boiler</a:t>
            </a:r>
            <a:r>
              <a:rPr sz="2000" b="1" spc="-1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IN" sz="2000" b="1" spc="-100" dirty="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4965" marR="5080" indent="-342900" algn="just">
              <a:lnSpc>
                <a:spcPct val="80000"/>
              </a:lnSpc>
              <a:spcBef>
                <a:spcPts val="945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sz="2000" b="1" spc="-1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9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sz="2000" b="1" spc="-14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leads </a:t>
            </a:r>
            <a:r>
              <a:rPr sz="2000" b="1" spc="-2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000" b="1" spc="-8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poor heat </a:t>
            </a:r>
            <a:r>
              <a:rPr sz="2000" b="1" spc="-12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transfer </a:t>
            </a:r>
            <a:r>
              <a:rPr sz="2000" b="1" spc="-1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sz="2000" b="1" spc="-15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reduces </a:t>
            </a:r>
            <a:r>
              <a:rPr sz="2000" b="1" spc="-6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000" b="1" spc="-13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efficiency </a:t>
            </a:r>
            <a:r>
              <a:rPr sz="2000" b="1" spc="-6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of the</a:t>
            </a:r>
            <a:r>
              <a:rPr sz="2000" b="1" spc="9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boiler.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mage result for boi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4191000"/>
            <a:ext cx="4495800" cy="2286000"/>
          </a:xfrm>
          <a:prstGeom prst="rect">
            <a:avLst/>
          </a:prstGeom>
          <a:noFill/>
        </p:spPr>
      </p:pic>
      <p:pic>
        <p:nvPicPr>
          <p:cNvPr id="5" name="Picture 3" descr="Logo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218" cy="121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8305800" cy="365125"/>
          </a:xfrm>
        </p:spPr>
        <p:txBody>
          <a:bodyPr/>
          <a:lstStyle/>
          <a:p>
            <a:r>
              <a:rPr lang="en-US" b="1" dirty="0" smtClean="0"/>
              <a:t>International Institute of Information Technology,I2IT,P-14,Rajiv Gandhi </a:t>
            </a:r>
            <a:r>
              <a:rPr lang="en-US" b="1" dirty="0" err="1" smtClean="0"/>
              <a:t>infotech</a:t>
            </a:r>
            <a:r>
              <a:rPr lang="en-US" b="1" dirty="0" smtClean="0"/>
              <a:t> </a:t>
            </a:r>
            <a:r>
              <a:rPr lang="en-US" b="1" dirty="0" err="1" smtClean="0"/>
              <a:t>Park,Hinjawadi</a:t>
            </a:r>
            <a:r>
              <a:rPr lang="en-US" b="1" dirty="0" smtClean="0"/>
              <a:t> Phase1,Pune-411057 </a:t>
            </a:r>
          </a:p>
          <a:p>
            <a:r>
              <a:rPr lang="en-US" b="1" dirty="0" smtClean="0"/>
              <a:t>Phone-+912022933441/2/3  | Email-info@isquareit.edu.in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304800"/>
            <a:ext cx="487565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1" spc="-395" dirty="0">
                <a:latin typeface="Times New Roman" pitchFamily="18" charset="0"/>
                <a:cs typeface="Times New Roman" pitchFamily="18" charset="0"/>
              </a:rPr>
              <a:t>BOILER </a:t>
            </a:r>
            <a:r>
              <a:rPr sz="4000" i="1" spc="-440" dirty="0">
                <a:latin typeface="Times New Roman" pitchFamily="18" charset="0"/>
                <a:cs typeface="Times New Roman" pitchFamily="18" charset="0"/>
              </a:rPr>
              <a:t>FEED</a:t>
            </a:r>
            <a:r>
              <a:rPr sz="4000" i="1" spc="-5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i="1" spc="-360" dirty="0">
                <a:latin typeface="Times New Roman" pitchFamily="18" charset="0"/>
                <a:cs typeface="Times New Roman" pitchFamily="18" charset="0"/>
              </a:rPr>
              <a:t>WATER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219200"/>
            <a:ext cx="7543800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spcBef>
                <a:spcPts val="10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	</a:t>
            </a:r>
            <a:r>
              <a:rPr b="1" spc="-9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Feedwater </a:t>
            </a:r>
            <a:r>
              <a:rPr b="1" spc="-15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b="1" spc="-7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water </a:t>
            </a:r>
            <a:r>
              <a:rPr b="1" spc="-4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that </a:t>
            </a:r>
            <a:r>
              <a:rPr b="1" spc="-9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undergoes </a:t>
            </a:r>
            <a:r>
              <a:rPr b="1" spc="-8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purification </a:t>
            </a:r>
            <a:r>
              <a:rPr b="1" spc="-6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b="1" spc="-7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preheating </a:t>
            </a:r>
            <a:r>
              <a:rPr b="1" spc="-7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b="1" spc="-15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b="1" spc="-6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then </a:t>
            </a:r>
            <a:r>
              <a:rPr b="1" spc="-9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supplied  </a:t>
            </a:r>
            <a:r>
              <a:rPr b="1" spc="-2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b="1" spc="-9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boilers </a:t>
            </a:r>
            <a:r>
              <a:rPr b="1" spc="-5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b="1" spc="-4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hot </a:t>
            </a:r>
            <a:r>
              <a:rPr b="1" spc="-7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water and </a:t>
            </a:r>
            <a:r>
              <a:rPr b="1" spc="-9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steam </a:t>
            </a:r>
            <a:r>
              <a:rPr b="1" spc="-8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production, </a:t>
            </a:r>
            <a:r>
              <a:rPr b="1" spc="-6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b="1" spc="-2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b="1" spc="-12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b="1" spc="-8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remain </a:t>
            </a:r>
            <a:r>
              <a:rPr b="1" spc="-9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still. </a:t>
            </a:r>
            <a:r>
              <a:rPr b="1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b="1" spc="-15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b="1" spc="8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9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typically</a:t>
            </a:r>
            <a:r>
              <a:rPr lang="en-IN" b="1" spc="-6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found </a:t>
            </a:r>
            <a:r>
              <a:rPr lang="en-IN" b="1" spc="-7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in thermal </a:t>
            </a:r>
            <a:r>
              <a:rPr lang="en-IN" b="1" spc="-7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power </a:t>
            </a:r>
            <a:r>
              <a:rPr lang="en-IN" b="1" spc="-9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plants </a:t>
            </a:r>
            <a:r>
              <a:rPr lang="en-IN" b="1" spc="-8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IN" b="1" spc="-2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IN" b="1" spc="-15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IN" b="1" spc="-8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stored </a:t>
            </a:r>
            <a:r>
              <a:rPr lang="en-IN" b="1" spc="-7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IN" b="1" spc="-8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conditioned </a:t>
            </a:r>
            <a:r>
              <a:rPr lang="en-IN" b="1" spc="-7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b="1" spc="-1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tanks,</a:t>
            </a:r>
            <a:r>
              <a:rPr lang="en-IN" b="1" spc="14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spc="-9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known</a:t>
            </a:r>
            <a:r>
              <a:rPr lang="en-IN" b="1" spc="-16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IN" b="1" spc="-7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boiler</a:t>
            </a:r>
            <a:r>
              <a:rPr lang="en-IN" b="1" spc="-28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spc="-8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feed water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9200" y="2438400"/>
            <a:ext cx="6324600" cy="1633139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1095"/>
              </a:spcBef>
            </a:pPr>
            <a:r>
              <a:rPr lang="en-IN" sz="1450" b="1" spc="235" dirty="0" smtClean="0">
                <a:solidFill>
                  <a:srgbClr val="B311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sz="1800" b="1" spc="-10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should </a:t>
            </a:r>
            <a:r>
              <a:rPr sz="1800" b="1" spc="-9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have </a:t>
            </a:r>
            <a:r>
              <a:rPr sz="1800" b="1" spc="-4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1800" b="1" spc="-7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sz="1800" b="1" spc="-5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composition: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641350" indent="-230504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641985" algn="l"/>
              </a:tabLst>
            </a:pPr>
            <a:r>
              <a:rPr sz="1800" b="1" spc="-9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Its </a:t>
            </a:r>
            <a:r>
              <a:rPr sz="1800" b="1" spc="-13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hardness </a:t>
            </a:r>
            <a:r>
              <a:rPr sz="1800" b="1" spc="-10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should </a:t>
            </a:r>
            <a:r>
              <a:rPr sz="1800" b="1" spc="-5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be </a:t>
            </a:r>
            <a:r>
              <a:rPr sz="1800" b="1" spc="-7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below </a:t>
            </a:r>
            <a:r>
              <a:rPr sz="1800" b="1" spc="-6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0.2</a:t>
            </a:r>
            <a:r>
              <a:rPr sz="1800" b="1" spc="8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7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ppm.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641350" indent="-230504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641985" algn="l"/>
              </a:tabLst>
            </a:pPr>
            <a:r>
              <a:rPr sz="1800" b="1" spc="-9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Its </a:t>
            </a:r>
            <a:r>
              <a:rPr sz="1800" b="1" spc="-13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caustic </a:t>
            </a:r>
            <a:r>
              <a:rPr sz="1800" b="1" spc="-8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alkalinity(due </a:t>
            </a:r>
            <a:r>
              <a:rPr sz="1800" b="1" spc="-2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sz="1800" b="1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sz="1800" b="1" baseline="25462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1800" b="1" spc="-6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641350" indent="-230504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641985" algn="l"/>
              </a:tabLst>
            </a:pPr>
            <a:r>
              <a:rPr sz="1800" b="1" spc="-9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Its </a:t>
            </a:r>
            <a:r>
              <a:rPr sz="1800" b="1" spc="-114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soda </a:t>
            </a:r>
            <a:r>
              <a:rPr sz="1800" b="1" spc="-8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alkalinity(due </a:t>
            </a:r>
            <a:r>
              <a:rPr sz="1800" b="1" spc="-2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sz="1800" b="1" spc="-8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sz="1800" b="1" spc="-127" baseline="-20833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sz="1800" b="1" spc="-8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sz="1800" b="1" spc="-127" baseline="-20833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sz="1800" b="1" spc="-8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IN" sz="1800" b="1" spc="-8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8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should </a:t>
            </a:r>
            <a:r>
              <a:rPr sz="1800" b="1" spc="-5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sz="1800" b="1" spc="8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0.45-1ppm.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7800" y="4343400"/>
          <a:ext cx="6096000" cy="17526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Types of boiler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Permitted hardness in feed water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Low Pressure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40-80</a:t>
                      </a:r>
                      <a:r>
                        <a:rPr lang="en-IN" b="1" baseline="0" dirty="0" smtClean="0"/>
                        <a:t> </a:t>
                      </a:r>
                      <a:r>
                        <a:rPr lang="en-IN" b="1" baseline="0" dirty="0" err="1" smtClean="0"/>
                        <a:t>ppm</a:t>
                      </a:r>
                      <a:endParaRPr lang="en-IN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Medium Pressure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10-40 </a:t>
                      </a:r>
                      <a:r>
                        <a:rPr lang="en-IN" b="1" dirty="0" err="1" smtClean="0"/>
                        <a:t>ppm</a:t>
                      </a:r>
                      <a:endParaRPr lang="en-IN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High Pressure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0-3 </a:t>
                      </a:r>
                      <a:r>
                        <a:rPr lang="en-IN" b="1" dirty="0" err="1" smtClean="0"/>
                        <a:t>ppm</a:t>
                      </a:r>
                      <a:endParaRPr lang="en-IN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18" cy="121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848600" cy="365125"/>
          </a:xfrm>
        </p:spPr>
        <p:txBody>
          <a:bodyPr/>
          <a:lstStyle/>
          <a:p>
            <a:r>
              <a:rPr lang="en-US" b="1" dirty="0" smtClean="0"/>
              <a:t>International Institute of Information Technology,I2IT,P-14,Rajiv Gandhi </a:t>
            </a:r>
            <a:r>
              <a:rPr lang="en-US" b="1" dirty="0" err="1" smtClean="0"/>
              <a:t>infotech</a:t>
            </a:r>
            <a:r>
              <a:rPr lang="en-US" b="1" dirty="0" smtClean="0"/>
              <a:t> </a:t>
            </a:r>
            <a:r>
              <a:rPr lang="en-US" b="1" dirty="0" err="1" smtClean="0"/>
              <a:t>Park,Hinjawadi</a:t>
            </a:r>
            <a:r>
              <a:rPr lang="en-US" b="1" dirty="0" smtClean="0"/>
              <a:t> Phase1,Pune-411057 Phone-+912022933441/2/3  | Email-info@isquareit.edu.in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7772400" cy="1470025"/>
          </a:xfrm>
        </p:spPr>
        <p:txBody>
          <a:bodyPr/>
          <a:lstStyle/>
          <a:p>
            <a:r>
              <a:rPr lang="en-US" b="1" dirty="0" smtClean="0"/>
              <a:t>Scale &amp; sludge formation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304800" y="11430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Water in boiler is continuously heated causes the increase in the concentration of dissolved and suspended solids.</a:t>
            </a:r>
          </a:p>
          <a:p>
            <a:endParaRPr lang="en-IN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2057400"/>
            <a:ext cx="9144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4688" algn="l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The precipitation in the form of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soft loose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and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slimy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deposits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(sludge)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4688" algn="l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The precipitation in the form of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hard deposits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which are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sticky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on the walls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74688" algn="l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of boilers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(scale)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74688" algn="l"/>
              </a:tabLst>
            </a:pP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4688" algn="l"/>
              </a:tabLst>
            </a:pP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" name="image4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581400"/>
            <a:ext cx="4495800" cy="2362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" y="6019800"/>
            <a:ext cx="3705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sludge &amp; Scale formation process</a:t>
            </a:r>
            <a:endParaRPr lang="en-IN" sz="2000" b="1" dirty="0"/>
          </a:p>
        </p:txBody>
      </p:sp>
      <p:pic>
        <p:nvPicPr>
          <p:cNvPr id="2050" name="Picture 2" descr="C:\Users\yogirajd\Desktop\smita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799" y="3429000"/>
            <a:ext cx="3793067" cy="2438400"/>
          </a:xfrm>
          <a:prstGeom prst="rect">
            <a:avLst/>
          </a:prstGeom>
          <a:noFill/>
        </p:spPr>
      </p:pic>
      <p:pic>
        <p:nvPicPr>
          <p:cNvPr id="9" name="Picture 3" descr="Logo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1218" cy="121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8763000" cy="365125"/>
          </a:xfrm>
        </p:spPr>
        <p:txBody>
          <a:bodyPr/>
          <a:lstStyle/>
          <a:p>
            <a:r>
              <a:rPr lang="en-US" b="1" dirty="0" smtClean="0"/>
              <a:t>International Institute of Information Technology,I2IT,P-14,Rajiv Gandhi </a:t>
            </a:r>
            <a:r>
              <a:rPr lang="en-US" b="1" dirty="0" err="1" smtClean="0"/>
              <a:t>infotech</a:t>
            </a:r>
            <a:r>
              <a:rPr lang="en-US" b="1" dirty="0" smtClean="0"/>
              <a:t> </a:t>
            </a:r>
            <a:r>
              <a:rPr lang="en-US" b="1" dirty="0" err="1" smtClean="0"/>
              <a:t>Park,Hinjawadi</a:t>
            </a:r>
            <a:r>
              <a:rPr lang="en-US" b="1" dirty="0" smtClean="0"/>
              <a:t> Phase1,Pune-411057 </a:t>
            </a:r>
          </a:p>
          <a:p>
            <a:r>
              <a:rPr lang="en-US" b="1" dirty="0" smtClean="0"/>
              <a:t>Phone-+912022933441/2/3  | Email-info@isquareit.edu.in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14600"/>
            <a:ext cx="58674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Disadvantages of sludge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352800"/>
            <a:ext cx="7162800" cy="2697163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800" i="1" dirty="0" err="1" smtClean="0"/>
              <a:t>Sludges</a:t>
            </a:r>
            <a:r>
              <a:rPr lang="en-US" sz="1800" i="1" dirty="0" smtClean="0"/>
              <a:t> are </a:t>
            </a:r>
            <a:r>
              <a:rPr lang="en-US" sz="1800" i="1" u="sng" dirty="0" smtClean="0">
                <a:solidFill>
                  <a:srgbClr val="0070C0"/>
                </a:solidFill>
              </a:rPr>
              <a:t>bad conductors of heat </a:t>
            </a:r>
            <a:r>
              <a:rPr lang="en-US" sz="1800" i="1" dirty="0" smtClean="0"/>
              <a:t>and results in wastage of heat and fuel</a:t>
            </a:r>
            <a:endParaRPr lang="en-IN" sz="1800" i="1" dirty="0" smtClean="0"/>
          </a:p>
          <a:p>
            <a:pPr lvl="0" algn="just">
              <a:buFont typeface="Wingdings" pitchFamily="2" charset="2"/>
              <a:buChar char="Ø"/>
            </a:pPr>
            <a:r>
              <a:rPr lang="en-US" sz="1800" i="1" dirty="0" err="1" smtClean="0"/>
              <a:t>Sludges</a:t>
            </a:r>
            <a:r>
              <a:rPr lang="en-US" sz="1800" i="1" dirty="0" smtClean="0"/>
              <a:t> entrapped in the scale get </a:t>
            </a:r>
            <a:r>
              <a:rPr lang="en-US" sz="1800" i="1" u="sng" dirty="0" smtClean="0">
                <a:solidFill>
                  <a:srgbClr val="0070C0"/>
                </a:solidFill>
              </a:rPr>
              <a:t>deposited as scale </a:t>
            </a:r>
            <a:r>
              <a:rPr lang="en-US" sz="1800" i="1" dirty="0" smtClean="0"/>
              <a:t>causes more loss of efficiency of boiler </a:t>
            </a:r>
            <a:endParaRPr lang="en-IN" sz="1800" i="1" dirty="0" smtClean="0"/>
          </a:p>
          <a:p>
            <a:pPr lvl="0" algn="just">
              <a:buFont typeface="Wingdings" pitchFamily="2" charset="2"/>
              <a:buChar char="Ø"/>
            </a:pPr>
            <a:r>
              <a:rPr lang="en-US" sz="1800" i="1" dirty="0" smtClean="0"/>
              <a:t>Excessive sludge formation leads to setting of sludge in slow circulation. Areas such as pipe connections leading to</a:t>
            </a:r>
            <a:r>
              <a:rPr lang="en-US" sz="1800" i="1" dirty="0" smtClean="0">
                <a:solidFill>
                  <a:srgbClr val="0070C0"/>
                </a:solidFill>
              </a:rPr>
              <a:t> </a:t>
            </a:r>
            <a:r>
              <a:rPr lang="en-US" sz="1800" i="1" u="sng" dirty="0" smtClean="0">
                <a:solidFill>
                  <a:srgbClr val="0070C0"/>
                </a:solidFill>
              </a:rPr>
              <a:t>chocking</a:t>
            </a:r>
            <a:r>
              <a:rPr lang="en-US" sz="1800" i="1" dirty="0" smtClean="0">
                <a:solidFill>
                  <a:srgbClr val="0070C0"/>
                </a:solidFill>
              </a:rPr>
              <a:t> </a:t>
            </a:r>
            <a:r>
              <a:rPr lang="en-US" sz="1800" i="1" dirty="0" smtClean="0"/>
              <a:t>(or) blockage of the </a:t>
            </a:r>
            <a:r>
              <a:rPr lang="en-US" sz="1800" i="1" u="sng" dirty="0" smtClean="0">
                <a:solidFill>
                  <a:srgbClr val="0070C0"/>
                </a:solidFill>
              </a:rPr>
              <a:t>pipes</a:t>
            </a:r>
            <a:r>
              <a:rPr lang="en-US" sz="1800" i="1" dirty="0" smtClean="0"/>
              <a:t> an </a:t>
            </a:r>
            <a:r>
              <a:rPr lang="en-US" sz="1800" i="1" u="sng" dirty="0" smtClean="0">
                <a:solidFill>
                  <a:srgbClr val="0070C0"/>
                </a:solidFill>
              </a:rPr>
              <a:t>disturb the working of boilers</a:t>
            </a:r>
          </a:p>
          <a:p>
            <a:pPr lvl="0" algn="just">
              <a:buNone/>
            </a:pPr>
            <a:r>
              <a:rPr lang="en-US" sz="1800" b="1" dirty="0" smtClean="0"/>
              <a:t>Prevention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800" i="1" dirty="0" smtClean="0"/>
              <a:t>By using </a:t>
            </a:r>
            <a:r>
              <a:rPr lang="en-US" sz="1800" i="1" u="sng" dirty="0" smtClean="0">
                <a:solidFill>
                  <a:srgbClr val="00B0F0"/>
                </a:solidFill>
              </a:rPr>
              <a:t>soft water </a:t>
            </a:r>
            <a:r>
              <a:rPr lang="en-US" sz="1800" i="1" dirty="0" smtClean="0"/>
              <a:t>which is free from dissolved salts like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800" i="1" dirty="0" smtClean="0"/>
              <a:t> MgCO</a:t>
            </a:r>
            <a:r>
              <a:rPr lang="en-US" sz="1800" i="1" baseline="-25000" dirty="0" smtClean="0"/>
              <a:t>3,</a:t>
            </a:r>
            <a:r>
              <a:rPr lang="en-US" sz="1800" i="1" dirty="0" smtClean="0"/>
              <a:t> MgCl</a:t>
            </a:r>
            <a:r>
              <a:rPr lang="en-US" sz="1800" i="1" baseline="-25000" dirty="0" smtClean="0"/>
              <a:t>2</a:t>
            </a:r>
            <a:r>
              <a:rPr lang="en-US" sz="1800" i="1" dirty="0" smtClean="0"/>
              <a:t>, CaCl</a:t>
            </a:r>
            <a:r>
              <a:rPr lang="en-US" sz="1800" i="1" baseline="-25000" dirty="0" smtClean="0"/>
              <a:t>2 </a:t>
            </a:r>
            <a:r>
              <a:rPr lang="en-US" sz="1800" i="1" dirty="0" smtClean="0"/>
              <a:t>&amp; MgSO</a:t>
            </a:r>
            <a:r>
              <a:rPr lang="en-US" sz="1800" i="1" baseline="-25000" dirty="0" smtClean="0"/>
              <a:t>4.</a:t>
            </a:r>
            <a:endParaRPr lang="en-IN" sz="1800" i="1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1800" i="1" u="sng" dirty="0" smtClean="0">
                <a:solidFill>
                  <a:srgbClr val="00B0F0"/>
                </a:solidFill>
              </a:rPr>
              <a:t>Blow down operation </a:t>
            </a:r>
            <a:r>
              <a:rPr lang="en-US" sz="1800" i="1" dirty="0" smtClean="0"/>
              <a:t>can prevent sludge formation</a:t>
            </a:r>
            <a:endParaRPr lang="en-IN" sz="1800" i="1" dirty="0" smtClean="0"/>
          </a:p>
          <a:p>
            <a:pPr lvl="0">
              <a:buNone/>
            </a:pPr>
            <a:endParaRPr lang="en-IN" sz="4400" b="1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14338" name="Picture 2" descr="C:\Users\yogirajd\Desktop\boiler-blowdown-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648200"/>
            <a:ext cx="2133600" cy="1466850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90600" y="228600"/>
            <a:ext cx="7696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65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Sludge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0" marR="0" lvl="0" indent="381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476500" algn="l"/>
              </a:tabLst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The muddy solid at the bottom of the boiler (or) the loose, slimy and soft deposits in the boiler are called sludge.</a:t>
            </a:r>
          </a:p>
          <a:p>
            <a:pPr marL="0" marR="0" lvl="0" indent="381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476500" algn="l"/>
              </a:tabLst>
            </a:pPr>
            <a:r>
              <a:rPr lang="en-US" sz="2000" dirty="0" smtClean="0">
                <a:latin typeface="+mj-lt"/>
                <a:cs typeface="Arial" pitchFamily="34" charset="0"/>
              </a:rPr>
              <a:t>Occurs in colder areas ,collected in area where flow rate is slow or at bends of pipes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38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65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Causes  of  the sludge:-</a:t>
            </a:r>
          </a:p>
          <a:p>
            <a:pPr marL="0" marR="0" lvl="0" indent="38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4765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en-US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sludge is caused by MgCO</a:t>
            </a:r>
            <a:r>
              <a:rPr kumimoji="0" lang="en-US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MgCl</a:t>
            </a:r>
            <a:r>
              <a:rPr kumimoji="0" lang="en-US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,CaCl</a:t>
            </a:r>
            <a:r>
              <a:rPr kumimoji="0" lang="en-US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which have more solubility in hot water</a:t>
            </a:r>
          </a:p>
        </p:txBody>
      </p:sp>
      <p:pic>
        <p:nvPicPr>
          <p:cNvPr id="6" name="Picture 3" descr="Logo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218" cy="121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686800" cy="365125"/>
          </a:xfrm>
        </p:spPr>
        <p:txBody>
          <a:bodyPr/>
          <a:lstStyle/>
          <a:p>
            <a:r>
              <a:rPr lang="en-US" b="1" dirty="0" smtClean="0"/>
              <a:t>International Institute of Information Technology,I2IT,P-14,Rajiv Gandhi </a:t>
            </a:r>
            <a:r>
              <a:rPr lang="en-US" b="1" dirty="0" err="1" smtClean="0"/>
              <a:t>infotech</a:t>
            </a:r>
            <a:r>
              <a:rPr lang="en-US" b="1" dirty="0" smtClean="0"/>
              <a:t> </a:t>
            </a:r>
            <a:r>
              <a:rPr lang="en-US" b="1" dirty="0" err="1" smtClean="0"/>
              <a:t>Park,Hinjawadi</a:t>
            </a:r>
            <a:r>
              <a:rPr lang="en-US" b="1" dirty="0" smtClean="0"/>
              <a:t> Phase1,Pune-411057 </a:t>
            </a:r>
          </a:p>
          <a:p>
            <a:r>
              <a:rPr lang="en-US" b="1" dirty="0" smtClean="0"/>
              <a:t>Phone-+912022933441/2/3  | Email-info@isquareit.edu.in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8600"/>
            <a:ext cx="7848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Scale: </a:t>
            </a:r>
            <a:r>
              <a:rPr lang="en-US" dirty="0" smtClean="0"/>
              <a:t>-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 Scales are hard sticky deposits on the inner walls of boiler.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 The scales are very difficult to remove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 Main boiler trouble</a:t>
            </a:r>
          </a:p>
          <a:p>
            <a:pPr algn="just"/>
            <a:endParaRPr lang="en-US" dirty="0" smtClean="0"/>
          </a:p>
          <a:p>
            <a:pPr algn="just"/>
            <a:r>
              <a:rPr lang="en-US" sz="3600" b="1" dirty="0" smtClean="0"/>
              <a:t>Causes of the sludge</a:t>
            </a:r>
            <a:r>
              <a:rPr lang="en-US" sz="3600" dirty="0" smtClean="0"/>
              <a:t>:</a:t>
            </a:r>
            <a:endParaRPr lang="en-IN" sz="3600" dirty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457200" y="2362200"/>
            <a:ext cx="76200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b="1" i="1" dirty="0" smtClean="0">
                <a:solidFill>
                  <a:srgbClr val="00B0F0"/>
                </a:solidFill>
              </a:rPr>
              <a:t>Due to the decomposition of Ca(HCO</a:t>
            </a:r>
            <a:r>
              <a:rPr lang="en-US" b="1" i="1" baseline="-25000" dirty="0" smtClean="0">
                <a:solidFill>
                  <a:srgbClr val="00B0F0"/>
                </a:solidFill>
              </a:rPr>
              <a:t>3</a:t>
            </a:r>
            <a:r>
              <a:rPr lang="en-US" b="1" i="1" dirty="0" smtClean="0">
                <a:solidFill>
                  <a:srgbClr val="00B0F0"/>
                </a:solidFill>
              </a:rPr>
              <a:t>)</a:t>
            </a:r>
            <a:r>
              <a:rPr lang="en-US" b="1" i="1" baseline="-25000" dirty="0" smtClean="0">
                <a:solidFill>
                  <a:srgbClr val="00B0F0"/>
                </a:solidFill>
              </a:rPr>
              <a:t>2</a:t>
            </a:r>
            <a:r>
              <a:rPr lang="en-US" b="1" i="1" dirty="0" smtClean="0">
                <a:solidFill>
                  <a:srgbClr val="00B0F0"/>
                </a:solidFill>
              </a:rPr>
              <a:t> at high temperature &amp; pressure present in boiler, It forms caco</a:t>
            </a:r>
            <a:r>
              <a:rPr lang="en-US" b="1" i="1" baseline="-25000" dirty="0" smtClean="0">
                <a:solidFill>
                  <a:srgbClr val="00B0F0"/>
                </a:solidFill>
              </a:rPr>
              <a:t>3</a:t>
            </a:r>
            <a:r>
              <a:rPr lang="en-US" b="1" i="1" dirty="0" smtClean="0">
                <a:solidFill>
                  <a:srgbClr val="00B0F0"/>
                </a:solidFill>
              </a:rPr>
              <a:t> insoluble salt settles as </a:t>
            </a:r>
            <a:r>
              <a:rPr lang="en-US" b="1" i="1" dirty="0" err="1" smtClean="0">
                <a:solidFill>
                  <a:srgbClr val="00B0F0"/>
                </a:solidFill>
              </a:rPr>
              <a:t>ppt</a:t>
            </a:r>
            <a:r>
              <a:rPr lang="en-US" b="1" i="1" dirty="0" smtClean="0">
                <a:solidFill>
                  <a:srgbClr val="00B0F0"/>
                </a:solidFill>
              </a:rPr>
              <a:t> in the boiler.</a:t>
            </a:r>
            <a:endParaRPr lang="en-IN" b="1" i="1" dirty="0" smtClean="0">
              <a:solidFill>
                <a:srgbClr val="00B0F0"/>
              </a:solidFill>
            </a:endParaRPr>
          </a:p>
          <a:p>
            <a:pPr algn="just"/>
            <a:r>
              <a:rPr lang="en-US" b="1" dirty="0" smtClean="0"/>
              <a:t>Ca(HCO</a:t>
            </a:r>
            <a:r>
              <a:rPr lang="en-US" b="1" baseline="-25000" dirty="0" smtClean="0"/>
              <a:t>3</a:t>
            </a:r>
            <a:r>
              <a:rPr lang="en-US" b="1" dirty="0" smtClean="0"/>
              <a:t>)</a:t>
            </a:r>
            <a:r>
              <a:rPr lang="en-US" b="1" baseline="-25000" dirty="0" smtClean="0"/>
              <a:t>2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i="1" dirty="0" smtClean="0"/>
              <a:t>→ </a:t>
            </a:r>
            <a:r>
              <a:rPr lang="en-US" b="1" dirty="0" smtClean="0"/>
              <a:t>CaCO</a:t>
            </a:r>
            <a:r>
              <a:rPr lang="en-US" b="1" baseline="-25000" dirty="0" smtClean="0"/>
              <a:t>3↓</a:t>
            </a:r>
            <a:r>
              <a:rPr lang="en-US" b="1" dirty="0" smtClean="0"/>
              <a:t> +  CO</a:t>
            </a:r>
            <a:r>
              <a:rPr lang="en-US" b="1" baseline="-25000" dirty="0" smtClean="0"/>
              <a:t>2↑</a:t>
            </a:r>
            <a:r>
              <a:rPr lang="en-US" b="1" dirty="0" smtClean="0"/>
              <a:t>   +</a:t>
            </a:r>
            <a:r>
              <a:rPr lang="en-US" b="1" baseline="30000" dirty="0" smtClean="0"/>
              <a:t> </a:t>
            </a:r>
            <a:r>
              <a:rPr lang="en-US" b="1" dirty="0" smtClean="0"/>
              <a:t>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</a:p>
          <a:p>
            <a:pPr algn="just"/>
            <a:endParaRPr lang="en-IN" b="1" dirty="0" smtClean="0"/>
          </a:p>
          <a:p>
            <a:pPr lvl="0" algn="just">
              <a:buFont typeface="Wingdings" pitchFamily="2" charset="2"/>
              <a:buChar char="Ø"/>
            </a:pPr>
            <a:r>
              <a:rPr lang="en-US" b="1" i="1" dirty="0" smtClean="0"/>
              <a:t>CaSO</a:t>
            </a:r>
            <a:r>
              <a:rPr lang="en-US" b="1" i="1" baseline="-25000" dirty="0" smtClean="0"/>
              <a:t>4</a:t>
            </a:r>
            <a:r>
              <a:rPr lang="en-US" b="1" i="1" dirty="0" smtClean="0"/>
              <a:t>  highly soluble in cold water and less soluble in hot water. So the CaSO</a:t>
            </a:r>
            <a:r>
              <a:rPr lang="en-US" b="1" i="1" baseline="-25000" dirty="0" smtClean="0"/>
              <a:t>4</a:t>
            </a:r>
            <a:r>
              <a:rPr lang="en-US" b="1" i="1" dirty="0" smtClean="0"/>
              <a:t> in boiler water is precipitates out as hard scale if the temp of boiler increases.</a:t>
            </a:r>
          </a:p>
          <a:p>
            <a:pPr lvl="0" algn="just">
              <a:buFont typeface="Wingdings" pitchFamily="2" charset="2"/>
              <a:buChar char="Ø"/>
            </a:pPr>
            <a:endParaRPr lang="en-IN" b="1" i="1" dirty="0" smtClean="0"/>
          </a:p>
          <a:p>
            <a:pPr lvl="0" algn="just">
              <a:buFont typeface="Wingdings" pitchFamily="2" charset="2"/>
              <a:buChar char="Ø"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 The dissolved Mgcl</a:t>
            </a:r>
            <a:r>
              <a:rPr lang="en-US" b="1" i="1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 present in water is precipitates as Mg (OH) </a:t>
            </a:r>
            <a:r>
              <a:rPr lang="en-US" b="1" i="1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 at high temperature, deposits as scale.</a:t>
            </a:r>
            <a:endParaRPr lang="en-IN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b="1" i="1" dirty="0" smtClean="0"/>
              <a:t>MgCl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 +2H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O→ Mg (OH)</a:t>
            </a:r>
            <a:r>
              <a:rPr lang="en-US" b="1" i="1" baseline="-25000" dirty="0" smtClean="0"/>
              <a:t>2↓</a:t>
            </a:r>
            <a:r>
              <a:rPr lang="en-US" b="1" i="1" dirty="0" smtClean="0"/>
              <a:t>  + 2HCl</a:t>
            </a:r>
          </a:p>
          <a:p>
            <a:pPr algn="just"/>
            <a:endParaRPr lang="en-IN" b="1" i="1" dirty="0" smtClean="0"/>
          </a:p>
          <a:p>
            <a:pPr lvl="0" algn="just">
              <a:buFont typeface="Wingdings" pitchFamily="2" charset="2"/>
              <a:buChar char="Ø"/>
            </a:pPr>
            <a:r>
              <a:rPr lang="en-US" b="1" i="1" dirty="0" smtClean="0"/>
              <a:t>Sio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 present in water deposits as calcium silicate or magnesium Silicate. The deposits are very hard.</a:t>
            </a:r>
            <a:endParaRPr lang="en-IN" b="1" i="1" dirty="0"/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9217" name="Picture 1" descr="C:\Users\yogirajd\Desktop\smita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04800"/>
            <a:ext cx="2381250" cy="1924050"/>
          </a:xfrm>
          <a:prstGeom prst="rect">
            <a:avLst/>
          </a:prstGeom>
          <a:noFill/>
        </p:spPr>
      </p:pic>
      <p:pic>
        <p:nvPicPr>
          <p:cNvPr id="6" name="Picture 3" descr="Logo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218" cy="121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839200" cy="365125"/>
          </a:xfrm>
        </p:spPr>
        <p:txBody>
          <a:bodyPr/>
          <a:lstStyle/>
          <a:p>
            <a:r>
              <a:rPr lang="en-US" b="1" dirty="0" smtClean="0"/>
              <a:t>International Institute of Information Technology,I2IT,P-14,Rajiv Gandhi </a:t>
            </a:r>
            <a:r>
              <a:rPr lang="en-US" b="1" dirty="0" err="1" smtClean="0"/>
              <a:t>infotech</a:t>
            </a:r>
            <a:r>
              <a:rPr lang="en-US" b="1" dirty="0" smtClean="0"/>
              <a:t> </a:t>
            </a:r>
            <a:r>
              <a:rPr lang="en-US" b="1" dirty="0" err="1" smtClean="0"/>
              <a:t>Park,Hinjawadi</a:t>
            </a:r>
            <a:r>
              <a:rPr lang="en-US" b="1" dirty="0" smtClean="0"/>
              <a:t> Phase1,Pune-411057 </a:t>
            </a:r>
          </a:p>
          <a:p>
            <a:r>
              <a:rPr lang="en-US" b="1" dirty="0" smtClean="0"/>
              <a:t>Phone-+912022933441/2/3  | Email-info@isquareit.edu.in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1876425" y="9442450"/>
            <a:ext cx="55563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2809875" y="9442450"/>
            <a:ext cx="47625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2933700" y="9442450"/>
            <a:ext cx="47625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385" name="Line 1"/>
          <p:cNvSpPr>
            <a:spLocks noChangeShapeType="1"/>
          </p:cNvSpPr>
          <p:nvPr/>
        </p:nvSpPr>
        <p:spPr bwMode="auto">
          <a:xfrm>
            <a:off x="3695700" y="9518650"/>
            <a:ext cx="47625" cy="247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914400" y="457200"/>
            <a:ext cx="7467600" cy="526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5144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4688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Disadvantages of Scale: -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74688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Wastage of Fuel: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74688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As the scale is hardly sticky on the walls of the boiler and it is very bad conductor of heat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or have low thermal conductivity</a:t>
            </a:r>
            <a:r>
              <a:rPr lang="en-US" sz="1600" dirty="0" smtClean="0">
                <a:latin typeface="+mj-lt"/>
                <a:ea typeface="Times New Roman" pitchFamily="18" charset="0"/>
                <a:cs typeface="Arial" pitchFamily="34" charset="0"/>
              </a:rPr>
              <a:t>. Heat transfer from wall  of boiler to water is decreased.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74688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get a steady supply of heat over heating is done. So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there is loss of heat and fuel.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74688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Depends upon thickness of scale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74688" algn="l"/>
              </a:tabLst>
            </a:pPr>
            <a:r>
              <a:rPr lang="en-US" sz="1600" b="1" i="1" dirty="0" smtClean="0">
                <a:solidFill>
                  <a:srgbClr val="00B0F0"/>
                </a:solidFill>
                <a:latin typeface="+mj-lt"/>
                <a:ea typeface="Times New Roman" pitchFamily="18" charset="0"/>
                <a:cs typeface="Arial" pitchFamily="34" charset="0"/>
              </a:rPr>
              <a:t>Lowering of boiler safety: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74688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Due to the scale formation we have to heat the boiler to high temperatures this causes the weakening of boiler material.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74688" algn="l"/>
              </a:tabLst>
            </a:pPr>
            <a:r>
              <a:rPr lang="en-US" sz="1600" dirty="0" smtClean="0">
                <a:latin typeface="+mj-lt"/>
                <a:ea typeface="Times New Roman" pitchFamily="18" charset="0"/>
                <a:cs typeface="Arial" pitchFamily="34" charset="0"/>
              </a:rPr>
              <a:t>Distortion of boiler tubes makes boiler unsafe to bear pressure of the steam (especially in high pressure boiler)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74688" algn="l"/>
              </a:tabLst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Decease in efficiency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74688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Due to scale deposits the chocking of boiler is observed.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74688" algn="l"/>
              </a:tabLst>
            </a:pPr>
            <a:r>
              <a:rPr lang="en-US" sz="1600" b="1" i="1" dirty="0" smtClean="0">
                <a:solidFill>
                  <a:srgbClr val="00B0F0"/>
                </a:solidFill>
                <a:latin typeface="+mj-lt"/>
                <a:ea typeface="Times New Roman" pitchFamily="18" charset="0"/>
                <a:cs typeface="Arial" pitchFamily="34" charset="0"/>
              </a:rPr>
              <a:t>Danger of explosion: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74688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Due to uneven heat there may be developing of cracks  in Scale.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74688" algn="l"/>
              </a:tabLst>
            </a:pPr>
            <a:r>
              <a:rPr lang="en-US" sz="1600" dirty="0" smtClean="0">
                <a:latin typeface="+mj-lt"/>
                <a:ea typeface="Times New Roman" pitchFamily="18" charset="0"/>
                <a:cs typeface="Arial" pitchFamily="34" charset="0"/>
              </a:rPr>
              <a:t>Due to uneven expansion crack  in scale may increases.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74688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Whenever the water passes through this crack comes to contact with boiler plate and generates sudden steam and high pressure results explosion of boiler.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4688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1218" cy="121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8229600" cy="365125"/>
          </a:xfrm>
        </p:spPr>
        <p:txBody>
          <a:bodyPr/>
          <a:lstStyle/>
          <a:p>
            <a:r>
              <a:rPr lang="en-US" b="1" dirty="0" smtClean="0"/>
              <a:t>International Institute of Information Technology,I2IT,P-14,Rajiv Gandhi </a:t>
            </a:r>
            <a:r>
              <a:rPr lang="en-US" b="1" dirty="0" err="1" smtClean="0"/>
              <a:t>infotech</a:t>
            </a:r>
            <a:r>
              <a:rPr lang="en-US" b="1" dirty="0" smtClean="0"/>
              <a:t> </a:t>
            </a:r>
            <a:r>
              <a:rPr lang="en-US" b="1" dirty="0" err="1" smtClean="0"/>
              <a:t>Park,Hinjawadi</a:t>
            </a:r>
            <a:r>
              <a:rPr lang="en-US" b="1" dirty="0" smtClean="0"/>
              <a:t> Phase1,Pune-411057 </a:t>
            </a:r>
          </a:p>
          <a:p>
            <a:r>
              <a:rPr lang="en-US" b="1" dirty="0" smtClean="0"/>
              <a:t>Phone-+912022933441/2/3  | Email-info@isquareit.edu.in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57200" y="457200"/>
            <a:ext cx="8229600" cy="514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5144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785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Removal of Scales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7850" algn="l"/>
              </a:tabLst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7850" algn="l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If the scale is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ea typeface="Times New Roman" pitchFamily="18" charset="0"/>
                <a:cs typeface="Arial" pitchFamily="34" charset="0"/>
              </a:rPr>
              <a:t>soft.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It can be removed by scrapping,</a:t>
            </a:r>
            <a:r>
              <a:rPr kumimoji="0" lang="en-US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by piec</a:t>
            </a:r>
            <a:r>
              <a:rPr lang="en-US" i="1" dirty="0" smtClean="0">
                <a:ea typeface="Times New Roman" pitchFamily="18" charset="0"/>
                <a:cs typeface="Arial" pitchFamily="34" charset="0"/>
              </a:rPr>
              <a:t>e of wood or wire.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77850" algn="l"/>
              </a:tabLst>
            </a:pPr>
            <a:r>
              <a:rPr lang="en-US" i="1" dirty="0" smtClean="0">
                <a:ea typeface="Times New Roman" pitchFamily="18" charset="0"/>
                <a:cs typeface="Arial" pitchFamily="34" charset="0"/>
              </a:rPr>
              <a:t>If the scale is </a:t>
            </a:r>
            <a:r>
              <a:rPr lang="en-US" i="1" dirty="0" smtClean="0">
                <a:solidFill>
                  <a:srgbClr val="00B0F0"/>
                </a:solidFill>
                <a:ea typeface="Times New Roman" pitchFamily="18" charset="0"/>
                <a:cs typeface="Arial" pitchFamily="34" charset="0"/>
              </a:rPr>
              <a:t>brittle.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By giving thermal shocks done by heating to higher temperature and suddenly cooling.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77850" algn="l"/>
              </a:tabLst>
            </a:pPr>
            <a:r>
              <a:rPr lang="en-US" i="1" dirty="0" smtClean="0">
                <a:ea typeface="Times New Roman" pitchFamily="18" charset="0"/>
                <a:cs typeface="Arial" pitchFamily="34" charset="0"/>
              </a:rPr>
              <a:t>If scale is </a:t>
            </a:r>
            <a:r>
              <a:rPr lang="en-US" i="1" dirty="0" smtClean="0">
                <a:solidFill>
                  <a:srgbClr val="00B0F0"/>
                </a:solidFill>
                <a:ea typeface="Times New Roman" pitchFamily="18" charset="0"/>
                <a:cs typeface="Arial" pitchFamily="34" charset="0"/>
              </a:rPr>
              <a:t>hard and adherent.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The CaCO</a:t>
            </a:r>
            <a:r>
              <a:rPr kumimoji="0" lang="en-US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scale is removed by the washing with 5-10%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HCl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Solution and CaSO</a:t>
            </a:r>
            <a:r>
              <a:rPr kumimoji="0" lang="en-US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scale in removed washing with EDTA solution.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77850" algn="l"/>
              </a:tabLst>
            </a:pPr>
            <a:r>
              <a:rPr lang="en-US" i="1" dirty="0" smtClean="0">
                <a:ea typeface="Times New Roman" pitchFamily="18" charset="0"/>
                <a:cs typeface="Arial" pitchFamily="34" charset="0"/>
              </a:rPr>
              <a:t>If the scale is </a:t>
            </a:r>
            <a:r>
              <a:rPr lang="en-US" i="1" dirty="0" smtClean="0">
                <a:solidFill>
                  <a:srgbClr val="00B0F0"/>
                </a:solidFill>
                <a:ea typeface="Times New Roman" pitchFamily="18" charset="0"/>
                <a:cs typeface="Arial" pitchFamily="34" charset="0"/>
              </a:rPr>
              <a:t>loosely bound.</a:t>
            </a:r>
            <a:r>
              <a:rPr lang="en-US" i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Blow down operation also removes Scale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77850" algn="l"/>
              </a:tabLst>
            </a:pP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77850" algn="l"/>
              </a:tabLst>
            </a:pPr>
            <a:r>
              <a:rPr lang="en-US" b="1" i="1" dirty="0" smtClean="0">
                <a:cs typeface="Arial" pitchFamily="34" charset="0"/>
              </a:rPr>
              <a:t>Prevention of scale formation: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77850" algn="l"/>
              </a:tabLst>
            </a:pPr>
            <a:endParaRPr lang="en-US" b="1" i="1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77850" algn="l"/>
              </a:tabLst>
            </a:pPr>
            <a:r>
              <a:rPr lang="en-US" b="1" dirty="0" smtClean="0">
                <a:cs typeface="Arial" pitchFamily="34" charset="0"/>
              </a:rPr>
              <a:t>Internal treatment 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77850" algn="l"/>
              </a:tabLst>
            </a:pPr>
            <a:endParaRPr lang="en-US" b="1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77850" algn="l"/>
              </a:tabLst>
            </a:pPr>
            <a:r>
              <a:rPr lang="en-US" i="1" dirty="0" smtClean="0">
                <a:cs typeface="Arial" pitchFamily="34" charset="0"/>
              </a:rPr>
              <a:t>1} Precipitate out scale forming impurities form of sludge which will be blown down.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77850" algn="l"/>
              </a:tabLst>
            </a:pPr>
            <a:r>
              <a:rPr lang="en-US" i="1" dirty="0" smtClean="0">
                <a:cs typeface="Arial" pitchFamily="34" charset="0"/>
              </a:rPr>
              <a:t>2} Impurities can be converted into compounds which are dissolved form in water so wont harm.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7785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18" cy="121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" y="6356350"/>
            <a:ext cx="8077200" cy="365125"/>
          </a:xfrm>
        </p:spPr>
        <p:txBody>
          <a:bodyPr/>
          <a:lstStyle/>
          <a:p>
            <a:r>
              <a:rPr lang="en-US" dirty="0" smtClean="0"/>
              <a:t>International Institute of Information Technology,I2IT,P-14,Rajiv Gandhi </a:t>
            </a:r>
            <a:r>
              <a:rPr lang="en-US" dirty="0" err="1" smtClean="0"/>
              <a:t>infotech</a:t>
            </a:r>
            <a:r>
              <a:rPr lang="en-US" dirty="0" smtClean="0"/>
              <a:t> </a:t>
            </a:r>
            <a:r>
              <a:rPr lang="en-US" dirty="0" err="1" smtClean="0"/>
              <a:t>Park,Hinjawadi</a:t>
            </a:r>
            <a:r>
              <a:rPr lang="en-US" dirty="0" smtClean="0"/>
              <a:t> Phase1,Pune-411057</a:t>
            </a:r>
          </a:p>
          <a:p>
            <a:r>
              <a:rPr lang="en-US" dirty="0" smtClean="0"/>
              <a:t> Phone-+912022933441/2/3  | Email-info@isquareit.edu.in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1182</Words>
  <Application>Microsoft Office PowerPoint</Application>
  <PresentationFormat>On-screen Show (4:3)</PresentationFormat>
  <Paragraphs>156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BOILER</vt:lpstr>
      <vt:lpstr>BOILER FEED WATER</vt:lpstr>
      <vt:lpstr>Scale &amp; sludge formation</vt:lpstr>
      <vt:lpstr>Disadvantages of sludge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Scale &amp; sludge formation</dc:title>
  <dc:creator>Yogiraj R. Deshmukh</dc:creator>
  <cp:lastModifiedBy>Mandar Vijay Datar</cp:lastModifiedBy>
  <cp:revision>81</cp:revision>
  <dcterms:created xsi:type="dcterms:W3CDTF">2006-08-16T00:00:00Z</dcterms:created>
  <dcterms:modified xsi:type="dcterms:W3CDTF">2020-02-20T04:23:39Z</dcterms:modified>
</cp:coreProperties>
</file>