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65" r:id="rId3"/>
    <p:sldId id="269" r:id="rId4"/>
    <p:sldId id="270" r:id="rId5"/>
    <p:sldId id="273" r:id="rId6"/>
    <p:sldId id="263" r:id="rId7"/>
    <p:sldId id="274" r:id="rId8"/>
    <p:sldId id="275" r:id="rId9"/>
    <p:sldId id="276" r:id="rId10"/>
    <p:sldId id="258" r:id="rId11"/>
    <p:sldId id="259" r:id="rId12"/>
    <p:sldId id="260" r:id="rId13"/>
    <p:sldId id="261" r:id="rId14"/>
    <p:sldId id="262" r:id="rId15"/>
    <p:sldId id="277" r:id="rId16"/>
    <p:sldId id="268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0DA7B2B-118B-4BD4-A591-6E9422BBB425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0732-6A45-4D19-AE74-678DA87136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1415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7B2B-118B-4BD4-A591-6E9422BBB425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0732-6A45-4D19-AE74-678DA8713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945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7B2B-118B-4BD4-A591-6E9422BBB425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0732-6A45-4D19-AE74-678DA87136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0212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7B2B-118B-4BD4-A591-6E9422BBB425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0732-6A45-4D19-AE74-678DA8713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885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7B2B-118B-4BD4-A591-6E9422BBB425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0732-6A45-4D19-AE74-678DA87136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79870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7B2B-118B-4BD4-A591-6E9422BBB425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0732-6A45-4D19-AE74-678DA8713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458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7B2B-118B-4BD4-A591-6E9422BBB425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0732-6A45-4D19-AE74-678DA8713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718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7B2B-118B-4BD4-A591-6E9422BBB425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0732-6A45-4D19-AE74-678DA8713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4759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7B2B-118B-4BD4-A591-6E9422BBB425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0732-6A45-4D19-AE74-678DA8713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4769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7B2B-118B-4BD4-A591-6E9422BBB425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0732-6A45-4D19-AE74-678DA8713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0356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7B2B-118B-4BD4-A591-6E9422BBB425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0732-6A45-4D19-AE74-678DA87136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55919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0DA7B2B-118B-4BD4-A591-6E9422BBB425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0270732-6A45-4D19-AE74-678DA871369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8150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27A076FC-11D7-4D3A-9CC4-096D9A6D1209}"/>
              </a:ext>
            </a:extLst>
          </p:cNvPr>
          <p:cNvSpPr txBox="1">
            <a:spLocks/>
          </p:cNvSpPr>
          <p:nvPr/>
        </p:nvSpPr>
        <p:spPr>
          <a:xfrm>
            <a:off x="2209800" y="2260600"/>
            <a:ext cx="77724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/>
              <a:t>Introduction </a:t>
            </a:r>
          </a:p>
          <a:p>
            <a:pPr algn="ctr"/>
            <a:r>
              <a:rPr lang="en-US" sz="6000" dirty="0"/>
              <a:t>to </a:t>
            </a:r>
          </a:p>
          <a:p>
            <a:pPr algn="ctr"/>
            <a:r>
              <a:rPr lang="en-US" sz="6000" dirty="0"/>
              <a:t>TCP/IP protocol Suite</a:t>
            </a:r>
          </a:p>
        </p:txBody>
      </p:sp>
      <p:pic>
        <p:nvPicPr>
          <p:cNvPr id="1026" name="Picture 2" descr="Image result for i2it logo">
            <a:extLst>
              <a:ext uri="{FF2B5EF4-FFF2-40B4-BE49-F238E27FC236}">
                <a16:creationId xmlns:a16="http://schemas.microsoft.com/office/drawing/2014/main" xmlns="" id="{CD48BB6E-BEEE-47E9-B1E2-F3C4F6258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8504"/>
            <a:ext cx="2672080" cy="141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779C647-D0F6-434D-ABBB-2FE98F247B4D}"/>
              </a:ext>
            </a:extLst>
          </p:cNvPr>
          <p:cNvSpPr/>
          <p:nvPr/>
        </p:nvSpPr>
        <p:spPr>
          <a:xfrm>
            <a:off x="121920" y="6328663"/>
            <a:ext cx="11521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Hope Foundation’s International Institute of Information Technology, I²IT,  P-14 Rajiv Gandhi Infotech Park, </a:t>
            </a:r>
            <a:r>
              <a:rPr lang="en-US" sz="1200" dirty="0" err="1"/>
              <a:t>Hinjawadi</a:t>
            </a:r>
            <a:r>
              <a:rPr lang="en-US" sz="1200" dirty="0"/>
              <a:t>, Pune - 411 057</a:t>
            </a:r>
          </a:p>
          <a:p>
            <a:pPr algn="ctr"/>
            <a:r>
              <a:rPr lang="en-US" sz="1200" dirty="0"/>
              <a:t>Tel - +91 20 22933441 / 2 / 3 | Website - www.isquareit.edu.in ; Email - info@isquareit.edu.in</a:t>
            </a:r>
          </a:p>
        </p:txBody>
      </p:sp>
    </p:spTree>
    <p:extLst>
      <p:ext uri="{BB962C8B-B14F-4D97-AF65-F5344CB8AC3E}">
        <p14:creationId xmlns:p14="http://schemas.microsoft.com/office/powerpoint/2010/main" xmlns="" val="200552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0074BB6-025A-473B-9A77-BD3CAA490A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224"/>
          <a:stretch/>
        </p:blipFill>
        <p:spPr>
          <a:xfrm>
            <a:off x="7710951" y="3318075"/>
            <a:ext cx="4331963" cy="27543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A95843-D016-47F4-A00A-F1F9074F1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894" y="410683"/>
            <a:ext cx="9720072" cy="1499616"/>
          </a:xfrm>
        </p:spPr>
        <p:txBody>
          <a:bodyPr/>
          <a:lstStyle/>
          <a:p>
            <a:r>
              <a:rPr lang="en-US" dirty="0"/>
              <a:t>Physical Layer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C470FD-50D7-4F8E-B2D6-3B9B9ECAF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456" y="2049045"/>
            <a:ext cx="9720073" cy="4023360"/>
          </a:xfrm>
        </p:spPr>
        <p:txBody>
          <a:bodyPr/>
          <a:lstStyle/>
          <a:p>
            <a:r>
              <a:rPr lang="en-US" dirty="0"/>
              <a:t>1. Physical Characteristics of Interface and medium : Type of Transmission medium</a:t>
            </a:r>
          </a:p>
          <a:p>
            <a:r>
              <a:rPr lang="en-US" dirty="0"/>
              <a:t>2. Representation of Bits : Encoding Techniques ; Conversion of Bits to Electrical/Optical signals</a:t>
            </a:r>
          </a:p>
          <a:p>
            <a:r>
              <a:rPr lang="en-US" dirty="0"/>
              <a:t>3. Data rate: bits/sec</a:t>
            </a:r>
          </a:p>
          <a:p>
            <a:r>
              <a:rPr lang="en-US" dirty="0"/>
              <a:t>4. Synchronization: Clock Synchronization at Sender &amp; receiver </a:t>
            </a:r>
          </a:p>
          <a:p>
            <a:r>
              <a:rPr lang="en-US" dirty="0"/>
              <a:t>5. Physical Topology: Star, Bus, Mesh, Ring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6. Line Configuration : Point to Point, Multipoint Configurations</a:t>
            </a:r>
          </a:p>
          <a:p>
            <a:r>
              <a:rPr lang="en-US" dirty="0"/>
              <a:t>7. Transmission Mode : Simplex , Half-Duplex, Full-Duplex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2094C8F-904F-4FA0-B7BC-560B12D4944A}"/>
              </a:ext>
            </a:extLst>
          </p:cNvPr>
          <p:cNvSpPr txBox="1"/>
          <p:nvPr/>
        </p:nvSpPr>
        <p:spPr>
          <a:xfrm>
            <a:off x="2551840" y="1425674"/>
            <a:ext cx="7768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Physical layer is responsible for movements of bits from one hop(node) to the next</a:t>
            </a:r>
          </a:p>
        </p:txBody>
      </p:sp>
      <p:pic>
        <p:nvPicPr>
          <p:cNvPr id="7" name="Picture 2" descr="Image result for i2it logo">
            <a:extLst>
              <a:ext uri="{FF2B5EF4-FFF2-40B4-BE49-F238E27FC236}">
                <a16:creationId xmlns:a16="http://schemas.microsoft.com/office/drawing/2014/main" xmlns="" id="{0183C14E-FAEC-4B3D-84CA-62FE84CBD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19920" y="64236"/>
            <a:ext cx="2672080" cy="141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005B6FF-B268-474C-AC95-4BE40ED2F2F3}"/>
              </a:ext>
            </a:extLst>
          </p:cNvPr>
          <p:cNvSpPr/>
          <p:nvPr/>
        </p:nvSpPr>
        <p:spPr>
          <a:xfrm>
            <a:off x="121920" y="6328663"/>
            <a:ext cx="11521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Hope Foundation’s International Institute of Information Technology, I²IT,  P-14 Rajiv Gandhi Infotech Park, </a:t>
            </a:r>
            <a:r>
              <a:rPr lang="en-US" sz="1200" dirty="0" err="1"/>
              <a:t>Hinjawadi</a:t>
            </a:r>
            <a:r>
              <a:rPr lang="en-US" sz="1200" dirty="0"/>
              <a:t>, Pune - 411 057</a:t>
            </a:r>
          </a:p>
          <a:p>
            <a:pPr algn="ctr"/>
            <a:r>
              <a:rPr lang="en-US" sz="1200" dirty="0"/>
              <a:t>Tel - +91 20 22933441 / 2 / 3 | Website - www.isquareit.edu.in ; Email - info@isquareit.edu.in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8579D8E-8105-4D95-B06E-376E32745B69}"/>
              </a:ext>
            </a:extLst>
          </p:cNvPr>
          <p:cNvSpPr txBox="1"/>
          <p:nvPr/>
        </p:nvSpPr>
        <p:spPr>
          <a:xfrm>
            <a:off x="213307" y="6003116"/>
            <a:ext cx="53544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Data Communications and Networking 5E, </a:t>
            </a:r>
            <a:r>
              <a:rPr lang="en-US" sz="1100" dirty="0" err="1"/>
              <a:t>Forouzan</a:t>
            </a:r>
            <a:endParaRPr lang="en-US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4BDED81-5693-4042-A0BD-183C4C965C99}"/>
              </a:ext>
            </a:extLst>
          </p:cNvPr>
          <p:cNvSpPr txBox="1"/>
          <p:nvPr/>
        </p:nvSpPr>
        <p:spPr>
          <a:xfrm>
            <a:off x="8682087" y="5674936"/>
            <a:ext cx="33608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 Source: https://slideplayer.com/slide/9415506/</a:t>
            </a:r>
          </a:p>
        </p:txBody>
      </p:sp>
    </p:spTree>
    <p:extLst>
      <p:ext uri="{BB962C8B-B14F-4D97-AF65-F5344CB8AC3E}">
        <p14:creationId xmlns:p14="http://schemas.microsoft.com/office/powerpoint/2010/main" xmlns="" val="1024461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B62DBC-24B6-442C-8ABE-D507EEDBF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Link Layer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5FF2E4-CAA8-422C-AB5A-238EE563D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Framing</a:t>
            </a:r>
          </a:p>
          <a:p>
            <a:r>
              <a:rPr lang="en-US" dirty="0"/>
              <a:t>2. Physical Addressing</a:t>
            </a:r>
          </a:p>
          <a:p>
            <a:r>
              <a:rPr lang="en-US" dirty="0"/>
              <a:t>3.Flow control</a:t>
            </a:r>
          </a:p>
          <a:p>
            <a:r>
              <a:rPr lang="en-US" dirty="0"/>
              <a:t>4. Error Control: Detection &amp; Correction</a:t>
            </a:r>
          </a:p>
          <a:p>
            <a:r>
              <a:rPr lang="en-US" dirty="0"/>
              <a:t>5. Access Control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2C79EF-C68A-4F17-A87F-F64FA4EADFA2}"/>
              </a:ext>
            </a:extLst>
          </p:cNvPr>
          <p:cNvSpPr txBox="1"/>
          <p:nvPr/>
        </p:nvSpPr>
        <p:spPr>
          <a:xfrm>
            <a:off x="3399183" y="1679713"/>
            <a:ext cx="7768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link layer is responsible for moving frames from one hop(node) to the next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13AFA9A-4B78-4506-B3DD-6D2AE9147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4560" y="2250402"/>
            <a:ext cx="6187440" cy="42345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DD4FD9-55E4-462B-8C50-F472339A6440}"/>
              </a:ext>
            </a:extLst>
          </p:cNvPr>
          <p:cNvSpPr txBox="1"/>
          <p:nvPr/>
        </p:nvSpPr>
        <p:spPr>
          <a:xfrm>
            <a:off x="834887" y="5436704"/>
            <a:ext cx="432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e.g., ARP, IEEE 802.3 and IEEE 802.11</a:t>
            </a:r>
          </a:p>
        </p:txBody>
      </p:sp>
      <p:pic>
        <p:nvPicPr>
          <p:cNvPr id="7" name="Picture 2" descr="Image result for i2it logo">
            <a:extLst>
              <a:ext uri="{FF2B5EF4-FFF2-40B4-BE49-F238E27FC236}">
                <a16:creationId xmlns:a16="http://schemas.microsoft.com/office/drawing/2014/main" xmlns="" id="{41490747-6579-430E-A0A0-116458CB0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19920" y="64236"/>
            <a:ext cx="2672080" cy="141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B0F56DC-9DCA-4C75-A1F4-B4F9DA57961C}"/>
              </a:ext>
            </a:extLst>
          </p:cNvPr>
          <p:cNvSpPr/>
          <p:nvPr/>
        </p:nvSpPr>
        <p:spPr>
          <a:xfrm>
            <a:off x="121920" y="6328663"/>
            <a:ext cx="11521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Hope Foundation’s International Institute of Information Technology, I²IT,  P-14 Rajiv Gandhi Infotech Park, </a:t>
            </a:r>
            <a:r>
              <a:rPr lang="en-US" sz="1200" dirty="0" err="1"/>
              <a:t>Hinjawadi</a:t>
            </a:r>
            <a:r>
              <a:rPr lang="en-US" sz="1200" dirty="0"/>
              <a:t>, Pune - 411 057</a:t>
            </a:r>
          </a:p>
          <a:p>
            <a:pPr algn="ctr"/>
            <a:r>
              <a:rPr lang="en-US" sz="1200" dirty="0"/>
              <a:t>Tel - +91 20 22933441 / 2 / 3 | Website - www.isquareit.edu.in ; Email - info@isquareit.edu.in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B01CE0C-3667-4F09-B396-F6880B594606}"/>
              </a:ext>
            </a:extLst>
          </p:cNvPr>
          <p:cNvSpPr txBox="1"/>
          <p:nvPr/>
        </p:nvSpPr>
        <p:spPr>
          <a:xfrm>
            <a:off x="213307" y="6003116"/>
            <a:ext cx="53544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Data Communications and Networking 5E, </a:t>
            </a:r>
            <a:r>
              <a:rPr lang="en-US" sz="1100" dirty="0" err="1"/>
              <a:t>Forouzan</a:t>
            </a:r>
            <a:endParaRPr lang="en-US" sz="11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66078BF-C8EB-458D-A4D7-F6597553995B}"/>
              </a:ext>
            </a:extLst>
          </p:cNvPr>
          <p:cNvSpPr txBox="1"/>
          <p:nvPr/>
        </p:nvSpPr>
        <p:spPr>
          <a:xfrm>
            <a:off x="8870623" y="1967562"/>
            <a:ext cx="3321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 Source: http://www.highteck.net/EN/DataLink/Data_Link_Layer.html</a:t>
            </a:r>
          </a:p>
        </p:txBody>
      </p:sp>
    </p:spTree>
    <p:extLst>
      <p:ext uri="{BB962C8B-B14F-4D97-AF65-F5344CB8AC3E}">
        <p14:creationId xmlns:p14="http://schemas.microsoft.com/office/powerpoint/2010/main" xmlns="" val="1545529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139E66-F76E-49A5-98CB-9A287BE95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</a:t>
            </a:r>
            <a:r>
              <a:rPr lang="en-US" dirty="0"/>
              <a:t>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5ACA1B-2FEC-44DA-8FDE-F95B76CB8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Logical Addressing: IPv4, IPv6</a:t>
            </a:r>
          </a:p>
          <a:p>
            <a:r>
              <a:rPr lang="en-US" dirty="0"/>
              <a:t>2. Routing: Routing algorithms &amp; table (traffic routing &amp; control)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DFAD4E4-0713-49BA-B110-DE07184452B4}"/>
              </a:ext>
            </a:extLst>
          </p:cNvPr>
          <p:cNvSpPr txBox="1"/>
          <p:nvPr/>
        </p:nvSpPr>
        <p:spPr>
          <a:xfrm>
            <a:off x="1689653" y="1679713"/>
            <a:ext cx="9478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Network layer is responsible for delivery of individual packets from source host to destination host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E7E8954-3F58-4D63-AD68-24E4B23ED3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696"/>
          <a:stretch/>
        </p:blipFill>
        <p:spPr>
          <a:xfrm>
            <a:off x="4865270" y="3169339"/>
            <a:ext cx="6778090" cy="31811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70FDB4-03D0-40B4-B390-F13F492B2808}"/>
              </a:ext>
            </a:extLst>
          </p:cNvPr>
          <p:cNvSpPr txBox="1"/>
          <p:nvPr/>
        </p:nvSpPr>
        <p:spPr>
          <a:xfrm>
            <a:off x="884583" y="5029200"/>
            <a:ext cx="3468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e.g., IP, ICMP, IGMP, DHCP</a:t>
            </a:r>
          </a:p>
        </p:txBody>
      </p:sp>
      <p:pic>
        <p:nvPicPr>
          <p:cNvPr id="7" name="Picture 2" descr="Image result for i2it logo">
            <a:extLst>
              <a:ext uri="{FF2B5EF4-FFF2-40B4-BE49-F238E27FC236}">
                <a16:creationId xmlns:a16="http://schemas.microsoft.com/office/drawing/2014/main" xmlns="" id="{71484D61-3EE7-4419-B1B3-BCB784AAF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19920" y="64236"/>
            <a:ext cx="2672080" cy="141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D6A5D48-3DCA-48CE-BEC7-20AC6050D073}"/>
              </a:ext>
            </a:extLst>
          </p:cNvPr>
          <p:cNvSpPr/>
          <p:nvPr/>
        </p:nvSpPr>
        <p:spPr>
          <a:xfrm>
            <a:off x="121920" y="6328663"/>
            <a:ext cx="11521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Hope Foundation’s International Institute of Information Technology, I²IT,  P-14 Rajiv Gandhi Infotech Park, </a:t>
            </a:r>
            <a:r>
              <a:rPr lang="en-US" sz="1200" dirty="0" err="1"/>
              <a:t>Hinjawadi</a:t>
            </a:r>
            <a:r>
              <a:rPr lang="en-US" sz="1200" dirty="0"/>
              <a:t>, Pune - 411 057</a:t>
            </a:r>
          </a:p>
          <a:p>
            <a:pPr algn="ctr"/>
            <a:r>
              <a:rPr lang="en-US" sz="1200" dirty="0"/>
              <a:t>Tel - +91 20 22933441 / 2 / 3 | Website - www.isquareit.edu.in ; Email - info@isquareit.edu.in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03E0BBE-CC53-4B70-A629-DE180D44650F}"/>
              </a:ext>
            </a:extLst>
          </p:cNvPr>
          <p:cNvSpPr txBox="1"/>
          <p:nvPr/>
        </p:nvSpPr>
        <p:spPr>
          <a:xfrm>
            <a:off x="213307" y="6003116"/>
            <a:ext cx="53544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Data Communications and Networking 5E, </a:t>
            </a:r>
            <a:r>
              <a:rPr lang="en-US" sz="1100" dirty="0" err="1"/>
              <a:t>Forouzan</a:t>
            </a:r>
            <a:endParaRPr lang="en-US" sz="11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7EAF50-A22D-4649-A45F-4CD1D92A858F}"/>
              </a:ext>
            </a:extLst>
          </p:cNvPr>
          <p:cNvSpPr txBox="1"/>
          <p:nvPr/>
        </p:nvSpPr>
        <p:spPr>
          <a:xfrm>
            <a:off x="10152670" y="5820832"/>
            <a:ext cx="19174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Image Source: Weblink</a:t>
            </a:r>
          </a:p>
          <a:p>
            <a:r>
              <a:rPr lang="en-US" sz="900" dirty="0"/>
              <a:t>https://fossbytes.com/network-layer-osi-model/</a:t>
            </a:r>
          </a:p>
        </p:txBody>
      </p:sp>
    </p:spTree>
    <p:extLst>
      <p:ext uri="{BB962C8B-B14F-4D97-AF65-F5344CB8AC3E}">
        <p14:creationId xmlns:p14="http://schemas.microsoft.com/office/powerpoint/2010/main" xmlns="" val="3781931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F74A7F-5310-48FD-8EE6-67A75BBDC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311AE8-9C1F-4982-964C-514B73F7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36512"/>
            <a:ext cx="9720073" cy="3692081"/>
          </a:xfrm>
        </p:spPr>
        <p:txBody>
          <a:bodyPr/>
          <a:lstStyle/>
          <a:p>
            <a:r>
              <a:rPr lang="en-US" dirty="0"/>
              <a:t>1. Service point addressing: Port Address</a:t>
            </a:r>
          </a:p>
          <a:p>
            <a:r>
              <a:rPr lang="en-US" dirty="0"/>
              <a:t>2. Segmentation : Divided into transmittable segments with sequence numbers</a:t>
            </a:r>
          </a:p>
          <a:p>
            <a:r>
              <a:rPr lang="en-US" dirty="0"/>
              <a:t>3. Connection Control</a:t>
            </a:r>
          </a:p>
          <a:p>
            <a:r>
              <a:rPr lang="en-US" dirty="0"/>
              <a:t>4. Flow Control</a:t>
            </a:r>
          </a:p>
          <a:p>
            <a:r>
              <a:rPr lang="en-US" dirty="0"/>
              <a:t>5. Session Multiplexing</a:t>
            </a:r>
          </a:p>
          <a:p>
            <a:r>
              <a:rPr lang="en-US" dirty="0"/>
              <a:t>6. Error Detection &amp; Correction (resends)</a:t>
            </a:r>
          </a:p>
          <a:p>
            <a:r>
              <a:rPr lang="en-US" dirty="0"/>
              <a:t>7. Message reordering (reassembly)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4EB3B76-6A44-414C-B70A-CABB9C3D41B7}"/>
              </a:ext>
            </a:extLst>
          </p:cNvPr>
          <p:cNvSpPr txBox="1"/>
          <p:nvPr/>
        </p:nvSpPr>
        <p:spPr>
          <a:xfrm>
            <a:off x="1689653" y="1679713"/>
            <a:ext cx="9478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Transport layer is responsible for the delivery of the message from one process to another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EF09971-9EBC-461F-A4B9-948F04C9C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2997" y="3568256"/>
            <a:ext cx="4714875" cy="2409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00163D3-152A-45AB-B64D-A2CAEDA4EEB7}"/>
              </a:ext>
            </a:extLst>
          </p:cNvPr>
          <p:cNvSpPr txBox="1"/>
          <p:nvPr/>
        </p:nvSpPr>
        <p:spPr>
          <a:xfrm>
            <a:off x="2734608" y="5882872"/>
            <a:ext cx="2782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e.g., TCP, UDP</a:t>
            </a:r>
          </a:p>
        </p:txBody>
      </p:sp>
      <p:pic>
        <p:nvPicPr>
          <p:cNvPr id="7" name="Picture 2" descr="Image result for i2it logo">
            <a:extLst>
              <a:ext uri="{FF2B5EF4-FFF2-40B4-BE49-F238E27FC236}">
                <a16:creationId xmlns:a16="http://schemas.microsoft.com/office/drawing/2014/main" xmlns="" id="{2EA34377-ABB9-43D0-93C0-D3D7B18DF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19920" y="64236"/>
            <a:ext cx="2672080" cy="141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FBDB9C8-D4DE-4842-82C8-FFA0F16DDC3F}"/>
              </a:ext>
            </a:extLst>
          </p:cNvPr>
          <p:cNvSpPr/>
          <p:nvPr/>
        </p:nvSpPr>
        <p:spPr>
          <a:xfrm>
            <a:off x="121920" y="6328663"/>
            <a:ext cx="11521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Hope Foundation’s International Institute of Information Technology, I²IT,  P-14 Rajiv Gandhi Infotech Park, </a:t>
            </a:r>
            <a:r>
              <a:rPr lang="en-US" sz="1200" dirty="0" err="1"/>
              <a:t>Hinjawadi</a:t>
            </a:r>
            <a:r>
              <a:rPr lang="en-US" sz="1200" dirty="0"/>
              <a:t>, Pune - 411 057</a:t>
            </a:r>
          </a:p>
          <a:p>
            <a:pPr algn="ctr"/>
            <a:r>
              <a:rPr lang="en-US" sz="1200" dirty="0"/>
              <a:t>Tel - +91 20 22933441 / 2 / 3 | Website - www.isquareit.edu.in ; Email - info@isquareit.edu.in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65631AD-4B89-48A3-B5E0-C14F72D4E529}"/>
              </a:ext>
            </a:extLst>
          </p:cNvPr>
          <p:cNvSpPr txBox="1"/>
          <p:nvPr/>
        </p:nvSpPr>
        <p:spPr>
          <a:xfrm>
            <a:off x="57395" y="6162071"/>
            <a:ext cx="53544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Data Communications and Networking 5E, </a:t>
            </a:r>
            <a:r>
              <a:rPr lang="en-US" sz="1100" dirty="0" err="1"/>
              <a:t>Forouzan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2183424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73FFBF9-E2DF-4B64-9432-626EA477FB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947" b="2976"/>
          <a:stretch/>
        </p:blipFill>
        <p:spPr>
          <a:xfrm>
            <a:off x="5235587" y="2068348"/>
            <a:ext cx="6867525" cy="40233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3ED46A-3AF5-41C9-9037-2CB2F8063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A0A604-A264-416E-BAF4-12E4A757C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Network virtual terminal (e.g. </a:t>
            </a:r>
            <a:r>
              <a:rPr lang="en-US"/>
              <a:t>usgs)</a:t>
            </a:r>
            <a:endParaRPr lang="en-US" dirty="0"/>
          </a:p>
          <a:p>
            <a:r>
              <a:rPr lang="en-US" dirty="0"/>
              <a:t>2.File transfer, access and management</a:t>
            </a:r>
          </a:p>
          <a:p>
            <a:r>
              <a:rPr lang="en-US" dirty="0"/>
              <a:t>3.Mail services</a:t>
            </a:r>
          </a:p>
          <a:p>
            <a:r>
              <a:rPr lang="en-US" dirty="0"/>
              <a:t>4.Directory services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209212A-C8D5-4EFB-A088-AF476A107390}"/>
              </a:ext>
            </a:extLst>
          </p:cNvPr>
          <p:cNvSpPr txBox="1"/>
          <p:nvPr/>
        </p:nvSpPr>
        <p:spPr>
          <a:xfrm>
            <a:off x="1689653" y="1679713"/>
            <a:ext cx="9478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Application layer is responsible for providing services to the user.</a:t>
            </a:r>
          </a:p>
        </p:txBody>
      </p:sp>
      <p:pic>
        <p:nvPicPr>
          <p:cNvPr id="7" name="Picture 2" descr="Image result for i2it logo">
            <a:extLst>
              <a:ext uri="{FF2B5EF4-FFF2-40B4-BE49-F238E27FC236}">
                <a16:creationId xmlns:a16="http://schemas.microsoft.com/office/drawing/2014/main" xmlns="" id="{D0FE3090-3CEC-4796-A4E9-BAACC58BA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19920" y="64236"/>
            <a:ext cx="2672080" cy="141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F09F519-9AEB-434C-9DE5-A5D10768E12D}"/>
              </a:ext>
            </a:extLst>
          </p:cNvPr>
          <p:cNvSpPr/>
          <p:nvPr/>
        </p:nvSpPr>
        <p:spPr>
          <a:xfrm>
            <a:off x="121920" y="6328663"/>
            <a:ext cx="11521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Hope Foundation’s International Institute of Information Technology, I²IT,  P-14 Rajiv Gandhi Infotech Park, </a:t>
            </a:r>
            <a:r>
              <a:rPr lang="en-US" sz="1200" dirty="0" err="1"/>
              <a:t>Hinjawadi</a:t>
            </a:r>
            <a:r>
              <a:rPr lang="en-US" sz="1200" dirty="0"/>
              <a:t>, Pune - 411 057</a:t>
            </a:r>
          </a:p>
          <a:p>
            <a:pPr algn="ctr"/>
            <a:r>
              <a:rPr lang="en-US" sz="1200" dirty="0"/>
              <a:t>Tel - +91 20 22933441 / 2 / 3 | Website - www.isquareit.edu.in ; Email - info@isquareit.edu.in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C64DB73-BF31-458F-83A0-6385A725FBB5}"/>
              </a:ext>
            </a:extLst>
          </p:cNvPr>
          <p:cNvSpPr txBox="1"/>
          <p:nvPr/>
        </p:nvSpPr>
        <p:spPr>
          <a:xfrm>
            <a:off x="213307" y="6003116"/>
            <a:ext cx="53544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Data Communications and Networking 5E, </a:t>
            </a:r>
            <a:r>
              <a:rPr lang="en-US" sz="1100" dirty="0" err="1"/>
              <a:t>Forouzan</a:t>
            </a:r>
            <a:endParaRPr lang="en-US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53187EE-2F79-4EEA-B499-B7640AFA14B8}"/>
              </a:ext>
            </a:extLst>
          </p:cNvPr>
          <p:cNvSpPr txBox="1"/>
          <p:nvPr/>
        </p:nvSpPr>
        <p:spPr>
          <a:xfrm>
            <a:off x="8267307" y="6010131"/>
            <a:ext cx="3802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 </a:t>
            </a:r>
            <a:r>
              <a:rPr lang="en-US" sz="1000" dirty="0" err="1"/>
              <a:t>Socure</a:t>
            </a:r>
            <a:r>
              <a:rPr lang="en-US" sz="1000" dirty="0"/>
              <a:t>: https://www.pinterest.com/pin/561050066049773076/?lp=true</a:t>
            </a:r>
          </a:p>
        </p:txBody>
      </p:sp>
    </p:spTree>
    <p:extLst>
      <p:ext uri="{BB962C8B-B14F-4D97-AF65-F5344CB8AC3E}">
        <p14:creationId xmlns:p14="http://schemas.microsoft.com/office/powerpoint/2010/main" xmlns="" val="2636969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01143B8-D58F-4348-B16F-C4F1A453F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0160" y="406400"/>
            <a:ext cx="9464040" cy="5903969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3AF073-09D3-4AD6-805A-0A16FCA5E378}"/>
              </a:ext>
            </a:extLst>
          </p:cNvPr>
          <p:cNvSpPr/>
          <p:nvPr/>
        </p:nvSpPr>
        <p:spPr>
          <a:xfrm>
            <a:off x="121920" y="6328663"/>
            <a:ext cx="11521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Hope Foundation’s International Institute of Information Technology, I²IT,  P-14 Rajiv Gandhi Infotech Park, </a:t>
            </a:r>
            <a:r>
              <a:rPr lang="en-US" sz="1200" dirty="0" err="1"/>
              <a:t>Hinjawadi</a:t>
            </a:r>
            <a:r>
              <a:rPr lang="en-US" sz="1200" dirty="0"/>
              <a:t>, Pune - 411 057</a:t>
            </a:r>
          </a:p>
          <a:p>
            <a:pPr algn="ctr"/>
            <a:r>
              <a:rPr lang="en-US" sz="1200" dirty="0"/>
              <a:t>Tel - +91 20 22933441 / 2 / 3 | Website - www.isquareit.edu.in ; Email - info@isquareit.edu.in</a:t>
            </a:r>
          </a:p>
        </p:txBody>
      </p:sp>
      <p:pic>
        <p:nvPicPr>
          <p:cNvPr id="6" name="Picture 2" descr="Image result for i2it logo">
            <a:extLst>
              <a:ext uri="{FF2B5EF4-FFF2-40B4-BE49-F238E27FC236}">
                <a16:creationId xmlns:a16="http://schemas.microsoft.com/office/drawing/2014/main" xmlns="" id="{5150B3F3-760A-4475-AFFA-3D6DA664E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72080" cy="141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DE65984-AD9F-40EE-9DDC-E6E26DDB5248}"/>
              </a:ext>
            </a:extLst>
          </p:cNvPr>
          <p:cNvSpPr txBox="1"/>
          <p:nvPr/>
        </p:nvSpPr>
        <p:spPr>
          <a:xfrm>
            <a:off x="121920" y="6048759"/>
            <a:ext cx="53544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Data Communications and Networking 5E, </a:t>
            </a:r>
            <a:r>
              <a:rPr lang="en-US" sz="1100" dirty="0" err="1"/>
              <a:t>Forouzan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2361010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A13189B-4B80-4B95-8F21-0BFC80B91757}"/>
              </a:ext>
            </a:extLst>
          </p:cNvPr>
          <p:cNvSpPr/>
          <p:nvPr/>
        </p:nvSpPr>
        <p:spPr>
          <a:xfrm>
            <a:off x="94461" y="543154"/>
            <a:ext cx="1228627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xmlns="" id="{A8D873ED-6257-42BB-9DE2-7B83AAC11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9276" y="304801"/>
            <a:ext cx="6105525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4" name="Text Box 4">
            <a:extLst>
              <a:ext uri="{FF2B5EF4-FFF2-40B4-BE49-F238E27FC236}">
                <a16:creationId xmlns:a16="http://schemas.microsoft.com/office/drawing/2014/main" xmlns="" id="{C2A1BC53-E941-49F6-B7BF-87742C00B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8717" y="3550920"/>
            <a:ext cx="554603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chemeClr val="accent2"/>
                </a:solidFill>
                <a:latin typeface="Times" panose="02020603050405020304" pitchFamily="18" charset="0"/>
              </a:rPr>
              <a:t>Relationship of layers and </a:t>
            </a:r>
          </a:p>
          <a:p>
            <a:r>
              <a:rPr lang="en-US" altLang="en-US" sz="3600" b="1" dirty="0">
                <a:solidFill>
                  <a:schemeClr val="accent2"/>
                </a:solidFill>
                <a:latin typeface="Times" panose="02020603050405020304" pitchFamily="18" charset="0"/>
              </a:rPr>
              <a:t>Addresses in TCP/IP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097C432-5204-46DD-8D47-8EEDDF182762}"/>
              </a:ext>
            </a:extLst>
          </p:cNvPr>
          <p:cNvSpPr txBox="1"/>
          <p:nvPr/>
        </p:nvSpPr>
        <p:spPr>
          <a:xfrm>
            <a:off x="232624" y="543154"/>
            <a:ext cx="1228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Specific Address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9F98C2C8-1072-4D91-BCFE-C29ABC89297C}"/>
              </a:ext>
            </a:extLst>
          </p:cNvPr>
          <p:cNvSpPr/>
          <p:nvPr/>
        </p:nvSpPr>
        <p:spPr>
          <a:xfrm rot="10800000">
            <a:off x="1414020" y="760669"/>
            <a:ext cx="292231" cy="2113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Image result for i2it logo">
            <a:extLst>
              <a:ext uri="{FF2B5EF4-FFF2-40B4-BE49-F238E27FC236}">
                <a16:creationId xmlns:a16="http://schemas.microsoft.com/office/drawing/2014/main" xmlns="" id="{12D3A3AC-AC86-4137-B4D2-BDD71C412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19920" y="64236"/>
            <a:ext cx="2672080" cy="141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33C1F91-D3EB-4559-92BE-CEFCF7944E3D}"/>
              </a:ext>
            </a:extLst>
          </p:cNvPr>
          <p:cNvSpPr/>
          <p:nvPr/>
        </p:nvSpPr>
        <p:spPr>
          <a:xfrm>
            <a:off x="274320" y="6481063"/>
            <a:ext cx="11521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Hope Foundation’s International Institute of Information Technology, I²IT,  P-14 Rajiv Gandhi Infotech Park, </a:t>
            </a:r>
            <a:r>
              <a:rPr lang="en-US" sz="1200" dirty="0" err="1"/>
              <a:t>Hinjawadi</a:t>
            </a:r>
            <a:r>
              <a:rPr lang="en-US" sz="1200" dirty="0"/>
              <a:t>, Pune - 411 057</a:t>
            </a:r>
          </a:p>
          <a:p>
            <a:pPr algn="ctr"/>
            <a:r>
              <a:rPr lang="en-US" sz="1200" dirty="0"/>
              <a:t>Tel - +91 20 22933441 / 2 / 3 | Website - www.isquareit.edu.in ; Email - info@isquareit.edu.in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A2C4717-F60E-4F24-9D6F-6504112277E6}"/>
              </a:ext>
            </a:extLst>
          </p:cNvPr>
          <p:cNvSpPr txBox="1"/>
          <p:nvPr/>
        </p:nvSpPr>
        <p:spPr>
          <a:xfrm>
            <a:off x="8173039" y="5901179"/>
            <a:ext cx="34502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Image Source : https://slideplayer.com/slide/5357044/</a:t>
            </a:r>
          </a:p>
        </p:txBody>
      </p:sp>
    </p:spTree>
    <p:extLst>
      <p:ext uri="{BB962C8B-B14F-4D97-AF65-F5344CB8AC3E}">
        <p14:creationId xmlns:p14="http://schemas.microsoft.com/office/powerpoint/2010/main" xmlns="" val="1784627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69DD3C5-DD08-44BE-9202-3CCC071E5DAA}"/>
              </a:ext>
            </a:extLst>
          </p:cNvPr>
          <p:cNvSpPr txBox="1"/>
          <p:nvPr/>
        </p:nvSpPr>
        <p:spPr>
          <a:xfrm>
            <a:off x="2824480" y="2929265"/>
            <a:ext cx="704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Thank you very much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5515A6C-EAD1-4E7A-83C9-15C39AA6CAB3}"/>
              </a:ext>
            </a:extLst>
          </p:cNvPr>
          <p:cNvSpPr/>
          <p:nvPr/>
        </p:nvSpPr>
        <p:spPr>
          <a:xfrm>
            <a:off x="121920" y="6328663"/>
            <a:ext cx="11521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Hope Foundation’s International Institute of Information Technology, I²IT,  P-14 Rajiv Gandhi Infotech Park, </a:t>
            </a:r>
            <a:r>
              <a:rPr lang="en-US" sz="1200" dirty="0" err="1"/>
              <a:t>Hinjawadi</a:t>
            </a:r>
            <a:r>
              <a:rPr lang="en-US" sz="1200" dirty="0"/>
              <a:t>, Pune - 411 057</a:t>
            </a:r>
          </a:p>
          <a:p>
            <a:pPr algn="ctr"/>
            <a:r>
              <a:rPr lang="en-US" sz="1200" dirty="0"/>
              <a:t>Tel - +91 20 22933441 / 2 / 3 | Website - www.isquareit.edu.in ; Email - info@isquareit.edu.in</a:t>
            </a:r>
          </a:p>
        </p:txBody>
      </p:sp>
      <p:pic>
        <p:nvPicPr>
          <p:cNvPr id="4" name="Picture 2" descr="Image result for i2it logo">
            <a:extLst>
              <a:ext uri="{FF2B5EF4-FFF2-40B4-BE49-F238E27FC236}">
                <a16:creationId xmlns:a16="http://schemas.microsoft.com/office/drawing/2014/main" xmlns="" id="{07C99823-2C1C-4DFD-AD69-D6AB2C19A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72080" cy="141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5251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9217B0-06FB-4459-8AF5-70DD13084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Protocol Layering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3452C8-E409-45A2-BC81-84F90AE7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023360"/>
          </a:xfrm>
        </p:spPr>
        <p:txBody>
          <a:bodyPr/>
          <a:lstStyle/>
          <a:p>
            <a:pPr algn="just"/>
            <a:r>
              <a:rPr lang="en-US" dirty="0"/>
              <a:t>In data communication and networking, a Protocol defines the rules that both the sender and receiver and all intermediate devices need to follow to be able to communicate effectively.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When communication is simple, we may need only one simple protocol.</a:t>
            </a:r>
          </a:p>
          <a:p>
            <a:pPr algn="just"/>
            <a:r>
              <a:rPr lang="en-US" dirty="0"/>
              <a:t>When communication is complex, we may need to divide the task between different layers, in which case we need a protocol at each layer, or </a:t>
            </a:r>
            <a:r>
              <a:rPr lang="en-US" sz="2400" b="1" dirty="0"/>
              <a:t>Protocol Layering.</a:t>
            </a:r>
          </a:p>
        </p:txBody>
      </p:sp>
      <p:pic>
        <p:nvPicPr>
          <p:cNvPr id="4" name="Picture 2" descr="Image result for i2it logo">
            <a:extLst>
              <a:ext uri="{FF2B5EF4-FFF2-40B4-BE49-F238E27FC236}">
                <a16:creationId xmlns:a16="http://schemas.microsoft.com/office/drawing/2014/main" xmlns="" id="{6D236A05-77B2-4A09-B9EF-8B3CF60C2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19920" y="64236"/>
            <a:ext cx="2672080" cy="141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F3C410D-A259-4A0C-A1D1-2AFB50583B01}"/>
              </a:ext>
            </a:extLst>
          </p:cNvPr>
          <p:cNvSpPr/>
          <p:nvPr/>
        </p:nvSpPr>
        <p:spPr>
          <a:xfrm>
            <a:off x="121920" y="6328663"/>
            <a:ext cx="11521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Hope Foundation’s International Institute of Information Technology, I²IT,  P-14 Rajiv Gandhi Infotech Park, </a:t>
            </a:r>
            <a:r>
              <a:rPr lang="en-US" sz="1200" dirty="0" err="1"/>
              <a:t>Hinjawadi</a:t>
            </a:r>
            <a:r>
              <a:rPr lang="en-US" sz="1200" dirty="0"/>
              <a:t>, Pune - 411 057</a:t>
            </a:r>
          </a:p>
          <a:p>
            <a:pPr algn="ctr"/>
            <a:r>
              <a:rPr lang="en-US" sz="1200" dirty="0"/>
              <a:t>Tel - +91 20 22933441 / 2 / 3 | Website - www.isquareit.edu.in ; Email - info@isquareit.edu.in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E0C4BA2-32B9-49A1-86B5-4B1BEFFB6D6F}"/>
              </a:ext>
            </a:extLst>
          </p:cNvPr>
          <p:cNvSpPr txBox="1"/>
          <p:nvPr/>
        </p:nvSpPr>
        <p:spPr>
          <a:xfrm>
            <a:off x="528215" y="5903452"/>
            <a:ext cx="53544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Data Communications and Networking 5E, </a:t>
            </a:r>
            <a:r>
              <a:rPr lang="en-US" sz="1100" dirty="0" err="1"/>
              <a:t>Forouzan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1712443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9D92C2-AA36-4600-80B7-B19565B78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67" y="518144"/>
            <a:ext cx="9720072" cy="1499616"/>
          </a:xfrm>
        </p:spPr>
        <p:txBody>
          <a:bodyPr/>
          <a:lstStyle/>
          <a:p>
            <a:r>
              <a:rPr lang="en-US" dirty="0"/>
              <a:t>A Single Layer protocol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F5B7B56-9C4C-4FFE-B6D4-703E16B3EC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" t="11376" r="-186" b="14690"/>
          <a:stretch/>
        </p:blipFill>
        <p:spPr>
          <a:xfrm>
            <a:off x="805467" y="1818977"/>
            <a:ext cx="6383041" cy="353945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85A108E-07DF-45CC-81B0-5E7471DCBEDF}"/>
              </a:ext>
            </a:extLst>
          </p:cNvPr>
          <p:cNvSpPr txBox="1"/>
          <p:nvPr/>
        </p:nvSpPr>
        <p:spPr>
          <a:xfrm>
            <a:off x="7424530" y="2573042"/>
            <a:ext cx="43930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Greet </a:t>
            </a:r>
            <a:r>
              <a:rPr lang="en-US" dirty="0" err="1"/>
              <a:t>eachother</a:t>
            </a:r>
            <a:r>
              <a:rPr lang="en-US" dirty="0"/>
              <a:t> when they meet</a:t>
            </a:r>
          </a:p>
          <a:p>
            <a:pPr marL="342900" indent="-342900">
              <a:buAutoNum type="arabicPeriod"/>
            </a:pPr>
            <a:r>
              <a:rPr lang="en-US" dirty="0"/>
              <a:t>Confine the vocabulary to the level of friendship</a:t>
            </a:r>
          </a:p>
          <a:p>
            <a:pPr marL="342900" indent="-342900">
              <a:buAutoNum type="arabicPeriod"/>
            </a:pPr>
            <a:r>
              <a:rPr lang="en-US" dirty="0"/>
              <a:t>Refrain from speaking if one is speaking</a:t>
            </a:r>
          </a:p>
          <a:p>
            <a:pPr marL="342900" indent="-342900">
              <a:buAutoNum type="arabicPeriod"/>
            </a:pPr>
            <a:r>
              <a:rPr lang="en-US" dirty="0"/>
              <a:t>Opportunity to talk both on an issue (dialog / monolog)</a:t>
            </a:r>
          </a:p>
          <a:p>
            <a:pPr marL="342900" indent="-342900">
              <a:buAutoNum type="arabicPeriod"/>
            </a:pPr>
            <a:r>
              <a:rPr lang="en-US" dirty="0"/>
              <a:t>Exchange nice words when departing</a:t>
            </a:r>
          </a:p>
        </p:txBody>
      </p:sp>
      <p:pic>
        <p:nvPicPr>
          <p:cNvPr id="7" name="Picture 2" descr="Image result for i2it logo">
            <a:extLst>
              <a:ext uri="{FF2B5EF4-FFF2-40B4-BE49-F238E27FC236}">
                <a16:creationId xmlns:a16="http://schemas.microsoft.com/office/drawing/2014/main" xmlns="" id="{009DBB70-0195-4C94-9BBF-F28DBFDD5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19920" y="84556"/>
            <a:ext cx="2672080" cy="141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A577F8E-5717-4C3A-8064-16E3AA351EF3}"/>
              </a:ext>
            </a:extLst>
          </p:cNvPr>
          <p:cNvSpPr/>
          <p:nvPr/>
        </p:nvSpPr>
        <p:spPr>
          <a:xfrm>
            <a:off x="121920" y="6328663"/>
            <a:ext cx="11521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Hope Foundation’s International Institute of Information Technology, I²IT,  P-14 Rajiv Gandhi Infotech Park, </a:t>
            </a:r>
            <a:r>
              <a:rPr lang="en-US" sz="1200" dirty="0" err="1"/>
              <a:t>Hinjawadi</a:t>
            </a:r>
            <a:r>
              <a:rPr lang="en-US" sz="1200" dirty="0"/>
              <a:t>, Pune - 411 057</a:t>
            </a:r>
          </a:p>
          <a:p>
            <a:pPr algn="ctr"/>
            <a:r>
              <a:rPr lang="en-US" sz="1200" dirty="0"/>
              <a:t>Tel - +91 20 22933441 / 2 / 3 | Website - www.isquareit.edu.in ; Email - info@isquareit.edu.in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A2696D-0BDA-4447-887E-2D308595EAA2}"/>
              </a:ext>
            </a:extLst>
          </p:cNvPr>
          <p:cNvSpPr txBox="1"/>
          <p:nvPr/>
        </p:nvSpPr>
        <p:spPr>
          <a:xfrm>
            <a:off x="121920" y="6067053"/>
            <a:ext cx="53544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Data Communications and Networking 5E, </a:t>
            </a:r>
            <a:r>
              <a:rPr lang="en-US" sz="1100" dirty="0" err="1"/>
              <a:t>Forouzan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41113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77C591-0DA1-4D7A-88B6-0AE439BE8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three-Layer Protocol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DA0E4CE-694F-43C2-85A8-7233BACC3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144" b="5123"/>
          <a:stretch/>
        </p:blipFill>
        <p:spPr>
          <a:xfrm>
            <a:off x="2007705" y="1876111"/>
            <a:ext cx="7516651" cy="4551312"/>
          </a:xfrm>
        </p:spPr>
      </p:pic>
      <p:pic>
        <p:nvPicPr>
          <p:cNvPr id="4" name="Picture 2" descr="Image result for i2it logo">
            <a:extLst>
              <a:ext uri="{FF2B5EF4-FFF2-40B4-BE49-F238E27FC236}">
                <a16:creationId xmlns:a16="http://schemas.microsoft.com/office/drawing/2014/main" xmlns="" id="{69BC55E8-29A7-40A6-82AD-99B06CE59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19920" y="64236"/>
            <a:ext cx="2672080" cy="141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1650FA9-F21E-4A53-BE35-58F2560C3464}"/>
              </a:ext>
            </a:extLst>
          </p:cNvPr>
          <p:cNvSpPr/>
          <p:nvPr/>
        </p:nvSpPr>
        <p:spPr>
          <a:xfrm>
            <a:off x="121920" y="6328663"/>
            <a:ext cx="11521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Hope Foundation’s International Institute of Information Technology, I²IT,  P-14 Rajiv Gandhi Infotech Park, </a:t>
            </a:r>
            <a:r>
              <a:rPr lang="en-US" sz="1200" dirty="0" err="1"/>
              <a:t>Hinjawadi</a:t>
            </a:r>
            <a:r>
              <a:rPr lang="en-US" sz="1200" dirty="0"/>
              <a:t>, Pune - 411 057</a:t>
            </a:r>
          </a:p>
          <a:p>
            <a:pPr algn="ctr"/>
            <a:r>
              <a:rPr lang="en-US" sz="1200" dirty="0"/>
              <a:t>Tel - +91 20 22933441 / 2 / 3 | Website - www.isquareit.edu.in ; Email - info@isquareit.edu.in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8EBC0E5-512D-43C0-AFF1-F01052F6FC47}"/>
              </a:ext>
            </a:extLst>
          </p:cNvPr>
          <p:cNvSpPr txBox="1"/>
          <p:nvPr/>
        </p:nvSpPr>
        <p:spPr>
          <a:xfrm>
            <a:off x="188850" y="6067053"/>
            <a:ext cx="53544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Data Communications and Networking 5E, </a:t>
            </a:r>
            <a:r>
              <a:rPr lang="en-US" sz="1100" dirty="0" err="1"/>
              <a:t>Forouzan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531794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4D18F75-B42F-4DD8-857F-9DA05D4510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0520" y="2560122"/>
            <a:ext cx="5984240" cy="36912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D6A5C0-46EC-4CA2-8D36-4FAF29BD6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Protocol layering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5FDBEF-60F2-4499-9336-AEBB2867D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1808480"/>
            <a:ext cx="9720073" cy="4023360"/>
          </a:xfrm>
        </p:spPr>
        <p:txBody>
          <a:bodyPr/>
          <a:lstStyle/>
          <a:p>
            <a:r>
              <a:rPr lang="en-US" b="1" dirty="0"/>
              <a:t>First principle</a:t>
            </a:r>
            <a:r>
              <a:rPr lang="en-US" dirty="0"/>
              <a:t>: If we want bidirectional communications, we need to make each layer so that it is able to perform two opposite tasks, one in each direction.</a:t>
            </a:r>
          </a:p>
          <a:p>
            <a:r>
              <a:rPr lang="en-US" b="1" dirty="0"/>
              <a:t>Second Principle</a:t>
            </a:r>
            <a:r>
              <a:rPr lang="en-US" dirty="0"/>
              <a:t>: Two objects under each layer at both side should be identical.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A3CDEAC-4C87-47D7-8E49-0545709E26A2}"/>
              </a:ext>
            </a:extLst>
          </p:cNvPr>
          <p:cNvSpPr txBox="1"/>
          <p:nvPr/>
        </p:nvSpPr>
        <p:spPr>
          <a:xfrm>
            <a:off x="4094923" y="5647174"/>
            <a:ext cx="4432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Logical connection between peer layers</a:t>
            </a:r>
          </a:p>
        </p:txBody>
      </p:sp>
      <p:pic>
        <p:nvPicPr>
          <p:cNvPr id="6" name="Picture 2" descr="Image result for i2it logo">
            <a:extLst>
              <a:ext uri="{FF2B5EF4-FFF2-40B4-BE49-F238E27FC236}">
                <a16:creationId xmlns:a16="http://schemas.microsoft.com/office/drawing/2014/main" xmlns="" id="{5EE4A47E-EE37-4CD9-8C15-B682E6BB9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19920" y="64236"/>
            <a:ext cx="2672080" cy="141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C005867-CEBD-4F32-A700-BE7BD938DA9A}"/>
              </a:ext>
            </a:extLst>
          </p:cNvPr>
          <p:cNvSpPr/>
          <p:nvPr/>
        </p:nvSpPr>
        <p:spPr>
          <a:xfrm>
            <a:off x="213360" y="6254928"/>
            <a:ext cx="11521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Hope Foundation’s International Institute of Information Technology, I²IT,  P-14 Rajiv Gandhi Infotech Park, </a:t>
            </a:r>
            <a:r>
              <a:rPr lang="en-US" sz="1200" dirty="0" err="1"/>
              <a:t>Hinjawadi</a:t>
            </a:r>
            <a:r>
              <a:rPr lang="en-US" sz="1200" dirty="0"/>
              <a:t>, Pune - 411 057</a:t>
            </a:r>
          </a:p>
          <a:p>
            <a:pPr algn="ctr"/>
            <a:r>
              <a:rPr lang="en-US" sz="1200" dirty="0"/>
              <a:t>Tel - +91 20 22933441 / 2 / 3 | Website - www.isquareit.edu.in ; Email - info@isquareit.edu.in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693C594-78B9-4AEF-8317-9458F8DF80EE}"/>
              </a:ext>
            </a:extLst>
          </p:cNvPr>
          <p:cNvSpPr txBox="1"/>
          <p:nvPr/>
        </p:nvSpPr>
        <p:spPr>
          <a:xfrm>
            <a:off x="213307" y="6003116"/>
            <a:ext cx="53544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Data Communications and Networking 5E, </a:t>
            </a:r>
            <a:r>
              <a:rPr lang="en-US" sz="1100" dirty="0" err="1"/>
              <a:t>Forouzan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3318862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422B08-2468-4825-ABCC-041EBD50A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CEE962-2830-4C3A-9FF7-3F69AD6E8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5887" y="1650096"/>
            <a:ext cx="9720073" cy="4023360"/>
          </a:xfrm>
        </p:spPr>
        <p:txBody>
          <a:bodyPr/>
          <a:lstStyle/>
          <a:p>
            <a:r>
              <a:rPr lang="en-US" dirty="0"/>
              <a:t>TCP/IP is a protocol suite used in the Internet today. It’s a hierarchical protocol made up of interactive modules, each of which provides a specific functionality.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AD2432FB-2C96-4BD8-A890-813888408C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60" t="7472" r="1180" b="10433"/>
          <a:stretch/>
        </p:blipFill>
        <p:spPr>
          <a:xfrm>
            <a:off x="1933101" y="2397906"/>
            <a:ext cx="8325797" cy="4023360"/>
          </a:xfrm>
          <a:prstGeom prst="rect">
            <a:avLst/>
          </a:prstGeom>
        </p:spPr>
      </p:pic>
      <p:pic>
        <p:nvPicPr>
          <p:cNvPr id="5" name="Picture 2" descr="Image result for i2it logo">
            <a:extLst>
              <a:ext uri="{FF2B5EF4-FFF2-40B4-BE49-F238E27FC236}">
                <a16:creationId xmlns:a16="http://schemas.microsoft.com/office/drawing/2014/main" xmlns="" id="{AE394E45-4D1E-4343-A4B9-55CF9E4BB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19920" y="64236"/>
            <a:ext cx="2672080" cy="141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7D36E93-F475-4F3C-9247-1E29326FBD0E}"/>
              </a:ext>
            </a:extLst>
          </p:cNvPr>
          <p:cNvSpPr/>
          <p:nvPr/>
        </p:nvSpPr>
        <p:spPr>
          <a:xfrm>
            <a:off x="121920" y="6328663"/>
            <a:ext cx="11521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Hope Foundation’s International Institute of Information Technology, I²IT,  P-14 Rajiv Gandhi Infotech Park, </a:t>
            </a:r>
            <a:r>
              <a:rPr lang="en-US" sz="1200" dirty="0" err="1"/>
              <a:t>Hinjawadi</a:t>
            </a:r>
            <a:r>
              <a:rPr lang="en-US" sz="1200" dirty="0"/>
              <a:t>, Pune - 411 057</a:t>
            </a:r>
          </a:p>
          <a:p>
            <a:pPr algn="ctr"/>
            <a:r>
              <a:rPr lang="en-US" sz="1200" dirty="0"/>
              <a:t>Tel - +91 20 22933441 / 2 / 3 | Website - www.isquareit.edu.in ; Email - info@isquareit.edu.in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A54F784-EADB-4D34-9D91-98138067F2AC}"/>
              </a:ext>
            </a:extLst>
          </p:cNvPr>
          <p:cNvSpPr txBox="1"/>
          <p:nvPr/>
        </p:nvSpPr>
        <p:spPr>
          <a:xfrm>
            <a:off x="10152669" y="4865542"/>
            <a:ext cx="191741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Image Source: Weblink https://www.google.com/url?sa=i&amp;source=images&amp;cd=&amp;ved=2ahUKEwjspoq34s7fAhVJbn0KHaFSBdMQjRx6BAgBEAU&amp;url=https%3A%2F%2Fwww.youtube.com%2Fwatch%3Fv%3DS9NhTS0WssI&amp;psig=AOvVaw2rl2F6guAkQrGI6I02i1PW&amp;ust=1546507202644930</a:t>
            </a:r>
          </a:p>
        </p:txBody>
      </p:sp>
    </p:spTree>
    <p:extLst>
      <p:ext uri="{BB962C8B-B14F-4D97-AF65-F5344CB8AC3E}">
        <p14:creationId xmlns:p14="http://schemas.microsoft.com/office/powerpoint/2010/main" xmlns="" val="3102166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3797F3-AB50-44B2-B252-1FCC1D9A9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604" y="266884"/>
            <a:ext cx="9720072" cy="1499616"/>
          </a:xfrm>
        </p:spPr>
        <p:txBody>
          <a:bodyPr/>
          <a:lstStyle/>
          <a:p>
            <a:r>
              <a:rPr lang="en-US" dirty="0"/>
              <a:t>Communication through an internet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2BD92CE-7F11-443C-8BC6-D602ECFFA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69" b="6127"/>
          <a:stretch/>
        </p:blipFill>
        <p:spPr>
          <a:xfrm>
            <a:off x="1597108" y="1243462"/>
            <a:ext cx="8232913" cy="5278604"/>
          </a:xfrm>
        </p:spPr>
      </p:pic>
      <p:pic>
        <p:nvPicPr>
          <p:cNvPr id="4" name="Picture 2" descr="Image result for i2it logo">
            <a:extLst>
              <a:ext uri="{FF2B5EF4-FFF2-40B4-BE49-F238E27FC236}">
                <a16:creationId xmlns:a16="http://schemas.microsoft.com/office/drawing/2014/main" xmlns="" id="{FB6B7E96-4E3F-499A-BA4E-A09B1646B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19920" y="64236"/>
            <a:ext cx="2672080" cy="141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20F261E-D57B-41B5-9CFA-7F2256C2D22D}"/>
              </a:ext>
            </a:extLst>
          </p:cNvPr>
          <p:cNvSpPr/>
          <p:nvPr/>
        </p:nvSpPr>
        <p:spPr>
          <a:xfrm>
            <a:off x="121920" y="6328663"/>
            <a:ext cx="11521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Hope Foundation’s International Institute of Information Technology, I²IT,  P-14 Rajiv Gandhi Infotech Park, </a:t>
            </a:r>
            <a:r>
              <a:rPr lang="en-US" sz="1200" dirty="0" err="1"/>
              <a:t>Hinjawadi</a:t>
            </a:r>
            <a:r>
              <a:rPr lang="en-US" sz="1200" dirty="0"/>
              <a:t>, Pune - 411 057</a:t>
            </a:r>
          </a:p>
          <a:p>
            <a:pPr algn="ctr"/>
            <a:r>
              <a:rPr lang="en-US" sz="1200" dirty="0"/>
              <a:t>Tel - +91 20 22933441 / 2 / 3 | Website - www.isquareit.edu.in ; Email - info@isquareit.edu.in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FD94B2A-157D-4B42-B340-7E3E33A33D4C}"/>
              </a:ext>
            </a:extLst>
          </p:cNvPr>
          <p:cNvSpPr txBox="1"/>
          <p:nvPr/>
        </p:nvSpPr>
        <p:spPr>
          <a:xfrm>
            <a:off x="0" y="6067053"/>
            <a:ext cx="53544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Data Communications and Networking 5E, </a:t>
            </a:r>
            <a:r>
              <a:rPr lang="en-US" sz="1100" dirty="0" err="1"/>
              <a:t>Forouzan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726152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FA0D4E7-16BD-4C32-AFC6-ADB854EC3A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850" b="6605"/>
          <a:stretch/>
        </p:blipFill>
        <p:spPr>
          <a:xfrm>
            <a:off x="1565612" y="1335024"/>
            <a:ext cx="8637104" cy="541184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6F9342-9B34-4FF7-84A5-732C5166D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Layers in the TCP/</a:t>
            </a:r>
            <a:r>
              <a:rPr lang="en-US" dirty="0" err="1"/>
              <a:t>Ip</a:t>
            </a:r>
            <a:r>
              <a:rPr lang="en-US" dirty="0"/>
              <a:t> protocol suite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C8C6ADB-B4DE-40AB-AB87-0A46559BD6E4}"/>
              </a:ext>
            </a:extLst>
          </p:cNvPr>
          <p:cNvSpPr/>
          <p:nvPr/>
        </p:nvSpPr>
        <p:spPr>
          <a:xfrm>
            <a:off x="121920" y="6328663"/>
            <a:ext cx="11521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Hope Foundation’s International Institute of Information Technology, I²IT,  P-14 Rajiv Gandhi Infotech Park, </a:t>
            </a:r>
            <a:r>
              <a:rPr lang="en-US" sz="1200" dirty="0" err="1"/>
              <a:t>Hinjawadi</a:t>
            </a:r>
            <a:r>
              <a:rPr lang="en-US" sz="1200" dirty="0"/>
              <a:t>, Pune - 411 057</a:t>
            </a:r>
          </a:p>
          <a:p>
            <a:pPr algn="ctr"/>
            <a:r>
              <a:rPr lang="en-US" sz="1200" dirty="0"/>
              <a:t>Tel - +91 20 22933441 / 2 / 3 | Website - www.isquareit.edu.in ; Email - info@isquareit.edu.in</a:t>
            </a:r>
          </a:p>
        </p:txBody>
      </p:sp>
      <p:pic>
        <p:nvPicPr>
          <p:cNvPr id="6" name="Picture 2" descr="Image result for i2it logo">
            <a:extLst>
              <a:ext uri="{FF2B5EF4-FFF2-40B4-BE49-F238E27FC236}">
                <a16:creationId xmlns:a16="http://schemas.microsoft.com/office/drawing/2014/main" xmlns="" id="{A79AF6BE-E6A4-4C9C-99A3-A8941E08D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19920" y="64236"/>
            <a:ext cx="2672080" cy="141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DD01CD-D9CF-40FE-821E-572CF3BFE779}"/>
              </a:ext>
            </a:extLst>
          </p:cNvPr>
          <p:cNvSpPr txBox="1"/>
          <p:nvPr/>
        </p:nvSpPr>
        <p:spPr>
          <a:xfrm>
            <a:off x="121920" y="6067053"/>
            <a:ext cx="53544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Data Communications and Networking 5E, </a:t>
            </a:r>
            <a:r>
              <a:rPr lang="en-US" sz="1100" dirty="0" err="1"/>
              <a:t>Forouzan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1194889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6C86200-6790-4F2E-805F-50FB68947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983" b="6112"/>
          <a:stretch/>
        </p:blipFill>
        <p:spPr>
          <a:xfrm>
            <a:off x="1087604" y="1461273"/>
            <a:ext cx="10016792" cy="532679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226484-6742-46C3-AF4E-9DCAB4991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670032" cy="1499616"/>
          </a:xfrm>
        </p:spPr>
        <p:txBody>
          <a:bodyPr/>
          <a:lstStyle/>
          <a:p>
            <a:r>
              <a:rPr lang="en-US" dirty="0"/>
              <a:t>Identical objects in the </a:t>
            </a:r>
            <a:r>
              <a:rPr lang="en-US" dirty="0" err="1"/>
              <a:t>TCp</a:t>
            </a:r>
            <a:r>
              <a:rPr lang="en-US" dirty="0"/>
              <a:t>/</a:t>
            </a:r>
            <a:r>
              <a:rPr lang="en-US" dirty="0" err="1"/>
              <a:t>ip</a:t>
            </a:r>
            <a:r>
              <a:rPr lang="en-US" dirty="0"/>
              <a:t> protocol suite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546F3C9-281C-4B5F-8BB0-CCC01FD18101}"/>
              </a:ext>
            </a:extLst>
          </p:cNvPr>
          <p:cNvSpPr txBox="1"/>
          <p:nvPr/>
        </p:nvSpPr>
        <p:spPr>
          <a:xfrm>
            <a:off x="121920" y="6067053"/>
            <a:ext cx="53544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Data Communications and Networking 5E, </a:t>
            </a:r>
            <a:r>
              <a:rPr lang="en-US" sz="1100" dirty="0" err="1"/>
              <a:t>Forouzan</a:t>
            </a:r>
            <a:endParaRPr lang="en-US" sz="11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06B58B8-A9C2-474B-9A7A-04FCE4E259AB}"/>
              </a:ext>
            </a:extLst>
          </p:cNvPr>
          <p:cNvSpPr/>
          <p:nvPr/>
        </p:nvSpPr>
        <p:spPr>
          <a:xfrm>
            <a:off x="121920" y="6328663"/>
            <a:ext cx="11521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Hope Foundation’s International Institute of Information Technology, I²IT,  P-14 Rajiv Gandhi Infotech Park, </a:t>
            </a:r>
            <a:r>
              <a:rPr lang="en-US" sz="1200" dirty="0" err="1"/>
              <a:t>Hinjawadi</a:t>
            </a:r>
            <a:r>
              <a:rPr lang="en-US" sz="1200" dirty="0"/>
              <a:t>, Pune - 411 057</a:t>
            </a:r>
          </a:p>
          <a:p>
            <a:pPr algn="ctr"/>
            <a:r>
              <a:rPr lang="en-US" sz="1200" dirty="0"/>
              <a:t>Tel - +91 20 22933441 / 2 / 3 | Website - www.isquareit.edu.in ; Email - info@isquareit.edu.in</a:t>
            </a:r>
          </a:p>
        </p:txBody>
      </p:sp>
    </p:spTree>
    <p:extLst>
      <p:ext uri="{BB962C8B-B14F-4D97-AF65-F5344CB8AC3E}">
        <p14:creationId xmlns:p14="http://schemas.microsoft.com/office/powerpoint/2010/main" xmlns="" val="3761976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334</TotalTime>
  <Words>1376</Words>
  <Application>Microsoft Office PowerPoint</Application>
  <PresentationFormat>Custom</PresentationFormat>
  <Paragraphs>120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Integral</vt:lpstr>
      <vt:lpstr>Slide 1</vt:lpstr>
      <vt:lpstr>Protocol Layering</vt:lpstr>
      <vt:lpstr>A Single Layer protocol </vt:lpstr>
      <vt:lpstr>A three-Layer Protocol</vt:lpstr>
      <vt:lpstr>Principles of Protocol layering </vt:lpstr>
      <vt:lpstr>Introduction</vt:lpstr>
      <vt:lpstr>Communication through an internet</vt:lpstr>
      <vt:lpstr>Layers in the TCP/Ip protocol suite</vt:lpstr>
      <vt:lpstr>Identical objects in the TCp/ip protocol suite</vt:lpstr>
      <vt:lpstr>Physical Layer </vt:lpstr>
      <vt:lpstr>Data Link Layer </vt:lpstr>
      <vt:lpstr>Network Layer</vt:lpstr>
      <vt:lpstr>Transport Layer</vt:lpstr>
      <vt:lpstr>Application Layer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TCP/IP protocol Suite</dc:title>
  <dc:creator>rajesh vattikuti</dc:creator>
  <cp:lastModifiedBy>Vaidehi Banerjee</cp:lastModifiedBy>
  <cp:revision>100</cp:revision>
  <dcterms:created xsi:type="dcterms:W3CDTF">2018-06-28T03:52:33Z</dcterms:created>
  <dcterms:modified xsi:type="dcterms:W3CDTF">2019-01-02T09:53:24Z</dcterms:modified>
</cp:coreProperties>
</file>