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B7024-11B7-4A9F-ACF9-21ED9758193D}" type="datetimeFigureOut">
              <a:rPr lang="id-ID" smtClean="0"/>
              <a:pPr/>
              <a:t>07/01/2019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68ABF-DE9F-45DB-A132-6A5E35D80ED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E5A97-73AA-41D2-AA77-B429A50DEF32}" type="datetimeFigureOut">
              <a:rPr lang="id-ID" smtClean="0"/>
              <a:pPr/>
              <a:t>07/01/2019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AB700-BBF8-4623-AD1A-6002618E081E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8C31-FB1E-4D75-8113-DFC2A7AC58A6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3ED7-0FFD-4261-B2F8-C40B13BB9472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FD5C-4B02-4408-858D-A63F7C31EB1C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2594-63F4-4F8D-AAF8-24BD6098E254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848C-D27F-47F1-834B-D18C58F78347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F94D-B789-4FF3-A42F-BCAC255A9849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BB21C-BBA9-4C10-B9F6-62876EE60D2A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B2EB-80F4-4F1D-A782-3161E0F2E7FA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BEFF2-26ED-4E65-9B81-AC8C1B566F65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92121-4E94-43BD-A60B-0A7453F7A8AF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49EEB-3F88-4551-9B90-516FDC72D2FD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D8B2C-0A6B-43B1-83CA-A13299F01BC8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A618-78DF-478A-89A8-0CE34E0BE9ED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A53B9-1CCF-48B7-94E3-4D501CD4BA77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4A85-3588-4143-9CEB-485054CB3B54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EE42-7D77-467C-977E-5A5FCCBC6CBE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6440-39AD-48E7-A939-9308000F12F5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1CD0F-5CBC-43D3-8B87-BB54A1E45D53}" type="datetime1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bhagyashrit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info@isquareit.edu.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FAF875-C3FC-440C-83C4-37D6289619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>
                <a:effectLst/>
              </a:rPr>
              <a:t>power budget analysis for Fiber optics link part 2</a:t>
            </a:r>
            <a:endParaRPr lang="id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28538F4-D2D2-4C2D-9E99-0182E2998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269" y="3602037"/>
            <a:ext cx="9001462" cy="2485253"/>
          </a:xfrm>
        </p:spPr>
        <p:txBody>
          <a:bodyPr>
            <a:normAutofit lnSpcReduction="10000"/>
          </a:bodyPr>
          <a:lstStyle/>
          <a:p>
            <a:r>
              <a:rPr lang="id-ID" dirty="0"/>
              <a:t>Prof. Bhagyashri </a:t>
            </a:r>
            <a:r>
              <a:rPr lang="id-ID" dirty="0" smtClean="0"/>
              <a:t>Thorat</a:t>
            </a:r>
            <a:endParaRPr lang="en-US" dirty="0" smtClean="0"/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Department of Electronics &amp; Telecommunication</a:t>
            </a:r>
          </a:p>
          <a:p>
            <a:r>
              <a:rPr lang="en-US" dirty="0" smtClean="0"/>
              <a:t>Hope Foundation’s International Institute of Information Technology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68184"/>
            <a:ext cx="12192000" cy="489816"/>
          </a:xfrm>
        </p:spPr>
        <p:txBody>
          <a:bodyPr/>
          <a:lstStyle/>
          <a:p>
            <a:pPr algn="ctr"/>
            <a:r>
              <a:rPr lang="en-US" dirty="0" smtClean="0"/>
              <a:t>Hope Foundation’s International Institute of Information Technology, I²IT, P-14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, </a:t>
            </a:r>
            <a:r>
              <a:rPr lang="en-US" dirty="0" err="1" smtClean="0"/>
              <a:t>Pune</a:t>
            </a:r>
            <a:r>
              <a:rPr lang="en-US" dirty="0" smtClean="0"/>
              <a:t> - 411 057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id-ID" dirty="0" smtClean="0"/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595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1573F3-1BD5-4844-9D21-5A3DF821B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Optical power loss model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4BB5E7-7FA6-43E3-A2F5-18EE5BF14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dirty="0">
                <a:effectLst/>
              </a:rPr>
              <a:t>A typical optical power loss model for a point- to- point link considered </a:t>
            </a:r>
            <a:endParaRPr lang="en-US" sz="2400" dirty="0">
              <a:effectLst/>
            </a:endParaRPr>
          </a:p>
          <a:p>
            <a:r>
              <a:rPr lang="id-ID" sz="2400" dirty="0">
                <a:effectLst/>
              </a:rPr>
              <a:t>one transmitter, </a:t>
            </a:r>
            <a:endParaRPr lang="en-US" sz="2400" dirty="0">
              <a:effectLst/>
            </a:endParaRPr>
          </a:p>
          <a:p>
            <a:r>
              <a:rPr lang="id-ID" sz="2400" dirty="0">
                <a:effectLst/>
              </a:rPr>
              <a:t>one receiver</a:t>
            </a:r>
            <a:endParaRPr lang="en-US" sz="2400" dirty="0">
              <a:effectLst/>
            </a:endParaRPr>
          </a:p>
          <a:p>
            <a:r>
              <a:rPr lang="id-ID" sz="2400" dirty="0">
                <a:effectLst/>
              </a:rPr>
              <a:t>two connectors &amp; splices as shown in figure </a:t>
            </a:r>
            <a:endParaRPr lang="id-ID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68184"/>
            <a:ext cx="12192000" cy="489816"/>
          </a:xfrm>
        </p:spPr>
        <p:txBody>
          <a:bodyPr/>
          <a:lstStyle/>
          <a:p>
            <a:pPr algn="ctr"/>
            <a:r>
              <a:rPr lang="en-US" dirty="0" smtClean="0"/>
              <a:t>Hope Foundation’s International Institute of Information Technology, I²IT, P-14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, </a:t>
            </a:r>
            <a:r>
              <a:rPr lang="en-US" dirty="0" err="1" smtClean="0"/>
              <a:t>Pune</a:t>
            </a:r>
            <a:r>
              <a:rPr lang="en-US" dirty="0" smtClean="0"/>
              <a:t> - 411 057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id-ID" dirty="0" smtClean="0"/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9265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F157228-7DA7-442A-889D-1D9F6B607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579" y="853367"/>
            <a:ext cx="10237694" cy="52683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68184"/>
            <a:ext cx="12192000" cy="489816"/>
          </a:xfrm>
        </p:spPr>
        <p:txBody>
          <a:bodyPr/>
          <a:lstStyle/>
          <a:p>
            <a:pPr algn="ctr"/>
            <a:r>
              <a:rPr lang="en-US" dirty="0" smtClean="0"/>
              <a:t>Hope Foundation’s International Institute of Information Technology, I²IT, P-14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, </a:t>
            </a:r>
            <a:r>
              <a:rPr lang="en-US" dirty="0" err="1" smtClean="0"/>
              <a:t>Pune</a:t>
            </a:r>
            <a:r>
              <a:rPr lang="en-US" dirty="0" smtClean="0"/>
              <a:t> - 411 057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id-ID" dirty="0" smtClean="0"/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1092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EAC413-FF1F-4CCF-AFC3-B2ABF8952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913FF0-E5AB-40A0-98CD-0AE98050D5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id-ID" sz="2400" dirty="0">
                    <a:effectLst/>
                  </a:rPr>
                  <a:t>The total optical power received at photodetector is equal to losses occuring in fiber, connetor , splices &amp; loss of  light coupled into fiber from transmitter.</a:t>
                </a:r>
                <a:endParaRPr lang="en-US" sz="2400" dirty="0">
                  <a:effectLst/>
                </a:endParaRPr>
              </a:p>
              <a:p>
                <a:r>
                  <a:rPr lang="id-ID" sz="2400" dirty="0">
                    <a:effectLst/>
                  </a:rPr>
                  <a:t> The loss budget is nothing but summation of above losses mention. Each of these loss elements is expressed in decibels (dB) as,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𝑙𝑜𝑠𝑠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=10</m:t>
                    </m:r>
                    <m:func>
                      <m:funcPr>
                        <m:ctrlPr>
                          <a:rPr lang="id-ID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id-ID" sz="2400">
                            <a:effectLst/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f>
                          <m:fPr>
                            <m:ctrlPr>
                              <a:rPr lang="id-ID" sz="2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sz="2400" i="1">
                                <a:effectLst/>
                                <a:latin typeface="Cambria Math" panose="02040503050406030204" pitchFamily="18" charset="0"/>
                              </a:rPr>
                              <m:t>𝑃𝑜𝑢𝑡</m:t>
                            </m:r>
                          </m:num>
                          <m:den>
                            <m:r>
                              <a:rPr lang="id-ID" sz="2400" i="1">
                                <a:effectLst/>
                                <a:latin typeface="Cambria Math" panose="02040503050406030204" pitchFamily="18" charset="0"/>
                              </a:rPr>
                              <m:t>𝑃𝑖𝑛</m:t>
                            </m:r>
                          </m:den>
                        </m:f>
                      </m:e>
                    </m:func>
                  </m:oMath>
                </a14:m>
                <a:r>
                  <a:rPr lang="id-ID" sz="2400" dirty="0">
                    <a:effectLst/>
                  </a:rPr>
                  <a:t/>
                </a:r>
              </a:p>
              <a:p>
                <a:r>
                  <a:rPr lang="id-ID" sz="2400" dirty="0">
                    <a:effectLst/>
                  </a:rPr>
                  <a:t>Where,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𝑃𝑖𝑛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𝑝𝑜𝑤𝑒𝑟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𝑒𝑛𝑡𝑒𝑟𝑖𝑛𝑔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𝑖𝑛𝑡𝑜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𝑓𝑖𝑏𝑒𝑟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𝑐𝑜𝑢𝑝𝑙𝑒𝑑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𝑝𝑜𝑤𝑒𝑟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𝑓𝑟𝑜𝑚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𝐿𝐸𝐷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𝐿𝑎𝑠𝑒𝑟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𝐹𝑖𝑏𝑒𝑟</m:t>
                      </m:r>
                      <m:r>
                        <a:rPr lang="id-ID" sz="2400" i="1">
                          <a:effectLst/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id-ID" sz="2400" dirty="0">
                  <a:effectLst/>
                </a:endParaRPr>
              </a:p>
              <a:p>
                <a14:m>
                  <m:oMath xmlns:m="http://schemas.openxmlformats.org/officeDocument/2006/math"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𝑃𝑜𝑢𝑡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𝑝𝑜𝑤𝑒𝑟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𝑙𝑒𝑎𝑣𝑖𝑛𝑔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𝑙𝑜𝑠𝑠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𝑒𝑙𝑒𝑚𝑒𝑛𝑡𝑠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 (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𝑝𝑜𝑤𝑒𝑟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𝑚𝑒𝑎𝑠𝑢𝑟𝑒𝑑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𝑎𝑡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𝑝h𝑜𝑡𝑜𝑑𝑒𝑡𝑒𝑐𝑡𝑜𝑟</m:t>
                    </m:r>
                    <m:r>
                      <a:rPr lang="id-ID" sz="2400" i="1">
                        <a:effectLst/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d-ID" sz="2400" dirty="0">
                    <a:effectLst/>
                  </a:rPr>
                  <a:t/>
                </a:r>
              </a:p>
              <a:p>
                <a:endParaRPr lang="id-ID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E913FF0-E5AB-40A0-98CD-0AE98050D5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7" t="-115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68184"/>
            <a:ext cx="12192000" cy="489816"/>
          </a:xfrm>
        </p:spPr>
        <p:txBody>
          <a:bodyPr/>
          <a:lstStyle/>
          <a:p>
            <a:pPr algn="ctr"/>
            <a:r>
              <a:rPr lang="en-US" dirty="0" smtClean="0"/>
              <a:t>Hope Foundation’s International Institute of Information Technology, I²IT, P-14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, </a:t>
            </a:r>
            <a:r>
              <a:rPr lang="en-US" dirty="0" err="1" smtClean="0"/>
              <a:t>Pune</a:t>
            </a:r>
            <a:r>
              <a:rPr lang="en-US" dirty="0" smtClean="0"/>
              <a:t> - 411 057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id-ID" dirty="0" smtClean="0"/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0617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DF17D9-A22A-46DA-96FA-F4DAA02E1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96684E-53D4-42C7-ACCB-57BEB68BCB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3795" y="2096063"/>
                <a:ext cx="10353762" cy="4398865"/>
              </a:xfrm>
            </p:spPr>
            <p:txBody>
              <a:bodyPr/>
              <a:lstStyle/>
              <a:p>
                <a:r>
                  <a:rPr lang="id-ID" dirty="0">
                    <a:effectLst/>
                  </a:rPr>
                  <a:t>The total link loss budget is equal to differenence between </a:t>
                </a:r>
                <a14:m>
                  <m:oMath xmlns:m="http://schemas.openxmlformats.org/officeDocument/2006/math"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𝑃𝑠</m:t>
                    </m:r>
                  </m:oMath>
                </a14:m>
                <a:r>
                  <a:rPr lang="id-ID" dirty="0">
                    <a:effectLst/>
                  </a:rPr>
                  <a:t> optical power emering from the end of a fiber flylead attached to the light source and receiver sensitivity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effectLst/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id-ID" i="1">
                            <a:effectLst/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id-ID" dirty="0">
                    <a:effectLst/>
                  </a:rPr>
                  <a:t>.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i="1">
                              <a:effectLst/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d-ID" i="1">
                              <a:effectLst/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id-ID" i="1">
                          <a:effectLst/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id-ID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i="1">
                              <a:effectLst/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d-ID" i="1">
                              <a:effectLst/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id-ID" i="1">
                          <a:effectLst/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id-ID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i="1">
                              <a:effectLst/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d-ID" i="1">
                              <a:effectLst/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id-ID" i="1"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i="1" dirty="0">
                  <a:effectLst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d-ID" i="1">
                          <a:effectLst/>
                          <a:latin typeface="Cambria Math" panose="02040503050406030204" pitchFamily="18" charset="0"/>
                        </a:rPr>
                        <m:t>                      =2</m:t>
                      </m:r>
                      <m:sSub>
                        <m:sSubPr>
                          <m:ctrlPr>
                            <a:rPr lang="id-ID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i="1">
                              <a:effectLst/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id-ID" i="1">
                              <a:effectLst/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id-ID" i="1">
                          <a:effectLst/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id-ID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i="1">
                              <a:effectLst/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id-ID" i="1">
                              <a:effectLst/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id-ID" i="1">
                          <a:effectLst/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id-ID" i="1"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i="1">
                          <a:effectLst/>
                          <a:latin typeface="Cambria Math" panose="02040503050406030204" pitchFamily="18" charset="0"/>
                        </a:rPr>
                        <m:t>𝑠𝑦𝑠𝑡𝑒𝑚</m:t>
                      </m:r>
                      <m:r>
                        <a:rPr lang="id-ID" i="1"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d-ID" i="1">
                          <a:effectLst/>
                          <a:latin typeface="Cambria Math" panose="02040503050406030204" pitchFamily="18" charset="0"/>
                        </a:rPr>
                        <m:t>𝑚𝑎𝑟𝑔𝑖𝑛</m:t>
                      </m:r>
                    </m:oMath>
                  </m:oMathPara>
                </a14:m>
                <a:endParaRPr lang="id-ID" dirty="0">
                  <a:effectLst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effectLst/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id-ID" i="1">
                            <a:effectLst/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= 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𝑐𝑜𝑛𝑛𝑒𝑐𝑡𝑜𝑟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𝑙𝑜𝑠𝑠</m:t>
                    </m:r>
                  </m:oMath>
                </a14:m>
                <a:endParaRPr lang="id-ID" dirty="0">
                  <a:effectLst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effectLst/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id-ID" i="1">
                            <a:effectLst/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𝑎𝑡𝑡𝑒𝑛𝑢𝑎𝑡𝑖𝑜𝑛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𝑐𝑜𝑛𝑠𝑡𝑎𝑛𝑡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𝑓𝑖𝑏𝑒𝑟</m:t>
                    </m:r>
                  </m:oMath>
                </a14:m>
                <a:endParaRPr lang="id-ID" dirty="0">
                  <a:effectLst/>
                </a:endParaRPr>
              </a:p>
              <a:p>
                <a14:m>
                  <m:oMath xmlns:m="http://schemas.openxmlformats.org/officeDocument/2006/math"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𝐿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𝑙𝑒𝑛𝑔𝑡h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𝑓𝑖𝑏𝑒𝑟</m:t>
                    </m:r>
                  </m:oMath>
                </a14:m>
                <a:endParaRPr lang="id-ID" dirty="0">
                  <a:effectLst/>
                </a:endParaRPr>
              </a:p>
              <a:p>
                <a14:m>
                  <m:oMath xmlns:m="http://schemas.openxmlformats.org/officeDocument/2006/math"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𝑠𝑦𝑠𝑡𝑒𝑚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𝑚𝑎𝑟𝑔𝑖𝑛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𝑢𝑠𝑢𝑎𝑙𝑙𝑦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 3 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 6 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𝑑𝐵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𝑖𝑓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𝑛𝑜𝑡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𝑔𝑖𝑣𝑒𝑛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𝑎𝑠𝑠𝑢𝑚𝑒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 6 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𝑑𝐵</m:t>
                    </m:r>
                    <m:r>
                      <a:rPr lang="id-ID" i="1">
                        <a:effectLst/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dirty="0">
                  <a:effectLst/>
                </a:endParaRPr>
              </a:p>
              <a:p>
                <a:endParaRPr lang="id-ID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596684E-53D4-42C7-ACCB-57BEB68BCB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3795" y="2096063"/>
                <a:ext cx="10353762" cy="4398865"/>
              </a:xfrm>
              <a:blipFill>
                <a:blip r:embed="rId2"/>
                <a:stretch>
                  <a:fillRect l="-530" t="-139" r="-82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68184"/>
            <a:ext cx="12192000" cy="489816"/>
          </a:xfrm>
        </p:spPr>
        <p:txBody>
          <a:bodyPr/>
          <a:lstStyle/>
          <a:p>
            <a:pPr algn="ctr"/>
            <a:r>
              <a:rPr lang="en-US" dirty="0" smtClean="0"/>
              <a:t>Hope Foundation’s International Institute of Information Technology, I²IT, P-14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, </a:t>
            </a:r>
            <a:r>
              <a:rPr lang="en-US" dirty="0" err="1" smtClean="0"/>
              <a:t>Pune</a:t>
            </a:r>
            <a:r>
              <a:rPr lang="en-US" dirty="0" smtClean="0"/>
              <a:t> - 411 057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id-ID" dirty="0" smtClean="0"/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7609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F3EC90-EFFE-47BB-9629-4C21064FD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789709"/>
            <a:ext cx="10353761" cy="1146212"/>
          </a:xfrm>
        </p:spPr>
        <p:txBody>
          <a:bodyPr/>
          <a:lstStyle/>
          <a:p>
            <a:r>
              <a:rPr lang="id-ID" dirty="0">
                <a:effectLst/>
              </a:rPr>
              <a:t>Link power margin or system margin</a:t>
            </a:r>
            <a:br>
              <a:rPr lang="id-ID" dirty="0">
                <a:effectLst/>
              </a:rPr>
            </a:b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EFC349-C319-45B8-9EF9-64AB423D7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28829"/>
            <a:ext cx="10353762" cy="3695136"/>
          </a:xfrm>
        </p:spPr>
        <p:txBody>
          <a:bodyPr/>
          <a:lstStyle/>
          <a:p>
            <a:pPr marL="0" indent="0">
              <a:buNone/>
            </a:pPr>
            <a:endParaRPr lang="id-ID" dirty="0">
              <a:effectLst/>
            </a:endParaRPr>
          </a:p>
          <a:p>
            <a:r>
              <a:rPr lang="id-ID" sz="2400" dirty="0">
                <a:effectLst/>
              </a:rPr>
              <a:t>Link Power analysis is capable to provide analysis which gives compnent aging, temperature fluctuations and losses arising from components that are going to add in future. </a:t>
            </a:r>
            <a:endParaRPr lang="en-US" sz="2400" dirty="0">
              <a:effectLst/>
            </a:endParaRPr>
          </a:p>
          <a:p>
            <a:r>
              <a:rPr lang="id-ID" sz="2400" dirty="0">
                <a:effectLst/>
              </a:rPr>
              <a:t>This addition in link budget is called link power margin, normally its between range 3 to 6 dB.</a:t>
            </a:r>
          </a:p>
          <a:p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68184"/>
            <a:ext cx="12192000" cy="489816"/>
          </a:xfrm>
        </p:spPr>
        <p:txBody>
          <a:bodyPr/>
          <a:lstStyle/>
          <a:p>
            <a:pPr algn="ctr"/>
            <a:r>
              <a:rPr lang="en-US" dirty="0" smtClean="0"/>
              <a:t>Hope Foundation’s International Institute of Information Technology, I²IT, P-14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, </a:t>
            </a:r>
            <a:r>
              <a:rPr lang="en-US" dirty="0" err="1" smtClean="0"/>
              <a:t>Pune</a:t>
            </a:r>
            <a:r>
              <a:rPr lang="en-US" dirty="0" smtClean="0"/>
              <a:t> - 411 057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id-ID" dirty="0" smtClean="0"/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1428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2006765A-3FD1-4449-94D8-AD746ACD7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673" y="326874"/>
            <a:ext cx="11790218" cy="6531125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id-ID" sz="2800" dirty="0"/>
              <a:t>Thank </a:t>
            </a:r>
            <a:r>
              <a:rPr lang="id-ID" sz="2800" dirty="0" smtClean="0"/>
              <a:t>You</a:t>
            </a:r>
            <a:endParaRPr lang="en-IN" sz="2800" dirty="0" smtClean="0"/>
          </a:p>
          <a:p>
            <a:pPr algn="ctr">
              <a:buNone/>
            </a:pPr>
            <a:r>
              <a:rPr lang="en-IN" sz="2800" dirty="0" smtClean="0"/>
              <a:t>For further details please feel free to contact </a:t>
            </a:r>
          </a:p>
          <a:p>
            <a:pPr algn="ctr">
              <a:buNone/>
            </a:pPr>
            <a:endParaRPr lang="en-IN" sz="2800" dirty="0" smtClean="0"/>
          </a:p>
          <a:p>
            <a:pPr algn="ctr">
              <a:buNone/>
            </a:pPr>
            <a:r>
              <a:rPr lang="en-IN" sz="2800" dirty="0" err="1" smtClean="0"/>
              <a:t>Bhagyashri</a:t>
            </a:r>
            <a:r>
              <a:rPr lang="en-IN" sz="2800" dirty="0" smtClean="0"/>
              <a:t> </a:t>
            </a:r>
            <a:r>
              <a:rPr lang="en-IN" sz="2800" dirty="0" err="1" smtClean="0"/>
              <a:t>Thorat</a:t>
            </a:r>
            <a:endParaRPr lang="en-IN" sz="2800" dirty="0" smtClean="0"/>
          </a:p>
          <a:p>
            <a:pPr algn="ctr">
              <a:buNone/>
            </a:pPr>
            <a:r>
              <a:rPr lang="en-IN" sz="2800" dirty="0" smtClean="0"/>
              <a:t>Department of Electronics &amp; Telecommunication</a:t>
            </a:r>
          </a:p>
          <a:p>
            <a:pPr algn="ctr">
              <a:buNone/>
            </a:pPr>
            <a:r>
              <a:rPr lang="en-IN" sz="2800" dirty="0" smtClean="0"/>
              <a:t>Hope Foundation’s</a:t>
            </a:r>
          </a:p>
          <a:p>
            <a:pPr algn="ctr">
              <a:buNone/>
            </a:pPr>
            <a:r>
              <a:rPr lang="en-IN" sz="2800" dirty="0" smtClean="0"/>
              <a:t>International Institute of Information Technology, I²IT</a:t>
            </a:r>
          </a:p>
          <a:p>
            <a:pPr algn="ctr">
              <a:buNone/>
            </a:pPr>
            <a:r>
              <a:rPr lang="en-IN" sz="2800" dirty="0" smtClean="0"/>
              <a:t>P-14, Rajiv Gandhi Infotech Park, MIDC Phase 1,</a:t>
            </a:r>
          </a:p>
          <a:p>
            <a:pPr algn="ctr">
              <a:buNone/>
            </a:pPr>
            <a:r>
              <a:rPr lang="en-IN" sz="2800" dirty="0" smtClean="0"/>
              <a:t>Hinjawadi, Pune – 411 057</a:t>
            </a:r>
          </a:p>
          <a:p>
            <a:pPr algn="ctr">
              <a:buNone/>
            </a:pPr>
            <a:endParaRPr lang="en-IN" sz="2800" dirty="0" smtClean="0"/>
          </a:p>
          <a:p>
            <a:pPr algn="ctr">
              <a:buNone/>
            </a:pPr>
            <a:r>
              <a:rPr lang="en-IN" sz="2800" dirty="0" smtClean="0"/>
              <a:t>Tel +91 20 22933441 / 2 /3</a:t>
            </a:r>
          </a:p>
          <a:p>
            <a:pPr algn="ctr">
              <a:buNone/>
            </a:pPr>
            <a:r>
              <a:rPr lang="en-IN" sz="2800" dirty="0" smtClean="0">
                <a:hlinkClick r:id="rId2"/>
              </a:rPr>
              <a:t>www.isquareit.edu.in</a:t>
            </a:r>
            <a:r>
              <a:rPr lang="en-IN" sz="2800" dirty="0" smtClean="0"/>
              <a:t> </a:t>
            </a:r>
          </a:p>
          <a:p>
            <a:pPr algn="ctr">
              <a:buNone/>
            </a:pPr>
            <a:r>
              <a:rPr lang="en-IN" sz="2800" dirty="0" smtClean="0">
                <a:hlinkClick r:id="rId3"/>
              </a:rPr>
              <a:t>bhagyashrit@isquareit.edu.in</a:t>
            </a:r>
            <a:r>
              <a:rPr lang="en-IN" sz="2800" dirty="0" smtClean="0"/>
              <a:t> | </a:t>
            </a:r>
            <a:r>
              <a:rPr lang="en-IN" sz="2800" dirty="0" smtClean="0">
                <a:hlinkClick r:id="rId4"/>
              </a:rPr>
              <a:t>info@isquareit.edu.in</a:t>
            </a:r>
            <a:r>
              <a:rPr lang="en-IN" sz="2800" dirty="0" smtClean="0"/>
              <a:t> </a:t>
            </a:r>
            <a:endParaRPr lang="id-ID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46236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6B2E858E-683F-40D9-B4CB-284D097F3A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145</TotalTime>
  <Words>413</Words>
  <Application>Microsoft Office PowerPoint</Application>
  <PresentationFormat>Custom</PresentationFormat>
  <Paragraphs>47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Damask</vt:lpstr>
      <vt:lpstr>power budget analysis for Fiber optics link part 2</vt:lpstr>
      <vt:lpstr>Optical power loss model</vt:lpstr>
      <vt:lpstr>Slide 3</vt:lpstr>
      <vt:lpstr>Slide 4</vt:lpstr>
      <vt:lpstr>Slide 5</vt:lpstr>
      <vt:lpstr>Link power margin or system margin 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budget analysis for Fiber optics link part 2</dc:title>
  <dc:creator>shri</dc:creator>
  <cp:lastModifiedBy>Vaidehi Banerjee</cp:lastModifiedBy>
  <cp:revision>12</cp:revision>
  <dcterms:created xsi:type="dcterms:W3CDTF">2018-04-07T16:19:42Z</dcterms:created>
  <dcterms:modified xsi:type="dcterms:W3CDTF">2019-01-07T12:49:06Z</dcterms:modified>
</cp:coreProperties>
</file>