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355" r:id="rId2"/>
    <p:sldId id="260" r:id="rId3"/>
    <p:sldId id="270" r:id="rId4"/>
    <p:sldId id="269" r:id="rId5"/>
    <p:sldId id="268" r:id="rId6"/>
    <p:sldId id="267" r:id="rId7"/>
    <p:sldId id="271" r:id="rId8"/>
    <p:sldId id="272" r:id="rId9"/>
    <p:sldId id="273" r:id="rId10"/>
    <p:sldId id="274" r:id="rId11"/>
    <p:sldId id="275" r:id="rId12"/>
    <p:sldId id="276" r:id="rId13"/>
    <p:sldId id="277" r:id="rId14"/>
    <p:sldId id="278" r:id="rId15"/>
    <p:sldId id="279" r:id="rId16"/>
    <p:sldId id="280" r:id="rId17"/>
    <p:sldId id="281" r:id="rId18"/>
    <p:sldId id="282" r:id="rId19"/>
    <p:sldId id="341" r:id="rId20"/>
    <p:sldId id="283" r:id="rId21"/>
    <p:sldId id="284" r:id="rId22"/>
    <p:sldId id="285" r:id="rId23"/>
    <p:sldId id="286" r:id="rId24"/>
    <p:sldId id="353" r:id="rId25"/>
    <p:sldId id="342" r:id="rId26"/>
    <p:sldId id="343" r:id="rId27"/>
    <p:sldId id="344" r:id="rId28"/>
    <p:sldId id="354" r:id="rId29"/>
    <p:sldId id="324" r:id="rId30"/>
    <p:sldId id="345" r:id="rId31"/>
    <p:sldId id="346" r:id="rId32"/>
    <p:sldId id="358" r:id="rId33"/>
    <p:sldId id="347" r:id="rId34"/>
    <p:sldId id="357" r:id="rId35"/>
    <p:sldId id="356" r:id="rId3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03" autoAdjust="0"/>
    <p:restoredTop sz="93273" autoAdjust="0"/>
  </p:normalViewPr>
  <p:slideViewPr>
    <p:cSldViewPr>
      <p:cViewPr varScale="1">
        <p:scale>
          <a:sx n="64" d="100"/>
          <a:sy n="64" d="100"/>
        </p:scale>
        <p:origin x="-1662"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1633DD4F-15AB-42FD-844C-1A52576A2070}" type="datetimeFigureOut">
              <a:rPr lang="en-US"/>
              <a:pPr>
                <a:defRPr/>
              </a:pPr>
              <a:t>1/13/2019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5A394B6B-AF9F-4001-A56C-BDDC0A0433B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A394B6B-AF9F-4001-A56C-BDDC0A0433BB}" type="slidenum">
              <a:rPr lang="en-US" smtClean="0"/>
              <a:pPr>
                <a:defRPr/>
              </a:pPr>
              <a:t>1</a:t>
            </a:fld>
            <a:endParaRPr lang="en-US"/>
          </a:p>
        </p:txBody>
      </p:sp>
    </p:spTree>
    <p:extLst>
      <p:ext uri="{BB962C8B-B14F-4D97-AF65-F5344CB8AC3E}">
        <p14:creationId xmlns:p14="http://schemas.microsoft.com/office/powerpoint/2010/main" xmlns="" val="626149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EABDD346-CF49-4450-8741-EE42C17822D8}" type="datetimeFigureOut">
              <a:rPr lang="en-US"/>
              <a:pPr>
                <a:defRPr/>
              </a:pPr>
              <a:t>1/13/2019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55543B9-12D1-40D1-AF86-B3759AD08B3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22BB65D-CB4E-4615-9408-7707FFC387EF}" type="datetimeFigureOut">
              <a:rPr lang="en-US"/>
              <a:pPr>
                <a:defRPr/>
              </a:pPr>
              <a:t>1/13/2019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94B3076-1E38-4E1D-BEF0-898D2FA6559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48155BB-8F78-43C8-8D21-A22EB7648B33}" type="datetimeFigureOut">
              <a:rPr lang="en-US"/>
              <a:pPr>
                <a:defRPr/>
              </a:pPr>
              <a:t>1/13/2019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9933F7A-DBD9-417A-BFBA-A4891784783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0"/>
          </p:nvPr>
        </p:nvSpPr>
        <p:spPr>
          <a:ln/>
        </p:spPr>
        <p:txBody>
          <a:bodyPr/>
          <a:lstStyle>
            <a:lvl1pPr>
              <a:defRPr/>
            </a:lvl1pPr>
          </a:lstStyle>
          <a:p>
            <a:pPr>
              <a:defRPr/>
            </a:pPr>
            <a:fld id="{9BC6C1CD-D90C-4B9F-AC2B-0DCA97A0B7B8}" type="slidenum">
              <a:rPr lang="en-US"/>
              <a:pPr>
                <a:defRPr/>
              </a:pPr>
              <a:t>‹#›</a:t>
            </a:fld>
            <a:endParaRPr lang="en-US"/>
          </a:p>
        </p:txBody>
      </p:sp>
    </p:spTree>
    <p:extLst>
      <p:ext uri="{BB962C8B-B14F-4D97-AF65-F5344CB8AC3E}">
        <p14:creationId xmlns:p14="http://schemas.microsoft.com/office/powerpoint/2010/main" xmlns="" val="635145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4BD9DC0-8B1F-4BFD-A60A-2C3C1714B7A6}" type="datetimeFigureOut">
              <a:rPr lang="en-US"/>
              <a:pPr>
                <a:defRPr/>
              </a:pPr>
              <a:t>1/13/2019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18877A8-D028-4359-966F-5130887B6E9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13F421A-0AF9-4BB6-9F82-41002D4AD6BE}" type="datetimeFigureOut">
              <a:rPr lang="en-US"/>
              <a:pPr>
                <a:defRPr/>
              </a:pPr>
              <a:t>1/13/2019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4C69E97-64B2-4B55-AD86-EBCEA1E87B3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C7DE6EC-E63B-40B2-8917-946AB3302F35}" type="datetimeFigureOut">
              <a:rPr lang="en-US"/>
              <a:pPr>
                <a:defRPr/>
              </a:pPr>
              <a:t>1/13/2019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F69E1E6-9ED7-48DE-AA40-21616EF4905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B59F74E-E6EB-44D6-BCBF-109EFBDB6A6F}" type="datetimeFigureOut">
              <a:rPr lang="en-US"/>
              <a:pPr>
                <a:defRPr/>
              </a:pPr>
              <a:t>1/13/2019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A48BE19-8BC7-4368-9E02-D044F5BAF66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9795A232-CB5F-42CE-80A5-FE7A7492DB4D}" type="datetimeFigureOut">
              <a:rPr lang="en-US"/>
              <a:pPr>
                <a:defRPr/>
              </a:pPr>
              <a:t>1/13/2019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D6C5786-FDEB-4033-89F9-D4DAAF21B27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691040B-C033-46B1-86EE-0497DAC79001}" type="datetimeFigureOut">
              <a:rPr lang="en-US"/>
              <a:pPr>
                <a:defRPr/>
              </a:pPr>
              <a:t>1/13/2019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F6FF0AF-DC07-481A-A52E-0EC37841623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647AE94-8948-41BF-BAEA-10808AF9FF1B}" type="datetimeFigureOut">
              <a:rPr lang="en-US"/>
              <a:pPr>
                <a:defRPr/>
              </a:pPr>
              <a:t>1/13/2019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56010FC-D655-487E-9F57-D542E110C15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BC6EA02-345F-4F64-87ED-603F065FF82B}" type="datetimeFigureOut">
              <a:rPr lang="en-US"/>
              <a:pPr>
                <a:defRPr/>
              </a:pPr>
              <a:t>1/13/2019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B2160CC-DEB8-41DD-A2BD-8ED3427175C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48EA6526-5BE6-4DFC-94C9-1283EC6C1CE4}" type="datetimeFigureOut">
              <a:rPr lang="en-US"/>
              <a:pPr>
                <a:defRPr/>
              </a:pPr>
              <a:t>1/13/2019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150140DA-F67F-4FA0-B742-1C7C31196AE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hyperlink" Target="mailto:info@isquareit.edu.in" TargetMode="External"/><Relationship Id="rId4" Type="http://schemas.openxmlformats.org/officeDocument/2006/relationships/hyperlink" Target="http://www.isquareit.edu.in/"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7.emf"/><Relationship Id="rId1" Type="http://schemas.openxmlformats.org/officeDocument/2006/relationships/slideLayout" Target="../slideLayouts/slideLayout2.xml"/><Relationship Id="rId5" Type="http://schemas.openxmlformats.org/officeDocument/2006/relationships/hyperlink" Target="mailto:info@isquareit.edu.in" TargetMode="External"/><Relationship Id="rId4" Type="http://schemas.openxmlformats.org/officeDocument/2006/relationships/hyperlink" Target="http://www.isquareit.edu.in/"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8.emf"/><Relationship Id="rId1" Type="http://schemas.openxmlformats.org/officeDocument/2006/relationships/slideLayout" Target="../slideLayouts/slideLayout2.xml"/><Relationship Id="rId5" Type="http://schemas.openxmlformats.org/officeDocument/2006/relationships/hyperlink" Target="mailto:info@isquareit.edu.in" TargetMode="External"/><Relationship Id="rId4" Type="http://schemas.openxmlformats.org/officeDocument/2006/relationships/hyperlink" Target="http://www.isquareit.edu.in/"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9.emf"/><Relationship Id="rId1" Type="http://schemas.openxmlformats.org/officeDocument/2006/relationships/slideLayout" Target="../slideLayouts/slideLayout2.xml"/><Relationship Id="rId5" Type="http://schemas.openxmlformats.org/officeDocument/2006/relationships/hyperlink" Target="mailto:info@isquareit.edu.in" TargetMode="External"/><Relationship Id="rId4" Type="http://schemas.openxmlformats.org/officeDocument/2006/relationships/hyperlink" Target="http://www.isquareit.edu.in/"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0.emf"/><Relationship Id="rId1" Type="http://schemas.openxmlformats.org/officeDocument/2006/relationships/slideLayout" Target="../slideLayouts/slideLayout2.xml"/><Relationship Id="rId5" Type="http://schemas.openxmlformats.org/officeDocument/2006/relationships/hyperlink" Target="mailto:info@isquareit.edu.in" TargetMode="External"/><Relationship Id="rId4" Type="http://schemas.openxmlformats.org/officeDocument/2006/relationships/hyperlink" Target="http://www.isquareit.edu.in/"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1.emf"/><Relationship Id="rId1" Type="http://schemas.openxmlformats.org/officeDocument/2006/relationships/slideLayout" Target="../slideLayouts/slideLayout2.xml"/><Relationship Id="rId5" Type="http://schemas.openxmlformats.org/officeDocument/2006/relationships/hyperlink" Target="mailto:info@isquareit.edu.in" TargetMode="External"/><Relationship Id="rId4" Type="http://schemas.openxmlformats.org/officeDocument/2006/relationships/hyperlink" Target="http://www.isquareit.edu.in/"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2.emf"/><Relationship Id="rId1" Type="http://schemas.openxmlformats.org/officeDocument/2006/relationships/slideLayout" Target="../slideLayouts/slideLayout2.xml"/><Relationship Id="rId5" Type="http://schemas.openxmlformats.org/officeDocument/2006/relationships/hyperlink" Target="mailto:info@isquareit.edu.in" TargetMode="External"/><Relationship Id="rId4" Type="http://schemas.openxmlformats.org/officeDocument/2006/relationships/hyperlink" Target="http://www.isquareit.edu.in/"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mailto:bhavanak@isquareit.edu.in" TargetMode="External"/><Relationship Id="rId2" Type="http://schemas.openxmlformats.org/officeDocument/2006/relationships/hyperlink" Target="http://www.isquareit.edu.in/" TargetMode="External"/><Relationship Id="rId1" Type="http://schemas.openxmlformats.org/officeDocument/2006/relationships/slideLayout" Target="../slideLayouts/slideLayout1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emf"/><Relationship Id="rId1" Type="http://schemas.openxmlformats.org/officeDocument/2006/relationships/slideLayout" Target="../slideLayouts/slideLayout2.xml"/><Relationship Id="rId5" Type="http://schemas.openxmlformats.org/officeDocument/2006/relationships/hyperlink" Target="mailto:info@isquareit.edu.in" TargetMode="External"/><Relationship Id="rId4" Type="http://schemas.openxmlformats.org/officeDocument/2006/relationships/hyperlink" Target="http://www.isquareit.edu.in/"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emf"/><Relationship Id="rId1" Type="http://schemas.openxmlformats.org/officeDocument/2006/relationships/slideLayout" Target="../slideLayouts/slideLayout2.xml"/><Relationship Id="rId5" Type="http://schemas.openxmlformats.org/officeDocument/2006/relationships/hyperlink" Target="mailto:info@isquareit.edu.in" TargetMode="External"/><Relationship Id="rId4" Type="http://schemas.openxmlformats.org/officeDocument/2006/relationships/hyperlink" Target="http://www.isquareit.edu.in/"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c-jump.com/CIS77/asm_images/io_privilege_levels.png" TargetMode="External"/><Relationship Id="rId1" Type="http://schemas.openxmlformats.org/officeDocument/2006/relationships/slideLayout" Target="../slideLayouts/slideLayout2.xml"/><Relationship Id="rId5" Type="http://schemas.openxmlformats.org/officeDocument/2006/relationships/hyperlink" Target="mailto:info@isquareit.edu.in" TargetMode="External"/><Relationship Id="rId4" Type="http://schemas.openxmlformats.org/officeDocument/2006/relationships/hyperlink" Target="http://www.isquareit.edu.i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BAC8002-DF5E-4EC6-AE74-866923B8576C}" type="slidenum">
              <a:rPr lang="en-IN" smtClean="0"/>
              <a:pPr/>
              <a:t>1</a:t>
            </a:fld>
            <a:endParaRPr lang="en-IN"/>
          </a:p>
        </p:txBody>
      </p:sp>
      <p:pic>
        <p:nvPicPr>
          <p:cNvPr id="8" name="Picture 7" descr="only_logo.JPG"/>
          <p:cNvPicPr>
            <a:picLocks noChangeAspect="1"/>
          </p:cNvPicPr>
          <p:nvPr/>
        </p:nvPicPr>
        <p:blipFill>
          <a:blip r:embed="rId3" cstate="print"/>
          <a:stretch>
            <a:fillRect/>
          </a:stretch>
        </p:blipFill>
        <p:spPr>
          <a:xfrm>
            <a:off x="3657600" y="0"/>
            <a:ext cx="1600200" cy="1851620"/>
          </a:xfrm>
          <a:prstGeom prst="rect">
            <a:avLst/>
          </a:prstGeom>
        </p:spPr>
      </p:pic>
      <p:sp>
        <p:nvSpPr>
          <p:cNvPr id="9" name="TextBox 8"/>
          <p:cNvSpPr txBox="1"/>
          <p:nvPr/>
        </p:nvSpPr>
        <p:spPr>
          <a:xfrm>
            <a:off x="0" y="6150114"/>
            <a:ext cx="9144000" cy="707886"/>
          </a:xfrm>
          <a:prstGeom prst="rect">
            <a:avLst/>
          </a:prstGeom>
          <a:noFill/>
        </p:spPr>
        <p:txBody>
          <a:bodyPr wrap="square" rtlCol="0">
            <a:spAutoFit/>
          </a:bodyPr>
          <a:lstStyle/>
          <a:p>
            <a:pPr marL="0" algn="ctr">
              <a:buNone/>
            </a:pPr>
            <a:r>
              <a:rPr lang="en-IN" sz="2000" b="1" cap="all" dirty="0" smtClean="0">
                <a:solidFill>
                  <a:schemeClr val="tx2">
                    <a:lumMod val="75000"/>
                  </a:schemeClr>
                </a:solidFill>
              </a:rPr>
              <a:t>Prof. </a:t>
            </a:r>
            <a:r>
              <a:rPr lang="en-IN" sz="2000" b="1" cap="all" dirty="0" err="1" smtClean="0">
                <a:solidFill>
                  <a:schemeClr val="tx2">
                    <a:lumMod val="75000"/>
                  </a:schemeClr>
                </a:solidFill>
              </a:rPr>
              <a:t>Bhavana</a:t>
            </a:r>
            <a:r>
              <a:rPr lang="en-IN" sz="2000" b="1" cap="all" dirty="0" smtClean="0">
                <a:solidFill>
                  <a:schemeClr val="tx2">
                    <a:lumMod val="75000"/>
                  </a:schemeClr>
                </a:solidFill>
              </a:rPr>
              <a:t> </a:t>
            </a:r>
            <a:r>
              <a:rPr lang="en-IN" sz="2000" b="1" cap="all" dirty="0" err="1" smtClean="0">
                <a:solidFill>
                  <a:schemeClr val="tx2">
                    <a:lumMod val="75000"/>
                  </a:schemeClr>
                </a:solidFill>
              </a:rPr>
              <a:t>Kanawade</a:t>
            </a:r>
            <a:endParaRPr lang="en-IN" sz="2000" b="1" cap="all" dirty="0" smtClean="0">
              <a:solidFill>
                <a:schemeClr val="tx2">
                  <a:lumMod val="75000"/>
                </a:schemeClr>
              </a:solidFill>
            </a:endParaRPr>
          </a:p>
          <a:p>
            <a:pPr marL="0" algn="ctr">
              <a:buNone/>
            </a:pPr>
            <a:r>
              <a:rPr lang="en-IN" sz="2000" b="1" cap="all" dirty="0" smtClean="0">
                <a:solidFill>
                  <a:schemeClr val="tx2">
                    <a:lumMod val="75000"/>
                  </a:schemeClr>
                </a:solidFill>
              </a:rPr>
              <a:t>Department of Information Technology, I²IT</a:t>
            </a:r>
            <a:endParaRPr lang="en-IN" sz="2000" b="1" cap="all" dirty="0">
              <a:solidFill>
                <a:schemeClr val="tx2">
                  <a:lumMod val="75000"/>
                </a:schemeClr>
              </a:solidFill>
            </a:endParaRPr>
          </a:p>
        </p:txBody>
      </p:sp>
      <p:sp>
        <p:nvSpPr>
          <p:cNvPr id="2" name="Rectangle 1"/>
          <p:cNvSpPr/>
          <p:nvPr/>
        </p:nvSpPr>
        <p:spPr>
          <a:xfrm>
            <a:off x="1295400" y="1752600"/>
            <a:ext cx="6705600" cy="523220"/>
          </a:xfrm>
          <a:prstGeom prst="rect">
            <a:avLst/>
          </a:prstGeom>
        </p:spPr>
        <p:txBody>
          <a:bodyPr wrap="square">
            <a:spAutoFit/>
          </a:bodyPr>
          <a:lstStyle/>
          <a:p>
            <a:pPr marL="0" indent="0" algn="ctr" eaLnBrk="1" hangingPunct="1">
              <a:buNone/>
            </a:pPr>
            <a:r>
              <a:rPr lang="en-US" sz="2800" b="1" u="sng" dirty="0" smtClean="0"/>
              <a:t>REGISTER ORGANIZATION OF 80386 </a:t>
            </a:r>
            <a:endParaRPr lang="en-US" sz="2800" dirty="0"/>
          </a:p>
        </p:txBody>
      </p:sp>
      <p:pic>
        <p:nvPicPr>
          <p:cNvPr id="1026" name="Picture 2" descr="Image result for microprocessor images"/>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133601" y="2362200"/>
            <a:ext cx="4648200" cy="380682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443867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6" name="Picture 3"/>
          <p:cNvPicPr>
            <a:picLocks noChangeAspect="1" noChangeArrowheads="1"/>
          </p:cNvPicPr>
          <p:nvPr/>
        </p:nvPicPr>
        <p:blipFill>
          <a:blip r:embed="rId2" cstate="print"/>
          <a:srcRect/>
          <a:stretch>
            <a:fillRect/>
          </a:stretch>
        </p:blipFill>
        <p:spPr bwMode="auto">
          <a:xfrm>
            <a:off x="1600200" y="914400"/>
            <a:ext cx="5715000" cy="4953000"/>
          </a:xfrm>
          <a:prstGeom prst="rect">
            <a:avLst/>
          </a:prstGeom>
          <a:noFill/>
          <a:ln w="9525">
            <a:noFill/>
            <a:miter lim="800000"/>
            <a:headEnd/>
            <a:tailEnd/>
          </a:ln>
        </p:spPr>
      </p:pic>
      <p:pic>
        <p:nvPicPr>
          <p:cNvPr id="3" name="Picture 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 y="0"/>
            <a:ext cx="1643042" cy="762172"/>
          </a:xfrm>
          <a:prstGeom prst="rect">
            <a:avLst/>
          </a:prstGeom>
        </p:spPr>
      </p:pic>
      <p:sp>
        <p:nvSpPr>
          <p:cNvPr id="4" name="Footer Placeholder 4"/>
          <p:cNvSpPr>
            <a:spLocks noGrp="1"/>
          </p:cNvSpPr>
          <p:nvPr>
            <p:ph type="ftr" sz="quarter" idx="11"/>
          </p:nvPr>
        </p:nvSpPr>
        <p:spPr>
          <a:xfrm>
            <a:off x="214282" y="6356350"/>
            <a:ext cx="8715436" cy="365125"/>
          </a:xfrm>
        </p:spPr>
        <p:txBody>
          <a:bodyPr/>
          <a:lstStyle/>
          <a:p>
            <a:pPr lvl="0">
              <a:defRPr/>
            </a:pPr>
            <a:endParaRPr lang="en-US" dirty="0" smtClean="0">
              <a:solidFill>
                <a:schemeClr val="tx1"/>
              </a:solidFill>
            </a:endParaRPr>
          </a:p>
          <a:p>
            <a:pPr lvl="0">
              <a:defRPr/>
            </a:pPr>
            <a:r>
              <a:rPr lang="en-US" dirty="0" smtClean="0">
                <a:solidFill>
                  <a:schemeClr val="tx1"/>
                </a:solidFill>
              </a:rPr>
              <a:t>Hope Foundation’s International Institute of Information Technology, I²IT, P-14 Rajiv Gandhi </a:t>
            </a:r>
            <a:r>
              <a:rPr lang="en-US" dirty="0" err="1" smtClean="0">
                <a:solidFill>
                  <a:schemeClr val="tx1"/>
                </a:solidFill>
              </a:rPr>
              <a:t>Infotech</a:t>
            </a:r>
            <a:r>
              <a:rPr lang="en-US" dirty="0" smtClean="0">
                <a:solidFill>
                  <a:schemeClr val="tx1"/>
                </a:solidFill>
              </a:rPr>
              <a:t> Park, </a:t>
            </a:r>
            <a:r>
              <a:rPr lang="en-US" dirty="0" err="1" smtClean="0">
                <a:solidFill>
                  <a:schemeClr val="tx1"/>
                </a:solidFill>
              </a:rPr>
              <a:t>Hinjawadi</a:t>
            </a:r>
            <a:r>
              <a:rPr lang="en-US" dirty="0" smtClean="0">
                <a:solidFill>
                  <a:schemeClr val="tx1"/>
                </a:solidFill>
              </a:rPr>
              <a:t>, </a:t>
            </a:r>
            <a:r>
              <a:rPr lang="en-US" dirty="0" err="1" smtClean="0">
                <a:solidFill>
                  <a:schemeClr val="tx1"/>
                </a:solidFill>
              </a:rPr>
              <a:t>Pune</a:t>
            </a:r>
            <a:r>
              <a:rPr lang="en-US" dirty="0" smtClean="0">
                <a:solidFill>
                  <a:schemeClr val="tx1"/>
                </a:solidFill>
              </a:rPr>
              <a:t> - 411 057 </a:t>
            </a:r>
          </a:p>
          <a:p>
            <a:pPr lvl="0">
              <a:defRPr/>
            </a:pPr>
            <a:r>
              <a:rPr lang="en-US" dirty="0" smtClean="0">
                <a:solidFill>
                  <a:schemeClr val="tx1"/>
                </a:solidFill>
              </a:rPr>
              <a:t>Tel - +91 20 22933441 / 2 / 3  |  Website - </a:t>
            </a:r>
            <a:r>
              <a:rPr lang="en-US" dirty="0" smtClean="0">
                <a:solidFill>
                  <a:schemeClr val="tx1"/>
                </a:solidFill>
                <a:hlinkClick r:id="rId4"/>
              </a:rPr>
              <a:t>www.isquareit.edu.in</a:t>
            </a:r>
            <a:r>
              <a:rPr lang="en-US" dirty="0" smtClean="0">
                <a:solidFill>
                  <a:schemeClr val="tx1"/>
                </a:solidFill>
              </a:rPr>
              <a:t> ; Email - </a:t>
            </a:r>
            <a:r>
              <a:rPr lang="en-US" dirty="0" smtClean="0">
                <a:solidFill>
                  <a:schemeClr val="tx1"/>
                </a:solidFill>
                <a:hlinkClick r:id="rId5"/>
              </a:rPr>
              <a:t>info@isquareit.edu.in</a:t>
            </a:r>
            <a:r>
              <a:rPr lang="en-US" dirty="0" smtClean="0">
                <a:solidFill>
                  <a:schemeClr val="tx1"/>
                </a:solidFill>
              </a:rPr>
              <a:t> </a:t>
            </a:r>
          </a:p>
          <a:p>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Content Placeholder 2"/>
          <p:cNvSpPr>
            <a:spLocks noGrp="1"/>
          </p:cNvSpPr>
          <p:nvPr>
            <p:ph idx="1"/>
          </p:nvPr>
        </p:nvSpPr>
        <p:spPr>
          <a:xfrm>
            <a:off x="228600" y="838200"/>
            <a:ext cx="8458200" cy="6019800"/>
          </a:xfrm>
        </p:spPr>
        <p:txBody>
          <a:bodyPr/>
          <a:lstStyle/>
          <a:p>
            <a:pPr eaLnBrk="1" hangingPunct="1">
              <a:buFont typeface="Arial" charset="0"/>
              <a:buNone/>
            </a:pPr>
            <a:r>
              <a:rPr lang="en-US" sz="2200" b="1" u="sng" dirty="0" smtClean="0"/>
              <a:t>OF (Overflow Flag, bit 11)</a:t>
            </a:r>
            <a:endParaRPr lang="en-US" sz="2200" dirty="0" smtClean="0"/>
          </a:p>
          <a:p>
            <a:pPr algn="just" eaLnBrk="1" hangingPunct="1"/>
            <a:r>
              <a:rPr lang="en-US" sz="2200" dirty="0" smtClean="0"/>
              <a:t>OF is set if the operation resulted in a signed overflow. </a:t>
            </a:r>
          </a:p>
          <a:p>
            <a:pPr marL="0" indent="0" algn="just" eaLnBrk="1" hangingPunct="1">
              <a:buNone/>
            </a:pPr>
            <a:r>
              <a:rPr lang="en-US" sz="2200" b="1" u="sng" dirty="0" smtClean="0"/>
              <a:t>DF (Direction Flag, bit 10)</a:t>
            </a:r>
            <a:endParaRPr lang="en-US" sz="2200" dirty="0" smtClean="0"/>
          </a:p>
          <a:p>
            <a:pPr algn="just" eaLnBrk="1" hangingPunct="1"/>
            <a:r>
              <a:rPr lang="en-US" sz="2200" dirty="0" smtClean="0"/>
              <a:t>DF defines whether ESI and/or EDI registers post-increment or post-decrement during string instructions.</a:t>
            </a:r>
          </a:p>
          <a:p>
            <a:pPr algn="just" eaLnBrk="1" hangingPunct="1"/>
            <a:r>
              <a:rPr lang="en-US" sz="2200" dirty="0" smtClean="0"/>
              <a:t>Post-increments occurs if DF is reset.</a:t>
            </a:r>
          </a:p>
          <a:p>
            <a:pPr algn="just" eaLnBrk="1" hangingPunct="1"/>
            <a:r>
              <a:rPr lang="en-US" sz="2200" dirty="0" smtClean="0"/>
              <a:t>Post-decrement occurs if DF is set.</a:t>
            </a:r>
          </a:p>
          <a:p>
            <a:pPr algn="just" eaLnBrk="1" hangingPunct="1">
              <a:buFont typeface="Arial" charset="0"/>
              <a:buNone/>
            </a:pPr>
            <a:r>
              <a:rPr lang="en-US" sz="2200" dirty="0" smtClean="0"/>
              <a:t> </a:t>
            </a:r>
            <a:r>
              <a:rPr lang="en-US" sz="2200" b="1" u="sng" dirty="0" smtClean="0"/>
              <a:t>IF (INTR Enable Flag, bit 9)</a:t>
            </a:r>
            <a:endParaRPr lang="en-US" sz="2200" dirty="0" smtClean="0"/>
          </a:p>
          <a:p>
            <a:pPr algn="just" eaLnBrk="1" hangingPunct="1"/>
            <a:r>
              <a:rPr lang="en-US" sz="2200" dirty="0" smtClean="0"/>
              <a:t>If </a:t>
            </a:r>
            <a:r>
              <a:rPr lang="en-US" sz="2200" dirty="0" err="1" smtClean="0"/>
              <a:t>IF</a:t>
            </a:r>
            <a:r>
              <a:rPr lang="en-US" sz="2200" dirty="0" smtClean="0"/>
              <a:t> is set, it allows recognition of external interrupts signaled on the INTR pin.</a:t>
            </a:r>
          </a:p>
          <a:p>
            <a:pPr algn="just" eaLnBrk="1" hangingPunct="1"/>
            <a:r>
              <a:rPr lang="en-US" sz="2200" dirty="0" smtClean="0"/>
              <a:t>If </a:t>
            </a:r>
            <a:r>
              <a:rPr lang="en-US" sz="2200" dirty="0" err="1" smtClean="0"/>
              <a:t>IF</a:t>
            </a:r>
            <a:r>
              <a:rPr lang="en-US" sz="2200" dirty="0" smtClean="0"/>
              <a:t> is reset, external interrupts signaled on the INTR are not recognized.</a:t>
            </a:r>
          </a:p>
          <a:p>
            <a:pPr eaLnBrk="1" hangingPunct="1"/>
            <a:endParaRPr lang="en-US" sz="2200" dirty="0" smtClean="0"/>
          </a:p>
        </p:txBody>
      </p:sp>
      <p:pic>
        <p:nvPicPr>
          <p:cNvPr id="3" name="Picture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0"/>
            <a:ext cx="1643042" cy="762172"/>
          </a:xfrm>
          <a:prstGeom prst="rect">
            <a:avLst/>
          </a:prstGeom>
        </p:spPr>
      </p:pic>
      <p:sp>
        <p:nvSpPr>
          <p:cNvPr id="4" name="Footer Placeholder 4"/>
          <p:cNvSpPr>
            <a:spLocks noGrp="1"/>
          </p:cNvSpPr>
          <p:nvPr>
            <p:ph type="ftr" sz="quarter" idx="11"/>
          </p:nvPr>
        </p:nvSpPr>
        <p:spPr>
          <a:xfrm>
            <a:off x="214282" y="6356350"/>
            <a:ext cx="8715436" cy="365125"/>
          </a:xfrm>
        </p:spPr>
        <p:txBody>
          <a:bodyPr/>
          <a:lstStyle/>
          <a:p>
            <a:pPr lvl="0">
              <a:defRPr/>
            </a:pPr>
            <a:endParaRPr lang="en-US" dirty="0" smtClean="0">
              <a:solidFill>
                <a:schemeClr val="tx1"/>
              </a:solidFill>
            </a:endParaRPr>
          </a:p>
          <a:p>
            <a:pPr lvl="0">
              <a:defRPr/>
            </a:pPr>
            <a:r>
              <a:rPr lang="en-US" dirty="0" smtClean="0">
                <a:solidFill>
                  <a:schemeClr val="tx1"/>
                </a:solidFill>
              </a:rPr>
              <a:t>Hope Foundation’s International Institute of Information Technology, I²IT, P-14 Rajiv Gandhi </a:t>
            </a:r>
            <a:r>
              <a:rPr lang="en-US" dirty="0" err="1" smtClean="0">
                <a:solidFill>
                  <a:schemeClr val="tx1"/>
                </a:solidFill>
              </a:rPr>
              <a:t>Infotech</a:t>
            </a:r>
            <a:r>
              <a:rPr lang="en-US" dirty="0" smtClean="0">
                <a:solidFill>
                  <a:schemeClr val="tx1"/>
                </a:solidFill>
              </a:rPr>
              <a:t> Park, </a:t>
            </a:r>
            <a:r>
              <a:rPr lang="en-US" dirty="0" err="1" smtClean="0">
                <a:solidFill>
                  <a:schemeClr val="tx1"/>
                </a:solidFill>
              </a:rPr>
              <a:t>Hinjawadi</a:t>
            </a:r>
            <a:r>
              <a:rPr lang="en-US" dirty="0" smtClean="0">
                <a:solidFill>
                  <a:schemeClr val="tx1"/>
                </a:solidFill>
              </a:rPr>
              <a:t>, </a:t>
            </a:r>
            <a:r>
              <a:rPr lang="en-US" dirty="0" err="1" smtClean="0">
                <a:solidFill>
                  <a:schemeClr val="tx1"/>
                </a:solidFill>
              </a:rPr>
              <a:t>Pune</a:t>
            </a:r>
            <a:r>
              <a:rPr lang="en-US" dirty="0" smtClean="0">
                <a:solidFill>
                  <a:schemeClr val="tx1"/>
                </a:solidFill>
              </a:rPr>
              <a:t> - 411 057 </a:t>
            </a:r>
          </a:p>
          <a:p>
            <a:pPr lvl="0">
              <a:defRPr/>
            </a:pPr>
            <a:r>
              <a:rPr lang="en-US" dirty="0" smtClean="0">
                <a:solidFill>
                  <a:schemeClr val="tx1"/>
                </a:solidFill>
              </a:rPr>
              <a:t>Tel - +91 20 22933441 / 2 / 3  |  Website - </a:t>
            </a:r>
            <a:r>
              <a:rPr lang="en-US" dirty="0" smtClean="0">
                <a:solidFill>
                  <a:schemeClr val="tx1"/>
                </a:solidFill>
                <a:hlinkClick r:id="rId3"/>
              </a:rPr>
              <a:t>www.isquareit.edu.in</a:t>
            </a:r>
            <a:r>
              <a:rPr lang="en-US" dirty="0" smtClean="0">
                <a:solidFill>
                  <a:schemeClr val="tx1"/>
                </a:solidFill>
              </a:rPr>
              <a:t> ; Email - </a:t>
            </a:r>
            <a:r>
              <a:rPr lang="en-US" dirty="0" smtClean="0">
                <a:solidFill>
                  <a:schemeClr val="tx1"/>
                </a:solidFill>
                <a:hlinkClick r:id="rId4"/>
              </a:rPr>
              <a:t>info@isquareit.edu.in</a:t>
            </a:r>
            <a:r>
              <a:rPr lang="en-US" dirty="0" smtClean="0">
                <a:solidFill>
                  <a:schemeClr val="tx1"/>
                </a:solidFill>
              </a:rPr>
              <a:t> </a:t>
            </a:r>
          </a:p>
          <a:p>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Content Placeholder 2"/>
          <p:cNvSpPr>
            <a:spLocks noGrp="1"/>
          </p:cNvSpPr>
          <p:nvPr>
            <p:ph idx="1"/>
          </p:nvPr>
        </p:nvSpPr>
        <p:spPr>
          <a:xfrm>
            <a:off x="152400" y="914400"/>
            <a:ext cx="8763000" cy="5562600"/>
          </a:xfrm>
        </p:spPr>
        <p:txBody>
          <a:bodyPr/>
          <a:lstStyle/>
          <a:p>
            <a:pPr eaLnBrk="1" hangingPunct="1"/>
            <a:r>
              <a:rPr lang="en-US" sz="2400" b="1" u="sng" dirty="0" smtClean="0"/>
              <a:t>TF (Trap Enable Flag, bit 8)</a:t>
            </a:r>
            <a:endParaRPr lang="en-US" sz="2400" dirty="0" smtClean="0"/>
          </a:p>
          <a:p>
            <a:pPr algn="just" eaLnBrk="1" hangingPunct="1"/>
            <a:r>
              <a:rPr lang="en-US" sz="2400" dirty="0" smtClean="0"/>
              <a:t>These flags are useful when debugging programs. </a:t>
            </a:r>
          </a:p>
          <a:p>
            <a:pPr algn="just" eaLnBrk="1" hangingPunct="1"/>
            <a:r>
              <a:rPr lang="en-US" sz="2400" dirty="0" smtClean="0"/>
              <a:t>By setting TF to 1, the processor is forced to operate in single step mode in which an internal exception 1 is generated after every instruction.  </a:t>
            </a:r>
          </a:p>
          <a:p>
            <a:pPr eaLnBrk="1" hangingPunct="1">
              <a:buFont typeface="Arial" charset="0"/>
              <a:buNone/>
            </a:pPr>
            <a:endParaRPr lang="en-US" sz="2400" dirty="0" smtClean="0"/>
          </a:p>
          <a:p>
            <a:pPr eaLnBrk="1" hangingPunct="1"/>
            <a:r>
              <a:rPr lang="en-US" sz="2400" b="1" u="sng" dirty="0" smtClean="0"/>
              <a:t>SF (Sign Flag, bit 7)</a:t>
            </a:r>
          </a:p>
          <a:p>
            <a:pPr eaLnBrk="1" hangingPunct="1"/>
            <a:r>
              <a:rPr lang="en-US" sz="2400" dirty="0" smtClean="0"/>
              <a:t>SF is set if the high-order bit of the result is set, it is reset otherwise</a:t>
            </a:r>
            <a:r>
              <a:rPr lang="en-US" dirty="0" smtClean="0"/>
              <a:t>.</a:t>
            </a:r>
          </a:p>
          <a:p>
            <a:pPr eaLnBrk="1" hangingPunct="1">
              <a:buFont typeface="Arial" charset="0"/>
              <a:buNone/>
            </a:pPr>
            <a:endParaRPr lang="en-US" dirty="0" smtClean="0"/>
          </a:p>
          <a:p>
            <a:pPr eaLnBrk="1" hangingPunct="1"/>
            <a:r>
              <a:rPr lang="en-US" sz="2400" b="1" u="sng" dirty="0" smtClean="0"/>
              <a:t>ZF (Zero Flag, bit 6)</a:t>
            </a:r>
          </a:p>
          <a:p>
            <a:pPr eaLnBrk="1" hangingPunct="1"/>
            <a:r>
              <a:rPr lang="en-US" sz="2400" dirty="0" smtClean="0"/>
              <a:t>ZF is set if all bits of the result are 0. Otherwise it is reset.</a:t>
            </a:r>
          </a:p>
          <a:p>
            <a:pPr eaLnBrk="1" hangingPunct="1"/>
            <a:endParaRPr lang="en-US" dirty="0" smtClean="0"/>
          </a:p>
        </p:txBody>
      </p:sp>
      <p:pic>
        <p:nvPicPr>
          <p:cNvPr id="3" name="Picture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0"/>
            <a:ext cx="1643042" cy="762172"/>
          </a:xfrm>
          <a:prstGeom prst="rect">
            <a:avLst/>
          </a:prstGeom>
        </p:spPr>
      </p:pic>
      <p:sp>
        <p:nvSpPr>
          <p:cNvPr id="4" name="Footer Placeholder 4"/>
          <p:cNvSpPr>
            <a:spLocks noGrp="1"/>
          </p:cNvSpPr>
          <p:nvPr>
            <p:ph type="ftr" sz="quarter" idx="11"/>
          </p:nvPr>
        </p:nvSpPr>
        <p:spPr>
          <a:xfrm>
            <a:off x="214282" y="6356350"/>
            <a:ext cx="8715436" cy="365125"/>
          </a:xfrm>
        </p:spPr>
        <p:txBody>
          <a:bodyPr/>
          <a:lstStyle/>
          <a:p>
            <a:pPr lvl="0">
              <a:defRPr/>
            </a:pPr>
            <a:endParaRPr lang="en-US" dirty="0" smtClean="0">
              <a:solidFill>
                <a:schemeClr val="tx1"/>
              </a:solidFill>
            </a:endParaRPr>
          </a:p>
          <a:p>
            <a:pPr lvl="0">
              <a:defRPr/>
            </a:pPr>
            <a:r>
              <a:rPr lang="en-US" dirty="0" smtClean="0">
                <a:solidFill>
                  <a:schemeClr val="tx1"/>
                </a:solidFill>
              </a:rPr>
              <a:t>Hope Foundation’s International Institute of Information Technology, I²IT, P-14 Rajiv Gandhi </a:t>
            </a:r>
            <a:r>
              <a:rPr lang="en-US" dirty="0" err="1" smtClean="0">
                <a:solidFill>
                  <a:schemeClr val="tx1"/>
                </a:solidFill>
              </a:rPr>
              <a:t>Infotech</a:t>
            </a:r>
            <a:r>
              <a:rPr lang="en-US" dirty="0" smtClean="0">
                <a:solidFill>
                  <a:schemeClr val="tx1"/>
                </a:solidFill>
              </a:rPr>
              <a:t> Park, </a:t>
            </a:r>
            <a:r>
              <a:rPr lang="en-US" dirty="0" err="1" smtClean="0">
                <a:solidFill>
                  <a:schemeClr val="tx1"/>
                </a:solidFill>
              </a:rPr>
              <a:t>Hinjawadi</a:t>
            </a:r>
            <a:r>
              <a:rPr lang="en-US" dirty="0" smtClean="0">
                <a:solidFill>
                  <a:schemeClr val="tx1"/>
                </a:solidFill>
              </a:rPr>
              <a:t>, </a:t>
            </a:r>
            <a:r>
              <a:rPr lang="en-US" dirty="0" err="1" smtClean="0">
                <a:solidFill>
                  <a:schemeClr val="tx1"/>
                </a:solidFill>
              </a:rPr>
              <a:t>Pune</a:t>
            </a:r>
            <a:r>
              <a:rPr lang="en-US" dirty="0" smtClean="0">
                <a:solidFill>
                  <a:schemeClr val="tx1"/>
                </a:solidFill>
              </a:rPr>
              <a:t> - 411 057 </a:t>
            </a:r>
          </a:p>
          <a:p>
            <a:pPr lvl="0">
              <a:defRPr/>
            </a:pPr>
            <a:r>
              <a:rPr lang="en-US" dirty="0" smtClean="0">
                <a:solidFill>
                  <a:schemeClr val="tx1"/>
                </a:solidFill>
              </a:rPr>
              <a:t>Tel - +91 20 22933441 / 2 / 3  |  Website - </a:t>
            </a:r>
            <a:r>
              <a:rPr lang="en-US" dirty="0" smtClean="0">
                <a:solidFill>
                  <a:schemeClr val="tx1"/>
                </a:solidFill>
                <a:hlinkClick r:id="rId3"/>
              </a:rPr>
              <a:t>www.isquareit.edu.in</a:t>
            </a:r>
            <a:r>
              <a:rPr lang="en-US" dirty="0" smtClean="0">
                <a:solidFill>
                  <a:schemeClr val="tx1"/>
                </a:solidFill>
              </a:rPr>
              <a:t> ; Email - </a:t>
            </a:r>
            <a:r>
              <a:rPr lang="en-US" dirty="0" smtClean="0">
                <a:solidFill>
                  <a:schemeClr val="tx1"/>
                </a:solidFill>
                <a:hlinkClick r:id="rId4"/>
              </a:rPr>
              <a:t>info@isquareit.edu.in</a:t>
            </a:r>
            <a:r>
              <a:rPr lang="en-US" dirty="0" smtClean="0">
                <a:solidFill>
                  <a:schemeClr val="tx1"/>
                </a:solidFill>
              </a:rPr>
              <a:t> </a:t>
            </a:r>
          </a:p>
          <a:p>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458200" cy="5287963"/>
          </a:xfrm>
        </p:spPr>
        <p:txBody>
          <a:bodyPr rtlCol="0">
            <a:normAutofit fontScale="92500" lnSpcReduction="20000"/>
          </a:bodyPr>
          <a:lstStyle/>
          <a:p>
            <a:pPr eaLnBrk="1" fontAlgn="auto" hangingPunct="1">
              <a:spcAft>
                <a:spcPts val="0"/>
              </a:spcAft>
              <a:buFont typeface="Arial" pitchFamily="34" charset="0"/>
              <a:buChar char="•"/>
              <a:defRPr/>
            </a:pPr>
            <a:r>
              <a:rPr lang="en-US" sz="2600" b="1" u="sng" dirty="0"/>
              <a:t>AF (Auxiliary Carry Flag, bit 4)</a:t>
            </a:r>
            <a:endParaRPr lang="en-US" sz="2600" dirty="0"/>
          </a:p>
          <a:p>
            <a:pPr eaLnBrk="1" fontAlgn="auto" hangingPunct="1">
              <a:spcAft>
                <a:spcPts val="0"/>
              </a:spcAft>
              <a:buFont typeface="Arial" pitchFamily="34" charset="0"/>
              <a:buChar char="•"/>
              <a:defRPr/>
            </a:pPr>
            <a:r>
              <a:rPr lang="en-US" sz="2600" dirty="0"/>
              <a:t>The Auxiliary Flag is used to simplify the addition and subtraction of packed BCD quantities. </a:t>
            </a:r>
            <a:endParaRPr lang="en-US" sz="2600" dirty="0" smtClean="0"/>
          </a:p>
          <a:p>
            <a:pPr eaLnBrk="1" fontAlgn="auto" hangingPunct="1">
              <a:spcAft>
                <a:spcPts val="0"/>
              </a:spcAft>
              <a:buFont typeface="Arial" pitchFamily="34" charset="0"/>
              <a:buChar char="•"/>
              <a:defRPr/>
            </a:pPr>
            <a:r>
              <a:rPr lang="en-US" sz="2600" dirty="0" smtClean="0"/>
              <a:t>AF is set if operation resulted in a carry out of bit 3.</a:t>
            </a:r>
          </a:p>
          <a:p>
            <a:pPr eaLnBrk="1" fontAlgn="auto" hangingPunct="1">
              <a:spcAft>
                <a:spcPts val="0"/>
              </a:spcAft>
              <a:buFont typeface="Arial" pitchFamily="34" charset="0"/>
              <a:buChar char="•"/>
              <a:defRPr/>
            </a:pPr>
            <a:r>
              <a:rPr lang="en-US" sz="2600" dirty="0" smtClean="0"/>
              <a:t>Otherwise </a:t>
            </a:r>
            <a:r>
              <a:rPr lang="en-US" sz="2600" dirty="0"/>
              <a:t>AF is reset. </a:t>
            </a:r>
          </a:p>
          <a:p>
            <a:pPr eaLnBrk="1" fontAlgn="auto" hangingPunct="1">
              <a:spcAft>
                <a:spcPts val="0"/>
              </a:spcAft>
              <a:buFont typeface="Arial" pitchFamily="34" charset="0"/>
              <a:buChar char="•"/>
              <a:defRPr/>
            </a:pPr>
            <a:r>
              <a:rPr lang="en-US" sz="2600" dirty="0"/>
              <a:t> </a:t>
            </a:r>
          </a:p>
          <a:p>
            <a:pPr eaLnBrk="1" fontAlgn="auto" hangingPunct="1">
              <a:spcAft>
                <a:spcPts val="0"/>
              </a:spcAft>
              <a:buFont typeface="Arial" pitchFamily="34" charset="0"/>
              <a:buChar char="•"/>
              <a:defRPr/>
            </a:pPr>
            <a:r>
              <a:rPr lang="en-US" sz="2600" b="1" u="sng" dirty="0"/>
              <a:t>PF (Parity Flags, bit 2)</a:t>
            </a:r>
            <a:endParaRPr lang="en-US" sz="2600" dirty="0"/>
          </a:p>
          <a:p>
            <a:pPr eaLnBrk="1" fontAlgn="auto" hangingPunct="1">
              <a:spcAft>
                <a:spcPts val="0"/>
              </a:spcAft>
              <a:buFont typeface="Arial" pitchFamily="34" charset="0"/>
              <a:buChar char="•"/>
              <a:defRPr/>
            </a:pPr>
            <a:r>
              <a:rPr lang="en-US" sz="2600" dirty="0"/>
              <a:t>PF is set if the low-order eight bits of the operation contains an even number of </a:t>
            </a:r>
            <a:r>
              <a:rPr lang="en-US" sz="2600" dirty="0" smtClean="0"/>
              <a:t>1's </a:t>
            </a:r>
            <a:r>
              <a:rPr lang="en-US" sz="2600" dirty="0"/>
              <a:t>(even parity). PF is reset if the low-order eight bits have odd parity. </a:t>
            </a:r>
          </a:p>
          <a:p>
            <a:pPr eaLnBrk="1" fontAlgn="auto" hangingPunct="1">
              <a:spcAft>
                <a:spcPts val="0"/>
              </a:spcAft>
              <a:buFont typeface="Arial" pitchFamily="34" charset="0"/>
              <a:buChar char="•"/>
              <a:defRPr/>
            </a:pPr>
            <a:r>
              <a:rPr lang="en-US" sz="2600" dirty="0"/>
              <a:t> </a:t>
            </a:r>
          </a:p>
          <a:p>
            <a:pPr eaLnBrk="1" fontAlgn="auto" hangingPunct="1">
              <a:spcAft>
                <a:spcPts val="0"/>
              </a:spcAft>
              <a:buFont typeface="Arial" pitchFamily="34" charset="0"/>
              <a:buChar char="•"/>
              <a:defRPr/>
            </a:pPr>
            <a:r>
              <a:rPr lang="en-US" sz="2600" b="1" u="sng" dirty="0"/>
              <a:t>CF (Carry Flag, bit 0)</a:t>
            </a:r>
            <a:endParaRPr lang="en-US" sz="2600" dirty="0"/>
          </a:p>
          <a:p>
            <a:pPr eaLnBrk="1" fontAlgn="auto" hangingPunct="1">
              <a:spcAft>
                <a:spcPts val="0"/>
              </a:spcAft>
              <a:buFont typeface="Arial" pitchFamily="34" charset="0"/>
              <a:buChar char="•"/>
              <a:defRPr/>
            </a:pPr>
            <a:r>
              <a:rPr lang="en-US" sz="2600" dirty="0"/>
              <a:t>CF is set if the operation resulted in a carry out of (addition), or a borrow into (subtraction) the high-order bit. Otherwise CF is reset. </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0"/>
            <a:ext cx="1643042" cy="762172"/>
          </a:xfrm>
          <a:prstGeom prst="rect">
            <a:avLst/>
          </a:prstGeom>
        </p:spPr>
      </p:pic>
      <p:sp>
        <p:nvSpPr>
          <p:cNvPr id="5" name="Footer Placeholder 4"/>
          <p:cNvSpPr>
            <a:spLocks noGrp="1"/>
          </p:cNvSpPr>
          <p:nvPr>
            <p:ph type="ftr" sz="quarter" idx="11"/>
          </p:nvPr>
        </p:nvSpPr>
        <p:spPr>
          <a:xfrm>
            <a:off x="214282" y="6356350"/>
            <a:ext cx="8715436" cy="365125"/>
          </a:xfrm>
        </p:spPr>
        <p:txBody>
          <a:bodyPr/>
          <a:lstStyle/>
          <a:p>
            <a:pPr lvl="0">
              <a:defRPr/>
            </a:pPr>
            <a:endParaRPr lang="en-US" dirty="0" smtClean="0">
              <a:solidFill>
                <a:schemeClr val="tx1"/>
              </a:solidFill>
            </a:endParaRPr>
          </a:p>
          <a:p>
            <a:pPr lvl="0">
              <a:defRPr/>
            </a:pPr>
            <a:r>
              <a:rPr lang="en-US" dirty="0" smtClean="0">
                <a:solidFill>
                  <a:schemeClr val="tx1"/>
                </a:solidFill>
              </a:rPr>
              <a:t>Hope Foundation’s International Institute of Information Technology, I²IT, P-14 Rajiv Gandhi </a:t>
            </a:r>
            <a:r>
              <a:rPr lang="en-US" dirty="0" err="1" smtClean="0">
                <a:solidFill>
                  <a:schemeClr val="tx1"/>
                </a:solidFill>
              </a:rPr>
              <a:t>Infotech</a:t>
            </a:r>
            <a:r>
              <a:rPr lang="en-US" dirty="0" smtClean="0">
                <a:solidFill>
                  <a:schemeClr val="tx1"/>
                </a:solidFill>
              </a:rPr>
              <a:t> Park, </a:t>
            </a:r>
            <a:r>
              <a:rPr lang="en-US" dirty="0" err="1" smtClean="0">
                <a:solidFill>
                  <a:schemeClr val="tx1"/>
                </a:solidFill>
              </a:rPr>
              <a:t>Hinjawadi</a:t>
            </a:r>
            <a:r>
              <a:rPr lang="en-US" dirty="0" smtClean="0">
                <a:solidFill>
                  <a:schemeClr val="tx1"/>
                </a:solidFill>
              </a:rPr>
              <a:t>, </a:t>
            </a:r>
            <a:r>
              <a:rPr lang="en-US" dirty="0" err="1" smtClean="0">
                <a:solidFill>
                  <a:schemeClr val="tx1"/>
                </a:solidFill>
              </a:rPr>
              <a:t>Pune</a:t>
            </a:r>
            <a:r>
              <a:rPr lang="en-US" dirty="0" smtClean="0">
                <a:solidFill>
                  <a:schemeClr val="tx1"/>
                </a:solidFill>
              </a:rPr>
              <a:t> - 411 057 </a:t>
            </a:r>
          </a:p>
          <a:p>
            <a:pPr lvl="0">
              <a:defRPr/>
            </a:pPr>
            <a:r>
              <a:rPr lang="en-US" dirty="0" smtClean="0">
                <a:solidFill>
                  <a:schemeClr val="tx1"/>
                </a:solidFill>
              </a:rPr>
              <a:t>Tel - +91 20 22933441 / 2 / 3  |  Website - </a:t>
            </a:r>
            <a:r>
              <a:rPr lang="en-US" dirty="0" smtClean="0">
                <a:solidFill>
                  <a:schemeClr val="tx1"/>
                </a:solidFill>
                <a:hlinkClick r:id="rId3"/>
              </a:rPr>
              <a:t>www.isquareit.edu.in</a:t>
            </a:r>
            <a:r>
              <a:rPr lang="en-US" dirty="0" smtClean="0">
                <a:solidFill>
                  <a:schemeClr val="tx1"/>
                </a:solidFill>
              </a:rPr>
              <a:t> ; Email - </a:t>
            </a:r>
            <a:r>
              <a:rPr lang="en-US" dirty="0" smtClean="0">
                <a:solidFill>
                  <a:schemeClr val="tx1"/>
                </a:solidFill>
                <a:hlinkClick r:id="rId4"/>
              </a:rPr>
              <a:t>info@isquareit.edu.in</a:t>
            </a:r>
            <a:r>
              <a:rPr lang="en-US" dirty="0" smtClean="0">
                <a:solidFill>
                  <a:schemeClr val="tx1"/>
                </a:solidFill>
              </a:rPr>
              <a:t> </a:t>
            </a:r>
          </a:p>
          <a:p>
            <a:endParaRPr lang="en-I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Content Placeholder 2"/>
          <p:cNvSpPr>
            <a:spLocks noGrp="1"/>
          </p:cNvSpPr>
          <p:nvPr>
            <p:ph idx="1"/>
          </p:nvPr>
        </p:nvSpPr>
        <p:spPr>
          <a:xfrm>
            <a:off x="0" y="838200"/>
            <a:ext cx="9144000" cy="5181600"/>
          </a:xfrm>
        </p:spPr>
        <p:txBody>
          <a:bodyPr/>
          <a:lstStyle/>
          <a:p>
            <a:pPr eaLnBrk="1" hangingPunct="1"/>
            <a:r>
              <a:rPr lang="en-US" b="1" u="sng" dirty="0" smtClean="0"/>
              <a:t>C) Segment Registers</a:t>
            </a:r>
            <a:endParaRPr lang="en-US" dirty="0" smtClean="0"/>
          </a:p>
          <a:p>
            <a:pPr eaLnBrk="1" hangingPunct="1"/>
            <a:r>
              <a:rPr lang="en-US" sz="2200" dirty="0" smtClean="0"/>
              <a:t>There are six 16-bit segment registers named as CS, DS, ES, SS, FS, GS.</a:t>
            </a:r>
          </a:p>
          <a:p>
            <a:pPr eaLnBrk="1" hangingPunct="1"/>
            <a:r>
              <a:rPr lang="en-US" sz="2200" dirty="0" smtClean="0"/>
              <a:t>In real mode they contain the base address of a segment: </a:t>
            </a:r>
          </a:p>
          <a:p>
            <a:pPr eaLnBrk="1" hangingPunct="1"/>
            <a:r>
              <a:rPr lang="en-US" sz="2200" dirty="0" smtClean="0"/>
              <a:t>CS – base address of the code segment </a:t>
            </a:r>
          </a:p>
          <a:p>
            <a:pPr eaLnBrk="1" hangingPunct="1"/>
            <a:r>
              <a:rPr lang="en-US" sz="2200" dirty="0" smtClean="0"/>
              <a:t>SS – base address of the stack segment </a:t>
            </a:r>
          </a:p>
          <a:p>
            <a:pPr eaLnBrk="1" hangingPunct="1"/>
            <a:r>
              <a:rPr lang="en-US" sz="2200" dirty="0" smtClean="0"/>
              <a:t>DS – base address of the data segment </a:t>
            </a:r>
          </a:p>
          <a:p>
            <a:pPr eaLnBrk="1" hangingPunct="1"/>
            <a:r>
              <a:rPr lang="en-US" sz="2200" dirty="0" smtClean="0"/>
              <a:t>ES, FS, GS – base address of other data segments </a:t>
            </a:r>
          </a:p>
          <a:p>
            <a:pPr eaLnBrk="1" hangingPunct="1"/>
            <a:r>
              <a:rPr lang="en-US" sz="2200" dirty="0" smtClean="0"/>
              <a:t>Six 16 bit segment registers hold segment selector values identifying the currently addressable memory segments.</a:t>
            </a:r>
          </a:p>
          <a:p>
            <a:pPr eaLnBrk="1" hangingPunct="1"/>
            <a:r>
              <a:rPr lang="en-US" sz="2200" dirty="0" smtClean="0"/>
              <a:t>In protected mode, each segment may range in size from one byte up to 4 GB.</a:t>
            </a:r>
          </a:p>
          <a:p>
            <a:pPr eaLnBrk="1" hangingPunct="1"/>
            <a:r>
              <a:rPr lang="en-US" sz="2200" dirty="0" smtClean="0"/>
              <a:t>In real address mode, the maximum segment size is fixed at 64 KB.</a:t>
            </a:r>
          </a:p>
          <a:p>
            <a:pPr eaLnBrk="1" hangingPunct="1"/>
            <a:endParaRPr lang="en-US" sz="2800" dirty="0" smtClean="0"/>
          </a:p>
        </p:txBody>
      </p:sp>
      <p:pic>
        <p:nvPicPr>
          <p:cNvPr id="3" name="Picture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0"/>
            <a:ext cx="1643042" cy="762172"/>
          </a:xfrm>
          <a:prstGeom prst="rect">
            <a:avLst/>
          </a:prstGeom>
        </p:spPr>
      </p:pic>
      <p:sp>
        <p:nvSpPr>
          <p:cNvPr id="4" name="Footer Placeholder 4"/>
          <p:cNvSpPr>
            <a:spLocks noGrp="1"/>
          </p:cNvSpPr>
          <p:nvPr>
            <p:ph type="ftr" sz="quarter" idx="11"/>
          </p:nvPr>
        </p:nvSpPr>
        <p:spPr>
          <a:xfrm>
            <a:off x="214282" y="6356350"/>
            <a:ext cx="8715436" cy="365125"/>
          </a:xfrm>
        </p:spPr>
        <p:txBody>
          <a:bodyPr/>
          <a:lstStyle/>
          <a:p>
            <a:pPr lvl="0">
              <a:defRPr/>
            </a:pPr>
            <a:endParaRPr lang="en-US" dirty="0" smtClean="0">
              <a:solidFill>
                <a:schemeClr val="tx1"/>
              </a:solidFill>
            </a:endParaRPr>
          </a:p>
          <a:p>
            <a:pPr lvl="0">
              <a:defRPr/>
            </a:pPr>
            <a:r>
              <a:rPr lang="en-US" dirty="0" smtClean="0">
                <a:solidFill>
                  <a:schemeClr val="tx1"/>
                </a:solidFill>
              </a:rPr>
              <a:t>Hope Foundation’s International Institute of Information Technology, I²IT, P-14 Rajiv Gandhi </a:t>
            </a:r>
            <a:r>
              <a:rPr lang="en-US" dirty="0" err="1" smtClean="0">
                <a:solidFill>
                  <a:schemeClr val="tx1"/>
                </a:solidFill>
              </a:rPr>
              <a:t>Infotech</a:t>
            </a:r>
            <a:r>
              <a:rPr lang="en-US" dirty="0" smtClean="0">
                <a:solidFill>
                  <a:schemeClr val="tx1"/>
                </a:solidFill>
              </a:rPr>
              <a:t> Park, </a:t>
            </a:r>
            <a:r>
              <a:rPr lang="en-US" dirty="0" err="1" smtClean="0">
                <a:solidFill>
                  <a:schemeClr val="tx1"/>
                </a:solidFill>
              </a:rPr>
              <a:t>Hinjawadi</a:t>
            </a:r>
            <a:r>
              <a:rPr lang="en-US" dirty="0" smtClean="0">
                <a:solidFill>
                  <a:schemeClr val="tx1"/>
                </a:solidFill>
              </a:rPr>
              <a:t>, </a:t>
            </a:r>
            <a:r>
              <a:rPr lang="en-US" dirty="0" err="1" smtClean="0">
                <a:solidFill>
                  <a:schemeClr val="tx1"/>
                </a:solidFill>
              </a:rPr>
              <a:t>Pune</a:t>
            </a:r>
            <a:r>
              <a:rPr lang="en-US" dirty="0" smtClean="0">
                <a:solidFill>
                  <a:schemeClr val="tx1"/>
                </a:solidFill>
              </a:rPr>
              <a:t> - 411 057 </a:t>
            </a:r>
          </a:p>
          <a:p>
            <a:pPr lvl="0">
              <a:defRPr/>
            </a:pPr>
            <a:r>
              <a:rPr lang="en-US" dirty="0" smtClean="0">
                <a:solidFill>
                  <a:schemeClr val="tx1"/>
                </a:solidFill>
              </a:rPr>
              <a:t>Tel - +91 20 22933441 / 2 / 3  |  Website - </a:t>
            </a:r>
            <a:r>
              <a:rPr lang="en-US" dirty="0" smtClean="0">
                <a:solidFill>
                  <a:schemeClr val="tx1"/>
                </a:solidFill>
                <a:hlinkClick r:id="rId3"/>
              </a:rPr>
              <a:t>www.isquareit.edu.in</a:t>
            </a:r>
            <a:r>
              <a:rPr lang="en-US" dirty="0" smtClean="0">
                <a:solidFill>
                  <a:schemeClr val="tx1"/>
                </a:solidFill>
              </a:rPr>
              <a:t> ; Email - </a:t>
            </a:r>
            <a:r>
              <a:rPr lang="en-US" dirty="0" smtClean="0">
                <a:solidFill>
                  <a:schemeClr val="tx1"/>
                </a:solidFill>
                <a:hlinkClick r:id="rId4"/>
              </a:rPr>
              <a:t>info@isquareit.edu.in</a:t>
            </a:r>
            <a:r>
              <a:rPr lang="en-US" dirty="0" smtClean="0">
                <a:solidFill>
                  <a:schemeClr val="tx1"/>
                </a:solidFill>
              </a:rPr>
              <a:t> </a:t>
            </a:r>
          </a:p>
          <a:p>
            <a:endParaRPr lang="en-I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5" name="Content Placeholder 3"/>
          <p:cNvPicPr>
            <a:picLocks noGrp="1"/>
          </p:cNvPicPr>
          <p:nvPr>
            <p:ph idx="1"/>
          </p:nvPr>
        </p:nvPicPr>
        <p:blipFill>
          <a:blip r:embed="rId2" cstate="print"/>
          <a:srcRect/>
          <a:stretch>
            <a:fillRect/>
          </a:stretch>
        </p:blipFill>
        <p:spPr>
          <a:xfrm>
            <a:off x="609600" y="762000"/>
            <a:ext cx="8001000" cy="4724400"/>
          </a:xfrm>
        </p:spPr>
      </p:pic>
      <p:pic>
        <p:nvPicPr>
          <p:cNvPr id="3" name="Picture 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 y="0"/>
            <a:ext cx="1643042" cy="762172"/>
          </a:xfrm>
          <a:prstGeom prst="rect">
            <a:avLst/>
          </a:prstGeom>
        </p:spPr>
      </p:pic>
      <p:sp>
        <p:nvSpPr>
          <p:cNvPr id="4" name="Footer Placeholder 4"/>
          <p:cNvSpPr>
            <a:spLocks noGrp="1"/>
          </p:cNvSpPr>
          <p:nvPr>
            <p:ph type="ftr" sz="quarter" idx="11"/>
          </p:nvPr>
        </p:nvSpPr>
        <p:spPr>
          <a:xfrm>
            <a:off x="214282" y="6356350"/>
            <a:ext cx="8715436" cy="365125"/>
          </a:xfrm>
        </p:spPr>
        <p:txBody>
          <a:bodyPr/>
          <a:lstStyle/>
          <a:p>
            <a:pPr lvl="0">
              <a:defRPr/>
            </a:pPr>
            <a:endParaRPr lang="en-US" dirty="0" smtClean="0">
              <a:solidFill>
                <a:schemeClr val="tx1"/>
              </a:solidFill>
            </a:endParaRPr>
          </a:p>
          <a:p>
            <a:pPr lvl="0">
              <a:defRPr/>
            </a:pPr>
            <a:r>
              <a:rPr lang="en-US" dirty="0" smtClean="0">
                <a:solidFill>
                  <a:schemeClr val="tx1"/>
                </a:solidFill>
              </a:rPr>
              <a:t>Hope Foundation’s International Institute of Information Technology, I²IT, P-14 Rajiv Gandhi </a:t>
            </a:r>
            <a:r>
              <a:rPr lang="en-US" dirty="0" err="1" smtClean="0">
                <a:solidFill>
                  <a:schemeClr val="tx1"/>
                </a:solidFill>
              </a:rPr>
              <a:t>Infotech</a:t>
            </a:r>
            <a:r>
              <a:rPr lang="en-US" dirty="0" smtClean="0">
                <a:solidFill>
                  <a:schemeClr val="tx1"/>
                </a:solidFill>
              </a:rPr>
              <a:t> Park, </a:t>
            </a:r>
            <a:r>
              <a:rPr lang="en-US" dirty="0" err="1" smtClean="0">
                <a:solidFill>
                  <a:schemeClr val="tx1"/>
                </a:solidFill>
              </a:rPr>
              <a:t>Hinjawadi</a:t>
            </a:r>
            <a:r>
              <a:rPr lang="en-US" dirty="0" smtClean="0">
                <a:solidFill>
                  <a:schemeClr val="tx1"/>
                </a:solidFill>
              </a:rPr>
              <a:t>, </a:t>
            </a:r>
            <a:r>
              <a:rPr lang="en-US" dirty="0" err="1" smtClean="0">
                <a:solidFill>
                  <a:schemeClr val="tx1"/>
                </a:solidFill>
              </a:rPr>
              <a:t>Pune</a:t>
            </a:r>
            <a:r>
              <a:rPr lang="en-US" dirty="0" smtClean="0">
                <a:solidFill>
                  <a:schemeClr val="tx1"/>
                </a:solidFill>
              </a:rPr>
              <a:t> - 411 057 </a:t>
            </a:r>
          </a:p>
          <a:p>
            <a:pPr lvl="0">
              <a:defRPr/>
            </a:pPr>
            <a:r>
              <a:rPr lang="en-US" dirty="0" smtClean="0">
                <a:solidFill>
                  <a:schemeClr val="tx1"/>
                </a:solidFill>
              </a:rPr>
              <a:t>Tel - +91 20 22933441 / 2 / 3  |  Website - </a:t>
            </a:r>
            <a:r>
              <a:rPr lang="en-US" dirty="0" smtClean="0">
                <a:solidFill>
                  <a:schemeClr val="tx1"/>
                </a:solidFill>
                <a:hlinkClick r:id="rId4"/>
              </a:rPr>
              <a:t>www.isquareit.edu.in</a:t>
            </a:r>
            <a:r>
              <a:rPr lang="en-US" dirty="0" smtClean="0">
                <a:solidFill>
                  <a:schemeClr val="tx1"/>
                </a:solidFill>
              </a:rPr>
              <a:t> ; Email - </a:t>
            </a:r>
            <a:r>
              <a:rPr lang="en-US" dirty="0" smtClean="0">
                <a:solidFill>
                  <a:schemeClr val="tx1"/>
                </a:solidFill>
                <a:hlinkClick r:id="rId5"/>
              </a:rPr>
              <a:t>info@isquareit.edu.in</a:t>
            </a:r>
            <a:r>
              <a:rPr lang="en-US" dirty="0" smtClean="0">
                <a:solidFill>
                  <a:schemeClr val="tx1"/>
                </a:solidFill>
              </a:rPr>
              <a:t> </a:t>
            </a:r>
          </a:p>
          <a:p>
            <a:endParaRPr lang="en-I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514" y="990600"/>
            <a:ext cx="8915400" cy="4572000"/>
          </a:xfrm>
        </p:spPr>
        <p:txBody>
          <a:bodyPr rtlCol="0">
            <a:normAutofit fontScale="92500" lnSpcReduction="20000"/>
          </a:bodyPr>
          <a:lstStyle/>
          <a:p>
            <a:pPr marL="0" indent="0" eaLnBrk="1" fontAlgn="auto" hangingPunct="1">
              <a:spcAft>
                <a:spcPts val="0"/>
              </a:spcAft>
              <a:buNone/>
              <a:defRPr/>
            </a:pPr>
            <a:r>
              <a:rPr lang="en-US" sz="2600" b="1" u="sng" dirty="0" smtClean="0"/>
              <a:t>D) Control </a:t>
            </a:r>
            <a:r>
              <a:rPr lang="en-US" sz="2600" b="1" u="sng" dirty="0"/>
              <a:t>Registers</a:t>
            </a:r>
            <a:endParaRPr lang="en-US" sz="2600" dirty="0"/>
          </a:p>
          <a:p>
            <a:pPr eaLnBrk="1" fontAlgn="auto" hangingPunct="1">
              <a:spcAft>
                <a:spcPts val="0"/>
              </a:spcAft>
              <a:buFont typeface="Arial" pitchFamily="34" charset="0"/>
              <a:buChar char="•"/>
              <a:defRPr/>
            </a:pPr>
            <a:r>
              <a:rPr lang="en-US" sz="2600" dirty="0"/>
              <a:t>The 80386 DX has three control registers of 32 bits, CR0</a:t>
            </a:r>
            <a:r>
              <a:rPr lang="en-US" sz="2600" dirty="0" smtClean="0"/>
              <a:t>, </a:t>
            </a:r>
            <a:r>
              <a:rPr lang="en-US" sz="2600" dirty="0"/>
              <a:t>CR2 and CR3, to hold machine state of a global nature (not specific to an individual task). </a:t>
            </a:r>
          </a:p>
          <a:p>
            <a:pPr eaLnBrk="1" fontAlgn="auto" hangingPunct="1">
              <a:spcAft>
                <a:spcPts val="0"/>
              </a:spcAft>
              <a:buFont typeface="Arial" pitchFamily="34" charset="0"/>
              <a:buChar char="•"/>
              <a:defRPr/>
            </a:pPr>
            <a:r>
              <a:rPr lang="en-US" sz="2600" dirty="0"/>
              <a:t>These registers hold machine state that affects all tasks in the system. To access the Control Registers, load and store instructions are defined. </a:t>
            </a:r>
          </a:p>
          <a:p>
            <a:pPr eaLnBrk="1" fontAlgn="auto" hangingPunct="1">
              <a:spcAft>
                <a:spcPts val="0"/>
              </a:spcAft>
              <a:buFont typeface="Arial" pitchFamily="34" charset="0"/>
              <a:buChar char="•"/>
              <a:defRPr/>
            </a:pPr>
            <a:r>
              <a:rPr lang="en-US" sz="2600" b="1" u="sng" dirty="0"/>
              <a:t>CR0: Machine Control Register (includes 80286 Machine Status Word)</a:t>
            </a:r>
            <a:r>
              <a:rPr lang="en-US" sz="2600" dirty="0"/>
              <a:t> </a:t>
            </a:r>
          </a:p>
          <a:p>
            <a:pPr eaLnBrk="1" fontAlgn="auto" hangingPunct="1">
              <a:spcAft>
                <a:spcPts val="0"/>
              </a:spcAft>
              <a:buFont typeface="Arial" pitchFamily="34" charset="0"/>
              <a:buChar char="•"/>
              <a:defRPr/>
            </a:pPr>
            <a:r>
              <a:rPr lang="en-US" sz="2600" dirty="0"/>
              <a:t>CR0, shown in </a:t>
            </a:r>
            <a:r>
              <a:rPr lang="en-US" sz="2600" dirty="0" smtClean="0"/>
              <a:t>Figure, </a:t>
            </a:r>
            <a:r>
              <a:rPr lang="en-US" sz="2600" dirty="0"/>
              <a:t>contains 6 defined bits for control and status purposes.</a:t>
            </a:r>
          </a:p>
          <a:p>
            <a:pPr eaLnBrk="1" fontAlgn="auto" hangingPunct="1">
              <a:spcAft>
                <a:spcPts val="0"/>
              </a:spcAft>
              <a:buFont typeface="Arial" pitchFamily="34" charset="0"/>
              <a:buChar char="•"/>
              <a:defRPr/>
            </a:pPr>
            <a:r>
              <a:rPr lang="en-US" sz="2600" dirty="0"/>
              <a:t>The low-order 16 bits of CR0 are also known as the Machine Status Word, MSW, for compatibility with 80286 Protected Mode. </a:t>
            </a:r>
          </a:p>
          <a:p>
            <a:pPr eaLnBrk="1" fontAlgn="auto" hangingPunct="1">
              <a:spcAft>
                <a:spcPts val="0"/>
              </a:spcAft>
              <a:buFont typeface="Arial" pitchFamily="34" charset="0"/>
              <a:buChar char="•"/>
              <a:defRPr/>
            </a:pPr>
            <a:endParaRPr lang="en-US" dirty="0" smtClean="0"/>
          </a:p>
          <a:p>
            <a:pPr eaLnBrk="1" fontAlgn="auto" hangingPunct="1">
              <a:spcAft>
                <a:spcPts val="0"/>
              </a:spcAft>
              <a:buFont typeface="Arial" pitchFamily="34" charset="0"/>
              <a:buChar char="•"/>
              <a:defRPr/>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0"/>
            <a:ext cx="1643042" cy="762172"/>
          </a:xfrm>
          <a:prstGeom prst="rect">
            <a:avLst/>
          </a:prstGeom>
        </p:spPr>
      </p:pic>
      <p:sp>
        <p:nvSpPr>
          <p:cNvPr id="5" name="Footer Placeholder 4"/>
          <p:cNvSpPr>
            <a:spLocks noGrp="1"/>
          </p:cNvSpPr>
          <p:nvPr>
            <p:ph type="ftr" sz="quarter" idx="11"/>
          </p:nvPr>
        </p:nvSpPr>
        <p:spPr>
          <a:xfrm>
            <a:off x="214282" y="6356350"/>
            <a:ext cx="8715436" cy="365125"/>
          </a:xfrm>
        </p:spPr>
        <p:txBody>
          <a:bodyPr/>
          <a:lstStyle/>
          <a:p>
            <a:pPr lvl="0">
              <a:defRPr/>
            </a:pPr>
            <a:endParaRPr lang="en-US" dirty="0" smtClean="0">
              <a:solidFill>
                <a:schemeClr val="tx1"/>
              </a:solidFill>
            </a:endParaRPr>
          </a:p>
          <a:p>
            <a:pPr lvl="0">
              <a:defRPr/>
            </a:pPr>
            <a:r>
              <a:rPr lang="en-US" dirty="0" smtClean="0">
                <a:solidFill>
                  <a:schemeClr val="tx1"/>
                </a:solidFill>
              </a:rPr>
              <a:t>Hope Foundation’s International Institute of Information Technology, I²IT, P-14 Rajiv Gandhi </a:t>
            </a:r>
            <a:r>
              <a:rPr lang="en-US" dirty="0" err="1" smtClean="0">
                <a:solidFill>
                  <a:schemeClr val="tx1"/>
                </a:solidFill>
              </a:rPr>
              <a:t>Infotech</a:t>
            </a:r>
            <a:r>
              <a:rPr lang="en-US" dirty="0" smtClean="0">
                <a:solidFill>
                  <a:schemeClr val="tx1"/>
                </a:solidFill>
              </a:rPr>
              <a:t> Park, </a:t>
            </a:r>
            <a:r>
              <a:rPr lang="en-US" dirty="0" err="1" smtClean="0">
                <a:solidFill>
                  <a:schemeClr val="tx1"/>
                </a:solidFill>
              </a:rPr>
              <a:t>Hinjawadi</a:t>
            </a:r>
            <a:r>
              <a:rPr lang="en-US" dirty="0" smtClean="0">
                <a:solidFill>
                  <a:schemeClr val="tx1"/>
                </a:solidFill>
              </a:rPr>
              <a:t>, </a:t>
            </a:r>
            <a:r>
              <a:rPr lang="en-US" dirty="0" err="1" smtClean="0">
                <a:solidFill>
                  <a:schemeClr val="tx1"/>
                </a:solidFill>
              </a:rPr>
              <a:t>Pune</a:t>
            </a:r>
            <a:r>
              <a:rPr lang="en-US" dirty="0" smtClean="0">
                <a:solidFill>
                  <a:schemeClr val="tx1"/>
                </a:solidFill>
              </a:rPr>
              <a:t> - 411 057 </a:t>
            </a:r>
          </a:p>
          <a:p>
            <a:pPr lvl="0">
              <a:defRPr/>
            </a:pPr>
            <a:r>
              <a:rPr lang="en-US" dirty="0" smtClean="0">
                <a:solidFill>
                  <a:schemeClr val="tx1"/>
                </a:solidFill>
              </a:rPr>
              <a:t>Tel - +91 20 22933441 / 2 / 3  |  Website - </a:t>
            </a:r>
            <a:r>
              <a:rPr lang="en-US" dirty="0" smtClean="0">
                <a:solidFill>
                  <a:schemeClr val="tx1"/>
                </a:solidFill>
                <a:hlinkClick r:id="rId3"/>
              </a:rPr>
              <a:t>www.isquareit.edu.in</a:t>
            </a:r>
            <a:r>
              <a:rPr lang="en-US" dirty="0" smtClean="0">
                <a:solidFill>
                  <a:schemeClr val="tx1"/>
                </a:solidFill>
              </a:rPr>
              <a:t> ; Email - </a:t>
            </a:r>
            <a:r>
              <a:rPr lang="en-US" dirty="0" smtClean="0">
                <a:solidFill>
                  <a:schemeClr val="tx1"/>
                </a:solidFill>
                <a:hlinkClick r:id="rId4"/>
              </a:rPr>
              <a:t>info@isquareit.edu.in</a:t>
            </a:r>
            <a:r>
              <a:rPr lang="en-US" dirty="0" smtClean="0">
                <a:solidFill>
                  <a:schemeClr val="tx1"/>
                </a:solidFill>
              </a:rPr>
              <a:t> </a:t>
            </a:r>
          </a:p>
          <a:p>
            <a:endParaRPr lang="en-IN"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stretch>
            <a:fillRect/>
          </a:stretch>
        </p:blipFill>
        <p:spPr>
          <a:xfrm>
            <a:off x="533399" y="1219200"/>
            <a:ext cx="8410457" cy="2362200"/>
          </a:xfrm>
          <a:prstGeom prst="rect">
            <a:avLst/>
          </a:prstGeom>
        </p:spPr>
      </p:pic>
      <p:sp>
        <p:nvSpPr>
          <p:cNvPr id="4" name="TextBox 3"/>
          <p:cNvSpPr txBox="1"/>
          <p:nvPr/>
        </p:nvSpPr>
        <p:spPr>
          <a:xfrm>
            <a:off x="2514600" y="3881735"/>
            <a:ext cx="3810000" cy="461665"/>
          </a:xfrm>
          <a:prstGeom prst="rect">
            <a:avLst/>
          </a:prstGeom>
          <a:noFill/>
        </p:spPr>
        <p:txBody>
          <a:bodyPr wrap="square" rtlCol="0">
            <a:spAutoFit/>
          </a:bodyPr>
          <a:lstStyle/>
          <a:p>
            <a:pPr algn="ctr"/>
            <a:r>
              <a:rPr lang="en-US" sz="2400" dirty="0">
                <a:latin typeface="+mn-lt"/>
              </a:rPr>
              <a:t>Fig: CR0 (Control Register 0)</a:t>
            </a:r>
          </a:p>
        </p:txBody>
      </p:sp>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 y="0"/>
            <a:ext cx="1643042" cy="762172"/>
          </a:xfrm>
          <a:prstGeom prst="rect">
            <a:avLst/>
          </a:prstGeom>
        </p:spPr>
      </p:pic>
      <p:sp>
        <p:nvSpPr>
          <p:cNvPr id="6" name="Footer Placeholder 4"/>
          <p:cNvSpPr>
            <a:spLocks noGrp="1"/>
          </p:cNvSpPr>
          <p:nvPr>
            <p:ph type="ftr" sz="quarter" idx="11"/>
          </p:nvPr>
        </p:nvSpPr>
        <p:spPr>
          <a:xfrm>
            <a:off x="214282" y="6356350"/>
            <a:ext cx="8715436" cy="365125"/>
          </a:xfrm>
        </p:spPr>
        <p:txBody>
          <a:bodyPr/>
          <a:lstStyle/>
          <a:p>
            <a:pPr lvl="0">
              <a:defRPr/>
            </a:pPr>
            <a:endParaRPr lang="en-US" dirty="0" smtClean="0">
              <a:solidFill>
                <a:schemeClr val="tx1"/>
              </a:solidFill>
            </a:endParaRPr>
          </a:p>
          <a:p>
            <a:pPr lvl="0">
              <a:defRPr/>
            </a:pPr>
            <a:r>
              <a:rPr lang="en-US" dirty="0" smtClean="0">
                <a:solidFill>
                  <a:schemeClr val="tx1"/>
                </a:solidFill>
              </a:rPr>
              <a:t>Hope Foundation’s International Institute of Information Technology, I²IT, P-14 Rajiv Gandhi </a:t>
            </a:r>
            <a:r>
              <a:rPr lang="en-US" dirty="0" err="1" smtClean="0">
                <a:solidFill>
                  <a:schemeClr val="tx1"/>
                </a:solidFill>
              </a:rPr>
              <a:t>Infotech</a:t>
            </a:r>
            <a:r>
              <a:rPr lang="en-US" dirty="0" smtClean="0">
                <a:solidFill>
                  <a:schemeClr val="tx1"/>
                </a:solidFill>
              </a:rPr>
              <a:t> Park, </a:t>
            </a:r>
            <a:r>
              <a:rPr lang="en-US" dirty="0" err="1" smtClean="0">
                <a:solidFill>
                  <a:schemeClr val="tx1"/>
                </a:solidFill>
              </a:rPr>
              <a:t>Hinjawadi</a:t>
            </a:r>
            <a:r>
              <a:rPr lang="en-US" dirty="0" smtClean="0">
                <a:solidFill>
                  <a:schemeClr val="tx1"/>
                </a:solidFill>
              </a:rPr>
              <a:t>, </a:t>
            </a:r>
            <a:r>
              <a:rPr lang="en-US" dirty="0" err="1" smtClean="0">
                <a:solidFill>
                  <a:schemeClr val="tx1"/>
                </a:solidFill>
              </a:rPr>
              <a:t>Pune</a:t>
            </a:r>
            <a:r>
              <a:rPr lang="en-US" dirty="0" smtClean="0">
                <a:solidFill>
                  <a:schemeClr val="tx1"/>
                </a:solidFill>
              </a:rPr>
              <a:t> - 411 057 </a:t>
            </a:r>
          </a:p>
          <a:p>
            <a:pPr lvl="0">
              <a:defRPr/>
            </a:pPr>
            <a:r>
              <a:rPr lang="en-US" dirty="0" smtClean="0">
                <a:solidFill>
                  <a:schemeClr val="tx1"/>
                </a:solidFill>
              </a:rPr>
              <a:t>Tel - +91 20 22933441 / 2 / 3  |  Website - </a:t>
            </a:r>
            <a:r>
              <a:rPr lang="en-US" dirty="0" smtClean="0">
                <a:solidFill>
                  <a:schemeClr val="tx1"/>
                </a:solidFill>
                <a:hlinkClick r:id="rId4"/>
              </a:rPr>
              <a:t>www.isquareit.edu.in</a:t>
            </a:r>
            <a:r>
              <a:rPr lang="en-US" dirty="0" smtClean="0">
                <a:solidFill>
                  <a:schemeClr val="tx1"/>
                </a:solidFill>
              </a:rPr>
              <a:t> ; Email - </a:t>
            </a:r>
            <a:r>
              <a:rPr lang="en-US" dirty="0" smtClean="0">
                <a:solidFill>
                  <a:schemeClr val="tx1"/>
                </a:solidFill>
                <a:hlinkClick r:id="rId5"/>
              </a:rPr>
              <a:t>info@isquareit.edu.in</a:t>
            </a:r>
            <a:r>
              <a:rPr lang="en-US" dirty="0" smtClean="0">
                <a:solidFill>
                  <a:schemeClr val="tx1"/>
                </a:solidFill>
              </a:rPr>
              <a:t> </a:t>
            </a:r>
          </a:p>
          <a:p>
            <a:endParaRPr lang="en-IN"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Content Placeholder 2"/>
          <p:cNvSpPr>
            <a:spLocks noGrp="1"/>
          </p:cNvSpPr>
          <p:nvPr>
            <p:ph idx="1"/>
          </p:nvPr>
        </p:nvSpPr>
        <p:spPr>
          <a:xfrm>
            <a:off x="152400" y="838200"/>
            <a:ext cx="8534400" cy="5791200"/>
          </a:xfrm>
        </p:spPr>
        <p:txBody>
          <a:bodyPr/>
          <a:lstStyle/>
          <a:p>
            <a:pPr eaLnBrk="1" hangingPunct="1"/>
            <a:r>
              <a:rPr lang="en-US" sz="2200" b="1" u="sng" dirty="0" smtClean="0"/>
              <a:t>CR0 bits are described below:</a:t>
            </a:r>
            <a:endParaRPr lang="en-US" sz="2200" dirty="0" smtClean="0"/>
          </a:p>
          <a:p>
            <a:pPr eaLnBrk="1" hangingPunct="1"/>
            <a:r>
              <a:rPr lang="en-US" sz="2200" b="1" u="sng" dirty="0" smtClean="0"/>
              <a:t>PG (Paging Enable, bit 31) </a:t>
            </a:r>
            <a:endParaRPr lang="en-US" sz="2200" dirty="0" smtClean="0"/>
          </a:p>
          <a:p>
            <a:pPr eaLnBrk="1" hangingPunct="1"/>
            <a:r>
              <a:rPr lang="en-US" sz="2200" dirty="0" smtClean="0"/>
              <a:t>The PG bit is set to enable the paging unit. It is reset to disable the on-chip paging unit. </a:t>
            </a:r>
          </a:p>
          <a:p>
            <a:pPr eaLnBrk="1" hangingPunct="1">
              <a:buFont typeface="Arial" charset="0"/>
              <a:buNone/>
            </a:pPr>
            <a:r>
              <a:rPr lang="en-US" sz="2200" dirty="0" smtClean="0"/>
              <a:t> </a:t>
            </a:r>
          </a:p>
          <a:p>
            <a:pPr eaLnBrk="1" hangingPunct="1"/>
            <a:r>
              <a:rPr lang="en-US" sz="2200" b="1" u="sng" dirty="0" smtClean="0"/>
              <a:t>R (reserved, bit 4) </a:t>
            </a:r>
            <a:endParaRPr lang="en-US" sz="2200" dirty="0" smtClean="0"/>
          </a:p>
          <a:p>
            <a:pPr eaLnBrk="1" hangingPunct="1"/>
            <a:r>
              <a:rPr lang="en-US" sz="2200" dirty="0" smtClean="0"/>
              <a:t>This bit is reserved by Intel. When loading CR0 care should be taken to not alter the value of this bit.</a:t>
            </a:r>
          </a:p>
          <a:p>
            <a:pPr eaLnBrk="1" hangingPunct="1">
              <a:buFont typeface="Arial" charset="0"/>
              <a:buNone/>
            </a:pPr>
            <a:r>
              <a:rPr lang="en-US" sz="2200" dirty="0" smtClean="0"/>
              <a:t> </a:t>
            </a:r>
          </a:p>
          <a:p>
            <a:pPr eaLnBrk="1" hangingPunct="1"/>
            <a:r>
              <a:rPr lang="en-US" sz="2200" b="1" u="sng" dirty="0" smtClean="0"/>
              <a:t>TS (Task Switched, bit 3)</a:t>
            </a:r>
            <a:endParaRPr lang="en-US" sz="2200" dirty="0" smtClean="0"/>
          </a:p>
          <a:p>
            <a:pPr eaLnBrk="1" hangingPunct="1"/>
            <a:r>
              <a:rPr lang="en-US" sz="2200" dirty="0" smtClean="0"/>
              <a:t>TS bit is set automatically every time by processor whenever a task switch operation is performed.  It will never clear this bit on its own. Programmer can clear this bit using CLTS instruction.</a:t>
            </a:r>
          </a:p>
          <a:p>
            <a:pPr eaLnBrk="1" hangingPunct="1">
              <a:buFont typeface="Arial" charset="0"/>
              <a:buNone/>
            </a:pPr>
            <a:r>
              <a:rPr lang="en-US" sz="2200" dirty="0" smtClean="0"/>
              <a:t> </a:t>
            </a:r>
          </a:p>
        </p:txBody>
      </p:sp>
      <p:pic>
        <p:nvPicPr>
          <p:cNvPr id="3" name="Picture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0"/>
            <a:ext cx="1643042" cy="762172"/>
          </a:xfrm>
          <a:prstGeom prst="rect">
            <a:avLst/>
          </a:prstGeom>
        </p:spPr>
      </p:pic>
      <p:sp>
        <p:nvSpPr>
          <p:cNvPr id="4" name="Footer Placeholder 4"/>
          <p:cNvSpPr>
            <a:spLocks noGrp="1"/>
          </p:cNvSpPr>
          <p:nvPr>
            <p:ph type="ftr" sz="quarter" idx="11"/>
          </p:nvPr>
        </p:nvSpPr>
        <p:spPr>
          <a:xfrm>
            <a:off x="214282" y="6356350"/>
            <a:ext cx="8715436" cy="365125"/>
          </a:xfrm>
        </p:spPr>
        <p:txBody>
          <a:bodyPr/>
          <a:lstStyle/>
          <a:p>
            <a:pPr lvl="0">
              <a:defRPr/>
            </a:pPr>
            <a:endParaRPr lang="en-US" dirty="0" smtClean="0">
              <a:solidFill>
                <a:schemeClr val="tx1"/>
              </a:solidFill>
            </a:endParaRPr>
          </a:p>
          <a:p>
            <a:pPr lvl="0">
              <a:defRPr/>
            </a:pPr>
            <a:r>
              <a:rPr lang="en-US" dirty="0" smtClean="0">
                <a:solidFill>
                  <a:schemeClr val="tx1"/>
                </a:solidFill>
              </a:rPr>
              <a:t>Hope Foundation’s International Institute of Information Technology, I²IT, P-14 Rajiv Gandhi </a:t>
            </a:r>
            <a:r>
              <a:rPr lang="en-US" dirty="0" err="1" smtClean="0">
                <a:solidFill>
                  <a:schemeClr val="tx1"/>
                </a:solidFill>
              </a:rPr>
              <a:t>Infotech</a:t>
            </a:r>
            <a:r>
              <a:rPr lang="en-US" dirty="0" smtClean="0">
                <a:solidFill>
                  <a:schemeClr val="tx1"/>
                </a:solidFill>
              </a:rPr>
              <a:t> Park, </a:t>
            </a:r>
            <a:r>
              <a:rPr lang="en-US" dirty="0" err="1" smtClean="0">
                <a:solidFill>
                  <a:schemeClr val="tx1"/>
                </a:solidFill>
              </a:rPr>
              <a:t>Hinjawadi</a:t>
            </a:r>
            <a:r>
              <a:rPr lang="en-US" dirty="0" smtClean="0">
                <a:solidFill>
                  <a:schemeClr val="tx1"/>
                </a:solidFill>
              </a:rPr>
              <a:t>, </a:t>
            </a:r>
            <a:r>
              <a:rPr lang="en-US" dirty="0" err="1" smtClean="0">
                <a:solidFill>
                  <a:schemeClr val="tx1"/>
                </a:solidFill>
              </a:rPr>
              <a:t>Pune</a:t>
            </a:r>
            <a:r>
              <a:rPr lang="en-US" dirty="0" smtClean="0">
                <a:solidFill>
                  <a:schemeClr val="tx1"/>
                </a:solidFill>
              </a:rPr>
              <a:t> - 411 057 </a:t>
            </a:r>
          </a:p>
          <a:p>
            <a:pPr lvl="0">
              <a:defRPr/>
            </a:pPr>
            <a:r>
              <a:rPr lang="en-US" dirty="0" smtClean="0">
                <a:solidFill>
                  <a:schemeClr val="tx1"/>
                </a:solidFill>
              </a:rPr>
              <a:t>Tel - +91 20 22933441 / 2 / 3  |  Website - </a:t>
            </a:r>
            <a:r>
              <a:rPr lang="en-US" dirty="0" smtClean="0">
                <a:solidFill>
                  <a:schemeClr val="tx1"/>
                </a:solidFill>
                <a:hlinkClick r:id="rId3"/>
              </a:rPr>
              <a:t>www.isquareit.edu.in</a:t>
            </a:r>
            <a:r>
              <a:rPr lang="en-US" dirty="0" smtClean="0">
                <a:solidFill>
                  <a:schemeClr val="tx1"/>
                </a:solidFill>
              </a:rPr>
              <a:t> ; Email - </a:t>
            </a:r>
            <a:r>
              <a:rPr lang="en-US" dirty="0" smtClean="0">
                <a:solidFill>
                  <a:schemeClr val="tx1"/>
                </a:solidFill>
                <a:hlinkClick r:id="rId4"/>
              </a:rPr>
              <a:t>info@isquareit.edu.in</a:t>
            </a:r>
            <a:r>
              <a:rPr lang="en-US" dirty="0" smtClean="0">
                <a:solidFill>
                  <a:schemeClr val="tx1"/>
                </a:solidFill>
              </a:rPr>
              <a:t> </a:t>
            </a:r>
          </a:p>
          <a:p>
            <a:endParaRPr lang="en-IN"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Content Placeholder 2"/>
          <p:cNvSpPr>
            <a:spLocks noGrp="1"/>
          </p:cNvSpPr>
          <p:nvPr>
            <p:ph idx="1"/>
          </p:nvPr>
        </p:nvSpPr>
        <p:spPr>
          <a:xfrm>
            <a:off x="0" y="914400"/>
            <a:ext cx="9144000" cy="5943600"/>
          </a:xfrm>
        </p:spPr>
        <p:txBody>
          <a:bodyPr/>
          <a:lstStyle/>
          <a:p>
            <a:pPr eaLnBrk="1" hangingPunct="1"/>
            <a:r>
              <a:rPr lang="en-US" sz="2200" b="1" u="sng" dirty="0" smtClean="0"/>
              <a:t>EM (Emulate Coprocessor, bit 2)</a:t>
            </a:r>
            <a:endParaRPr lang="en-US" sz="2200" dirty="0" smtClean="0"/>
          </a:p>
          <a:p>
            <a:pPr eaLnBrk="1" hangingPunct="1"/>
            <a:r>
              <a:rPr lang="en-US" sz="2200" dirty="0" smtClean="0"/>
              <a:t>This bit is set to cause all coprocessor </a:t>
            </a:r>
            <a:r>
              <a:rPr lang="en-US" sz="2200" dirty="0" err="1" smtClean="0"/>
              <a:t>opcodes</a:t>
            </a:r>
            <a:r>
              <a:rPr lang="en-US" sz="2200" dirty="0" smtClean="0"/>
              <a:t> to generate a coprocessor not available fault (exception 7). It is reset to allow coprocessor </a:t>
            </a:r>
            <a:r>
              <a:rPr lang="en-US" sz="2200" dirty="0" err="1" smtClean="0"/>
              <a:t>opcodes</a:t>
            </a:r>
            <a:r>
              <a:rPr lang="en-US" sz="2200" dirty="0" smtClean="0"/>
              <a:t> to be executed on an actual intel387DX coprocessor.</a:t>
            </a:r>
          </a:p>
          <a:p>
            <a:pPr eaLnBrk="1" hangingPunct="1">
              <a:buFont typeface="Arial" charset="0"/>
              <a:buNone/>
            </a:pPr>
            <a:r>
              <a:rPr lang="en-US" sz="2200" dirty="0" smtClean="0"/>
              <a:t> </a:t>
            </a:r>
          </a:p>
          <a:p>
            <a:pPr eaLnBrk="1" hangingPunct="1"/>
            <a:r>
              <a:rPr lang="en-US" sz="2200" b="1" u="sng" dirty="0" smtClean="0"/>
              <a:t>MP (Monitor Coprocessor, bit 1)</a:t>
            </a:r>
            <a:endParaRPr lang="en-US" sz="2200" dirty="0" smtClean="0"/>
          </a:p>
          <a:p>
            <a:pPr eaLnBrk="1" hangingPunct="1"/>
            <a:r>
              <a:rPr lang="en-US" sz="2200" dirty="0" smtClean="0"/>
              <a:t>When this bit is set, 80386 assumes that real floating point hardware is present in the system. If it is reset it assumes that no such hardware is present .</a:t>
            </a:r>
          </a:p>
          <a:p>
            <a:pPr eaLnBrk="1" hangingPunct="1">
              <a:buFont typeface="Arial" charset="0"/>
              <a:buNone/>
            </a:pPr>
            <a:r>
              <a:rPr lang="en-US" sz="2200" dirty="0" smtClean="0"/>
              <a:t> </a:t>
            </a:r>
          </a:p>
          <a:p>
            <a:pPr eaLnBrk="1" hangingPunct="1"/>
            <a:r>
              <a:rPr lang="en-US" sz="2200" b="1" u="sng" dirty="0" smtClean="0"/>
              <a:t>PE (Protection Enable, bit 0)</a:t>
            </a:r>
            <a:endParaRPr lang="en-US" sz="2200" dirty="0" smtClean="0"/>
          </a:p>
          <a:p>
            <a:pPr eaLnBrk="1" hangingPunct="1"/>
            <a:r>
              <a:rPr lang="en-US" sz="2200" dirty="0" smtClean="0"/>
              <a:t>The PE bit is set to enable the Protected Mode. If PE is reset, the processor operates in Real Mode. PE can be set using LMSW instruction but it can not be reset using LMSW.</a:t>
            </a:r>
          </a:p>
          <a:p>
            <a:pPr eaLnBrk="1" hangingPunct="1"/>
            <a:endParaRPr lang="en-US" sz="2200" dirty="0" smtClean="0"/>
          </a:p>
          <a:p>
            <a:endParaRPr lang="en-US" dirty="0" smtClean="0"/>
          </a:p>
        </p:txBody>
      </p:sp>
      <p:pic>
        <p:nvPicPr>
          <p:cNvPr id="3" name="Picture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0"/>
            <a:ext cx="1643042" cy="762172"/>
          </a:xfrm>
          <a:prstGeom prst="rect">
            <a:avLst/>
          </a:prstGeom>
        </p:spPr>
      </p:pic>
      <p:sp>
        <p:nvSpPr>
          <p:cNvPr id="4" name="Footer Placeholder 4"/>
          <p:cNvSpPr>
            <a:spLocks noGrp="1"/>
          </p:cNvSpPr>
          <p:nvPr>
            <p:ph type="ftr" sz="quarter" idx="11"/>
          </p:nvPr>
        </p:nvSpPr>
        <p:spPr>
          <a:xfrm>
            <a:off x="214282" y="6356350"/>
            <a:ext cx="8715436" cy="365125"/>
          </a:xfrm>
        </p:spPr>
        <p:txBody>
          <a:bodyPr/>
          <a:lstStyle/>
          <a:p>
            <a:pPr lvl="0">
              <a:defRPr/>
            </a:pPr>
            <a:endParaRPr lang="en-US" dirty="0" smtClean="0">
              <a:solidFill>
                <a:schemeClr val="tx1"/>
              </a:solidFill>
            </a:endParaRPr>
          </a:p>
          <a:p>
            <a:pPr lvl="0">
              <a:defRPr/>
            </a:pPr>
            <a:r>
              <a:rPr lang="en-US" dirty="0" smtClean="0">
                <a:solidFill>
                  <a:schemeClr val="tx1"/>
                </a:solidFill>
              </a:rPr>
              <a:t>Hope Foundation’s International Institute of Information Technology, I²IT, P-14 Rajiv Gandhi </a:t>
            </a:r>
            <a:r>
              <a:rPr lang="en-US" dirty="0" err="1" smtClean="0">
                <a:solidFill>
                  <a:schemeClr val="tx1"/>
                </a:solidFill>
              </a:rPr>
              <a:t>Infotech</a:t>
            </a:r>
            <a:r>
              <a:rPr lang="en-US" dirty="0" smtClean="0">
                <a:solidFill>
                  <a:schemeClr val="tx1"/>
                </a:solidFill>
              </a:rPr>
              <a:t> Park, </a:t>
            </a:r>
            <a:r>
              <a:rPr lang="en-US" dirty="0" err="1" smtClean="0">
                <a:solidFill>
                  <a:schemeClr val="tx1"/>
                </a:solidFill>
              </a:rPr>
              <a:t>Hinjawadi</a:t>
            </a:r>
            <a:r>
              <a:rPr lang="en-US" dirty="0" smtClean="0">
                <a:solidFill>
                  <a:schemeClr val="tx1"/>
                </a:solidFill>
              </a:rPr>
              <a:t>, </a:t>
            </a:r>
            <a:r>
              <a:rPr lang="en-US" dirty="0" err="1" smtClean="0">
                <a:solidFill>
                  <a:schemeClr val="tx1"/>
                </a:solidFill>
              </a:rPr>
              <a:t>Pune</a:t>
            </a:r>
            <a:r>
              <a:rPr lang="en-US" dirty="0" smtClean="0">
                <a:solidFill>
                  <a:schemeClr val="tx1"/>
                </a:solidFill>
              </a:rPr>
              <a:t> - 411 057 </a:t>
            </a:r>
          </a:p>
          <a:p>
            <a:pPr lvl="0">
              <a:defRPr/>
            </a:pPr>
            <a:r>
              <a:rPr lang="en-US" dirty="0" smtClean="0">
                <a:solidFill>
                  <a:schemeClr val="tx1"/>
                </a:solidFill>
              </a:rPr>
              <a:t>Tel - +91 20 22933441 / 2 / 3  |  Website - </a:t>
            </a:r>
            <a:r>
              <a:rPr lang="en-US" dirty="0" smtClean="0">
                <a:solidFill>
                  <a:schemeClr val="tx1"/>
                </a:solidFill>
                <a:hlinkClick r:id="rId3"/>
              </a:rPr>
              <a:t>www.isquareit.edu.in</a:t>
            </a:r>
            <a:r>
              <a:rPr lang="en-US" dirty="0" smtClean="0">
                <a:solidFill>
                  <a:schemeClr val="tx1"/>
                </a:solidFill>
              </a:rPr>
              <a:t> ; Email - </a:t>
            </a:r>
            <a:r>
              <a:rPr lang="en-US" dirty="0" smtClean="0">
                <a:solidFill>
                  <a:schemeClr val="tx1"/>
                </a:solidFill>
                <a:hlinkClick r:id="rId4"/>
              </a:rPr>
              <a:t>info@isquareit.edu.in</a:t>
            </a:r>
            <a:r>
              <a:rPr lang="en-US" dirty="0" smtClean="0">
                <a:solidFill>
                  <a:schemeClr val="tx1"/>
                </a:solidFill>
              </a:rPr>
              <a:t> </a:t>
            </a:r>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Content Placeholder 2"/>
          <p:cNvSpPr>
            <a:spLocks noGrp="1"/>
          </p:cNvSpPr>
          <p:nvPr>
            <p:ph idx="1"/>
          </p:nvPr>
        </p:nvSpPr>
        <p:spPr>
          <a:xfrm>
            <a:off x="152400" y="1066800"/>
            <a:ext cx="8991600" cy="5638800"/>
          </a:xfrm>
        </p:spPr>
        <p:txBody>
          <a:bodyPr/>
          <a:lstStyle/>
          <a:p>
            <a:pPr marL="0" indent="0" algn="ctr" eaLnBrk="1" hangingPunct="1">
              <a:buNone/>
            </a:pPr>
            <a:r>
              <a:rPr lang="en-US" b="1" u="sng" dirty="0" smtClean="0"/>
              <a:t>REGISTER ORGANIZATION OF 80386DX: </a:t>
            </a:r>
            <a:endParaRPr lang="en-US" dirty="0" smtClean="0"/>
          </a:p>
          <a:p>
            <a:pPr eaLnBrk="1" hangingPunct="1"/>
            <a:r>
              <a:rPr lang="en-US" sz="2200" dirty="0" smtClean="0"/>
              <a:t>80386DX register set includes following categories:</a:t>
            </a:r>
          </a:p>
          <a:p>
            <a:pPr eaLnBrk="1" hangingPunct="1"/>
            <a:r>
              <a:rPr lang="en-US" sz="2200" dirty="0" smtClean="0"/>
              <a:t>General Purpose Registers</a:t>
            </a:r>
          </a:p>
          <a:p>
            <a:pPr eaLnBrk="1" hangingPunct="1"/>
            <a:r>
              <a:rPr lang="en-US" sz="2200" dirty="0" smtClean="0"/>
              <a:t>Segment Registers </a:t>
            </a:r>
          </a:p>
          <a:p>
            <a:pPr eaLnBrk="1" hangingPunct="1"/>
            <a:r>
              <a:rPr lang="en-US" sz="2200" dirty="0" smtClean="0"/>
              <a:t>Instruction Pointer and Flags</a:t>
            </a:r>
          </a:p>
          <a:p>
            <a:pPr eaLnBrk="1" hangingPunct="1"/>
            <a:r>
              <a:rPr lang="en-US" sz="2200" dirty="0" smtClean="0"/>
              <a:t>Control Registers</a:t>
            </a:r>
          </a:p>
          <a:p>
            <a:pPr eaLnBrk="1" hangingPunct="1"/>
            <a:r>
              <a:rPr lang="en-US" sz="2200" dirty="0" smtClean="0"/>
              <a:t>System Address Registers </a:t>
            </a:r>
          </a:p>
          <a:p>
            <a:pPr eaLnBrk="1" hangingPunct="1"/>
            <a:r>
              <a:rPr lang="en-US" sz="2200" dirty="0" smtClean="0"/>
              <a:t>Debug Registers </a:t>
            </a:r>
          </a:p>
          <a:p>
            <a:pPr eaLnBrk="1" hangingPunct="1"/>
            <a:r>
              <a:rPr lang="en-US" sz="2200" dirty="0" smtClean="0"/>
              <a:t>Test Registers</a:t>
            </a:r>
          </a:p>
          <a:p>
            <a:pPr eaLnBrk="1" hangingPunct="1"/>
            <a:endParaRPr lang="en-US" sz="2400" dirty="0" smtClean="0"/>
          </a:p>
        </p:txBody>
      </p:sp>
      <p:pic>
        <p:nvPicPr>
          <p:cNvPr id="3" name="Picture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0"/>
            <a:ext cx="1643042" cy="762172"/>
          </a:xfrm>
          <a:prstGeom prst="rect">
            <a:avLst/>
          </a:prstGeom>
        </p:spPr>
      </p:pic>
      <p:sp>
        <p:nvSpPr>
          <p:cNvPr id="4" name="Footer Placeholder 4"/>
          <p:cNvSpPr>
            <a:spLocks noGrp="1"/>
          </p:cNvSpPr>
          <p:nvPr>
            <p:ph type="ftr" sz="quarter" idx="11"/>
          </p:nvPr>
        </p:nvSpPr>
        <p:spPr>
          <a:xfrm>
            <a:off x="214282" y="6356350"/>
            <a:ext cx="8715436" cy="365125"/>
          </a:xfrm>
        </p:spPr>
        <p:txBody>
          <a:bodyPr/>
          <a:lstStyle/>
          <a:p>
            <a:pPr lvl="0">
              <a:defRPr/>
            </a:pPr>
            <a:endParaRPr lang="en-US" dirty="0" smtClean="0">
              <a:solidFill>
                <a:schemeClr val="tx1"/>
              </a:solidFill>
            </a:endParaRPr>
          </a:p>
          <a:p>
            <a:pPr lvl="0">
              <a:defRPr/>
            </a:pPr>
            <a:r>
              <a:rPr lang="en-US" dirty="0" smtClean="0">
                <a:solidFill>
                  <a:schemeClr val="tx1"/>
                </a:solidFill>
              </a:rPr>
              <a:t>Hope Foundation’s International Institute of Information Technology, I²IT, P-14 Rajiv Gandhi </a:t>
            </a:r>
            <a:r>
              <a:rPr lang="en-US" dirty="0" err="1" smtClean="0">
                <a:solidFill>
                  <a:schemeClr val="tx1"/>
                </a:solidFill>
              </a:rPr>
              <a:t>Infotech</a:t>
            </a:r>
            <a:r>
              <a:rPr lang="en-US" dirty="0" smtClean="0">
                <a:solidFill>
                  <a:schemeClr val="tx1"/>
                </a:solidFill>
              </a:rPr>
              <a:t> Park, </a:t>
            </a:r>
            <a:r>
              <a:rPr lang="en-US" dirty="0" err="1" smtClean="0">
                <a:solidFill>
                  <a:schemeClr val="tx1"/>
                </a:solidFill>
              </a:rPr>
              <a:t>Hinjawadi</a:t>
            </a:r>
            <a:r>
              <a:rPr lang="en-US" dirty="0" smtClean="0">
                <a:solidFill>
                  <a:schemeClr val="tx1"/>
                </a:solidFill>
              </a:rPr>
              <a:t>, </a:t>
            </a:r>
            <a:r>
              <a:rPr lang="en-US" dirty="0" err="1" smtClean="0">
                <a:solidFill>
                  <a:schemeClr val="tx1"/>
                </a:solidFill>
              </a:rPr>
              <a:t>Pune</a:t>
            </a:r>
            <a:r>
              <a:rPr lang="en-US" dirty="0" smtClean="0">
                <a:solidFill>
                  <a:schemeClr val="tx1"/>
                </a:solidFill>
              </a:rPr>
              <a:t> - 411 057 </a:t>
            </a:r>
          </a:p>
          <a:p>
            <a:pPr lvl="0">
              <a:defRPr/>
            </a:pPr>
            <a:r>
              <a:rPr lang="en-US" dirty="0" smtClean="0">
                <a:solidFill>
                  <a:schemeClr val="tx1"/>
                </a:solidFill>
              </a:rPr>
              <a:t>Tel - +91 20 22933441 / 2 / 3  |  Website - </a:t>
            </a:r>
            <a:r>
              <a:rPr lang="en-US" dirty="0" smtClean="0">
                <a:solidFill>
                  <a:schemeClr val="tx1"/>
                </a:solidFill>
                <a:hlinkClick r:id="rId3"/>
              </a:rPr>
              <a:t>www.isquareit.edu.in</a:t>
            </a:r>
            <a:r>
              <a:rPr lang="en-US" dirty="0" smtClean="0">
                <a:solidFill>
                  <a:schemeClr val="tx1"/>
                </a:solidFill>
              </a:rPr>
              <a:t> ; Email - </a:t>
            </a:r>
            <a:r>
              <a:rPr lang="en-US" dirty="0" smtClean="0">
                <a:solidFill>
                  <a:schemeClr val="tx1"/>
                </a:solidFill>
                <a:hlinkClick r:id="rId4"/>
              </a:rPr>
              <a:t>info@isquareit.edu.in</a:t>
            </a:r>
            <a:r>
              <a:rPr lang="en-US" dirty="0" smtClean="0">
                <a:solidFill>
                  <a:schemeClr val="tx1"/>
                </a:solidFill>
              </a:rPr>
              <a:t> </a:t>
            </a:r>
          </a:p>
          <a:p>
            <a:endParaRPr lang="en-IN"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838200"/>
            <a:ext cx="8839200" cy="3124200"/>
          </a:xfrm>
        </p:spPr>
        <p:txBody>
          <a:bodyPr rtlCol="0">
            <a:normAutofit fontScale="70000" lnSpcReduction="20000"/>
          </a:bodyPr>
          <a:lstStyle/>
          <a:p>
            <a:pPr eaLnBrk="1" fontAlgn="auto" hangingPunct="1">
              <a:spcAft>
                <a:spcPts val="0"/>
              </a:spcAft>
              <a:buFont typeface="Arial" pitchFamily="34" charset="0"/>
              <a:buChar char="•"/>
              <a:defRPr/>
            </a:pPr>
            <a:r>
              <a:rPr lang="en-US" b="1" u="sng" dirty="0"/>
              <a:t>CR1: reserved:</a:t>
            </a:r>
            <a:r>
              <a:rPr lang="en-US" b="1" dirty="0"/>
              <a:t> </a:t>
            </a:r>
            <a:r>
              <a:rPr lang="en-US" dirty="0"/>
              <a:t>CR1 is reserved for use in future </a:t>
            </a:r>
            <a:r>
              <a:rPr lang="en-US" dirty="0" smtClean="0"/>
              <a:t>by Intel.</a:t>
            </a:r>
            <a:endParaRPr lang="en-US" dirty="0"/>
          </a:p>
          <a:p>
            <a:pPr eaLnBrk="1" fontAlgn="auto" hangingPunct="1">
              <a:spcAft>
                <a:spcPts val="0"/>
              </a:spcAft>
              <a:buFont typeface="Arial" pitchFamily="34" charset="0"/>
              <a:buNone/>
              <a:defRPr/>
            </a:pPr>
            <a:r>
              <a:rPr lang="en-US" dirty="0"/>
              <a:t> </a:t>
            </a:r>
          </a:p>
          <a:p>
            <a:pPr eaLnBrk="1" fontAlgn="auto" hangingPunct="1">
              <a:spcAft>
                <a:spcPts val="0"/>
              </a:spcAft>
              <a:buFont typeface="Arial" pitchFamily="34" charset="0"/>
              <a:buChar char="•"/>
              <a:defRPr/>
            </a:pPr>
            <a:r>
              <a:rPr lang="en-US" b="1" u="sng" dirty="0"/>
              <a:t>CR2: Page Fault Linear Address</a:t>
            </a:r>
            <a:endParaRPr lang="en-US" dirty="0"/>
          </a:p>
          <a:p>
            <a:pPr eaLnBrk="1" fontAlgn="auto" hangingPunct="1">
              <a:spcAft>
                <a:spcPts val="0"/>
              </a:spcAft>
              <a:buFont typeface="Arial" pitchFamily="34" charset="0"/>
              <a:buChar char="•"/>
              <a:defRPr/>
            </a:pPr>
            <a:r>
              <a:rPr lang="en-US" dirty="0"/>
              <a:t>CR2, shown in Figure below, holds the 32-bit linear address that caused the last page fault detected. </a:t>
            </a:r>
          </a:p>
          <a:p>
            <a:pPr eaLnBrk="1" fontAlgn="auto" hangingPunct="1">
              <a:spcAft>
                <a:spcPts val="0"/>
              </a:spcAft>
              <a:buFont typeface="Arial" pitchFamily="34" charset="0"/>
              <a:buNone/>
              <a:defRPr/>
            </a:pPr>
            <a:r>
              <a:rPr lang="en-US" b="1" dirty="0"/>
              <a:t> </a:t>
            </a:r>
            <a:endParaRPr lang="en-US" dirty="0"/>
          </a:p>
          <a:p>
            <a:pPr eaLnBrk="1" fontAlgn="auto" hangingPunct="1">
              <a:spcAft>
                <a:spcPts val="0"/>
              </a:spcAft>
              <a:buFont typeface="Arial" pitchFamily="34" charset="0"/>
              <a:buChar char="•"/>
              <a:defRPr/>
            </a:pPr>
            <a:r>
              <a:rPr lang="en-US" b="1" u="sng" dirty="0"/>
              <a:t>CR3: Page Directory Base Address</a:t>
            </a:r>
            <a:endParaRPr lang="en-US" dirty="0"/>
          </a:p>
          <a:p>
            <a:pPr eaLnBrk="1" fontAlgn="auto" hangingPunct="1">
              <a:spcAft>
                <a:spcPts val="0"/>
              </a:spcAft>
              <a:buFont typeface="Arial" pitchFamily="34" charset="0"/>
              <a:buChar char="•"/>
              <a:defRPr/>
            </a:pPr>
            <a:r>
              <a:rPr lang="en-US" dirty="0"/>
              <a:t>CR3, shown in </a:t>
            </a:r>
            <a:r>
              <a:rPr lang="en-US" dirty="0" smtClean="0"/>
              <a:t>Figure, </a:t>
            </a:r>
            <a:r>
              <a:rPr lang="en-US" dirty="0"/>
              <a:t>contains the physical base address of the page directory table. </a:t>
            </a:r>
            <a:r>
              <a:rPr lang="en-US" dirty="0" smtClean="0"/>
              <a:t>A task switch through a TSS changes a value in CR3.</a:t>
            </a:r>
            <a:endParaRPr lang="en-US" dirty="0"/>
          </a:p>
          <a:p>
            <a:pPr eaLnBrk="1" fontAlgn="auto" hangingPunct="1">
              <a:spcAft>
                <a:spcPts val="0"/>
              </a:spcAft>
              <a:buFont typeface="Arial" pitchFamily="34" charset="0"/>
              <a:buChar char="•"/>
              <a:defRPr/>
            </a:pPr>
            <a:endParaRPr lang="en-US" dirty="0"/>
          </a:p>
        </p:txBody>
      </p:sp>
      <p:pic>
        <p:nvPicPr>
          <p:cNvPr id="2" name="Picture 1"/>
          <p:cNvPicPr>
            <a:picLocks noChangeAspect="1"/>
          </p:cNvPicPr>
          <p:nvPr/>
        </p:nvPicPr>
        <p:blipFill>
          <a:blip r:embed="rId2" cstate="print"/>
          <a:stretch>
            <a:fillRect/>
          </a:stretch>
        </p:blipFill>
        <p:spPr>
          <a:xfrm>
            <a:off x="457200" y="4038600"/>
            <a:ext cx="8153400" cy="1828800"/>
          </a:xfrm>
          <a:prstGeom prst="rect">
            <a:avLst/>
          </a:prstGeom>
        </p:spPr>
      </p:pic>
      <p:sp>
        <p:nvSpPr>
          <p:cNvPr id="5" name="TextBox 4"/>
          <p:cNvSpPr txBox="1"/>
          <p:nvPr/>
        </p:nvSpPr>
        <p:spPr>
          <a:xfrm>
            <a:off x="2438400" y="5862935"/>
            <a:ext cx="3810000" cy="461665"/>
          </a:xfrm>
          <a:prstGeom prst="rect">
            <a:avLst/>
          </a:prstGeom>
          <a:noFill/>
        </p:spPr>
        <p:txBody>
          <a:bodyPr wrap="square" rtlCol="0">
            <a:spAutoFit/>
          </a:bodyPr>
          <a:lstStyle/>
          <a:p>
            <a:pPr algn="ctr"/>
            <a:r>
              <a:rPr lang="en-US" sz="2400" dirty="0">
                <a:latin typeface="+mn-lt"/>
              </a:rPr>
              <a:t>Fig: </a:t>
            </a:r>
            <a:r>
              <a:rPr lang="en-US" sz="2400" dirty="0" smtClean="0">
                <a:latin typeface="+mn-lt"/>
              </a:rPr>
              <a:t>CR2 and CR3</a:t>
            </a:r>
            <a:endParaRPr lang="en-US" sz="2400" dirty="0">
              <a:latin typeface="+mn-lt"/>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 y="0"/>
            <a:ext cx="1643042" cy="762172"/>
          </a:xfrm>
          <a:prstGeom prst="rect">
            <a:avLst/>
          </a:prstGeom>
        </p:spPr>
      </p:pic>
      <p:sp>
        <p:nvSpPr>
          <p:cNvPr id="7" name="Footer Placeholder 4"/>
          <p:cNvSpPr>
            <a:spLocks noGrp="1"/>
          </p:cNvSpPr>
          <p:nvPr>
            <p:ph type="ftr" sz="quarter" idx="11"/>
          </p:nvPr>
        </p:nvSpPr>
        <p:spPr>
          <a:xfrm>
            <a:off x="214282" y="6356350"/>
            <a:ext cx="8715436" cy="365125"/>
          </a:xfrm>
        </p:spPr>
        <p:txBody>
          <a:bodyPr/>
          <a:lstStyle/>
          <a:p>
            <a:pPr lvl="0">
              <a:defRPr/>
            </a:pPr>
            <a:endParaRPr lang="en-US" dirty="0" smtClean="0">
              <a:solidFill>
                <a:schemeClr val="tx1"/>
              </a:solidFill>
            </a:endParaRPr>
          </a:p>
          <a:p>
            <a:pPr lvl="0">
              <a:defRPr/>
            </a:pPr>
            <a:r>
              <a:rPr lang="en-US" dirty="0" smtClean="0">
                <a:solidFill>
                  <a:schemeClr val="tx1"/>
                </a:solidFill>
              </a:rPr>
              <a:t>Hope Foundation’s International Institute of Information Technology, I²IT, P-14 Rajiv Gandhi </a:t>
            </a:r>
            <a:r>
              <a:rPr lang="en-US" dirty="0" err="1" smtClean="0">
                <a:solidFill>
                  <a:schemeClr val="tx1"/>
                </a:solidFill>
              </a:rPr>
              <a:t>Infotech</a:t>
            </a:r>
            <a:r>
              <a:rPr lang="en-US" dirty="0" smtClean="0">
                <a:solidFill>
                  <a:schemeClr val="tx1"/>
                </a:solidFill>
              </a:rPr>
              <a:t> Park, </a:t>
            </a:r>
            <a:r>
              <a:rPr lang="en-US" dirty="0" err="1" smtClean="0">
                <a:solidFill>
                  <a:schemeClr val="tx1"/>
                </a:solidFill>
              </a:rPr>
              <a:t>Hinjawadi</a:t>
            </a:r>
            <a:r>
              <a:rPr lang="en-US" dirty="0" smtClean="0">
                <a:solidFill>
                  <a:schemeClr val="tx1"/>
                </a:solidFill>
              </a:rPr>
              <a:t>, </a:t>
            </a:r>
            <a:r>
              <a:rPr lang="en-US" dirty="0" err="1" smtClean="0">
                <a:solidFill>
                  <a:schemeClr val="tx1"/>
                </a:solidFill>
              </a:rPr>
              <a:t>Pune</a:t>
            </a:r>
            <a:r>
              <a:rPr lang="en-US" dirty="0" smtClean="0">
                <a:solidFill>
                  <a:schemeClr val="tx1"/>
                </a:solidFill>
              </a:rPr>
              <a:t> - 411 057 </a:t>
            </a:r>
          </a:p>
          <a:p>
            <a:pPr lvl="0">
              <a:defRPr/>
            </a:pPr>
            <a:r>
              <a:rPr lang="en-US" dirty="0" smtClean="0">
                <a:solidFill>
                  <a:schemeClr val="tx1"/>
                </a:solidFill>
              </a:rPr>
              <a:t>Tel - +91 20 22933441 / 2 / 3  |  Website - </a:t>
            </a:r>
            <a:r>
              <a:rPr lang="en-US" dirty="0" smtClean="0">
                <a:solidFill>
                  <a:schemeClr val="tx1"/>
                </a:solidFill>
                <a:hlinkClick r:id="rId4"/>
              </a:rPr>
              <a:t>www.isquareit.edu.in</a:t>
            </a:r>
            <a:r>
              <a:rPr lang="en-US" dirty="0" smtClean="0">
                <a:solidFill>
                  <a:schemeClr val="tx1"/>
                </a:solidFill>
              </a:rPr>
              <a:t> ; Email - </a:t>
            </a:r>
            <a:r>
              <a:rPr lang="en-US" dirty="0" smtClean="0">
                <a:solidFill>
                  <a:schemeClr val="tx1"/>
                </a:solidFill>
                <a:hlinkClick r:id="rId5"/>
              </a:rPr>
              <a:t>info@isquareit.edu.in</a:t>
            </a:r>
            <a:r>
              <a:rPr lang="en-US" dirty="0" smtClean="0">
                <a:solidFill>
                  <a:schemeClr val="tx1"/>
                </a:solidFill>
              </a:rPr>
              <a:t> </a:t>
            </a:r>
          </a:p>
          <a:p>
            <a:endParaRPr lang="en-IN"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9144000" cy="5715000"/>
          </a:xfrm>
        </p:spPr>
        <p:txBody>
          <a:bodyPr rtlCol="0">
            <a:normAutofit fontScale="70000" lnSpcReduction="20000"/>
          </a:bodyPr>
          <a:lstStyle/>
          <a:p>
            <a:pPr marL="0" indent="0" eaLnBrk="1" fontAlgn="auto" hangingPunct="1">
              <a:spcAft>
                <a:spcPts val="0"/>
              </a:spcAft>
              <a:buNone/>
              <a:defRPr/>
            </a:pPr>
            <a:r>
              <a:rPr lang="en-US" b="1" u="sng" dirty="0" smtClean="0"/>
              <a:t>E)  System </a:t>
            </a:r>
            <a:r>
              <a:rPr lang="en-US" b="1" u="sng" dirty="0"/>
              <a:t>Address Registers</a:t>
            </a:r>
            <a:endParaRPr lang="en-US" dirty="0"/>
          </a:p>
          <a:p>
            <a:pPr eaLnBrk="1" fontAlgn="auto" hangingPunct="1">
              <a:spcAft>
                <a:spcPts val="0"/>
              </a:spcAft>
              <a:buFont typeface="Arial" pitchFamily="34" charset="0"/>
              <a:buChar char="•"/>
              <a:defRPr/>
            </a:pPr>
            <a:r>
              <a:rPr lang="en-US" dirty="0"/>
              <a:t>System Address </a:t>
            </a:r>
            <a:r>
              <a:rPr lang="en-US" dirty="0" smtClean="0"/>
              <a:t>Registers are </a:t>
            </a:r>
            <a:r>
              <a:rPr lang="en-US" dirty="0"/>
              <a:t>special registers which are defined to reference the tables or segments supported by the 80286CPU and 80386DX protection model. </a:t>
            </a:r>
          </a:p>
          <a:p>
            <a:pPr eaLnBrk="1" fontAlgn="auto" hangingPunct="1">
              <a:spcAft>
                <a:spcPts val="0"/>
              </a:spcAft>
              <a:buFont typeface="Arial" pitchFamily="34" charset="0"/>
              <a:buChar char="•"/>
              <a:defRPr/>
            </a:pPr>
            <a:r>
              <a:rPr lang="en-US" dirty="0"/>
              <a:t>These tables or segments are:   </a:t>
            </a:r>
            <a:endParaRPr lang="en-US" dirty="0" smtClean="0"/>
          </a:p>
          <a:p>
            <a:pPr eaLnBrk="1" fontAlgn="auto" hangingPunct="1">
              <a:spcAft>
                <a:spcPts val="0"/>
              </a:spcAft>
              <a:buFont typeface="Arial" pitchFamily="34" charset="0"/>
              <a:buChar char="•"/>
              <a:defRPr/>
            </a:pPr>
            <a:r>
              <a:rPr lang="en-US" b="1" dirty="0" smtClean="0"/>
              <a:t>GDT </a:t>
            </a:r>
            <a:r>
              <a:rPr lang="en-US" b="1" dirty="0"/>
              <a:t>(Global Descriptor Table</a:t>
            </a:r>
            <a:r>
              <a:rPr lang="en-US" b="1" dirty="0" smtClean="0"/>
              <a:t>)</a:t>
            </a:r>
          </a:p>
          <a:p>
            <a:pPr eaLnBrk="1" fontAlgn="auto" hangingPunct="1">
              <a:spcAft>
                <a:spcPts val="0"/>
              </a:spcAft>
              <a:buFont typeface="Arial" pitchFamily="34" charset="0"/>
              <a:buChar char="•"/>
              <a:defRPr/>
            </a:pPr>
            <a:r>
              <a:rPr lang="en-US" b="1" dirty="0" smtClean="0"/>
              <a:t>IDT </a:t>
            </a:r>
            <a:r>
              <a:rPr lang="en-US" b="1" dirty="0"/>
              <a:t>(Interrupt Descriptor Table</a:t>
            </a:r>
            <a:r>
              <a:rPr lang="en-US" b="1" dirty="0" smtClean="0"/>
              <a:t>)</a:t>
            </a:r>
          </a:p>
          <a:p>
            <a:pPr eaLnBrk="1" fontAlgn="auto" hangingPunct="1">
              <a:spcAft>
                <a:spcPts val="0"/>
              </a:spcAft>
              <a:buFont typeface="Arial" pitchFamily="34" charset="0"/>
              <a:buChar char="•"/>
              <a:defRPr/>
            </a:pPr>
            <a:r>
              <a:rPr lang="en-US" b="1" dirty="0" smtClean="0"/>
              <a:t>LDT </a:t>
            </a:r>
            <a:r>
              <a:rPr lang="en-US" b="1" dirty="0"/>
              <a:t>(Local Descriptor Table</a:t>
            </a:r>
            <a:r>
              <a:rPr lang="en-US" b="1" dirty="0" smtClean="0"/>
              <a:t>)</a:t>
            </a:r>
          </a:p>
          <a:p>
            <a:pPr eaLnBrk="1" fontAlgn="auto" hangingPunct="1">
              <a:spcAft>
                <a:spcPts val="0"/>
              </a:spcAft>
              <a:buFont typeface="Arial" pitchFamily="34" charset="0"/>
              <a:buChar char="•"/>
              <a:defRPr/>
            </a:pPr>
            <a:r>
              <a:rPr lang="en-US" b="1" dirty="0" smtClean="0"/>
              <a:t>TSS </a:t>
            </a:r>
            <a:r>
              <a:rPr lang="en-US" b="1" dirty="0"/>
              <a:t>(Task State Segment)</a:t>
            </a:r>
            <a:endParaRPr lang="en-US" dirty="0"/>
          </a:p>
          <a:p>
            <a:pPr eaLnBrk="1" fontAlgn="auto" hangingPunct="1">
              <a:spcAft>
                <a:spcPts val="0"/>
              </a:spcAft>
              <a:buFont typeface="Arial" pitchFamily="34" charset="0"/>
              <a:buChar char="•"/>
              <a:defRPr/>
            </a:pPr>
            <a:r>
              <a:rPr lang="en-US" dirty="0"/>
              <a:t>The addresses of these tables and segments are stored in special registers called System Address Registers.</a:t>
            </a:r>
          </a:p>
          <a:p>
            <a:pPr eaLnBrk="1" fontAlgn="auto" hangingPunct="1">
              <a:spcAft>
                <a:spcPts val="0"/>
              </a:spcAft>
              <a:buFont typeface="Arial" pitchFamily="34" charset="0"/>
              <a:buChar char="•"/>
              <a:defRPr/>
            </a:pPr>
            <a:r>
              <a:rPr lang="en-US" dirty="0"/>
              <a:t> These four registers are named as GDTR, IDTR, LDTR and TR, respectively. </a:t>
            </a:r>
          </a:p>
          <a:p>
            <a:pPr eaLnBrk="1" fontAlgn="auto" hangingPunct="1">
              <a:spcAft>
                <a:spcPts val="0"/>
              </a:spcAft>
              <a:buFont typeface="Arial" pitchFamily="34" charset="0"/>
              <a:buChar char="•"/>
              <a:defRPr/>
            </a:pPr>
            <a:r>
              <a:rPr lang="en-US" dirty="0"/>
              <a:t>GDTR and IDTR </a:t>
            </a:r>
            <a:r>
              <a:rPr lang="en-US" u="sng" dirty="0"/>
              <a:t>registers hold the 32-bit linear base address and 16-bit limit of the GDT and IDT</a:t>
            </a:r>
            <a:r>
              <a:rPr lang="en-US" dirty="0"/>
              <a:t>, respectively.</a:t>
            </a:r>
          </a:p>
          <a:p>
            <a:pPr eaLnBrk="1" fontAlgn="auto" hangingPunct="1">
              <a:spcAft>
                <a:spcPts val="0"/>
              </a:spcAft>
              <a:buFont typeface="Arial" pitchFamily="34" charset="0"/>
              <a:buChar char="•"/>
              <a:defRPr/>
            </a:pPr>
            <a:r>
              <a:rPr lang="en-US" dirty="0"/>
              <a:t>LDTR and TR registers </a:t>
            </a:r>
            <a:r>
              <a:rPr lang="en-US" u="sng" dirty="0"/>
              <a:t>hold the 16-bit selector for the LDT descriptor and the TSS descriptor</a:t>
            </a:r>
            <a:r>
              <a:rPr lang="en-US" dirty="0"/>
              <a:t>, respectively.</a:t>
            </a:r>
          </a:p>
          <a:p>
            <a:pPr eaLnBrk="1" fontAlgn="auto" hangingPunct="1">
              <a:spcAft>
                <a:spcPts val="0"/>
              </a:spcAft>
              <a:buFont typeface="Arial" pitchFamily="34" charset="0"/>
              <a:buNone/>
              <a:defRPr/>
            </a:pPr>
            <a:r>
              <a:rPr lang="en-US" dirty="0"/>
              <a:t> </a:t>
            </a:r>
          </a:p>
          <a:p>
            <a:pPr eaLnBrk="1" fontAlgn="auto" hangingPunct="1">
              <a:spcAft>
                <a:spcPts val="0"/>
              </a:spcAft>
              <a:buFont typeface="Arial" pitchFamily="34" charset="0"/>
              <a:buChar char="•"/>
              <a:defRPr/>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0"/>
            <a:ext cx="1643042" cy="762172"/>
          </a:xfrm>
          <a:prstGeom prst="rect">
            <a:avLst/>
          </a:prstGeom>
        </p:spPr>
      </p:pic>
      <p:sp>
        <p:nvSpPr>
          <p:cNvPr id="5" name="Footer Placeholder 4"/>
          <p:cNvSpPr>
            <a:spLocks noGrp="1"/>
          </p:cNvSpPr>
          <p:nvPr>
            <p:ph type="ftr" sz="quarter" idx="11"/>
          </p:nvPr>
        </p:nvSpPr>
        <p:spPr>
          <a:xfrm>
            <a:off x="214282" y="6356350"/>
            <a:ext cx="8715436" cy="365125"/>
          </a:xfrm>
        </p:spPr>
        <p:txBody>
          <a:bodyPr/>
          <a:lstStyle/>
          <a:p>
            <a:pPr lvl="0">
              <a:defRPr/>
            </a:pPr>
            <a:endParaRPr lang="en-US" dirty="0" smtClean="0">
              <a:solidFill>
                <a:schemeClr val="tx1"/>
              </a:solidFill>
            </a:endParaRPr>
          </a:p>
          <a:p>
            <a:pPr lvl="0">
              <a:defRPr/>
            </a:pPr>
            <a:r>
              <a:rPr lang="en-US" dirty="0" smtClean="0">
                <a:solidFill>
                  <a:schemeClr val="tx1"/>
                </a:solidFill>
              </a:rPr>
              <a:t>Hope Foundation’s International Institute of Information Technology, I²IT, P-14 Rajiv Gandhi </a:t>
            </a:r>
            <a:r>
              <a:rPr lang="en-US" dirty="0" err="1" smtClean="0">
                <a:solidFill>
                  <a:schemeClr val="tx1"/>
                </a:solidFill>
              </a:rPr>
              <a:t>Infotech</a:t>
            </a:r>
            <a:r>
              <a:rPr lang="en-US" dirty="0" smtClean="0">
                <a:solidFill>
                  <a:schemeClr val="tx1"/>
                </a:solidFill>
              </a:rPr>
              <a:t> Park, </a:t>
            </a:r>
            <a:r>
              <a:rPr lang="en-US" dirty="0" err="1" smtClean="0">
                <a:solidFill>
                  <a:schemeClr val="tx1"/>
                </a:solidFill>
              </a:rPr>
              <a:t>Hinjawadi</a:t>
            </a:r>
            <a:r>
              <a:rPr lang="en-US" dirty="0" smtClean="0">
                <a:solidFill>
                  <a:schemeClr val="tx1"/>
                </a:solidFill>
              </a:rPr>
              <a:t>, </a:t>
            </a:r>
            <a:r>
              <a:rPr lang="en-US" dirty="0" err="1" smtClean="0">
                <a:solidFill>
                  <a:schemeClr val="tx1"/>
                </a:solidFill>
              </a:rPr>
              <a:t>Pune</a:t>
            </a:r>
            <a:r>
              <a:rPr lang="en-US" dirty="0" smtClean="0">
                <a:solidFill>
                  <a:schemeClr val="tx1"/>
                </a:solidFill>
              </a:rPr>
              <a:t> - 411 057 </a:t>
            </a:r>
          </a:p>
          <a:p>
            <a:pPr lvl="0">
              <a:defRPr/>
            </a:pPr>
            <a:r>
              <a:rPr lang="en-US" dirty="0" smtClean="0">
                <a:solidFill>
                  <a:schemeClr val="tx1"/>
                </a:solidFill>
              </a:rPr>
              <a:t>Tel - +91 20 22933441 / 2 / 3  |  Website - </a:t>
            </a:r>
            <a:r>
              <a:rPr lang="en-US" dirty="0" smtClean="0">
                <a:solidFill>
                  <a:schemeClr val="tx1"/>
                </a:solidFill>
                <a:hlinkClick r:id="rId3"/>
              </a:rPr>
              <a:t>www.isquareit.edu.in</a:t>
            </a:r>
            <a:r>
              <a:rPr lang="en-US" dirty="0" smtClean="0">
                <a:solidFill>
                  <a:schemeClr val="tx1"/>
                </a:solidFill>
              </a:rPr>
              <a:t> ; Email - </a:t>
            </a:r>
            <a:r>
              <a:rPr lang="en-US" dirty="0" smtClean="0">
                <a:solidFill>
                  <a:schemeClr val="tx1"/>
                </a:solidFill>
                <a:hlinkClick r:id="rId4"/>
              </a:rPr>
              <a:t>info@isquareit.edu.in</a:t>
            </a:r>
            <a:r>
              <a:rPr lang="en-US" dirty="0" smtClean="0">
                <a:solidFill>
                  <a:schemeClr val="tx1"/>
                </a:solidFill>
              </a:rPr>
              <a:t> </a:t>
            </a:r>
          </a:p>
          <a:p>
            <a:endParaRPr lang="en-IN"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p:nvPr>
        </p:nvSpPr>
        <p:spPr/>
        <p:txBody>
          <a:bodyPr/>
          <a:lstStyle/>
          <a:p>
            <a:pPr eaLnBrk="1" hangingPunct="1"/>
            <a:endParaRPr lang="en-US" smtClean="0"/>
          </a:p>
        </p:txBody>
      </p:sp>
      <p:pic>
        <p:nvPicPr>
          <p:cNvPr id="72707" name="Content Placeholder 3"/>
          <p:cNvPicPr>
            <a:picLocks noGrp="1"/>
          </p:cNvPicPr>
          <p:nvPr>
            <p:ph idx="1"/>
          </p:nvPr>
        </p:nvPicPr>
        <p:blipFill>
          <a:blip r:embed="rId2" cstate="print"/>
          <a:srcRect/>
          <a:stretch>
            <a:fillRect/>
          </a:stretch>
        </p:blipFill>
        <p:spPr>
          <a:xfrm>
            <a:off x="609600" y="990600"/>
            <a:ext cx="8077200" cy="4495800"/>
          </a:xfrm>
        </p:spPr>
      </p:pic>
      <p:sp>
        <p:nvSpPr>
          <p:cNvPr id="4" name="TextBox 3"/>
          <p:cNvSpPr txBox="1"/>
          <p:nvPr/>
        </p:nvSpPr>
        <p:spPr>
          <a:xfrm>
            <a:off x="1447800" y="5684426"/>
            <a:ext cx="6400800" cy="461665"/>
          </a:xfrm>
          <a:prstGeom prst="rect">
            <a:avLst/>
          </a:prstGeom>
          <a:noFill/>
        </p:spPr>
        <p:txBody>
          <a:bodyPr wrap="square" rtlCol="0">
            <a:spAutoFit/>
          </a:bodyPr>
          <a:lstStyle/>
          <a:p>
            <a:pPr algn="ctr"/>
            <a:r>
              <a:rPr lang="en-US" sz="2400" dirty="0">
                <a:latin typeface="+mn-lt"/>
              </a:rPr>
              <a:t>Fig: </a:t>
            </a:r>
            <a:r>
              <a:rPr lang="en-US" sz="2400" dirty="0" smtClean="0">
                <a:latin typeface="+mn-lt"/>
              </a:rPr>
              <a:t>System address and system segment registers</a:t>
            </a:r>
            <a:endParaRPr lang="en-US" sz="2400" dirty="0">
              <a:latin typeface="+mn-lt"/>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 y="0"/>
            <a:ext cx="1643042" cy="762172"/>
          </a:xfrm>
          <a:prstGeom prst="rect">
            <a:avLst/>
          </a:prstGeom>
        </p:spPr>
      </p:pic>
      <p:sp>
        <p:nvSpPr>
          <p:cNvPr id="6" name="Footer Placeholder 4"/>
          <p:cNvSpPr>
            <a:spLocks noGrp="1"/>
          </p:cNvSpPr>
          <p:nvPr>
            <p:ph type="ftr" sz="quarter" idx="11"/>
          </p:nvPr>
        </p:nvSpPr>
        <p:spPr>
          <a:xfrm>
            <a:off x="214282" y="6356350"/>
            <a:ext cx="8715436" cy="365125"/>
          </a:xfrm>
        </p:spPr>
        <p:txBody>
          <a:bodyPr/>
          <a:lstStyle/>
          <a:p>
            <a:pPr lvl="0">
              <a:defRPr/>
            </a:pPr>
            <a:endParaRPr lang="en-US" dirty="0" smtClean="0">
              <a:solidFill>
                <a:schemeClr val="tx1"/>
              </a:solidFill>
            </a:endParaRPr>
          </a:p>
          <a:p>
            <a:pPr lvl="0">
              <a:defRPr/>
            </a:pPr>
            <a:r>
              <a:rPr lang="en-US" dirty="0" smtClean="0">
                <a:solidFill>
                  <a:schemeClr val="tx1"/>
                </a:solidFill>
              </a:rPr>
              <a:t>Hope Foundation’s International Institute of Information Technology, I²IT, P-14 Rajiv Gandhi </a:t>
            </a:r>
            <a:r>
              <a:rPr lang="en-US" dirty="0" err="1" smtClean="0">
                <a:solidFill>
                  <a:schemeClr val="tx1"/>
                </a:solidFill>
              </a:rPr>
              <a:t>Infotech</a:t>
            </a:r>
            <a:r>
              <a:rPr lang="en-US" dirty="0" smtClean="0">
                <a:solidFill>
                  <a:schemeClr val="tx1"/>
                </a:solidFill>
              </a:rPr>
              <a:t> Park, </a:t>
            </a:r>
            <a:r>
              <a:rPr lang="en-US" dirty="0" err="1" smtClean="0">
                <a:solidFill>
                  <a:schemeClr val="tx1"/>
                </a:solidFill>
              </a:rPr>
              <a:t>Hinjawadi</a:t>
            </a:r>
            <a:r>
              <a:rPr lang="en-US" dirty="0" smtClean="0">
                <a:solidFill>
                  <a:schemeClr val="tx1"/>
                </a:solidFill>
              </a:rPr>
              <a:t>, </a:t>
            </a:r>
            <a:r>
              <a:rPr lang="en-US" dirty="0" err="1" smtClean="0">
                <a:solidFill>
                  <a:schemeClr val="tx1"/>
                </a:solidFill>
              </a:rPr>
              <a:t>Pune</a:t>
            </a:r>
            <a:r>
              <a:rPr lang="en-US" dirty="0" smtClean="0">
                <a:solidFill>
                  <a:schemeClr val="tx1"/>
                </a:solidFill>
              </a:rPr>
              <a:t> - 411 057 </a:t>
            </a:r>
          </a:p>
          <a:p>
            <a:pPr lvl="0">
              <a:defRPr/>
            </a:pPr>
            <a:r>
              <a:rPr lang="en-US" dirty="0" smtClean="0">
                <a:solidFill>
                  <a:schemeClr val="tx1"/>
                </a:solidFill>
              </a:rPr>
              <a:t>Tel - +91 20 22933441 / 2 / 3  |  Website - </a:t>
            </a:r>
            <a:r>
              <a:rPr lang="en-US" dirty="0" smtClean="0">
                <a:solidFill>
                  <a:schemeClr val="tx1"/>
                </a:solidFill>
                <a:hlinkClick r:id="rId4"/>
              </a:rPr>
              <a:t>www.isquareit.edu.in</a:t>
            </a:r>
            <a:r>
              <a:rPr lang="en-US" dirty="0" smtClean="0">
                <a:solidFill>
                  <a:schemeClr val="tx1"/>
                </a:solidFill>
              </a:rPr>
              <a:t> ; Email - </a:t>
            </a:r>
            <a:r>
              <a:rPr lang="en-US" dirty="0" smtClean="0">
                <a:solidFill>
                  <a:schemeClr val="tx1"/>
                </a:solidFill>
                <a:hlinkClick r:id="rId5"/>
              </a:rPr>
              <a:t>info@isquareit.edu.in</a:t>
            </a:r>
            <a:r>
              <a:rPr lang="en-US" dirty="0" smtClean="0">
                <a:solidFill>
                  <a:schemeClr val="tx1"/>
                </a:solidFill>
              </a:rPr>
              <a:t> </a:t>
            </a:r>
          </a:p>
          <a:p>
            <a:endParaRPr lang="en-IN"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Content Placeholder 2"/>
          <p:cNvSpPr>
            <a:spLocks noGrp="1"/>
          </p:cNvSpPr>
          <p:nvPr>
            <p:ph idx="1"/>
          </p:nvPr>
        </p:nvSpPr>
        <p:spPr>
          <a:xfrm>
            <a:off x="228600" y="914400"/>
            <a:ext cx="8382000" cy="5562600"/>
          </a:xfrm>
        </p:spPr>
        <p:txBody>
          <a:bodyPr/>
          <a:lstStyle/>
          <a:p>
            <a:pPr eaLnBrk="1" hangingPunct="1">
              <a:buFont typeface="Arial" charset="0"/>
              <a:buNone/>
            </a:pPr>
            <a:r>
              <a:rPr lang="en-US" dirty="0" smtClean="0"/>
              <a:t> </a:t>
            </a:r>
          </a:p>
          <a:p>
            <a:pPr marL="0" indent="0" eaLnBrk="1" hangingPunct="1">
              <a:buNone/>
            </a:pPr>
            <a:r>
              <a:rPr lang="en-US" sz="2200" b="1" u="sng" dirty="0" smtClean="0"/>
              <a:t>F) Test Registers</a:t>
            </a:r>
            <a:endParaRPr lang="en-US" sz="2200" dirty="0" smtClean="0"/>
          </a:p>
          <a:p>
            <a:pPr eaLnBrk="1" hangingPunct="1"/>
            <a:r>
              <a:rPr lang="en-US" sz="2200" dirty="0" smtClean="0"/>
              <a:t>There are TR0-TR7 eight test registers. But only 2 registers are defined TR6 &amp; TR7.</a:t>
            </a:r>
          </a:p>
          <a:p>
            <a:pPr eaLnBrk="1" hangingPunct="1"/>
            <a:r>
              <a:rPr lang="en-US" sz="2200" dirty="0" smtClean="0"/>
              <a:t>These registers are used to check TLB of the paging unit.</a:t>
            </a:r>
          </a:p>
          <a:p>
            <a:pPr eaLnBrk="1" hangingPunct="1"/>
            <a:r>
              <a:rPr lang="en-US" sz="2200" dirty="0" smtClean="0"/>
              <a:t>The two TLB testing operations are write entries into TLB &amp; perform TLB lookup.</a:t>
            </a:r>
          </a:p>
          <a:p>
            <a:pPr eaLnBrk="1" hangingPunct="1"/>
            <a:r>
              <a:rPr lang="en-US" sz="2200" dirty="0" smtClean="0"/>
              <a:t>TR6 is the command test register.</a:t>
            </a:r>
          </a:p>
          <a:p>
            <a:pPr eaLnBrk="1" hangingPunct="1"/>
            <a:r>
              <a:rPr lang="en-US" sz="2200" dirty="0" smtClean="0"/>
              <a:t>TR7 is the data register which contains the data of the Translation Look aside buffer test.</a:t>
            </a:r>
          </a:p>
          <a:p>
            <a:pPr eaLnBrk="1" hangingPunct="1"/>
            <a:endParaRPr lang="en-US" dirty="0" smtClean="0"/>
          </a:p>
        </p:txBody>
      </p:sp>
      <p:pic>
        <p:nvPicPr>
          <p:cNvPr id="3" name="Picture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0"/>
            <a:ext cx="1643042" cy="762172"/>
          </a:xfrm>
          <a:prstGeom prst="rect">
            <a:avLst/>
          </a:prstGeom>
        </p:spPr>
      </p:pic>
      <p:sp>
        <p:nvSpPr>
          <p:cNvPr id="4" name="Footer Placeholder 4"/>
          <p:cNvSpPr>
            <a:spLocks noGrp="1"/>
          </p:cNvSpPr>
          <p:nvPr>
            <p:ph type="ftr" sz="quarter" idx="11"/>
          </p:nvPr>
        </p:nvSpPr>
        <p:spPr>
          <a:xfrm>
            <a:off x="214282" y="6356350"/>
            <a:ext cx="8715436" cy="365125"/>
          </a:xfrm>
        </p:spPr>
        <p:txBody>
          <a:bodyPr/>
          <a:lstStyle/>
          <a:p>
            <a:pPr lvl="0">
              <a:defRPr/>
            </a:pPr>
            <a:endParaRPr lang="en-US" dirty="0" smtClean="0">
              <a:solidFill>
                <a:schemeClr val="tx1"/>
              </a:solidFill>
            </a:endParaRPr>
          </a:p>
          <a:p>
            <a:pPr lvl="0">
              <a:defRPr/>
            </a:pPr>
            <a:r>
              <a:rPr lang="en-US" dirty="0" smtClean="0">
                <a:solidFill>
                  <a:schemeClr val="tx1"/>
                </a:solidFill>
              </a:rPr>
              <a:t>Hope Foundation’s International Institute of Information Technology, I²IT, P-14 Rajiv Gandhi </a:t>
            </a:r>
            <a:r>
              <a:rPr lang="en-US" dirty="0" err="1" smtClean="0">
                <a:solidFill>
                  <a:schemeClr val="tx1"/>
                </a:solidFill>
              </a:rPr>
              <a:t>Infotech</a:t>
            </a:r>
            <a:r>
              <a:rPr lang="en-US" dirty="0" smtClean="0">
                <a:solidFill>
                  <a:schemeClr val="tx1"/>
                </a:solidFill>
              </a:rPr>
              <a:t> Park, </a:t>
            </a:r>
            <a:r>
              <a:rPr lang="en-US" dirty="0" err="1" smtClean="0">
                <a:solidFill>
                  <a:schemeClr val="tx1"/>
                </a:solidFill>
              </a:rPr>
              <a:t>Hinjawadi</a:t>
            </a:r>
            <a:r>
              <a:rPr lang="en-US" dirty="0" smtClean="0">
                <a:solidFill>
                  <a:schemeClr val="tx1"/>
                </a:solidFill>
              </a:rPr>
              <a:t>, </a:t>
            </a:r>
            <a:r>
              <a:rPr lang="en-US" dirty="0" err="1" smtClean="0">
                <a:solidFill>
                  <a:schemeClr val="tx1"/>
                </a:solidFill>
              </a:rPr>
              <a:t>Pune</a:t>
            </a:r>
            <a:r>
              <a:rPr lang="en-US" dirty="0" smtClean="0">
                <a:solidFill>
                  <a:schemeClr val="tx1"/>
                </a:solidFill>
              </a:rPr>
              <a:t> - 411 057 </a:t>
            </a:r>
          </a:p>
          <a:p>
            <a:pPr lvl="0">
              <a:defRPr/>
            </a:pPr>
            <a:r>
              <a:rPr lang="en-US" dirty="0" smtClean="0">
                <a:solidFill>
                  <a:schemeClr val="tx1"/>
                </a:solidFill>
              </a:rPr>
              <a:t>Tel - +91 20 22933441 / 2 / 3  |  Website - </a:t>
            </a:r>
            <a:r>
              <a:rPr lang="en-US" dirty="0" smtClean="0">
                <a:solidFill>
                  <a:schemeClr val="tx1"/>
                </a:solidFill>
                <a:hlinkClick r:id="rId3"/>
              </a:rPr>
              <a:t>www.isquareit.edu.in</a:t>
            </a:r>
            <a:r>
              <a:rPr lang="en-US" dirty="0" smtClean="0">
                <a:solidFill>
                  <a:schemeClr val="tx1"/>
                </a:solidFill>
              </a:rPr>
              <a:t> ; Email - </a:t>
            </a:r>
            <a:r>
              <a:rPr lang="en-US" dirty="0" smtClean="0">
                <a:solidFill>
                  <a:schemeClr val="tx1"/>
                </a:solidFill>
                <a:hlinkClick r:id="rId4"/>
              </a:rPr>
              <a:t>info@isquareit.edu.in</a:t>
            </a:r>
            <a:r>
              <a:rPr lang="en-US" dirty="0" smtClean="0">
                <a:solidFill>
                  <a:schemeClr val="tx1"/>
                </a:solidFill>
              </a:rPr>
              <a:t> </a:t>
            </a:r>
          </a:p>
          <a:p>
            <a:endParaRPr lang="en-IN"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stretch>
            <a:fillRect/>
          </a:stretch>
        </p:blipFill>
        <p:spPr>
          <a:xfrm>
            <a:off x="228600" y="1904998"/>
            <a:ext cx="8686800" cy="2438401"/>
          </a:xfrm>
          <a:prstGeom prst="rect">
            <a:avLst/>
          </a:prstGeom>
        </p:spPr>
      </p:pic>
      <p:sp>
        <p:nvSpPr>
          <p:cNvPr id="7" name="TextBox 6"/>
          <p:cNvSpPr txBox="1"/>
          <p:nvPr/>
        </p:nvSpPr>
        <p:spPr>
          <a:xfrm>
            <a:off x="1524000" y="4572000"/>
            <a:ext cx="6400800" cy="461665"/>
          </a:xfrm>
          <a:prstGeom prst="rect">
            <a:avLst/>
          </a:prstGeom>
          <a:noFill/>
        </p:spPr>
        <p:txBody>
          <a:bodyPr wrap="square" rtlCol="0">
            <a:spAutoFit/>
          </a:bodyPr>
          <a:lstStyle/>
          <a:p>
            <a:pPr algn="ctr"/>
            <a:r>
              <a:rPr lang="en-US" sz="2400" dirty="0">
                <a:latin typeface="+mn-lt"/>
              </a:rPr>
              <a:t>Fig: </a:t>
            </a:r>
            <a:r>
              <a:rPr lang="en-US" sz="2400" dirty="0" smtClean="0">
                <a:latin typeface="+mn-lt"/>
              </a:rPr>
              <a:t>TR6 and TR7</a:t>
            </a:r>
            <a:endParaRPr lang="en-US" sz="2400" dirty="0">
              <a:latin typeface="+mn-lt"/>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 y="0"/>
            <a:ext cx="1643042" cy="762172"/>
          </a:xfrm>
          <a:prstGeom prst="rect">
            <a:avLst/>
          </a:prstGeom>
        </p:spPr>
      </p:pic>
      <p:sp>
        <p:nvSpPr>
          <p:cNvPr id="6" name="Footer Placeholder 4"/>
          <p:cNvSpPr>
            <a:spLocks noGrp="1"/>
          </p:cNvSpPr>
          <p:nvPr>
            <p:ph type="ftr" sz="quarter" idx="11"/>
          </p:nvPr>
        </p:nvSpPr>
        <p:spPr>
          <a:xfrm>
            <a:off x="214282" y="6356350"/>
            <a:ext cx="8715436" cy="365125"/>
          </a:xfrm>
        </p:spPr>
        <p:txBody>
          <a:bodyPr/>
          <a:lstStyle/>
          <a:p>
            <a:pPr lvl="0">
              <a:defRPr/>
            </a:pPr>
            <a:endParaRPr lang="en-US" dirty="0" smtClean="0">
              <a:solidFill>
                <a:schemeClr val="tx1"/>
              </a:solidFill>
            </a:endParaRPr>
          </a:p>
          <a:p>
            <a:pPr lvl="0">
              <a:defRPr/>
            </a:pPr>
            <a:r>
              <a:rPr lang="en-US" dirty="0" smtClean="0">
                <a:solidFill>
                  <a:schemeClr val="tx1"/>
                </a:solidFill>
              </a:rPr>
              <a:t>Hope Foundation’s International Institute of Information Technology, I²IT, P-14 Rajiv Gandhi </a:t>
            </a:r>
            <a:r>
              <a:rPr lang="en-US" dirty="0" err="1" smtClean="0">
                <a:solidFill>
                  <a:schemeClr val="tx1"/>
                </a:solidFill>
              </a:rPr>
              <a:t>Infotech</a:t>
            </a:r>
            <a:r>
              <a:rPr lang="en-US" dirty="0" smtClean="0">
                <a:solidFill>
                  <a:schemeClr val="tx1"/>
                </a:solidFill>
              </a:rPr>
              <a:t> Park, </a:t>
            </a:r>
            <a:r>
              <a:rPr lang="en-US" dirty="0" err="1" smtClean="0">
                <a:solidFill>
                  <a:schemeClr val="tx1"/>
                </a:solidFill>
              </a:rPr>
              <a:t>Hinjawadi</a:t>
            </a:r>
            <a:r>
              <a:rPr lang="en-US" dirty="0" smtClean="0">
                <a:solidFill>
                  <a:schemeClr val="tx1"/>
                </a:solidFill>
              </a:rPr>
              <a:t>, </a:t>
            </a:r>
            <a:r>
              <a:rPr lang="en-US" dirty="0" err="1" smtClean="0">
                <a:solidFill>
                  <a:schemeClr val="tx1"/>
                </a:solidFill>
              </a:rPr>
              <a:t>Pune</a:t>
            </a:r>
            <a:r>
              <a:rPr lang="en-US" dirty="0" smtClean="0">
                <a:solidFill>
                  <a:schemeClr val="tx1"/>
                </a:solidFill>
              </a:rPr>
              <a:t> - 411 057 </a:t>
            </a:r>
          </a:p>
          <a:p>
            <a:pPr lvl="0">
              <a:defRPr/>
            </a:pPr>
            <a:r>
              <a:rPr lang="en-US" dirty="0" smtClean="0">
                <a:solidFill>
                  <a:schemeClr val="tx1"/>
                </a:solidFill>
              </a:rPr>
              <a:t>Tel - +91 20 22933441 / 2 / 3  |  Website - </a:t>
            </a:r>
            <a:r>
              <a:rPr lang="en-US" dirty="0" smtClean="0">
                <a:solidFill>
                  <a:schemeClr val="tx1"/>
                </a:solidFill>
                <a:hlinkClick r:id="rId4"/>
              </a:rPr>
              <a:t>www.isquareit.edu.in</a:t>
            </a:r>
            <a:r>
              <a:rPr lang="en-US" dirty="0" smtClean="0">
                <a:solidFill>
                  <a:schemeClr val="tx1"/>
                </a:solidFill>
              </a:rPr>
              <a:t> ; Email - </a:t>
            </a:r>
            <a:r>
              <a:rPr lang="en-US" dirty="0" smtClean="0">
                <a:solidFill>
                  <a:schemeClr val="tx1"/>
                </a:solidFill>
                <a:hlinkClick r:id="rId5"/>
              </a:rPr>
              <a:t>info@isquareit.edu.in</a:t>
            </a:r>
            <a:r>
              <a:rPr lang="en-US" dirty="0" smtClean="0">
                <a:solidFill>
                  <a:schemeClr val="tx1"/>
                </a:solidFill>
              </a:rPr>
              <a:t> </a:t>
            </a:r>
          </a:p>
          <a:p>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Content Placeholder 2"/>
          <p:cNvSpPr>
            <a:spLocks noGrp="1"/>
          </p:cNvSpPr>
          <p:nvPr>
            <p:ph idx="1"/>
          </p:nvPr>
        </p:nvSpPr>
        <p:spPr>
          <a:xfrm>
            <a:off x="228600" y="838200"/>
            <a:ext cx="8382000" cy="5638800"/>
          </a:xfrm>
        </p:spPr>
        <p:txBody>
          <a:bodyPr/>
          <a:lstStyle/>
          <a:p>
            <a:pPr eaLnBrk="1" hangingPunct="1"/>
            <a:r>
              <a:rPr lang="en-US" sz="2200" b="1" u="sng" dirty="0" smtClean="0"/>
              <a:t>TR6:</a:t>
            </a:r>
          </a:p>
          <a:p>
            <a:pPr eaLnBrk="1" hangingPunct="1"/>
            <a:r>
              <a:rPr lang="en-US" sz="2200" b="1" dirty="0" smtClean="0"/>
              <a:t>C bit- This </a:t>
            </a:r>
            <a:r>
              <a:rPr lang="en-US" sz="2200" dirty="0" smtClean="0"/>
              <a:t>is the command bit. C=0 write to TLB is performed. C=1 TLB lookup is performed.</a:t>
            </a:r>
          </a:p>
          <a:p>
            <a:pPr algn="just" eaLnBrk="1" hangingPunct="1"/>
            <a:r>
              <a:rPr lang="en-US" sz="2200" b="1" dirty="0" smtClean="0"/>
              <a:t>Linear address: </a:t>
            </a:r>
            <a:r>
              <a:rPr lang="en-US" sz="2200" dirty="0" smtClean="0"/>
              <a:t>On a TLB write a TLB entry is allocated to this linear address. On a TLB lookup if one and only one TLB entry matches, the rest of the fields of TR6 &amp; TR7 are set from the matching TLB entry.</a:t>
            </a:r>
          </a:p>
          <a:p>
            <a:pPr algn="just" eaLnBrk="1" hangingPunct="1"/>
            <a:r>
              <a:rPr lang="en-US" sz="2200" b="1" dirty="0" smtClean="0"/>
              <a:t>The next 7 bits are used as tag attributes for the TLB cache.</a:t>
            </a:r>
          </a:p>
          <a:p>
            <a:pPr algn="just" eaLnBrk="1" hangingPunct="1"/>
            <a:r>
              <a:rPr lang="en-US" sz="2200" b="1" dirty="0" smtClean="0"/>
              <a:t>V bit</a:t>
            </a:r>
            <a:r>
              <a:rPr lang="en-US" sz="2200" dirty="0" smtClean="0"/>
              <a:t>: Valid for this TLB entry</a:t>
            </a:r>
          </a:p>
          <a:p>
            <a:pPr algn="just" eaLnBrk="1" hangingPunct="1"/>
            <a:r>
              <a:rPr lang="en-US" sz="2200" b="1" dirty="0" smtClean="0"/>
              <a:t>D,D#:</a:t>
            </a:r>
            <a:r>
              <a:rPr lang="en-US" sz="2200" dirty="0" smtClean="0"/>
              <a:t> Dirty and Not Dirty (page identified by cache entry has been modified.)</a:t>
            </a:r>
          </a:p>
          <a:p>
            <a:pPr algn="just" eaLnBrk="1" hangingPunct="1"/>
            <a:r>
              <a:rPr lang="en-US" sz="2200" b="1" dirty="0" smtClean="0"/>
              <a:t>U,U#: </a:t>
            </a:r>
            <a:r>
              <a:rPr lang="en-US" sz="2200" dirty="0" smtClean="0"/>
              <a:t>User and not user (page is accessible from PL3 code)</a:t>
            </a:r>
          </a:p>
          <a:p>
            <a:pPr algn="just" eaLnBrk="1" hangingPunct="1"/>
            <a:r>
              <a:rPr lang="en-US" sz="2200" b="1" dirty="0" smtClean="0"/>
              <a:t>W,W#: </a:t>
            </a:r>
            <a:r>
              <a:rPr lang="en-US" sz="2200" dirty="0" smtClean="0"/>
              <a:t>Writable and not writable. (write permission)</a:t>
            </a:r>
          </a:p>
          <a:p>
            <a:pPr eaLnBrk="1" hangingPunct="1"/>
            <a:endParaRPr lang="en-US" dirty="0" smtClean="0"/>
          </a:p>
        </p:txBody>
      </p:sp>
      <p:pic>
        <p:nvPicPr>
          <p:cNvPr id="3" name="Picture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0"/>
            <a:ext cx="1643042" cy="762172"/>
          </a:xfrm>
          <a:prstGeom prst="rect">
            <a:avLst/>
          </a:prstGeom>
        </p:spPr>
      </p:pic>
      <p:sp>
        <p:nvSpPr>
          <p:cNvPr id="4" name="Footer Placeholder 4"/>
          <p:cNvSpPr>
            <a:spLocks noGrp="1"/>
          </p:cNvSpPr>
          <p:nvPr>
            <p:ph type="ftr" sz="quarter" idx="11"/>
          </p:nvPr>
        </p:nvSpPr>
        <p:spPr>
          <a:xfrm>
            <a:off x="214282" y="6356350"/>
            <a:ext cx="8715436" cy="365125"/>
          </a:xfrm>
        </p:spPr>
        <p:txBody>
          <a:bodyPr/>
          <a:lstStyle/>
          <a:p>
            <a:pPr lvl="0">
              <a:defRPr/>
            </a:pPr>
            <a:endParaRPr lang="en-US" dirty="0" smtClean="0">
              <a:solidFill>
                <a:schemeClr val="tx1"/>
              </a:solidFill>
            </a:endParaRPr>
          </a:p>
          <a:p>
            <a:pPr lvl="0">
              <a:defRPr/>
            </a:pPr>
            <a:r>
              <a:rPr lang="en-US" dirty="0" smtClean="0">
                <a:solidFill>
                  <a:schemeClr val="tx1"/>
                </a:solidFill>
              </a:rPr>
              <a:t>Hope Foundation’s International Institute of Information Technology, I²IT, P-14 Rajiv Gandhi </a:t>
            </a:r>
            <a:r>
              <a:rPr lang="en-US" dirty="0" err="1" smtClean="0">
                <a:solidFill>
                  <a:schemeClr val="tx1"/>
                </a:solidFill>
              </a:rPr>
              <a:t>Infotech</a:t>
            </a:r>
            <a:r>
              <a:rPr lang="en-US" dirty="0" smtClean="0">
                <a:solidFill>
                  <a:schemeClr val="tx1"/>
                </a:solidFill>
              </a:rPr>
              <a:t> Park, </a:t>
            </a:r>
            <a:r>
              <a:rPr lang="en-US" dirty="0" err="1" smtClean="0">
                <a:solidFill>
                  <a:schemeClr val="tx1"/>
                </a:solidFill>
              </a:rPr>
              <a:t>Hinjawadi</a:t>
            </a:r>
            <a:r>
              <a:rPr lang="en-US" dirty="0" smtClean="0">
                <a:solidFill>
                  <a:schemeClr val="tx1"/>
                </a:solidFill>
              </a:rPr>
              <a:t>, </a:t>
            </a:r>
            <a:r>
              <a:rPr lang="en-US" dirty="0" err="1" smtClean="0">
                <a:solidFill>
                  <a:schemeClr val="tx1"/>
                </a:solidFill>
              </a:rPr>
              <a:t>Pune</a:t>
            </a:r>
            <a:r>
              <a:rPr lang="en-US" dirty="0" smtClean="0">
                <a:solidFill>
                  <a:schemeClr val="tx1"/>
                </a:solidFill>
              </a:rPr>
              <a:t> - 411 057 </a:t>
            </a:r>
          </a:p>
          <a:p>
            <a:pPr lvl="0">
              <a:defRPr/>
            </a:pPr>
            <a:r>
              <a:rPr lang="en-US" dirty="0" smtClean="0">
                <a:solidFill>
                  <a:schemeClr val="tx1"/>
                </a:solidFill>
              </a:rPr>
              <a:t>Tel - +91 20 22933441 / 2 / 3  |  Website - </a:t>
            </a:r>
            <a:r>
              <a:rPr lang="en-US" dirty="0" smtClean="0">
                <a:solidFill>
                  <a:schemeClr val="tx1"/>
                </a:solidFill>
                <a:hlinkClick r:id="rId3"/>
              </a:rPr>
              <a:t>www.isquareit.edu.in</a:t>
            </a:r>
            <a:r>
              <a:rPr lang="en-US" dirty="0" smtClean="0">
                <a:solidFill>
                  <a:schemeClr val="tx1"/>
                </a:solidFill>
              </a:rPr>
              <a:t> ; Email - </a:t>
            </a:r>
            <a:r>
              <a:rPr lang="en-US" dirty="0" smtClean="0">
                <a:solidFill>
                  <a:schemeClr val="tx1"/>
                </a:solidFill>
                <a:hlinkClick r:id="rId4"/>
              </a:rPr>
              <a:t>info@isquareit.edu.in</a:t>
            </a:r>
            <a:r>
              <a:rPr lang="en-US" dirty="0" smtClean="0">
                <a:solidFill>
                  <a:schemeClr val="tx1"/>
                </a:solidFill>
              </a:rPr>
              <a:t> </a:t>
            </a:r>
          </a:p>
          <a:p>
            <a:endParaRPr lang="en-IN"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990600" y="1219200"/>
          <a:ext cx="6705600" cy="2387600"/>
        </p:xfrm>
        <a:graphic>
          <a:graphicData uri="http://schemas.openxmlformats.org/drawingml/2006/table">
            <a:tbl>
              <a:tblPr firstRow="1" bandRow="1">
                <a:tableStyleId>{5C22544A-7EE6-4342-B048-85BDC9FD1C3A}</a:tableStyleId>
              </a:tblPr>
              <a:tblGrid>
                <a:gridCol w="558800">
                  <a:extLst>
                    <a:ext uri="{9D8B030D-6E8A-4147-A177-3AD203B41FA5}">
                      <a16:colId xmlns:a16="http://schemas.microsoft.com/office/drawing/2014/main" xmlns="" val="20000"/>
                    </a:ext>
                  </a:extLst>
                </a:gridCol>
                <a:gridCol w="620889">
                  <a:extLst>
                    <a:ext uri="{9D8B030D-6E8A-4147-A177-3AD203B41FA5}">
                      <a16:colId xmlns:a16="http://schemas.microsoft.com/office/drawing/2014/main" xmlns="" val="20001"/>
                    </a:ext>
                  </a:extLst>
                </a:gridCol>
                <a:gridCol w="2111022">
                  <a:extLst>
                    <a:ext uri="{9D8B030D-6E8A-4147-A177-3AD203B41FA5}">
                      <a16:colId xmlns:a16="http://schemas.microsoft.com/office/drawing/2014/main" xmlns="" val="20002"/>
                    </a:ext>
                  </a:extLst>
                </a:gridCol>
                <a:gridCol w="3414889">
                  <a:extLst>
                    <a:ext uri="{9D8B030D-6E8A-4147-A177-3AD203B41FA5}">
                      <a16:colId xmlns:a16="http://schemas.microsoft.com/office/drawing/2014/main" xmlns="" val="20003"/>
                    </a:ext>
                  </a:extLst>
                </a:gridCol>
              </a:tblGrid>
              <a:tr h="370840">
                <a:tc>
                  <a:txBody>
                    <a:bodyPr/>
                    <a:lstStyle/>
                    <a:p>
                      <a:r>
                        <a:rPr lang="en-US" dirty="0" smtClean="0"/>
                        <a:t>X</a:t>
                      </a:r>
                      <a:endParaRPr lang="en-US" dirty="0"/>
                    </a:p>
                  </a:txBody>
                  <a:tcPr/>
                </a:tc>
                <a:tc>
                  <a:txBody>
                    <a:bodyPr/>
                    <a:lstStyle/>
                    <a:p>
                      <a:r>
                        <a:rPr lang="en-US" dirty="0" smtClean="0"/>
                        <a:t>X#</a:t>
                      </a:r>
                      <a:endParaRPr lang="en-US" dirty="0"/>
                    </a:p>
                  </a:txBody>
                  <a:tcPr/>
                </a:tc>
                <a:tc>
                  <a:txBody>
                    <a:bodyPr/>
                    <a:lstStyle/>
                    <a:p>
                      <a:r>
                        <a:rPr lang="en-US" dirty="0" smtClean="0"/>
                        <a:t>Effect during TLB lookup</a:t>
                      </a:r>
                      <a:endParaRPr lang="en-US" dirty="0"/>
                    </a:p>
                  </a:txBody>
                  <a:tcPr/>
                </a:tc>
                <a:tc>
                  <a:txBody>
                    <a:bodyPr/>
                    <a:lstStyle/>
                    <a:p>
                      <a:r>
                        <a:rPr lang="en-US" dirty="0" smtClean="0"/>
                        <a:t>Value</a:t>
                      </a:r>
                      <a:r>
                        <a:rPr lang="en-US" baseline="0" dirty="0" smtClean="0"/>
                        <a:t> of bit X after TLB write</a:t>
                      </a:r>
                      <a:endParaRPr lang="en-US" dirty="0"/>
                    </a:p>
                  </a:txBody>
                  <a:tcPr/>
                </a:tc>
                <a:extLst>
                  <a:ext uri="{0D108BD9-81ED-4DB2-BD59-A6C34878D82A}">
                    <a16:rowId xmlns:a16="http://schemas.microsoft.com/office/drawing/2014/main" xmlns="" val="10000"/>
                  </a:ext>
                </a:extLst>
              </a:tr>
              <a:tr h="370840">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Miss all</a:t>
                      </a:r>
                      <a:endParaRPr lang="en-US" dirty="0"/>
                    </a:p>
                  </a:txBody>
                  <a:tcPr/>
                </a:tc>
                <a:tc>
                  <a:txBody>
                    <a:bodyPr/>
                    <a:lstStyle/>
                    <a:p>
                      <a:r>
                        <a:rPr lang="en-US" dirty="0" smtClean="0"/>
                        <a:t>Bit X becomes undefined</a:t>
                      </a:r>
                      <a:endParaRPr lang="en-US" dirty="0"/>
                    </a:p>
                  </a:txBody>
                  <a:tcPr/>
                </a:tc>
                <a:extLst>
                  <a:ext uri="{0D108BD9-81ED-4DB2-BD59-A6C34878D82A}">
                    <a16:rowId xmlns:a16="http://schemas.microsoft.com/office/drawing/2014/main" xmlns="" val="10001"/>
                  </a:ext>
                </a:extLst>
              </a:tr>
              <a:tr h="132080">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latin typeface="+mn-lt"/>
                        </a:rPr>
                        <a:t>Match</a:t>
                      </a:r>
                      <a:r>
                        <a:rPr lang="en-US" dirty="0" smtClean="0"/>
                        <a:t> if X=0</a:t>
                      </a:r>
                      <a:endParaRPr lang="en-US" dirty="0"/>
                    </a:p>
                  </a:txBody>
                  <a:tcPr/>
                </a:tc>
                <a:tc>
                  <a:txBody>
                    <a:bodyPr/>
                    <a:lstStyle/>
                    <a:p>
                      <a:r>
                        <a:rPr lang="en-US" dirty="0" smtClean="0"/>
                        <a:t>Bit X becomes 0</a:t>
                      </a:r>
                      <a:endParaRPr lang="en-US" dirty="0"/>
                    </a:p>
                  </a:txBody>
                  <a:tcPr/>
                </a:tc>
                <a:extLst>
                  <a:ext uri="{0D108BD9-81ED-4DB2-BD59-A6C34878D82A}">
                    <a16:rowId xmlns:a16="http://schemas.microsoft.com/office/drawing/2014/main" xmlns="" val="10002"/>
                  </a:ext>
                </a:extLst>
              </a:tr>
              <a:tr h="370840">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Match if X=1</a:t>
                      </a:r>
                      <a:endParaRPr lang="en-US" dirty="0"/>
                    </a:p>
                  </a:txBody>
                  <a:tcPr/>
                </a:tc>
                <a:tc>
                  <a:txBody>
                    <a:bodyPr/>
                    <a:lstStyle/>
                    <a:p>
                      <a:r>
                        <a:rPr lang="en-US" dirty="0" smtClean="0"/>
                        <a:t>Bit X becomes 1</a:t>
                      </a:r>
                      <a:endParaRPr lang="en-US" dirty="0"/>
                    </a:p>
                  </a:txBody>
                  <a:tcPr/>
                </a:tc>
                <a:extLst>
                  <a:ext uri="{0D108BD9-81ED-4DB2-BD59-A6C34878D82A}">
                    <a16:rowId xmlns:a16="http://schemas.microsoft.com/office/drawing/2014/main" xmlns="" val="10003"/>
                  </a:ext>
                </a:extLst>
              </a:tr>
              <a:tr h="370840">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Match all</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Bit X becomes undefined</a:t>
                      </a:r>
                    </a:p>
                    <a:p>
                      <a:endParaRPr lang="en-US" dirty="0"/>
                    </a:p>
                  </a:txBody>
                  <a:tcPr/>
                </a:tc>
                <a:extLst>
                  <a:ext uri="{0D108BD9-81ED-4DB2-BD59-A6C34878D82A}">
                    <a16:rowId xmlns:a16="http://schemas.microsoft.com/office/drawing/2014/main" xmlns="" val="10004"/>
                  </a:ext>
                </a:extLst>
              </a:tr>
            </a:tbl>
          </a:graphicData>
        </a:graphic>
      </p:graphicFrame>
      <p:sp>
        <p:nvSpPr>
          <p:cNvPr id="6" name="TextBox 5"/>
          <p:cNvSpPr txBox="1"/>
          <p:nvPr/>
        </p:nvSpPr>
        <p:spPr>
          <a:xfrm>
            <a:off x="304800" y="4267200"/>
            <a:ext cx="8153400" cy="1784350"/>
          </a:xfrm>
          <a:prstGeom prst="rect">
            <a:avLst/>
          </a:prstGeom>
          <a:noFill/>
        </p:spPr>
        <p:txBody>
          <a:bodyPr>
            <a:spAutoFit/>
          </a:bodyPr>
          <a:lstStyle/>
          <a:p>
            <a:pPr>
              <a:defRPr/>
            </a:pPr>
            <a:r>
              <a:rPr lang="en-US" sz="2200" b="1" dirty="0">
                <a:solidFill>
                  <a:schemeClr val="dk1"/>
                </a:solidFill>
                <a:latin typeface="+mn-lt"/>
              </a:rPr>
              <a:t>TR7:</a:t>
            </a:r>
          </a:p>
          <a:p>
            <a:pPr>
              <a:defRPr/>
            </a:pPr>
            <a:r>
              <a:rPr lang="en-US" sz="2200" b="1" dirty="0">
                <a:solidFill>
                  <a:schemeClr val="dk1"/>
                </a:solidFill>
                <a:latin typeface="+mn-lt"/>
              </a:rPr>
              <a:t>Physical address: </a:t>
            </a:r>
            <a:r>
              <a:rPr lang="en-US" sz="2200" dirty="0">
                <a:solidFill>
                  <a:schemeClr val="dk1"/>
                </a:solidFill>
                <a:latin typeface="+mn-lt"/>
              </a:rPr>
              <a:t>This is the data field of the TLB. On a write to the TLB, the TLB entry allocated to the linear address in TR6 is set to this value.</a:t>
            </a:r>
          </a:p>
          <a:p>
            <a:pPr>
              <a:defRPr/>
            </a:pPr>
            <a:r>
              <a:rPr lang="en-US" sz="2200" dirty="0">
                <a:solidFill>
                  <a:schemeClr val="dk1"/>
                </a:solidFill>
                <a:latin typeface="+mn-lt"/>
              </a:rPr>
              <a:t>On a TLB lookup, the data field from the TLB is read out to here.</a:t>
            </a:r>
          </a:p>
        </p:txBody>
      </p:sp>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0"/>
            <a:ext cx="1643042" cy="762172"/>
          </a:xfrm>
          <a:prstGeom prst="rect">
            <a:avLst/>
          </a:prstGeom>
        </p:spPr>
      </p:pic>
      <p:sp>
        <p:nvSpPr>
          <p:cNvPr id="7" name="Footer Placeholder 4"/>
          <p:cNvSpPr>
            <a:spLocks noGrp="1"/>
          </p:cNvSpPr>
          <p:nvPr>
            <p:ph type="ftr" sz="quarter" idx="11"/>
          </p:nvPr>
        </p:nvSpPr>
        <p:spPr>
          <a:xfrm>
            <a:off x="214282" y="6356350"/>
            <a:ext cx="8715436" cy="365125"/>
          </a:xfrm>
        </p:spPr>
        <p:txBody>
          <a:bodyPr/>
          <a:lstStyle/>
          <a:p>
            <a:pPr lvl="0">
              <a:defRPr/>
            </a:pPr>
            <a:endParaRPr lang="en-US" dirty="0" smtClean="0">
              <a:solidFill>
                <a:schemeClr val="tx1"/>
              </a:solidFill>
            </a:endParaRPr>
          </a:p>
          <a:p>
            <a:pPr lvl="0">
              <a:defRPr/>
            </a:pPr>
            <a:r>
              <a:rPr lang="en-US" dirty="0" smtClean="0">
                <a:solidFill>
                  <a:schemeClr val="tx1"/>
                </a:solidFill>
              </a:rPr>
              <a:t>Hope Foundation’s International Institute of Information Technology, I²IT, P-14 Rajiv Gandhi </a:t>
            </a:r>
            <a:r>
              <a:rPr lang="en-US" dirty="0" err="1" smtClean="0">
                <a:solidFill>
                  <a:schemeClr val="tx1"/>
                </a:solidFill>
              </a:rPr>
              <a:t>Infotech</a:t>
            </a:r>
            <a:r>
              <a:rPr lang="en-US" dirty="0" smtClean="0">
                <a:solidFill>
                  <a:schemeClr val="tx1"/>
                </a:solidFill>
              </a:rPr>
              <a:t> Park, </a:t>
            </a:r>
            <a:r>
              <a:rPr lang="en-US" dirty="0" err="1" smtClean="0">
                <a:solidFill>
                  <a:schemeClr val="tx1"/>
                </a:solidFill>
              </a:rPr>
              <a:t>Hinjawadi</a:t>
            </a:r>
            <a:r>
              <a:rPr lang="en-US" dirty="0" smtClean="0">
                <a:solidFill>
                  <a:schemeClr val="tx1"/>
                </a:solidFill>
              </a:rPr>
              <a:t>, </a:t>
            </a:r>
            <a:r>
              <a:rPr lang="en-US" dirty="0" err="1" smtClean="0">
                <a:solidFill>
                  <a:schemeClr val="tx1"/>
                </a:solidFill>
              </a:rPr>
              <a:t>Pune</a:t>
            </a:r>
            <a:r>
              <a:rPr lang="en-US" dirty="0" smtClean="0">
                <a:solidFill>
                  <a:schemeClr val="tx1"/>
                </a:solidFill>
              </a:rPr>
              <a:t> - 411 057 </a:t>
            </a:r>
          </a:p>
          <a:p>
            <a:pPr lvl="0">
              <a:defRPr/>
            </a:pPr>
            <a:r>
              <a:rPr lang="en-US" dirty="0" smtClean="0">
                <a:solidFill>
                  <a:schemeClr val="tx1"/>
                </a:solidFill>
              </a:rPr>
              <a:t>Tel - +91 20 22933441 / 2 / 3  |  Website - </a:t>
            </a:r>
            <a:r>
              <a:rPr lang="en-US" dirty="0" smtClean="0">
                <a:solidFill>
                  <a:schemeClr val="tx1"/>
                </a:solidFill>
                <a:hlinkClick r:id="rId3"/>
              </a:rPr>
              <a:t>www.isquareit.edu.in</a:t>
            </a:r>
            <a:r>
              <a:rPr lang="en-US" dirty="0" smtClean="0">
                <a:solidFill>
                  <a:schemeClr val="tx1"/>
                </a:solidFill>
              </a:rPr>
              <a:t> ; Email - </a:t>
            </a:r>
            <a:r>
              <a:rPr lang="en-US" dirty="0" smtClean="0">
                <a:solidFill>
                  <a:schemeClr val="tx1"/>
                </a:solidFill>
                <a:hlinkClick r:id="rId4"/>
              </a:rPr>
              <a:t>info@isquareit.edu.in</a:t>
            </a:r>
            <a:r>
              <a:rPr lang="en-US" dirty="0" smtClean="0">
                <a:solidFill>
                  <a:schemeClr val="tx1"/>
                </a:solidFill>
              </a:rPr>
              <a:t> </a:t>
            </a:r>
          </a:p>
          <a:p>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Content Placeholder 2"/>
          <p:cNvSpPr>
            <a:spLocks noGrp="1"/>
          </p:cNvSpPr>
          <p:nvPr>
            <p:ph idx="1"/>
          </p:nvPr>
        </p:nvSpPr>
        <p:spPr>
          <a:xfrm>
            <a:off x="0" y="990600"/>
            <a:ext cx="9144000" cy="5867400"/>
          </a:xfrm>
        </p:spPr>
        <p:txBody>
          <a:bodyPr/>
          <a:lstStyle/>
          <a:p>
            <a:r>
              <a:rPr lang="en-US" sz="2200" b="1" u="sng" dirty="0" smtClean="0"/>
              <a:t>PL:</a:t>
            </a:r>
          </a:p>
          <a:p>
            <a:r>
              <a:rPr lang="en-US" sz="2200" dirty="0" smtClean="0"/>
              <a:t>On a TLB write if PL=1 causes the REP field of TR7 to select which of four associative blocks of the TLB is to be written. PL=0 allows the internal pointer in the paging unit to select which TLB block is written.</a:t>
            </a:r>
          </a:p>
          <a:p>
            <a:r>
              <a:rPr lang="en-US" sz="2200" dirty="0" smtClean="0"/>
              <a:t>On a TLB lookup if PL=1 means lookup was hit</a:t>
            </a:r>
          </a:p>
          <a:p>
            <a:pPr lvl="1"/>
            <a:r>
              <a:rPr lang="en-US" sz="2200" dirty="0" smtClean="0"/>
              <a:t>PL=0 means TLB lookup miss.</a:t>
            </a:r>
          </a:p>
          <a:p>
            <a:endParaRPr lang="en-US" sz="2200" dirty="0" smtClean="0"/>
          </a:p>
        </p:txBody>
      </p:sp>
      <p:pic>
        <p:nvPicPr>
          <p:cNvPr id="3" name="Picture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0"/>
            <a:ext cx="1643042" cy="762172"/>
          </a:xfrm>
          <a:prstGeom prst="rect">
            <a:avLst/>
          </a:prstGeom>
        </p:spPr>
      </p:pic>
      <p:sp>
        <p:nvSpPr>
          <p:cNvPr id="4" name="Footer Placeholder 4"/>
          <p:cNvSpPr>
            <a:spLocks noGrp="1"/>
          </p:cNvSpPr>
          <p:nvPr>
            <p:ph type="ftr" sz="quarter" idx="11"/>
          </p:nvPr>
        </p:nvSpPr>
        <p:spPr>
          <a:xfrm>
            <a:off x="214282" y="6356350"/>
            <a:ext cx="8715436" cy="365125"/>
          </a:xfrm>
        </p:spPr>
        <p:txBody>
          <a:bodyPr/>
          <a:lstStyle/>
          <a:p>
            <a:pPr lvl="0">
              <a:defRPr/>
            </a:pPr>
            <a:endParaRPr lang="en-US" dirty="0" smtClean="0">
              <a:solidFill>
                <a:schemeClr val="tx1"/>
              </a:solidFill>
            </a:endParaRPr>
          </a:p>
          <a:p>
            <a:pPr lvl="0">
              <a:defRPr/>
            </a:pPr>
            <a:r>
              <a:rPr lang="en-US" dirty="0" smtClean="0">
                <a:solidFill>
                  <a:schemeClr val="tx1"/>
                </a:solidFill>
              </a:rPr>
              <a:t>Hope Foundation’s International Institute of Information Technology, I²IT, P-14 Rajiv Gandhi </a:t>
            </a:r>
            <a:r>
              <a:rPr lang="en-US" dirty="0" err="1" smtClean="0">
                <a:solidFill>
                  <a:schemeClr val="tx1"/>
                </a:solidFill>
              </a:rPr>
              <a:t>Infotech</a:t>
            </a:r>
            <a:r>
              <a:rPr lang="en-US" dirty="0" smtClean="0">
                <a:solidFill>
                  <a:schemeClr val="tx1"/>
                </a:solidFill>
              </a:rPr>
              <a:t> Park, </a:t>
            </a:r>
            <a:r>
              <a:rPr lang="en-US" dirty="0" err="1" smtClean="0">
                <a:solidFill>
                  <a:schemeClr val="tx1"/>
                </a:solidFill>
              </a:rPr>
              <a:t>Hinjawadi</a:t>
            </a:r>
            <a:r>
              <a:rPr lang="en-US" dirty="0" smtClean="0">
                <a:solidFill>
                  <a:schemeClr val="tx1"/>
                </a:solidFill>
              </a:rPr>
              <a:t>, </a:t>
            </a:r>
            <a:r>
              <a:rPr lang="en-US" dirty="0" err="1" smtClean="0">
                <a:solidFill>
                  <a:schemeClr val="tx1"/>
                </a:solidFill>
              </a:rPr>
              <a:t>Pune</a:t>
            </a:r>
            <a:r>
              <a:rPr lang="en-US" dirty="0" smtClean="0">
                <a:solidFill>
                  <a:schemeClr val="tx1"/>
                </a:solidFill>
              </a:rPr>
              <a:t> - 411 057 </a:t>
            </a:r>
          </a:p>
          <a:p>
            <a:pPr lvl="0">
              <a:defRPr/>
            </a:pPr>
            <a:r>
              <a:rPr lang="en-US" dirty="0" smtClean="0">
                <a:solidFill>
                  <a:schemeClr val="tx1"/>
                </a:solidFill>
              </a:rPr>
              <a:t>Tel - +91 20 22933441 / 2 / 3  |  Website - </a:t>
            </a:r>
            <a:r>
              <a:rPr lang="en-US" dirty="0" smtClean="0">
                <a:solidFill>
                  <a:schemeClr val="tx1"/>
                </a:solidFill>
                <a:hlinkClick r:id="rId3"/>
              </a:rPr>
              <a:t>www.isquareit.edu.in</a:t>
            </a:r>
            <a:r>
              <a:rPr lang="en-US" dirty="0" smtClean="0">
                <a:solidFill>
                  <a:schemeClr val="tx1"/>
                </a:solidFill>
              </a:rPr>
              <a:t> ; Email - </a:t>
            </a:r>
            <a:r>
              <a:rPr lang="en-US" dirty="0" smtClean="0">
                <a:solidFill>
                  <a:schemeClr val="tx1"/>
                </a:solidFill>
                <a:hlinkClick r:id="rId4"/>
              </a:rPr>
              <a:t>info@isquareit.edu.in</a:t>
            </a:r>
            <a:r>
              <a:rPr lang="en-US" dirty="0" smtClean="0">
                <a:solidFill>
                  <a:schemeClr val="tx1"/>
                </a:solidFill>
              </a:rPr>
              <a:t> </a:t>
            </a:r>
          </a:p>
          <a:p>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stretch>
            <a:fillRect/>
          </a:stretch>
        </p:blipFill>
        <p:spPr>
          <a:xfrm>
            <a:off x="228600" y="990600"/>
            <a:ext cx="8763000" cy="4191000"/>
          </a:xfrm>
          <a:prstGeom prst="rect">
            <a:avLst/>
          </a:prstGeom>
        </p:spPr>
      </p:pic>
      <p:sp>
        <p:nvSpPr>
          <p:cNvPr id="6" name="TextBox 5"/>
          <p:cNvSpPr txBox="1"/>
          <p:nvPr/>
        </p:nvSpPr>
        <p:spPr>
          <a:xfrm>
            <a:off x="1219200" y="5334000"/>
            <a:ext cx="6400800" cy="461665"/>
          </a:xfrm>
          <a:prstGeom prst="rect">
            <a:avLst/>
          </a:prstGeom>
          <a:noFill/>
        </p:spPr>
        <p:txBody>
          <a:bodyPr wrap="square" rtlCol="0">
            <a:spAutoFit/>
          </a:bodyPr>
          <a:lstStyle/>
          <a:p>
            <a:pPr algn="ctr"/>
            <a:r>
              <a:rPr lang="en-US" sz="2400" dirty="0">
                <a:latin typeface="+mn-lt"/>
              </a:rPr>
              <a:t>Fig: </a:t>
            </a:r>
            <a:r>
              <a:rPr lang="en-US" sz="2400" dirty="0" smtClean="0">
                <a:latin typeface="+mn-lt"/>
              </a:rPr>
              <a:t>Debug Registers</a:t>
            </a:r>
            <a:endParaRPr lang="en-US" sz="2400" dirty="0">
              <a:latin typeface="+mn-lt"/>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 y="0"/>
            <a:ext cx="1643042" cy="762172"/>
          </a:xfrm>
          <a:prstGeom prst="rect">
            <a:avLst/>
          </a:prstGeom>
        </p:spPr>
      </p:pic>
      <p:sp>
        <p:nvSpPr>
          <p:cNvPr id="5" name="Footer Placeholder 4"/>
          <p:cNvSpPr>
            <a:spLocks noGrp="1"/>
          </p:cNvSpPr>
          <p:nvPr>
            <p:ph type="ftr" sz="quarter" idx="11"/>
          </p:nvPr>
        </p:nvSpPr>
        <p:spPr>
          <a:xfrm>
            <a:off x="214282" y="6356350"/>
            <a:ext cx="8715436" cy="365125"/>
          </a:xfrm>
        </p:spPr>
        <p:txBody>
          <a:bodyPr/>
          <a:lstStyle/>
          <a:p>
            <a:pPr lvl="0">
              <a:defRPr/>
            </a:pPr>
            <a:endParaRPr lang="en-US" dirty="0" smtClean="0">
              <a:solidFill>
                <a:schemeClr val="tx1"/>
              </a:solidFill>
            </a:endParaRPr>
          </a:p>
          <a:p>
            <a:pPr lvl="0">
              <a:defRPr/>
            </a:pPr>
            <a:r>
              <a:rPr lang="en-US" dirty="0" smtClean="0">
                <a:solidFill>
                  <a:schemeClr val="tx1"/>
                </a:solidFill>
              </a:rPr>
              <a:t>Hope Foundation’s International Institute of Information Technology, I²IT, P-14 Rajiv Gandhi </a:t>
            </a:r>
            <a:r>
              <a:rPr lang="en-US" dirty="0" err="1" smtClean="0">
                <a:solidFill>
                  <a:schemeClr val="tx1"/>
                </a:solidFill>
              </a:rPr>
              <a:t>Infotech</a:t>
            </a:r>
            <a:r>
              <a:rPr lang="en-US" dirty="0" smtClean="0">
                <a:solidFill>
                  <a:schemeClr val="tx1"/>
                </a:solidFill>
              </a:rPr>
              <a:t> Park, </a:t>
            </a:r>
            <a:r>
              <a:rPr lang="en-US" dirty="0" err="1" smtClean="0">
                <a:solidFill>
                  <a:schemeClr val="tx1"/>
                </a:solidFill>
              </a:rPr>
              <a:t>Hinjawadi</a:t>
            </a:r>
            <a:r>
              <a:rPr lang="en-US" dirty="0" smtClean="0">
                <a:solidFill>
                  <a:schemeClr val="tx1"/>
                </a:solidFill>
              </a:rPr>
              <a:t>, </a:t>
            </a:r>
            <a:r>
              <a:rPr lang="en-US" dirty="0" err="1" smtClean="0">
                <a:solidFill>
                  <a:schemeClr val="tx1"/>
                </a:solidFill>
              </a:rPr>
              <a:t>Pune</a:t>
            </a:r>
            <a:r>
              <a:rPr lang="en-US" dirty="0" smtClean="0">
                <a:solidFill>
                  <a:schemeClr val="tx1"/>
                </a:solidFill>
              </a:rPr>
              <a:t> - 411 057 </a:t>
            </a:r>
          </a:p>
          <a:p>
            <a:pPr lvl="0">
              <a:defRPr/>
            </a:pPr>
            <a:r>
              <a:rPr lang="en-US" dirty="0" smtClean="0">
                <a:solidFill>
                  <a:schemeClr val="tx1"/>
                </a:solidFill>
              </a:rPr>
              <a:t>Tel - +91 20 22933441 / 2 / 3  |  Website - </a:t>
            </a:r>
            <a:r>
              <a:rPr lang="en-US" dirty="0" smtClean="0">
                <a:solidFill>
                  <a:schemeClr val="tx1"/>
                </a:solidFill>
                <a:hlinkClick r:id="rId4"/>
              </a:rPr>
              <a:t>www.isquareit.edu.in</a:t>
            </a:r>
            <a:r>
              <a:rPr lang="en-US" dirty="0" smtClean="0">
                <a:solidFill>
                  <a:schemeClr val="tx1"/>
                </a:solidFill>
              </a:rPr>
              <a:t> ; Email - </a:t>
            </a:r>
            <a:r>
              <a:rPr lang="en-US" dirty="0" smtClean="0">
                <a:solidFill>
                  <a:schemeClr val="tx1"/>
                </a:solidFill>
                <a:hlinkClick r:id="rId5"/>
              </a:rPr>
              <a:t>info@isquareit.edu.in</a:t>
            </a:r>
            <a:r>
              <a:rPr lang="en-US" dirty="0" smtClean="0">
                <a:solidFill>
                  <a:schemeClr val="tx1"/>
                </a:solidFill>
              </a:rPr>
              <a:t> </a:t>
            </a:r>
          </a:p>
          <a:p>
            <a:endParaRPr lang="en-IN"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Content Placeholder 2"/>
          <p:cNvSpPr>
            <a:spLocks noGrp="1"/>
          </p:cNvSpPr>
          <p:nvPr>
            <p:ph idx="1"/>
          </p:nvPr>
        </p:nvSpPr>
        <p:spPr>
          <a:xfrm>
            <a:off x="152400" y="914400"/>
            <a:ext cx="8534400" cy="5211763"/>
          </a:xfrm>
        </p:spPr>
        <p:txBody>
          <a:bodyPr/>
          <a:lstStyle/>
          <a:p>
            <a:pPr marL="0" indent="0" eaLnBrk="1" hangingPunct="1">
              <a:buNone/>
            </a:pPr>
            <a:r>
              <a:rPr lang="en-US" sz="2200" b="1" u="sng" dirty="0" smtClean="0"/>
              <a:t>G) Debug Registers : </a:t>
            </a:r>
            <a:endParaRPr lang="en-US" sz="2200" dirty="0" smtClean="0"/>
          </a:p>
          <a:p>
            <a:pPr algn="just" eaLnBrk="1" hangingPunct="1"/>
            <a:r>
              <a:rPr lang="en-US" sz="2200" dirty="0" smtClean="0"/>
              <a:t>The six programmer accessible debug registers provide on-chip support for debugging. </a:t>
            </a:r>
          </a:p>
          <a:p>
            <a:pPr algn="just" eaLnBrk="1" hangingPunct="1"/>
            <a:r>
              <a:rPr lang="en-US" sz="2200" dirty="0" smtClean="0"/>
              <a:t>Debug Registers DR0 to DR3 are used to specify the four linear breakpoints. </a:t>
            </a:r>
          </a:p>
          <a:p>
            <a:pPr algn="just" eaLnBrk="1" hangingPunct="1"/>
            <a:r>
              <a:rPr lang="en-US" sz="2200" dirty="0" smtClean="0"/>
              <a:t>The Debug Status Register DR6 displays the current state of the breakpoints.</a:t>
            </a:r>
          </a:p>
          <a:p>
            <a:pPr algn="just" eaLnBrk="1" hangingPunct="1"/>
            <a:r>
              <a:rPr lang="en-US" sz="2200" dirty="0" smtClean="0"/>
              <a:t>DR4 and DR5 are reserved by Intel.</a:t>
            </a:r>
          </a:p>
          <a:p>
            <a:pPr algn="just" eaLnBrk="1" hangingPunct="1"/>
            <a:r>
              <a:rPr lang="en-US" sz="2200" dirty="0" smtClean="0"/>
              <a:t>DR7 is the  Debug Control Register.</a:t>
            </a:r>
          </a:p>
          <a:p>
            <a:pPr algn="just" eaLnBrk="1" hangingPunct="1"/>
            <a:r>
              <a:rPr lang="en-US" sz="2200" b="1" dirty="0" smtClean="0"/>
              <a:t>DR0-DR3:</a:t>
            </a:r>
          </a:p>
          <a:p>
            <a:pPr algn="just" eaLnBrk="1" hangingPunct="1"/>
            <a:r>
              <a:rPr lang="en-US" sz="2200" dirty="0" smtClean="0"/>
              <a:t>The first four debug registers hold up to 4 linear address breakpoints.</a:t>
            </a:r>
          </a:p>
          <a:p>
            <a:pPr algn="just" eaLnBrk="1" hangingPunct="1"/>
            <a:r>
              <a:rPr lang="en-US" sz="2200" dirty="0" smtClean="0"/>
              <a:t>The addresses in these registers are compared to the processor’s address generation logic on every instruction &amp; if match is found an exception 1 is generated.</a:t>
            </a:r>
          </a:p>
          <a:p>
            <a:pPr algn="just" eaLnBrk="1" hangingPunct="1"/>
            <a:endParaRPr lang="en-US" sz="2200" dirty="0" smtClean="0"/>
          </a:p>
          <a:p>
            <a:pPr algn="just" eaLnBrk="1" hangingPunct="1"/>
            <a:endParaRPr lang="en-US" sz="2200" dirty="0" smtClean="0"/>
          </a:p>
        </p:txBody>
      </p:sp>
      <p:pic>
        <p:nvPicPr>
          <p:cNvPr id="3" name="Picture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0"/>
            <a:ext cx="1643042" cy="762172"/>
          </a:xfrm>
          <a:prstGeom prst="rect">
            <a:avLst/>
          </a:prstGeom>
        </p:spPr>
      </p:pic>
      <p:sp>
        <p:nvSpPr>
          <p:cNvPr id="4" name="Footer Placeholder 4"/>
          <p:cNvSpPr>
            <a:spLocks noGrp="1"/>
          </p:cNvSpPr>
          <p:nvPr>
            <p:ph type="ftr" sz="quarter" idx="11"/>
          </p:nvPr>
        </p:nvSpPr>
        <p:spPr>
          <a:xfrm>
            <a:off x="214282" y="6356350"/>
            <a:ext cx="8715436" cy="365125"/>
          </a:xfrm>
        </p:spPr>
        <p:txBody>
          <a:bodyPr/>
          <a:lstStyle/>
          <a:p>
            <a:pPr lvl="0">
              <a:defRPr/>
            </a:pPr>
            <a:endParaRPr lang="en-US" dirty="0" smtClean="0">
              <a:solidFill>
                <a:schemeClr val="tx1"/>
              </a:solidFill>
            </a:endParaRPr>
          </a:p>
          <a:p>
            <a:pPr lvl="0">
              <a:defRPr/>
            </a:pPr>
            <a:r>
              <a:rPr lang="en-US" dirty="0" smtClean="0">
                <a:solidFill>
                  <a:schemeClr val="tx1"/>
                </a:solidFill>
              </a:rPr>
              <a:t>Hope Foundation’s International Institute of Information Technology, I²IT, P-14 Rajiv Gandhi </a:t>
            </a:r>
            <a:r>
              <a:rPr lang="en-US" dirty="0" err="1" smtClean="0">
                <a:solidFill>
                  <a:schemeClr val="tx1"/>
                </a:solidFill>
              </a:rPr>
              <a:t>Infotech</a:t>
            </a:r>
            <a:r>
              <a:rPr lang="en-US" dirty="0" smtClean="0">
                <a:solidFill>
                  <a:schemeClr val="tx1"/>
                </a:solidFill>
              </a:rPr>
              <a:t> Park, </a:t>
            </a:r>
            <a:r>
              <a:rPr lang="en-US" dirty="0" err="1" smtClean="0">
                <a:solidFill>
                  <a:schemeClr val="tx1"/>
                </a:solidFill>
              </a:rPr>
              <a:t>Hinjawadi</a:t>
            </a:r>
            <a:r>
              <a:rPr lang="en-US" dirty="0" smtClean="0">
                <a:solidFill>
                  <a:schemeClr val="tx1"/>
                </a:solidFill>
              </a:rPr>
              <a:t>, </a:t>
            </a:r>
            <a:r>
              <a:rPr lang="en-US" dirty="0" err="1" smtClean="0">
                <a:solidFill>
                  <a:schemeClr val="tx1"/>
                </a:solidFill>
              </a:rPr>
              <a:t>Pune</a:t>
            </a:r>
            <a:r>
              <a:rPr lang="en-US" dirty="0" smtClean="0">
                <a:solidFill>
                  <a:schemeClr val="tx1"/>
                </a:solidFill>
              </a:rPr>
              <a:t> - 411 057 </a:t>
            </a:r>
          </a:p>
          <a:p>
            <a:pPr lvl="0">
              <a:defRPr/>
            </a:pPr>
            <a:r>
              <a:rPr lang="en-US" dirty="0" smtClean="0">
                <a:solidFill>
                  <a:schemeClr val="tx1"/>
                </a:solidFill>
              </a:rPr>
              <a:t>Tel - +91 20 22933441 / 2 / 3  |  Website - </a:t>
            </a:r>
            <a:r>
              <a:rPr lang="en-US" dirty="0" smtClean="0">
                <a:solidFill>
                  <a:schemeClr val="tx1"/>
                </a:solidFill>
                <a:hlinkClick r:id="rId3"/>
              </a:rPr>
              <a:t>www.isquareit.edu.in</a:t>
            </a:r>
            <a:r>
              <a:rPr lang="en-US" dirty="0" smtClean="0">
                <a:solidFill>
                  <a:schemeClr val="tx1"/>
                </a:solidFill>
              </a:rPr>
              <a:t> ; Email - </a:t>
            </a:r>
            <a:r>
              <a:rPr lang="en-US" dirty="0" smtClean="0">
                <a:solidFill>
                  <a:schemeClr val="tx1"/>
                </a:solidFill>
                <a:hlinkClick r:id="rId4"/>
              </a:rPr>
              <a:t>info@isquareit.edu.in</a:t>
            </a:r>
            <a:r>
              <a:rPr lang="en-US" dirty="0" smtClean="0">
                <a:solidFill>
                  <a:schemeClr val="tx1"/>
                </a:solidFill>
              </a:rPr>
              <a:t> </a:t>
            </a:r>
          </a:p>
          <a:p>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Content Placeholder 2"/>
          <p:cNvSpPr>
            <a:spLocks noGrp="1"/>
          </p:cNvSpPr>
          <p:nvPr>
            <p:ph idx="1"/>
          </p:nvPr>
        </p:nvSpPr>
        <p:spPr>
          <a:xfrm>
            <a:off x="152400" y="838200"/>
            <a:ext cx="8991600" cy="5867400"/>
          </a:xfrm>
        </p:spPr>
        <p:txBody>
          <a:bodyPr/>
          <a:lstStyle/>
          <a:p>
            <a:pPr eaLnBrk="1" hangingPunct="1"/>
            <a:r>
              <a:rPr lang="en-US" sz="2400" b="1" u="sng" dirty="0" smtClean="0"/>
              <a:t>[A]General Purpose Registers:</a:t>
            </a:r>
            <a:endParaRPr lang="en-US" sz="2400" dirty="0" smtClean="0"/>
          </a:p>
          <a:p>
            <a:pPr eaLnBrk="1" hangingPunct="1"/>
            <a:r>
              <a:rPr lang="en-US" sz="2100" dirty="0" smtClean="0"/>
              <a:t>80386DX has an eight 32-bit general pur­pose registers named as EAX, EBX, ECX, EDX, ESI, EDI, EBP and ESP. </a:t>
            </a:r>
          </a:p>
          <a:p>
            <a:pPr eaLnBrk="1" hangingPunct="1"/>
            <a:r>
              <a:rPr lang="en-US" sz="2100" dirty="0" smtClean="0"/>
              <a:t>It is used to hold instruction operand.</a:t>
            </a:r>
          </a:p>
          <a:p>
            <a:pPr eaLnBrk="1" hangingPunct="1"/>
            <a:r>
              <a:rPr lang="en-US" sz="2100" dirty="0" smtClean="0"/>
              <a:t>Operand may be a data or address. </a:t>
            </a:r>
          </a:p>
          <a:p>
            <a:pPr eaLnBrk="1" hangingPunct="1"/>
            <a:r>
              <a:rPr lang="en-US" sz="2100" dirty="0" smtClean="0"/>
              <a:t>The lower 16 bits of the 32-bit registers can be accessed separately. This is done by using the 16­-bit names of the registers AX, BX, CX, DX, SI, DI, BP and SP. </a:t>
            </a:r>
          </a:p>
          <a:p>
            <a:pPr eaLnBrk="1" hangingPunct="1"/>
            <a:r>
              <a:rPr lang="en-US" sz="2100" dirty="0" smtClean="0"/>
              <a:t>When accessed as a 16-bit operand, the upper 16 bits of the register are neither used nor changed. </a:t>
            </a:r>
          </a:p>
          <a:p>
            <a:pPr eaLnBrk="1" hangingPunct="1"/>
            <a:r>
              <a:rPr lang="en-US" sz="2100" dirty="0" smtClean="0"/>
              <a:t>Finally 8-bit operations can individually access the lowest byte (i.e. bits 0 to 7) and the higher byte (i.e. bits 8 to 15) of general purpose registers AX, BX, CX and DX. </a:t>
            </a:r>
          </a:p>
          <a:p>
            <a:pPr eaLnBrk="1" hangingPunct="1"/>
            <a:r>
              <a:rPr lang="en-US" sz="2100" dirty="0" smtClean="0"/>
              <a:t>The lowest bytes are named AL, BL, CL and DL (each of 8-bit) respectively.</a:t>
            </a:r>
          </a:p>
          <a:p>
            <a:pPr eaLnBrk="1" hangingPunct="1"/>
            <a:r>
              <a:rPr lang="en-US" sz="2100" dirty="0" smtClean="0"/>
              <a:t>The higher bytes are named AH, BH, CH and DH (each of 8-bit) respectively. </a:t>
            </a:r>
          </a:p>
          <a:p>
            <a:pPr eaLnBrk="1" hangingPunct="1"/>
            <a:endParaRPr lang="en-US" sz="2400" dirty="0" smtClean="0"/>
          </a:p>
        </p:txBody>
      </p:sp>
      <p:pic>
        <p:nvPicPr>
          <p:cNvPr id="3" name="Picture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0"/>
            <a:ext cx="1643042" cy="762172"/>
          </a:xfrm>
          <a:prstGeom prst="rect">
            <a:avLst/>
          </a:prstGeom>
        </p:spPr>
      </p:pic>
      <p:sp>
        <p:nvSpPr>
          <p:cNvPr id="4" name="Footer Placeholder 4"/>
          <p:cNvSpPr>
            <a:spLocks noGrp="1"/>
          </p:cNvSpPr>
          <p:nvPr>
            <p:ph type="ftr" sz="quarter" idx="11"/>
          </p:nvPr>
        </p:nvSpPr>
        <p:spPr>
          <a:xfrm>
            <a:off x="214282" y="6356350"/>
            <a:ext cx="8715436" cy="365125"/>
          </a:xfrm>
        </p:spPr>
        <p:txBody>
          <a:bodyPr/>
          <a:lstStyle/>
          <a:p>
            <a:pPr lvl="0">
              <a:defRPr/>
            </a:pPr>
            <a:endParaRPr lang="en-US" dirty="0" smtClean="0">
              <a:solidFill>
                <a:schemeClr val="tx1"/>
              </a:solidFill>
            </a:endParaRPr>
          </a:p>
          <a:p>
            <a:pPr lvl="0">
              <a:defRPr/>
            </a:pPr>
            <a:r>
              <a:rPr lang="en-US" dirty="0" smtClean="0">
                <a:solidFill>
                  <a:schemeClr val="tx1"/>
                </a:solidFill>
              </a:rPr>
              <a:t>Hope Foundation’s International Institute of Information Technology, I²IT, P-14 Rajiv Gandhi </a:t>
            </a:r>
            <a:r>
              <a:rPr lang="en-US" dirty="0" err="1" smtClean="0">
                <a:solidFill>
                  <a:schemeClr val="tx1"/>
                </a:solidFill>
              </a:rPr>
              <a:t>Infotech</a:t>
            </a:r>
            <a:r>
              <a:rPr lang="en-US" dirty="0" smtClean="0">
                <a:solidFill>
                  <a:schemeClr val="tx1"/>
                </a:solidFill>
              </a:rPr>
              <a:t> Park, </a:t>
            </a:r>
            <a:r>
              <a:rPr lang="en-US" dirty="0" err="1" smtClean="0">
                <a:solidFill>
                  <a:schemeClr val="tx1"/>
                </a:solidFill>
              </a:rPr>
              <a:t>Hinjawadi</a:t>
            </a:r>
            <a:r>
              <a:rPr lang="en-US" dirty="0" smtClean="0">
                <a:solidFill>
                  <a:schemeClr val="tx1"/>
                </a:solidFill>
              </a:rPr>
              <a:t>, </a:t>
            </a:r>
            <a:r>
              <a:rPr lang="en-US" dirty="0" err="1" smtClean="0">
                <a:solidFill>
                  <a:schemeClr val="tx1"/>
                </a:solidFill>
              </a:rPr>
              <a:t>Pune</a:t>
            </a:r>
            <a:r>
              <a:rPr lang="en-US" dirty="0" smtClean="0">
                <a:solidFill>
                  <a:schemeClr val="tx1"/>
                </a:solidFill>
              </a:rPr>
              <a:t> - 411 057 </a:t>
            </a:r>
          </a:p>
          <a:p>
            <a:pPr lvl="0">
              <a:defRPr/>
            </a:pPr>
            <a:r>
              <a:rPr lang="en-US" dirty="0" smtClean="0">
                <a:solidFill>
                  <a:schemeClr val="tx1"/>
                </a:solidFill>
              </a:rPr>
              <a:t>Tel - +91 20 22933441 / 2 / 3  |  Website - </a:t>
            </a:r>
            <a:r>
              <a:rPr lang="en-US" dirty="0" smtClean="0">
                <a:solidFill>
                  <a:schemeClr val="tx1"/>
                </a:solidFill>
                <a:hlinkClick r:id="rId3"/>
              </a:rPr>
              <a:t>www.isquareit.edu.in</a:t>
            </a:r>
            <a:r>
              <a:rPr lang="en-US" dirty="0" smtClean="0">
                <a:solidFill>
                  <a:schemeClr val="tx1"/>
                </a:solidFill>
              </a:rPr>
              <a:t> ; Email - </a:t>
            </a:r>
            <a:r>
              <a:rPr lang="en-US" dirty="0" smtClean="0">
                <a:solidFill>
                  <a:schemeClr val="tx1"/>
                </a:solidFill>
                <a:hlinkClick r:id="rId4"/>
              </a:rPr>
              <a:t>info@isquareit.edu.in</a:t>
            </a:r>
            <a:r>
              <a:rPr lang="en-US" dirty="0" smtClean="0">
                <a:solidFill>
                  <a:schemeClr val="tx1"/>
                </a:solidFill>
              </a:rPr>
              <a:t> </a:t>
            </a:r>
          </a:p>
          <a:p>
            <a:endParaRPr lang="en-IN"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Content Placeholder 2"/>
          <p:cNvSpPr>
            <a:spLocks noGrp="1"/>
          </p:cNvSpPr>
          <p:nvPr>
            <p:ph idx="1"/>
          </p:nvPr>
        </p:nvSpPr>
        <p:spPr>
          <a:xfrm>
            <a:off x="152400" y="990600"/>
            <a:ext cx="8534400" cy="5135563"/>
          </a:xfrm>
        </p:spPr>
        <p:txBody>
          <a:bodyPr/>
          <a:lstStyle/>
          <a:p>
            <a:pPr eaLnBrk="1" hangingPunct="1"/>
            <a:r>
              <a:rPr lang="en-US" sz="2200" b="1" u="sng" dirty="0" smtClean="0"/>
              <a:t>DR6</a:t>
            </a:r>
            <a:r>
              <a:rPr lang="en-US" sz="2200" b="1" u="sng" dirty="0" smtClean="0">
                <a:sym typeface="Wingdings" pitchFamily="2" charset="2"/>
              </a:rPr>
              <a:t>(Debug status register)</a:t>
            </a:r>
          </a:p>
          <a:p>
            <a:pPr eaLnBrk="1" hangingPunct="1"/>
            <a:r>
              <a:rPr lang="en-US" sz="2000" dirty="0" smtClean="0">
                <a:sym typeface="Wingdings" pitchFamily="2" charset="2"/>
              </a:rPr>
              <a:t>80386 sets the appropriate bits in this register to indicate the circumstances that caused the last debug fault. These bits are never cleared by processor.</a:t>
            </a:r>
          </a:p>
          <a:p>
            <a:pPr eaLnBrk="1" hangingPunct="1"/>
            <a:r>
              <a:rPr lang="en-US" sz="2200" b="1" dirty="0" smtClean="0">
                <a:sym typeface="Wingdings" pitchFamily="2" charset="2"/>
              </a:rPr>
              <a:t>B0 (Breakpoint 0 hit):</a:t>
            </a:r>
          </a:p>
          <a:p>
            <a:pPr eaLnBrk="1" hangingPunct="1"/>
            <a:r>
              <a:rPr lang="en-US" sz="2000" dirty="0" smtClean="0">
                <a:sym typeface="Wingdings" pitchFamily="2" charset="2"/>
              </a:rPr>
              <a:t>The processor sets this bit when it references the linear address contained in DR0. </a:t>
            </a:r>
          </a:p>
          <a:p>
            <a:pPr eaLnBrk="1" hangingPunct="1"/>
            <a:r>
              <a:rPr lang="en-US" sz="2200" b="1" dirty="0" smtClean="0">
                <a:sym typeface="Wingdings" pitchFamily="2" charset="2"/>
              </a:rPr>
              <a:t>BD (Break for debug register access):</a:t>
            </a:r>
          </a:p>
          <a:p>
            <a:pPr eaLnBrk="1" hangingPunct="1"/>
            <a:r>
              <a:rPr lang="en-US" sz="2000" dirty="0" smtClean="0">
                <a:sym typeface="Wingdings" pitchFamily="2" charset="2"/>
              </a:rPr>
              <a:t>This bit is set when the exception1 handler is invoked by an illegal reference to one of the debug registers when the register set is locked.</a:t>
            </a:r>
          </a:p>
          <a:p>
            <a:pPr eaLnBrk="1" hangingPunct="1"/>
            <a:r>
              <a:rPr lang="en-US" sz="2200" b="1" dirty="0" smtClean="0">
                <a:sym typeface="Wingdings" pitchFamily="2" charset="2"/>
              </a:rPr>
              <a:t>BS(Break for single step):</a:t>
            </a:r>
          </a:p>
          <a:p>
            <a:pPr eaLnBrk="1" hangingPunct="1"/>
            <a:r>
              <a:rPr lang="en-US" sz="2000" dirty="0" smtClean="0">
                <a:sym typeface="Wingdings" pitchFamily="2" charset="2"/>
              </a:rPr>
              <a:t>This bit is set if the processor has taken the exception1 because tracing is enabled (TF is set).</a:t>
            </a:r>
          </a:p>
          <a:p>
            <a:pPr eaLnBrk="1" hangingPunct="1"/>
            <a:r>
              <a:rPr lang="en-US" sz="2200" b="1" dirty="0" smtClean="0">
                <a:sym typeface="Wingdings" pitchFamily="2" charset="2"/>
              </a:rPr>
              <a:t>BT (Break for task switch):</a:t>
            </a:r>
          </a:p>
          <a:p>
            <a:pPr eaLnBrk="1" hangingPunct="1"/>
            <a:r>
              <a:rPr lang="en-US" sz="1900" dirty="0" smtClean="0">
                <a:sym typeface="Wingdings" pitchFamily="2" charset="2"/>
              </a:rPr>
              <a:t>Whenever the 80386 initiates a task switch to a task that has its trace bit set in its task image, processor initiates an exception1 if this bit is set.</a:t>
            </a:r>
            <a:endParaRPr lang="en-US" sz="1900" dirty="0" smtClean="0"/>
          </a:p>
          <a:p>
            <a:pPr eaLnBrk="1" hangingPunct="1"/>
            <a:endParaRPr lang="en-US" sz="2200" dirty="0" smtClean="0"/>
          </a:p>
          <a:p>
            <a:pPr algn="just" eaLnBrk="1" hangingPunct="1"/>
            <a:endParaRPr lang="en-US" sz="2200" dirty="0" smtClean="0"/>
          </a:p>
          <a:p>
            <a:pPr algn="just" eaLnBrk="1" hangingPunct="1"/>
            <a:endParaRPr lang="en-US" sz="2200" dirty="0" smtClean="0"/>
          </a:p>
        </p:txBody>
      </p:sp>
      <p:pic>
        <p:nvPicPr>
          <p:cNvPr id="3" name="Picture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0"/>
            <a:ext cx="1643042" cy="762172"/>
          </a:xfrm>
          <a:prstGeom prst="rect">
            <a:avLst/>
          </a:prstGeom>
        </p:spPr>
      </p:pic>
      <p:sp>
        <p:nvSpPr>
          <p:cNvPr id="4" name="Footer Placeholder 4"/>
          <p:cNvSpPr>
            <a:spLocks noGrp="1"/>
          </p:cNvSpPr>
          <p:nvPr>
            <p:ph type="ftr" sz="quarter" idx="11"/>
          </p:nvPr>
        </p:nvSpPr>
        <p:spPr>
          <a:xfrm>
            <a:off x="214282" y="6356350"/>
            <a:ext cx="8715436" cy="365125"/>
          </a:xfrm>
        </p:spPr>
        <p:txBody>
          <a:bodyPr/>
          <a:lstStyle/>
          <a:p>
            <a:pPr lvl="0">
              <a:defRPr/>
            </a:pPr>
            <a:endParaRPr lang="en-US" dirty="0" smtClean="0">
              <a:solidFill>
                <a:schemeClr val="tx1"/>
              </a:solidFill>
            </a:endParaRPr>
          </a:p>
          <a:p>
            <a:pPr lvl="0">
              <a:defRPr/>
            </a:pPr>
            <a:r>
              <a:rPr lang="en-US" dirty="0" smtClean="0">
                <a:solidFill>
                  <a:schemeClr val="tx1"/>
                </a:solidFill>
              </a:rPr>
              <a:t>Hope Foundation’s International Institute of Information Technology, I²IT, P-14 Rajiv Gandhi </a:t>
            </a:r>
            <a:r>
              <a:rPr lang="en-US" dirty="0" err="1" smtClean="0">
                <a:solidFill>
                  <a:schemeClr val="tx1"/>
                </a:solidFill>
              </a:rPr>
              <a:t>Infotech</a:t>
            </a:r>
            <a:r>
              <a:rPr lang="en-US" dirty="0" smtClean="0">
                <a:solidFill>
                  <a:schemeClr val="tx1"/>
                </a:solidFill>
              </a:rPr>
              <a:t> Park, </a:t>
            </a:r>
            <a:r>
              <a:rPr lang="en-US" dirty="0" err="1" smtClean="0">
                <a:solidFill>
                  <a:schemeClr val="tx1"/>
                </a:solidFill>
              </a:rPr>
              <a:t>Hinjawadi</a:t>
            </a:r>
            <a:r>
              <a:rPr lang="en-US" dirty="0" smtClean="0">
                <a:solidFill>
                  <a:schemeClr val="tx1"/>
                </a:solidFill>
              </a:rPr>
              <a:t>, </a:t>
            </a:r>
            <a:r>
              <a:rPr lang="en-US" dirty="0" err="1" smtClean="0">
                <a:solidFill>
                  <a:schemeClr val="tx1"/>
                </a:solidFill>
              </a:rPr>
              <a:t>Pune</a:t>
            </a:r>
            <a:r>
              <a:rPr lang="en-US" dirty="0" smtClean="0">
                <a:solidFill>
                  <a:schemeClr val="tx1"/>
                </a:solidFill>
              </a:rPr>
              <a:t> - 411 057 </a:t>
            </a:r>
          </a:p>
          <a:p>
            <a:pPr lvl="0">
              <a:defRPr/>
            </a:pPr>
            <a:r>
              <a:rPr lang="en-US" dirty="0" smtClean="0">
                <a:solidFill>
                  <a:schemeClr val="tx1"/>
                </a:solidFill>
              </a:rPr>
              <a:t>Tel - +91 20 22933441 / 2 / 3  |  Website - </a:t>
            </a:r>
            <a:r>
              <a:rPr lang="en-US" dirty="0" smtClean="0">
                <a:solidFill>
                  <a:schemeClr val="tx1"/>
                </a:solidFill>
                <a:hlinkClick r:id="rId3"/>
              </a:rPr>
              <a:t>www.isquareit.edu.in</a:t>
            </a:r>
            <a:r>
              <a:rPr lang="en-US" dirty="0" smtClean="0">
                <a:solidFill>
                  <a:schemeClr val="tx1"/>
                </a:solidFill>
              </a:rPr>
              <a:t> ; Email - </a:t>
            </a:r>
            <a:r>
              <a:rPr lang="en-US" dirty="0" smtClean="0">
                <a:solidFill>
                  <a:schemeClr val="tx1"/>
                </a:solidFill>
                <a:hlinkClick r:id="rId4"/>
              </a:rPr>
              <a:t>info@isquareit.edu.in</a:t>
            </a:r>
            <a:r>
              <a:rPr lang="en-US" dirty="0" smtClean="0">
                <a:solidFill>
                  <a:schemeClr val="tx1"/>
                </a:solidFill>
              </a:rPr>
              <a:t> </a:t>
            </a:r>
          </a:p>
          <a:p>
            <a:endParaRPr lang="en-IN"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Content Placeholder 2"/>
          <p:cNvSpPr>
            <a:spLocks noGrp="1"/>
          </p:cNvSpPr>
          <p:nvPr>
            <p:ph idx="1"/>
          </p:nvPr>
        </p:nvSpPr>
        <p:spPr>
          <a:xfrm>
            <a:off x="152400" y="914400"/>
            <a:ext cx="8534400" cy="5211763"/>
          </a:xfrm>
        </p:spPr>
        <p:txBody>
          <a:bodyPr/>
          <a:lstStyle/>
          <a:p>
            <a:pPr eaLnBrk="1" hangingPunct="1">
              <a:buFont typeface="Arial" charset="0"/>
              <a:buNone/>
            </a:pPr>
            <a:r>
              <a:rPr lang="en-US" sz="2200" b="1" dirty="0" smtClean="0"/>
              <a:t>DR7:Debug control register.</a:t>
            </a:r>
          </a:p>
          <a:p>
            <a:pPr eaLnBrk="1" hangingPunct="1">
              <a:buFont typeface="Arial" charset="0"/>
              <a:buNone/>
            </a:pPr>
            <a:r>
              <a:rPr lang="en-US" sz="2200" dirty="0" smtClean="0"/>
              <a:t>It controls the operation of four linear address breakpoints by a set of 4 fields each.</a:t>
            </a:r>
          </a:p>
          <a:p>
            <a:pPr eaLnBrk="1" hangingPunct="1">
              <a:buFont typeface="Arial" charset="0"/>
              <a:buNone/>
            </a:pPr>
            <a:r>
              <a:rPr lang="en-US" sz="2200" b="1" dirty="0" smtClean="0"/>
              <a:t>L0 (Local enable): </a:t>
            </a:r>
            <a:r>
              <a:rPr lang="en-US" sz="2200" dirty="0" smtClean="0"/>
              <a:t>When this bit is set, the breakpoint address in DR0 is monitored as long as 80386 is running the current task.</a:t>
            </a:r>
          </a:p>
          <a:p>
            <a:pPr eaLnBrk="1" hangingPunct="1">
              <a:buFont typeface="Arial" charset="0"/>
              <a:buNone/>
            </a:pPr>
            <a:r>
              <a:rPr lang="en-US" sz="2200" b="1" dirty="0" smtClean="0"/>
              <a:t>G0 (Global enable): </a:t>
            </a:r>
            <a:r>
              <a:rPr lang="en-US" sz="2200" dirty="0" smtClean="0"/>
              <a:t>As long as this bit is set, 80386 monitors the linear address in DR0 at all times regardless of the task.</a:t>
            </a:r>
          </a:p>
          <a:p>
            <a:pPr eaLnBrk="1" hangingPunct="1">
              <a:buFont typeface="Arial" charset="0"/>
              <a:buNone/>
            </a:pPr>
            <a:r>
              <a:rPr lang="en-US" sz="2200" b="1" dirty="0" smtClean="0"/>
              <a:t>RW0(read/write access): </a:t>
            </a:r>
            <a:r>
              <a:rPr lang="en-US" sz="2200" dirty="0" smtClean="0"/>
              <a:t>These bits qualify the type of access that must occur at the address in DR0 before the breakpoint will be taken.</a:t>
            </a:r>
          </a:p>
          <a:p>
            <a:pPr eaLnBrk="1" hangingPunct="1">
              <a:buFont typeface="Arial" charset="0"/>
              <a:buNone/>
            </a:pPr>
            <a:r>
              <a:rPr lang="en-US" sz="2200" b="1" dirty="0" smtClean="0"/>
              <a:t>LEN0 (Breakpoint length): </a:t>
            </a:r>
            <a:r>
              <a:rPr lang="en-US" sz="2200" dirty="0" smtClean="0"/>
              <a:t>It specifies the length of breakpoint. </a:t>
            </a:r>
          </a:p>
          <a:p>
            <a:pPr eaLnBrk="1" hangingPunct="1">
              <a:buFont typeface="Arial" charset="0"/>
              <a:buNone/>
            </a:pPr>
            <a:endParaRPr lang="en-US" sz="2200" dirty="0" smtClean="0"/>
          </a:p>
          <a:p>
            <a:pPr eaLnBrk="1" hangingPunct="1">
              <a:buFont typeface="Arial" charset="0"/>
              <a:buNone/>
            </a:pPr>
            <a:endParaRPr lang="en-US" sz="2200" dirty="0" smtClean="0"/>
          </a:p>
          <a:p>
            <a:pPr eaLnBrk="1" hangingPunct="1">
              <a:buFont typeface="Arial" charset="0"/>
              <a:buNone/>
            </a:pPr>
            <a:endParaRPr lang="en-US" sz="2200" dirty="0" smtClean="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0"/>
            <a:ext cx="1643042" cy="762172"/>
          </a:xfrm>
          <a:prstGeom prst="rect">
            <a:avLst/>
          </a:prstGeom>
        </p:spPr>
      </p:pic>
      <p:sp>
        <p:nvSpPr>
          <p:cNvPr id="5" name="Footer Placeholder 4"/>
          <p:cNvSpPr>
            <a:spLocks noGrp="1"/>
          </p:cNvSpPr>
          <p:nvPr>
            <p:ph type="ftr" sz="quarter" idx="11"/>
          </p:nvPr>
        </p:nvSpPr>
        <p:spPr>
          <a:xfrm>
            <a:off x="214282" y="6356350"/>
            <a:ext cx="8715436" cy="365125"/>
          </a:xfrm>
        </p:spPr>
        <p:txBody>
          <a:bodyPr/>
          <a:lstStyle/>
          <a:p>
            <a:pPr lvl="0">
              <a:defRPr/>
            </a:pPr>
            <a:endParaRPr lang="en-US" dirty="0" smtClean="0">
              <a:solidFill>
                <a:schemeClr val="tx1"/>
              </a:solidFill>
            </a:endParaRPr>
          </a:p>
          <a:p>
            <a:pPr lvl="0">
              <a:defRPr/>
            </a:pPr>
            <a:r>
              <a:rPr lang="en-US" dirty="0" smtClean="0">
                <a:solidFill>
                  <a:schemeClr val="tx1"/>
                </a:solidFill>
              </a:rPr>
              <a:t>Hope Foundation’s International Institute of Information Technology, I²IT, P-14 Rajiv Gandhi </a:t>
            </a:r>
            <a:r>
              <a:rPr lang="en-US" dirty="0" err="1" smtClean="0">
                <a:solidFill>
                  <a:schemeClr val="tx1"/>
                </a:solidFill>
              </a:rPr>
              <a:t>Infotech</a:t>
            </a:r>
            <a:r>
              <a:rPr lang="en-US" dirty="0" smtClean="0">
                <a:solidFill>
                  <a:schemeClr val="tx1"/>
                </a:solidFill>
              </a:rPr>
              <a:t> Park, </a:t>
            </a:r>
            <a:r>
              <a:rPr lang="en-US" dirty="0" err="1" smtClean="0">
                <a:solidFill>
                  <a:schemeClr val="tx1"/>
                </a:solidFill>
              </a:rPr>
              <a:t>Hinjawadi</a:t>
            </a:r>
            <a:r>
              <a:rPr lang="en-US" dirty="0" smtClean="0">
                <a:solidFill>
                  <a:schemeClr val="tx1"/>
                </a:solidFill>
              </a:rPr>
              <a:t>, </a:t>
            </a:r>
            <a:r>
              <a:rPr lang="en-US" dirty="0" err="1" smtClean="0">
                <a:solidFill>
                  <a:schemeClr val="tx1"/>
                </a:solidFill>
              </a:rPr>
              <a:t>Pune</a:t>
            </a:r>
            <a:r>
              <a:rPr lang="en-US" dirty="0" smtClean="0">
                <a:solidFill>
                  <a:schemeClr val="tx1"/>
                </a:solidFill>
              </a:rPr>
              <a:t> - 411 057 </a:t>
            </a:r>
          </a:p>
          <a:p>
            <a:pPr lvl="0">
              <a:defRPr/>
            </a:pPr>
            <a:r>
              <a:rPr lang="en-US" dirty="0" smtClean="0">
                <a:solidFill>
                  <a:schemeClr val="tx1"/>
                </a:solidFill>
              </a:rPr>
              <a:t>Tel - +91 20 22933441 / 2 / 3  |  Website - </a:t>
            </a:r>
            <a:r>
              <a:rPr lang="en-US" dirty="0" smtClean="0">
                <a:solidFill>
                  <a:schemeClr val="tx1"/>
                </a:solidFill>
                <a:hlinkClick r:id="rId3"/>
              </a:rPr>
              <a:t>www.isquareit.edu.in</a:t>
            </a:r>
            <a:r>
              <a:rPr lang="en-US" dirty="0" smtClean="0">
                <a:solidFill>
                  <a:schemeClr val="tx1"/>
                </a:solidFill>
              </a:rPr>
              <a:t> ; Email - </a:t>
            </a:r>
            <a:r>
              <a:rPr lang="en-US" dirty="0" smtClean="0">
                <a:solidFill>
                  <a:schemeClr val="tx1"/>
                </a:solidFill>
                <a:hlinkClick r:id="rId4"/>
              </a:rPr>
              <a:t>info@isquareit.edu.in</a:t>
            </a:r>
            <a:r>
              <a:rPr lang="en-US" dirty="0" smtClean="0">
                <a:solidFill>
                  <a:schemeClr val="tx1"/>
                </a:solidFill>
              </a:rPr>
              <a:t> </a:t>
            </a:r>
          </a:p>
          <a:p>
            <a:endParaRPr lang="en-IN"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1295400" y="1676400"/>
          <a:ext cx="6096000" cy="2123440"/>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xmlns="" val="20000"/>
                    </a:ext>
                  </a:extLst>
                </a:gridCol>
                <a:gridCol w="21336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2286000">
                  <a:extLst>
                    <a:ext uri="{9D8B030D-6E8A-4147-A177-3AD203B41FA5}">
                      <a16:colId xmlns:a16="http://schemas.microsoft.com/office/drawing/2014/main" xmlns="" val="20003"/>
                    </a:ext>
                  </a:extLst>
                </a:gridCol>
              </a:tblGrid>
              <a:tr h="370840">
                <a:tc>
                  <a:txBody>
                    <a:bodyPr/>
                    <a:lstStyle/>
                    <a:p>
                      <a:r>
                        <a:rPr lang="en-US" dirty="0" smtClean="0"/>
                        <a:t>RW</a:t>
                      </a:r>
                      <a:endParaRPr lang="en-US" dirty="0"/>
                    </a:p>
                  </a:txBody>
                  <a:tcPr/>
                </a:tc>
                <a:tc>
                  <a:txBody>
                    <a:bodyPr/>
                    <a:lstStyle/>
                    <a:p>
                      <a:endParaRPr lang="en-US" dirty="0"/>
                    </a:p>
                  </a:txBody>
                  <a:tcPr/>
                </a:tc>
                <a:tc>
                  <a:txBody>
                    <a:bodyPr/>
                    <a:lstStyle/>
                    <a:p>
                      <a:r>
                        <a:rPr lang="en-US" dirty="0" smtClean="0"/>
                        <a:t>LEN</a:t>
                      </a:r>
                      <a:endParaRPr lang="en-US" dirty="0"/>
                    </a:p>
                  </a:txBody>
                  <a:tcPr/>
                </a:tc>
                <a:tc>
                  <a:txBody>
                    <a:bodyPr/>
                    <a:lstStyle/>
                    <a:p>
                      <a:endParaRPr lang="en-US" dirty="0"/>
                    </a:p>
                  </a:txBody>
                  <a:tcPr/>
                </a:tc>
                <a:extLst>
                  <a:ext uri="{0D108BD9-81ED-4DB2-BD59-A6C34878D82A}">
                    <a16:rowId xmlns:a16="http://schemas.microsoft.com/office/drawing/2014/main" xmlns="" val="10000"/>
                  </a:ext>
                </a:extLst>
              </a:tr>
              <a:tr h="370840">
                <a:tc>
                  <a:txBody>
                    <a:bodyPr/>
                    <a:lstStyle/>
                    <a:p>
                      <a:r>
                        <a:rPr lang="en-US" dirty="0" smtClean="0"/>
                        <a:t>00</a:t>
                      </a:r>
                      <a:endParaRPr lang="en-US" dirty="0"/>
                    </a:p>
                  </a:txBody>
                  <a:tcPr/>
                </a:tc>
                <a:tc>
                  <a:txBody>
                    <a:bodyPr/>
                    <a:lstStyle/>
                    <a:p>
                      <a:r>
                        <a:rPr lang="en-US" dirty="0" smtClean="0"/>
                        <a:t>Code fetch</a:t>
                      </a:r>
                      <a:endParaRPr lang="en-US" dirty="0"/>
                    </a:p>
                  </a:txBody>
                  <a:tcPr/>
                </a:tc>
                <a:tc>
                  <a:txBody>
                    <a:bodyPr/>
                    <a:lstStyle/>
                    <a:p>
                      <a:r>
                        <a:rPr lang="en-US" dirty="0" smtClean="0"/>
                        <a:t>00</a:t>
                      </a:r>
                      <a:endParaRPr lang="en-US" dirty="0"/>
                    </a:p>
                  </a:txBody>
                  <a:tcPr/>
                </a:tc>
                <a:tc>
                  <a:txBody>
                    <a:bodyPr/>
                    <a:lstStyle/>
                    <a:p>
                      <a:r>
                        <a:rPr lang="en-US" dirty="0" smtClean="0"/>
                        <a:t>1 byte</a:t>
                      </a:r>
                      <a:endParaRPr lang="en-US" dirty="0"/>
                    </a:p>
                  </a:txBody>
                  <a:tcPr/>
                </a:tc>
                <a:extLst>
                  <a:ext uri="{0D108BD9-81ED-4DB2-BD59-A6C34878D82A}">
                    <a16:rowId xmlns:a16="http://schemas.microsoft.com/office/drawing/2014/main" xmlns="" val="10001"/>
                  </a:ext>
                </a:extLst>
              </a:tr>
              <a:tr h="370840">
                <a:tc>
                  <a:txBody>
                    <a:bodyPr/>
                    <a:lstStyle/>
                    <a:p>
                      <a:r>
                        <a:rPr lang="en-US" dirty="0" smtClean="0"/>
                        <a:t>01</a:t>
                      </a:r>
                      <a:endParaRPr lang="en-US" dirty="0"/>
                    </a:p>
                  </a:txBody>
                  <a:tcPr/>
                </a:tc>
                <a:tc>
                  <a:txBody>
                    <a:bodyPr/>
                    <a:lstStyle/>
                    <a:p>
                      <a:r>
                        <a:rPr lang="en-US" dirty="0" smtClean="0"/>
                        <a:t>Data write</a:t>
                      </a:r>
                      <a:endParaRPr lang="en-US" dirty="0"/>
                    </a:p>
                  </a:txBody>
                  <a:tcPr/>
                </a:tc>
                <a:tc>
                  <a:txBody>
                    <a:bodyPr/>
                    <a:lstStyle/>
                    <a:p>
                      <a:r>
                        <a:rPr lang="en-US" dirty="0" smtClean="0"/>
                        <a:t>01</a:t>
                      </a:r>
                      <a:endParaRPr lang="en-US" dirty="0"/>
                    </a:p>
                  </a:txBody>
                  <a:tcPr/>
                </a:tc>
                <a:tc>
                  <a:txBody>
                    <a:bodyPr/>
                    <a:lstStyle/>
                    <a:p>
                      <a:r>
                        <a:rPr lang="en-US" dirty="0" smtClean="0"/>
                        <a:t>2 bytes word aligned</a:t>
                      </a:r>
                      <a:endParaRPr lang="en-US" dirty="0"/>
                    </a:p>
                  </a:txBody>
                  <a:tcPr/>
                </a:tc>
                <a:extLst>
                  <a:ext uri="{0D108BD9-81ED-4DB2-BD59-A6C34878D82A}">
                    <a16:rowId xmlns:a16="http://schemas.microsoft.com/office/drawing/2014/main" xmlns="" val="10002"/>
                  </a:ext>
                </a:extLst>
              </a:tr>
              <a:tr h="370840">
                <a:tc>
                  <a:txBody>
                    <a:bodyPr/>
                    <a:lstStyle/>
                    <a:p>
                      <a:r>
                        <a:rPr lang="en-US" dirty="0" smtClean="0"/>
                        <a:t>10</a:t>
                      </a:r>
                      <a:endParaRPr lang="en-US" dirty="0"/>
                    </a:p>
                  </a:txBody>
                  <a:tcPr/>
                </a:tc>
                <a:tc>
                  <a:txBody>
                    <a:bodyPr/>
                    <a:lstStyle/>
                    <a:p>
                      <a:r>
                        <a:rPr lang="en-US" dirty="0" smtClean="0"/>
                        <a:t>Reserved</a:t>
                      </a:r>
                      <a:endParaRPr lang="en-US" dirty="0"/>
                    </a:p>
                  </a:txBody>
                  <a:tcPr/>
                </a:tc>
                <a:tc>
                  <a:txBody>
                    <a:bodyPr/>
                    <a:lstStyle/>
                    <a:p>
                      <a:r>
                        <a:rPr lang="en-US" dirty="0" smtClean="0"/>
                        <a:t>10</a:t>
                      </a:r>
                      <a:endParaRPr lang="en-US" dirty="0"/>
                    </a:p>
                  </a:txBody>
                  <a:tcPr/>
                </a:tc>
                <a:tc>
                  <a:txBody>
                    <a:bodyPr/>
                    <a:lstStyle/>
                    <a:p>
                      <a:r>
                        <a:rPr lang="en-US" dirty="0" smtClean="0"/>
                        <a:t>Reserved</a:t>
                      </a:r>
                      <a:endParaRPr lang="en-US" dirty="0"/>
                    </a:p>
                  </a:txBody>
                  <a:tcPr/>
                </a:tc>
                <a:extLst>
                  <a:ext uri="{0D108BD9-81ED-4DB2-BD59-A6C34878D82A}">
                    <a16:rowId xmlns:a16="http://schemas.microsoft.com/office/drawing/2014/main" xmlns="" val="10003"/>
                  </a:ext>
                </a:extLst>
              </a:tr>
              <a:tr h="370840">
                <a:tc>
                  <a:txBody>
                    <a:bodyPr/>
                    <a:lstStyle/>
                    <a:p>
                      <a:r>
                        <a:rPr lang="en-US" dirty="0" smtClean="0"/>
                        <a:t>11</a:t>
                      </a:r>
                      <a:endParaRPr lang="en-US" dirty="0"/>
                    </a:p>
                  </a:txBody>
                  <a:tcPr/>
                </a:tc>
                <a:tc>
                  <a:txBody>
                    <a:bodyPr/>
                    <a:lstStyle/>
                    <a:p>
                      <a:r>
                        <a:rPr lang="en-US" dirty="0" smtClean="0"/>
                        <a:t>Data read/write</a:t>
                      </a:r>
                      <a:endParaRPr lang="en-US" dirty="0"/>
                    </a:p>
                  </a:txBody>
                  <a:tcPr/>
                </a:tc>
                <a:tc>
                  <a:txBody>
                    <a:bodyPr/>
                    <a:lstStyle/>
                    <a:p>
                      <a:r>
                        <a:rPr lang="en-US" dirty="0" smtClean="0"/>
                        <a:t>11</a:t>
                      </a:r>
                      <a:endParaRPr lang="en-US" dirty="0"/>
                    </a:p>
                  </a:txBody>
                  <a:tcPr/>
                </a:tc>
                <a:tc>
                  <a:txBody>
                    <a:bodyPr/>
                    <a:lstStyle/>
                    <a:p>
                      <a:r>
                        <a:rPr lang="en-US" dirty="0" smtClean="0"/>
                        <a:t>4 bytes, </a:t>
                      </a:r>
                      <a:r>
                        <a:rPr lang="en-US" dirty="0" err="1" smtClean="0"/>
                        <a:t>dword</a:t>
                      </a:r>
                      <a:r>
                        <a:rPr lang="en-US" dirty="0" smtClean="0"/>
                        <a:t> aligned.</a:t>
                      </a:r>
                      <a:endParaRPr lang="en-US" dirty="0"/>
                    </a:p>
                  </a:txBody>
                  <a:tcPr/>
                </a:tc>
                <a:extLst>
                  <a:ext uri="{0D108BD9-81ED-4DB2-BD59-A6C34878D82A}">
                    <a16:rowId xmlns:a16="http://schemas.microsoft.com/office/drawing/2014/main" xmlns="" val="10004"/>
                  </a:ext>
                </a:extLst>
              </a:tr>
            </a:tbl>
          </a:graphicData>
        </a:graphic>
      </p:graphicFrame>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0"/>
            <a:ext cx="1643042" cy="762172"/>
          </a:xfrm>
          <a:prstGeom prst="rect">
            <a:avLst/>
          </a:prstGeom>
        </p:spPr>
      </p:pic>
      <p:sp>
        <p:nvSpPr>
          <p:cNvPr id="5" name="Footer Placeholder 4"/>
          <p:cNvSpPr>
            <a:spLocks noGrp="1"/>
          </p:cNvSpPr>
          <p:nvPr>
            <p:ph type="ftr" sz="quarter" idx="11"/>
          </p:nvPr>
        </p:nvSpPr>
        <p:spPr>
          <a:xfrm>
            <a:off x="214282" y="6356350"/>
            <a:ext cx="8715436" cy="365125"/>
          </a:xfrm>
        </p:spPr>
        <p:txBody>
          <a:bodyPr/>
          <a:lstStyle/>
          <a:p>
            <a:pPr lvl="0">
              <a:defRPr/>
            </a:pPr>
            <a:endParaRPr lang="en-US" dirty="0" smtClean="0">
              <a:solidFill>
                <a:schemeClr val="tx1"/>
              </a:solidFill>
            </a:endParaRPr>
          </a:p>
          <a:p>
            <a:pPr lvl="0">
              <a:defRPr/>
            </a:pPr>
            <a:r>
              <a:rPr lang="en-US" dirty="0" smtClean="0">
                <a:solidFill>
                  <a:schemeClr val="tx1"/>
                </a:solidFill>
              </a:rPr>
              <a:t>Hope Foundation’s International Institute of Information Technology, I²IT, P-14 Rajiv Gandhi </a:t>
            </a:r>
            <a:r>
              <a:rPr lang="en-US" dirty="0" err="1" smtClean="0">
                <a:solidFill>
                  <a:schemeClr val="tx1"/>
                </a:solidFill>
              </a:rPr>
              <a:t>Infotech</a:t>
            </a:r>
            <a:r>
              <a:rPr lang="en-US" dirty="0" smtClean="0">
                <a:solidFill>
                  <a:schemeClr val="tx1"/>
                </a:solidFill>
              </a:rPr>
              <a:t> Park, </a:t>
            </a:r>
            <a:r>
              <a:rPr lang="en-US" dirty="0" err="1" smtClean="0">
                <a:solidFill>
                  <a:schemeClr val="tx1"/>
                </a:solidFill>
              </a:rPr>
              <a:t>Hinjawadi</a:t>
            </a:r>
            <a:r>
              <a:rPr lang="en-US" dirty="0" smtClean="0">
                <a:solidFill>
                  <a:schemeClr val="tx1"/>
                </a:solidFill>
              </a:rPr>
              <a:t>, </a:t>
            </a:r>
            <a:r>
              <a:rPr lang="en-US" dirty="0" err="1" smtClean="0">
                <a:solidFill>
                  <a:schemeClr val="tx1"/>
                </a:solidFill>
              </a:rPr>
              <a:t>Pune</a:t>
            </a:r>
            <a:r>
              <a:rPr lang="en-US" dirty="0" smtClean="0">
                <a:solidFill>
                  <a:schemeClr val="tx1"/>
                </a:solidFill>
              </a:rPr>
              <a:t> - 411 057 </a:t>
            </a:r>
          </a:p>
          <a:p>
            <a:pPr lvl="0">
              <a:defRPr/>
            </a:pPr>
            <a:r>
              <a:rPr lang="en-US" dirty="0" smtClean="0">
                <a:solidFill>
                  <a:schemeClr val="tx1"/>
                </a:solidFill>
              </a:rPr>
              <a:t>Tel - +91 20 22933441 / 2 / 3  |  Website - </a:t>
            </a:r>
            <a:r>
              <a:rPr lang="en-US" dirty="0" smtClean="0">
                <a:solidFill>
                  <a:schemeClr val="tx1"/>
                </a:solidFill>
                <a:hlinkClick r:id="rId3"/>
              </a:rPr>
              <a:t>www.isquareit.edu.in</a:t>
            </a:r>
            <a:r>
              <a:rPr lang="en-US" dirty="0" smtClean="0">
                <a:solidFill>
                  <a:schemeClr val="tx1"/>
                </a:solidFill>
              </a:rPr>
              <a:t> ; Email - </a:t>
            </a:r>
            <a:r>
              <a:rPr lang="en-US" dirty="0" smtClean="0">
                <a:solidFill>
                  <a:schemeClr val="tx1"/>
                </a:solidFill>
                <a:hlinkClick r:id="rId4"/>
              </a:rPr>
              <a:t>info@isquareit.edu.in</a:t>
            </a:r>
            <a:r>
              <a:rPr lang="en-US" dirty="0" smtClean="0">
                <a:solidFill>
                  <a:schemeClr val="tx1"/>
                </a:solidFill>
              </a:rPr>
              <a:t> </a:t>
            </a:r>
          </a:p>
          <a:p>
            <a:endParaRPr lang="en-IN"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Content Placeholder 2"/>
          <p:cNvSpPr>
            <a:spLocks noGrp="1"/>
          </p:cNvSpPr>
          <p:nvPr>
            <p:ph idx="1"/>
          </p:nvPr>
        </p:nvSpPr>
        <p:spPr>
          <a:xfrm>
            <a:off x="152400" y="914400"/>
            <a:ext cx="8534400" cy="5211763"/>
          </a:xfrm>
        </p:spPr>
        <p:txBody>
          <a:bodyPr/>
          <a:lstStyle/>
          <a:p>
            <a:pPr eaLnBrk="1" hangingPunct="1">
              <a:buFont typeface="Arial" charset="0"/>
              <a:buNone/>
            </a:pPr>
            <a:r>
              <a:rPr lang="en-US" sz="2200" b="1" dirty="0" smtClean="0"/>
              <a:t>LE (Local exact):</a:t>
            </a:r>
          </a:p>
          <a:p>
            <a:pPr eaLnBrk="1" hangingPunct="1">
              <a:buFont typeface="Arial" charset="0"/>
              <a:buNone/>
            </a:pPr>
            <a:r>
              <a:rPr lang="en-US" sz="2200" dirty="0" smtClean="0"/>
              <a:t>Due to the pipelined architecture , 80386 may not set status bit in DR6 at the instant breakpoint occurs. If LE bit is set 80386 sets corresponding status bit at the instant at which breakpoint occurs when the 80386 is running current task. On task switch this bit is reset.</a:t>
            </a:r>
          </a:p>
          <a:p>
            <a:pPr eaLnBrk="1" hangingPunct="1">
              <a:buFont typeface="Arial" charset="0"/>
              <a:buNone/>
            </a:pPr>
            <a:r>
              <a:rPr lang="en-US" sz="2200" b="1" dirty="0" smtClean="0"/>
              <a:t>GE (Global exact): </a:t>
            </a:r>
            <a:r>
              <a:rPr lang="en-US" sz="2200" dirty="0" smtClean="0"/>
              <a:t>It is same as LE but its scope is global.</a:t>
            </a:r>
          </a:p>
          <a:p>
            <a:pPr eaLnBrk="1" hangingPunct="1">
              <a:buFont typeface="Arial" charset="0"/>
              <a:buNone/>
            </a:pPr>
            <a:r>
              <a:rPr lang="en-US" sz="2200" b="1" dirty="0" smtClean="0"/>
              <a:t>GD (global debug access)</a:t>
            </a:r>
            <a:r>
              <a:rPr lang="en-US" sz="2200" dirty="0" smtClean="0"/>
              <a:t>: When this bit is set, the 80386 denies the further access to any of the debug registers either for reading or writing.</a:t>
            </a:r>
          </a:p>
          <a:p>
            <a:pPr eaLnBrk="1" hangingPunct="1">
              <a:buFont typeface="Arial" charset="0"/>
              <a:buNone/>
            </a:pPr>
            <a:endParaRPr lang="en-US" sz="2200" dirty="0" smtClean="0"/>
          </a:p>
          <a:p>
            <a:pPr eaLnBrk="1" hangingPunct="1">
              <a:buFont typeface="Arial" charset="0"/>
              <a:buNone/>
            </a:pPr>
            <a:endParaRPr lang="en-US" sz="2200" dirty="0" smtClean="0"/>
          </a:p>
          <a:p>
            <a:pPr eaLnBrk="1" hangingPunct="1">
              <a:buFont typeface="Arial" charset="0"/>
              <a:buNone/>
            </a:pPr>
            <a:endParaRPr lang="en-US" sz="2200" dirty="0" smtClean="0"/>
          </a:p>
        </p:txBody>
      </p:sp>
      <p:pic>
        <p:nvPicPr>
          <p:cNvPr id="3" name="Picture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0"/>
            <a:ext cx="1643042" cy="762172"/>
          </a:xfrm>
          <a:prstGeom prst="rect">
            <a:avLst/>
          </a:prstGeom>
        </p:spPr>
      </p:pic>
      <p:sp>
        <p:nvSpPr>
          <p:cNvPr id="4" name="Footer Placeholder 4"/>
          <p:cNvSpPr>
            <a:spLocks noGrp="1"/>
          </p:cNvSpPr>
          <p:nvPr>
            <p:ph type="ftr" sz="quarter" idx="11"/>
          </p:nvPr>
        </p:nvSpPr>
        <p:spPr>
          <a:xfrm>
            <a:off x="214282" y="6356350"/>
            <a:ext cx="8715436" cy="365125"/>
          </a:xfrm>
        </p:spPr>
        <p:txBody>
          <a:bodyPr/>
          <a:lstStyle/>
          <a:p>
            <a:pPr lvl="0">
              <a:defRPr/>
            </a:pPr>
            <a:endParaRPr lang="en-US" dirty="0" smtClean="0">
              <a:solidFill>
                <a:schemeClr val="tx1"/>
              </a:solidFill>
            </a:endParaRPr>
          </a:p>
          <a:p>
            <a:pPr lvl="0">
              <a:defRPr/>
            </a:pPr>
            <a:r>
              <a:rPr lang="en-US" dirty="0" smtClean="0">
                <a:solidFill>
                  <a:schemeClr val="tx1"/>
                </a:solidFill>
              </a:rPr>
              <a:t>Hope Foundation’s International Institute of Information Technology, I²IT, P-14 Rajiv Gandhi </a:t>
            </a:r>
            <a:r>
              <a:rPr lang="en-US" dirty="0" err="1" smtClean="0">
                <a:solidFill>
                  <a:schemeClr val="tx1"/>
                </a:solidFill>
              </a:rPr>
              <a:t>Infotech</a:t>
            </a:r>
            <a:r>
              <a:rPr lang="en-US" dirty="0" smtClean="0">
                <a:solidFill>
                  <a:schemeClr val="tx1"/>
                </a:solidFill>
              </a:rPr>
              <a:t> Park, </a:t>
            </a:r>
            <a:r>
              <a:rPr lang="en-US" dirty="0" err="1" smtClean="0">
                <a:solidFill>
                  <a:schemeClr val="tx1"/>
                </a:solidFill>
              </a:rPr>
              <a:t>Hinjawadi</a:t>
            </a:r>
            <a:r>
              <a:rPr lang="en-US" dirty="0" smtClean="0">
                <a:solidFill>
                  <a:schemeClr val="tx1"/>
                </a:solidFill>
              </a:rPr>
              <a:t>, </a:t>
            </a:r>
            <a:r>
              <a:rPr lang="en-US" dirty="0" err="1" smtClean="0">
                <a:solidFill>
                  <a:schemeClr val="tx1"/>
                </a:solidFill>
              </a:rPr>
              <a:t>Pune</a:t>
            </a:r>
            <a:r>
              <a:rPr lang="en-US" dirty="0" smtClean="0">
                <a:solidFill>
                  <a:schemeClr val="tx1"/>
                </a:solidFill>
              </a:rPr>
              <a:t> - 411 057 </a:t>
            </a:r>
          </a:p>
          <a:p>
            <a:pPr lvl="0">
              <a:defRPr/>
            </a:pPr>
            <a:r>
              <a:rPr lang="en-US" dirty="0" smtClean="0">
                <a:solidFill>
                  <a:schemeClr val="tx1"/>
                </a:solidFill>
              </a:rPr>
              <a:t>Tel - +91 20 22933441 / 2 / 3  |  Website - </a:t>
            </a:r>
            <a:r>
              <a:rPr lang="en-US" dirty="0" smtClean="0">
                <a:solidFill>
                  <a:schemeClr val="tx1"/>
                </a:solidFill>
                <a:hlinkClick r:id="rId3"/>
              </a:rPr>
              <a:t>www.isquareit.edu.in</a:t>
            </a:r>
            <a:r>
              <a:rPr lang="en-US" dirty="0" smtClean="0">
                <a:solidFill>
                  <a:schemeClr val="tx1"/>
                </a:solidFill>
              </a:rPr>
              <a:t> ; Email - </a:t>
            </a:r>
            <a:r>
              <a:rPr lang="en-US" dirty="0" smtClean="0">
                <a:solidFill>
                  <a:schemeClr val="tx1"/>
                </a:solidFill>
                <a:hlinkClick r:id="rId4"/>
              </a:rPr>
              <a:t>info@isquareit.edu.in</a:t>
            </a:r>
            <a:r>
              <a:rPr lang="en-US" dirty="0" smtClean="0">
                <a:solidFill>
                  <a:schemeClr val="tx1"/>
                </a:solidFill>
              </a:rPr>
              <a:t> </a:t>
            </a:r>
          </a:p>
          <a:p>
            <a:endParaRPr lang="en-IN"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722" y="1219200"/>
            <a:ext cx="9132277" cy="3611563"/>
          </a:xfrm>
        </p:spPr>
        <p:txBody>
          <a:bodyPr/>
          <a:lstStyle/>
          <a:p>
            <a:pPr marL="0" indent="0">
              <a:buNone/>
            </a:pPr>
            <a:r>
              <a:rPr lang="en-US" sz="2800" dirty="0" smtClean="0"/>
              <a:t>References</a:t>
            </a:r>
          </a:p>
          <a:p>
            <a:pPr marL="0" indent="0">
              <a:buNone/>
            </a:pPr>
            <a:r>
              <a:rPr lang="en-US" sz="2800" dirty="0" smtClean="0"/>
              <a:t>All contents are referred from following references</a:t>
            </a:r>
          </a:p>
          <a:p>
            <a:pPr marL="514350" indent="-514350">
              <a:buAutoNum type="arabicPeriod"/>
            </a:pPr>
            <a:r>
              <a:rPr lang="en-US" sz="2400" dirty="0" smtClean="0"/>
              <a:t>Intel386 DX microprocessor manual</a:t>
            </a:r>
          </a:p>
          <a:p>
            <a:pPr marL="514350" indent="-514350">
              <a:buAutoNum type="arabicPeriod"/>
            </a:pPr>
            <a:r>
              <a:rPr lang="en-US" sz="2400" dirty="0"/>
              <a:t>James Turley, "Advanced 80386 Programming Techniques", McGraw Hill Education.</a:t>
            </a:r>
            <a:endParaRPr lang="en-US" sz="2400" dirty="0" smtClean="0"/>
          </a:p>
          <a:p>
            <a:pPr marL="514350" indent="-514350">
              <a:buAutoNum type="arabicPeriod"/>
            </a:pPr>
            <a:endParaRPr lang="en-US" sz="28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0"/>
            <a:ext cx="1643042" cy="762172"/>
          </a:xfrm>
          <a:prstGeom prst="rect">
            <a:avLst/>
          </a:prstGeom>
        </p:spPr>
      </p:pic>
      <p:sp>
        <p:nvSpPr>
          <p:cNvPr id="5" name="Footer Placeholder 4"/>
          <p:cNvSpPr>
            <a:spLocks noGrp="1"/>
          </p:cNvSpPr>
          <p:nvPr>
            <p:ph type="ftr" sz="quarter" idx="11"/>
          </p:nvPr>
        </p:nvSpPr>
        <p:spPr>
          <a:xfrm>
            <a:off x="214282" y="6356350"/>
            <a:ext cx="8715436" cy="365125"/>
          </a:xfrm>
        </p:spPr>
        <p:txBody>
          <a:bodyPr/>
          <a:lstStyle/>
          <a:p>
            <a:pPr lvl="0">
              <a:defRPr/>
            </a:pPr>
            <a:endParaRPr lang="en-US" dirty="0" smtClean="0">
              <a:solidFill>
                <a:schemeClr val="tx1"/>
              </a:solidFill>
            </a:endParaRPr>
          </a:p>
          <a:p>
            <a:pPr lvl="0">
              <a:defRPr/>
            </a:pPr>
            <a:r>
              <a:rPr lang="en-US" dirty="0" smtClean="0">
                <a:solidFill>
                  <a:schemeClr val="tx1"/>
                </a:solidFill>
              </a:rPr>
              <a:t>Hope Foundation’s International Institute of Information Technology, I²IT, P-14 Rajiv Gandhi </a:t>
            </a:r>
            <a:r>
              <a:rPr lang="en-US" dirty="0" err="1" smtClean="0">
                <a:solidFill>
                  <a:schemeClr val="tx1"/>
                </a:solidFill>
              </a:rPr>
              <a:t>Infotech</a:t>
            </a:r>
            <a:r>
              <a:rPr lang="en-US" dirty="0" smtClean="0">
                <a:solidFill>
                  <a:schemeClr val="tx1"/>
                </a:solidFill>
              </a:rPr>
              <a:t> Park, </a:t>
            </a:r>
            <a:r>
              <a:rPr lang="en-US" dirty="0" err="1" smtClean="0">
                <a:solidFill>
                  <a:schemeClr val="tx1"/>
                </a:solidFill>
              </a:rPr>
              <a:t>Hinjawadi</a:t>
            </a:r>
            <a:r>
              <a:rPr lang="en-US" dirty="0" smtClean="0">
                <a:solidFill>
                  <a:schemeClr val="tx1"/>
                </a:solidFill>
              </a:rPr>
              <a:t>, </a:t>
            </a:r>
            <a:r>
              <a:rPr lang="en-US" dirty="0" err="1" smtClean="0">
                <a:solidFill>
                  <a:schemeClr val="tx1"/>
                </a:solidFill>
              </a:rPr>
              <a:t>Pune</a:t>
            </a:r>
            <a:r>
              <a:rPr lang="en-US" dirty="0" smtClean="0">
                <a:solidFill>
                  <a:schemeClr val="tx1"/>
                </a:solidFill>
              </a:rPr>
              <a:t> - 411 057 </a:t>
            </a:r>
          </a:p>
          <a:p>
            <a:pPr lvl="0">
              <a:defRPr/>
            </a:pPr>
            <a:r>
              <a:rPr lang="en-US" dirty="0" smtClean="0">
                <a:solidFill>
                  <a:schemeClr val="tx1"/>
                </a:solidFill>
              </a:rPr>
              <a:t>Tel - +91 20 22933441 / 2 / 3  |  Website - </a:t>
            </a:r>
            <a:r>
              <a:rPr lang="en-US" dirty="0" smtClean="0">
                <a:solidFill>
                  <a:schemeClr val="tx1"/>
                </a:solidFill>
                <a:hlinkClick r:id="rId3"/>
              </a:rPr>
              <a:t>www.isquareit.edu.in</a:t>
            </a:r>
            <a:r>
              <a:rPr lang="en-US" dirty="0" smtClean="0">
                <a:solidFill>
                  <a:schemeClr val="tx1"/>
                </a:solidFill>
              </a:rPr>
              <a:t> ; Email - </a:t>
            </a:r>
            <a:r>
              <a:rPr lang="en-US" dirty="0" smtClean="0">
                <a:solidFill>
                  <a:schemeClr val="tx1"/>
                </a:solidFill>
                <a:hlinkClick r:id="rId4"/>
              </a:rPr>
              <a:t>info@isquareit.edu.in</a:t>
            </a:r>
            <a:r>
              <a:rPr lang="en-US" dirty="0" smtClean="0">
                <a:solidFill>
                  <a:schemeClr val="tx1"/>
                </a:solidFill>
              </a:rPr>
              <a:t> </a:t>
            </a:r>
          </a:p>
          <a:p>
            <a:endParaRPr lang="en-IN" dirty="0"/>
          </a:p>
        </p:txBody>
      </p:sp>
    </p:spTree>
    <p:extLst>
      <p:ext uri="{BB962C8B-B14F-4D97-AF65-F5344CB8AC3E}">
        <p14:creationId xmlns:p14="http://schemas.microsoft.com/office/powerpoint/2010/main" xmlns="" val="11194979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600200"/>
            <a:ext cx="8147248" cy="4525963"/>
          </a:xfrm>
        </p:spPr>
        <p:txBody>
          <a:bodyPr>
            <a:normAutofit/>
          </a:bodyPr>
          <a:lstStyle/>
          <a:p>
            <a:pPr algn="ctr">
              <a:buNone/>
            </a:pPr>
            <a:r>
              <a:rPr lang="en-IN" dirty="0" smtClean="0"/>
              <a:t>THANK YOU</a:t>
            </a:r>
          </a:p>
          <a:p>
            <a:pPr algn="ctr">
              <a:buNone/>
            </a:pPr>
            <a:endParaRPr lang="en-IN" dirty="0" smtClean="0"/>
          </a:p>
          <a:p>
            <a:pPr marL="0" algn="ctr">
              <a:buNone/>
            </a:pPr>
            <a:r>
              <a:rPr lang="en-IN" sz="2000" dirty="0"/>
              <a:t>For further information please contact</a:t>
            </a:r>
          </a:p>
          <a:p>
            <a:pPr marL="0" algn="ctr">
              <a:buNone/>
            </a:pPr>
            <a:r>
              <a:rPr lang="en-IN" sz="2000" dirty="0" err="1"/>
              <a:t>Prof.</a:t>
            </a:r>
            <a:r>
              <a:rPr lang="en-IN" sz="2000" dirty="0"/>
              <a:t> </a:t>
            </a:r>
            <a:r>
              <a:rPr lang="en-IN" sz="2000" dirty="0" err="1"/>
              <a:t>Bhavana</a:t>
            </a:r>
            <a:r>
              <a:rPr lang="en-IN" sz="2000" dirty="0"/>
              <a:t> </a:t>
            </a:r>
            <a:r>
              <a:rPr lang="en-IN" sz="2000" dirty="0" err="1"/>
              <a:t>Kanawade</a:t>
            </a:r>
            <a:endParaRPr lang="en-IN" sz="2000" dirty="0"/>
          </a:p>
          <a:p>
            <a:pPr marL="0" algn="ctr">
              <a:buNone/>
            </a:pPr>
            <a:r>
              <a:rPr lang="en-IN" sz="2000" dirty="0"/>
              <a:t>Department of Information Technology</a:t>
            </a:r>
          </a:p>
          <a:p>
            <a:pPr marL="0" algn="ctr">
              <a:buNone/>
            </a:pPr>
            <a:r>
              <a:rPr lang="en-IN" sz="2000" dirty="0"/>
              <a:t>Hope Foundation’s International Institute of Information Technology, I²IT</a:t>
            </a:r>
          </a:p>
          <a:p>
            <a:pPr marL="0" algn="ctr">
              <a:buNone/>
            </a:pPr>
            <a:r>
              <a:rPr lang="en-IN" sz="2000" dirty="0"/>
              <a:t>Hinjawadi, Pune – 411 057</a:t>
            </a:r>
          </a:p>
          <a:p>
            <a:pPr marL="0" algn="ctr">
              <a:buNone/>
            </a:pPr>
            <a:r>
              <a:rPr lang="en-IN" sz="2000" dirty="0"/>
              <a:t>Phone - +91 20 22933441</a:t>
            </a:r>
          </a:p>
          <a:p>
            <a:pPr marL="0" algn="ctr">
              <a:buNone/>
            </a:pPr>
            <a:r>
              <a:rPr lang="en-IN" sz="2000" dirty="0">
                <a:hlinkClick r:id="rId2"/>
              </a:rPr>
              <a:t>www.isquareit.edu.in</a:t>
            </a:r>
            <a:r>
              <a:rPr lang="en-IN" sz="2000" dirty="0"/>
              <a:t>  </a:t>
            </a:r>
            <a:r>
              <a:rPr lang="en-IN" sz="2000"/>
              <a:t>|  </a:t>
            </a:r>
            <a:r>
              <a:rPr lang="en-IN" sz="2000" smtClean="0">
                <a:hlinkClick r:id="rId3"/>
              </a:rPr>
              <a:t>bhavanak@isquareit.edu.in</a:t>
            </a:r>
            <a:r>
              <a:rPr lang="en-IN" sz="2200" smtClean="0"/>
              <a:t> </a:t>
            </a:r>
            <a:endParaRPr lang="en-IN" sz="2200" dirty="0"/>
          </a:p>
        </p:txBody>
      </p:sp>
      <p:sp>
        <p:nvSpPr>
          <p:cNvPr id="6" name="Slide Number Placeholder 5"/>
          <p:cNvSpPr>
            <a:spLocks noGrp="1"/>
          </p:cNvSpPr>
          <p:nvPr>
            <p:ph type="sldNum" sz="quarter" idx="10"/>
          </p:nvPr>
        </p:nvSpPr>
        <p:spPr/>
        <p:txBody>
          <a:bodyPr/>
          <a:lstStyle/>
          <a:p>
            <a:pPr>
              <a:defRPr/>
            </a:pPr>
            <a:fld id="{9BC6C1CD-D90C-4B9F-AC2B-0DCA97A0B7B8}" type="slidenum">
              <a:rPr lang="en-US" smtClean="0"/>
              <a:pPr>
                <a:defRPr/>
              </a:pPr>
              <a:t>35</a:t>
            </a:fld>
            <a:endParaRPr lang="en-US"/>
          </a:p>
        </p:txBody>
      </p:sp>
      <p:pic>
        <p:nvPicPr>
          <p:cNvPr id="7" name="Picture 6"/>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0" y="0"/>
            <a:ext cx="1812415" cy="840740"/>
          </a:xfrm>
          <a:prstGeom prst="rect">
            <a:avLst/>
          </a:prstGeom>
        </p:spPr>
      </p:pic>
    </p:spTree>
    <p:extLst>
      <p:ext uri="{BB962C8B-B14F-4D97-AF65-F5344CB8AC3E}">
        <p14:creationId xmlns:p14="http://schemas.microsoft.com/office/powerpoint/2010/main" xmlns="" val="42217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0" name="Content Placeholder 3"/>
          <p:cNvPicPr>
            <a:picLocks noGrp="1"/>
          </p:cNvPicPr>
          <p:nvPr>
            <p:ph idx="1"/>
          </p:nvPr>
        </p:nvPicPr>
        <p:blipFill>
          <a:blip r:embed="rId2" cstate="print"/>
          <a:srcRect/>
          <a:stretch>
            <a:fillRect/>
          </a:stretch>
        </p:blipFill>
        <p:spPr>
          <a:xfrm>
            <a:off x="1905000" y="762000"/>
            <a:ext cx="5181600" cy="4876800"/>
          </a:xfrm>
        </p:spPr>
      </p:pic>
      <p:sp>
        <p:nvSpPr>
          <p:cNvPr id="3" name="TextBox 2"/>
          <p:cNvSpPr txBox="1"/>
          <p:nvPr/>
        </p:nvSpPr>
        <p:spPr>
          <a:xfrm>
            <a:off x="838200" y="5715000"/>
            <a:ext cx="7010400" cy="461665"/>
          </a:xfrm>
          <a:prstGeom prst="rect">
            <a:avLst/>
          </a:prstGeom>
          <a:noFill/>
        </p:spPr>
        <p:txBody>
          <a:bodyPr wrap="square" rtlCol="0">
            <a:spAutoFit/>
          </a:bodyPr>
          <a:lstStyle/>
          <a:p>
            <a:pPr algn="ctr"/>
            <a:r>
              <a:rPr lang="en-US" sz="2400" dirty="0">
                <a:latin typeface="+mn-lt"/>
              </a:rPr>
              <a:t>Fig</a:t>
            </a:r>
            <a:r>
              <a:rPr lang="en-US" sz="2400" dirty="0" smtClean="0">
                <a:latin typeface="+mn-lt"/>
              </a:rPr>
              <a:t>: 80386 general registers and instruction pointer</a:t>
            </a:r>
            <a:endParaRPr lang="en-US" sz="2400" dirty="0">
              <a:latin typeface="+mn-lt"/>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 y="0"/>
            <a:ext cx="1643042" cy="762172"/>
          </a:xfrm>
          <a:prstGeom prst="rect">
            <a:avLst/>
          </a:prstGeom>
        </p:spPr>
      </p:pic>
      <p:sp>
        <p:nvSpPr>
          <p:cNvPr id="5" name="Footer Placeholder 4"/>
          <p:cNvSpPr>
            <a:spLocks noGrp="1"/>
          </p:cNvSpPr>
          <p:nvPr>
            <p:ph type="ftr" sz="quarter" idx="11"/>
          </p:nvPr>
        </p:nvSpPr>
        <p:spPr>
          <a:xfrm>
            <a:off x="214282" y="6356350"/>
            <a:ext cx="8715436" cy="365125"/>
          </a:xfrm>
        </p:spPr>
        <p:txBody>
          <a:bodyPr/>
          <a:lstStyle/>
          <a:p>
            <a:pPr lvl="0">
              <a:defRPr/>
            </a:pPr>
            <a:endParaRPr lang="en-US" dirty="0" smtClean="0">
              <a:solidFill>
                <a:schemeClr val="tx1"/>
              </a:solidFill>
            </a:endParaRPr>
          </a:p>
          <a:p>
            <a:pPr lvl="0">
              <a:defRPr/>
            </a:pPr>
            <a:r>
              <a:rPr lang="en-US" dirty="0" smtClean="0">
                <a:solidFill>
                  <a:schemeClr val="tx1"/>
                </a:solidFill>
              </a:rPr>
              <a:t>Hope Foundation’s International Institute of Information Technology, I²IT, P-14 Rajiv Gandhi </a:t>
            </a:r>
            <a:r>
              <a:rPr lang="en-US" dirty="0" err="1" smtClean="0">
                <a:solidFill>
                  <a:schemeClr val="tx1"/>
                </a:solidFill>
              </a:rPr>
              <a:t>Infotech</a:t>
            </a:r>
            <a:r>
              <a:rPr lang="en-US" dirty="0" smtClean="0">
                <a:solidFill>
                  <a:schemeClr val="tx1"/>
                </a:solidFill>
              </a:rPr>
              <a:t> Park, </a:t>
            </a:r>
            <a:r>
              <a:rPr lang="en-US" dirty="0" err="1" smtClean="0">
                <a:solidFill>
                  <a:schemeClr val="tx1"/>
                </a:solidFill>
              </a:rPr>
              <a:t>Hinjawadi</a:t>
            </a:r>
            <a:r>
              <a:rPr lang="en-US" dirty="0" smtClean="0">
                <a:solidFill>
                  <a:schemeClr val="tx1"/>
                </a:solidFill>
              </a:rPr>
              <a:t>, </a:t>
            </a:r>
            <a:r>
              <a:rPr lang="en-US" dirty="0" err="1" smtClean="0">
                <a:solidFill>
                  <a:schemeClr val="tx1"/>
                </a:solidFill>
              </a:rPr>
              <a:t>Pune</a:t>
            </a:r>
            <a:r>
              <a:rPr lang="en-US" dirty="0" smtClean="0">
                <a:solidFill>
                  <a:schemeClr val="tx1"/>
                </a:solidFill>
              </a:rPr>
              <a:t> - 411 057 </a:t>
            </a:r>
          </a:p>
          <a:p>
            <a:pPr lvl="0">
              <a:defRPr/>
            </a:pPr>
            <a:r>
              <a:rPr lang="en-US" dirty="0" smtClean="0">
                <a:solidFill>
                  <a:schemeClr val="tx1"/>
                </a:solidFill>
              </a:rPr>
              <a:t>Tel - +91 20 22933441 / 2 / 3  |  Website - </a:t>
            </a:r>
            <a:r>
              <a:rPr lang="en-US" dirty="0" smtClean="0">
                <a:solidFill>
                  <a:schemeClr val="tx1"/>
                </a:solidFill>
                <a:hlinkClick r:id="rId4"/>
              </a:rPr>
              <a:t>www.isquareit.edu.in</a:t>
            </a:r>
            <a:r>
              <a:rPr lang="en-US" dirty="0" smtClean="0">
                <a:solidFill>
                  <a:schemeClr val="tx1"/>
                </a:solidFill>
              </a:rPr>
              <a:t> ; Email - </a:t>
            </a:r>
            <a:r>
              <a:rPr lang="en-US" dirty="0" smtClean="0">
                <a:solidFill>
                  <a:schemeClr val="tx1"/>
                </a:solidFill>
                <a:hlinkClick r:id="rId5"/>
              </a:rPr>
              <a:t>info@isquareit.edu.in</a:t>
            </a:r>
            <a:r>
              <a:rPr lang="en-US" dirty="0" smtClean="0">
                <a:solidFill>
                  <a:schemeClr val="tx1"/>
                </a:solidFill>
              </a:rPr>
              <a:t> </a:t>
            </a:r>
          </a:p>
          <a:p>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Content Placeholder 2"/>
          <p:cNvSpPr>
            <a:spLocks noGrp="1"/>
          </p:cNvSpPr>
          <p:nvPr>
            <p:ph idx="1"/>
          </p:nvPr>
        </p:nvSpPr>
        <p:spPr>
          <a:xfrm>
            <a:off x="152400" y="1143000"/>
            <a:ext cx="8991600" cy="5562600"/>
          </a:xfrm>
        </p:spPr>
        <p:txBody>
          <a:bodyPr/>
          <a:lstStyle/>
          <a:p>
            <a:pPr eaLnBrk="1" hangingPunct="1"/>
            <a:r>
              <a:rPr lang="en-US" sz="2400" b="1" u="sng" dirty="0" smtClean="0"/>
              <a:t>B) Instruction Pointer:</a:t>
            </a:r>
            <a:endParaRPr lang="en-US" sz="2400" dirty="0" smtClean="0"/>
          </a:p>
          <a:p>
            <a:pPr eaLnBrk="1" hangingPunct="1"/>
            <a:r>
              <a:rPr lang="en-US" sz="2200" dirty="0" smtClean="0"/>
              <a:t>The instruction pointer is a 32-bit register named EIP.</a:t>
            </a:r>
          </a:p>
          <a:p>
            <a:pPr eaLnBrk="1" hangingPunct="1"/>
            <a:r>
              <a:rPr lang="en-US" sz="2200" dirty="0" smtClean="0"/>
              <a:t> EIP holds the offset of the next instruction to be executed. </a:t>
            </a:r>
          </a:p>
          <a:p>
            <a:pPr eaLnBrk="1" hangingPunct="1"/>
            <a:r>
              <a:rPr lang="en-US" sz="2200" dirty="0" smtClean="0"/>
              <a:t>The offset is always relative to the base of the code segment (CS). </a:t>
            </a:r>
          </a:p>
          <a:p>
            <a:pPr eaLnBrk="1" hangingPunct="1"/>
            <a:r>
              <a:rPr lang="en-US" sz="2200" dirty="0" smtClean="0"/>
              <a:t>The lower 16 bits (bits 0 to 15) of EIP contain the 16-bit instruction pointer named IP, which is used for 16-bit addressing.</a:t>
            </a:r>
          </a:p>
          <a:p>
            <a:pPr eaLnBrk="1" hangingPunct="1">
              <a:buFont typeface="Arial" charset="0"/>
              <a:buNone/>
            </a:pPr>
            <a:r>
              <a:rPr lang="en-US" sz="2200" b="1" dirty="0" smtClean="0"/>
              <a:t> </a:t>
            </a:r>
            <a:endParaRPr lang="en-US" sz="2200" dirty="0" smtClean="0"/>
          </a:p>
          <a:p>
            <a:pPr eaLnBrk="1" hangingPunct="1">
              <a:buFont typeface="Arial" charset="0"/>
              <a:buNone/>
            </a:pPr>
            <a:r>
              <a:rPr lang="en-US" sz="2400" b="1" dirty="0" smtClean="0"/>
              <a:t> </a:t>
            </a:r>
            <a:endParaRPr lang="en-US" sz="2400" dirty="0" smtClean="0"/>
          </a:p>
          <a:p>
            <a:pPr eaLnBrk="1" hangingPunct="1">
              <a:buFont typeface="Arial" charset="0"/>
              <a:buNone/>
            </a:pPr>
            <a:r>
              <a:rPr lang="en-US" sz="2400" b="1" dirty="0" smtClean="0"/>
              <a:t> </a:t>
            </a:r>
            <a:endParaRPr lang="en-US" sz="2400" dirty="0" smtClean="0"/>
          </a:p>
          <a:p>
            <a:pPr eaLnBrk="1" hangingPunct="1"/>
            <a:endParaRPr lang="en-US" sz="2400" dirty="0" smtClean="0"/>
          </a:p>
        </p:txBody>
      </p:sp>
      <p:pic>
        <p:nvPicPr>
          <p:cNvPr id="3" name="Picture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0"/>
            <a:ext cx="1643042" cy="762172"/>
          </a:xfrm>
          <a:prstGeom prst="rect">
            <a:avLst/>
          </a:prstGeom>
        </p:spPr>
      </p:pic>
      <p:sp>
        <p:nvSpPr>
          <p:cNvPr id="4" name="Footer Placeholder 4"/>
          <p:cNvSpPr>
            <a:spLocks noGrp="1"/>
          </p:cNvSpPr>
          <p:nvPr>
            <p:ph type="ftr" sz="quarter" idx="11"/>
          </p:nvPr>
        </p:nvSpPr>
        <p:spPr>
          <a:xfrm>
            <a:off x="214282" y="6356350"/>
            <a:ext cx="8715436" cy="365125"/>
          </a:xfrm>
        </p:spPr>
        <p:txBody>
          <a:bodyPr/>
          <a:lstStyle/>
          <a:p>
            <a:pPr lvl="0">
              <a:defRPr/>
            </a:pPr>
            <a:endParaRPr lang="en-US" dirty="0" smtClean="0">
              <a:solidFill>
                <a:schemeClr val="tx1"/>
              </a:solidFill>
            </a:endParaRPr>
          </a:p>
          <a:p>
            <a:pPr lvl="0">
              <a:defRPr/>
            </a:pPr>
            <a:r>
              <a:rPr lang="en-US" dirty="0" smtClean="0">
                <a:solidFill>
                  <a:schemeClr val="tx1"/>
                </a:solidFill>
              </a:rPr>
              <a:t>Hope Foundation’s International Institute of Information Technology, I²IT, P-14 Rajiv Gandhi </a:t>
            </a:r>
            <a:r>
              <a:rPr lang="en-US" dirty="0" err="1" smtClean="0">
                <a:solidFill>
                  <a:schemeClr val="tx1"/>
                </a:solidFill>
              </a:rPr>
              <a:t>Infotech</a:t>
            </a:r>
            <a:r>
              <a:rPr lang="en-US" dirty="0" smtClean="0">
                <a:solidFill>
                  <a:schemeClr val="tx1"/>
                </a:solidFill>
              </a:rPr>
              <a:t> Park, </a:t>
            </a:r>
            <a:r>
              <a:rPr lang="en-US" dirty="0" err="1" smtClean="0">
                <a:solidFill>
                  <a:schemeClr val="tx1"/>
                </a:solidFill>
              </a:rPr>
              <a:t>Hinjawadi</a:t>
            </a:r>
            <a:r>
              <a:rPr lang="en-US" dirty="0" smtClean="0">
                <a:solidFill>
                  <a:schemeClr val="tx1"/>
                </a:solidFill>
              </a:rPr>
              <a:t>, </a:t>
            </a:r>
            <a:r>
              <a:rPr lang="en-US" dirty="0" err="1" smtClean="0">
                <a:solidFill>
                  <a:schemeClr val="tx1"/>
                </a:solidFill>
              </a:rPr>
              <a:t>Pune</a:t>
            </a:r>
            <a:r>
              <a:rPr lang="en-US" dirty="0" smtClean="0">
                <a:solidFill>
                  <a:schemeClr val="tx1"/>
                </a:solidFill>
              </a:rPr>
              <a:t> - 411 057 </a:t>
            </a:r>
          </a:p>
          <a:p>
            <a:pPr lvl="0">
              <a:defRPr/>
            </a:pPr>
            <a:r>
              <a:rPr lang="en-US" dirty="0" smtClean="0">
                <a:solidFill>
                  <a:schemeClr val="tx1"/>
                </a:solidFill>
              </a:rPr>
              <a:t>Tel - +91 20 22933441 / 2 / 3  |  Website - </a:t>
            </a:r>
            <a:r>
              <a:rPr lang="en-US" dirty="0" smtClean="0">
                <a:solidFill>
                  <a:schemeClr val="tx1"/>
                </a:solidFill>
                <a:hlinkClick r:id="rId3"/>
              </a:rPr>
              <a:t>www.isquareit.edu.in</a:t>
            </a:r>
            <a:r>
              <a:rPr lang="en-US" dirty="0" smtClean="0">
                <a:solidFill>
                  <a:schemeClr val="tx1"/>
                </a:solidFill>
              </a:rPr>
              <a:t> ; Email - </a:t>
            </a:r>
            <a:r>
              <a:rPr lang="en-US" dirty="0" smtClean="0">
                <a:solidFill>
                  <a:schemeClr val="tx1"/>
                </a:solidFill>
                <a:hlinkClick r:id="rId4"/>
              </a:rPr>
              <a:t>info@isquareit.edu.in</a:t>
            </a:r>
            <a:r>
              <a:rPr lang="en-US" dirty="0" smtClean="0">
                <a:solidFill>
                  <a:schemeClr val="tx1"/>
                </a:solidFill>
              </a:rPr>
              <a:t> </a:t>
            </a:r>
          </a:p>
          <a:p>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Content Placeholder 2"/>
          <p:cNvSpPr>
            <a:spLocks noGrp="1"/>
          </p:cNvSpPr>
          <p:nvPr>
            <p:ph idx="1"/>
          </p:nvPr>
        </p:nvSpPr>
        <p:spPr>
          <a:xfrm>
            <a:off x="152400" y="990600"/>
            <a:ext cx="8991600" cy="5715000"/>
          </a:xfrm>
        </p:spPr>
        <p:txBody>
          <a:bodyPr/>
          <a:lstStyle/>
          <a:p>
            <a:pPr eaLnBrk="1" hangingPunct="1"/>
            <a:r>
              <a:rPr lang="en-US" sz="2400" b="1" u="sng" dirty="0" smtClean="0"/>
              <a:t>B) Flags Register</a:t>
            </a:r>
            <a:endParaRPr lang="en-US" sz="2400" dirty="0" smtClean="0"/>
          </a:p>
          <a:p>
            <a:pPr eaLnBrk="1" hangingPunct="1"/>
            <a:r>
              <a:rPr lang="en-US" sz="2200" dirty="0" smtClean="0"/>
              <a:t>80386DX has a 32-bit Flags Register named EFLAGS. </a:t>
            </a:r>
          </a:p>
          <a:p>
            <a:pPr eaLnBrk="1" hangingPunct="1"/>
            <a:r>
              <a:rPr lang="en-US" sz="2200" dirty="0" smtClean="0"/>
              <a:t>The defined bit fields within EFLAGS are shown in Figure below,</a:t>
            </a:r>
          </a:p>
          <a:p>
            <a:pPr eaLnBrk="1" hangingPunct="1"/>
            <a:r>
              <a:rPr lang="en-US" sz="2200" dirty="0" smtClean="0"/>
              <a:t>It is used to control certain operations of 80386DX and to indicate the status of the 80386 DX. </a:t>
            </a:r>
          </a:p>
          <a:p>
            <a:pPr eaLnBrk="1" hangingPunct="1"/>
            <a:r>
              <a:rPr lang="en-US" sz="2200" dirty="0" smtClean="0"/>
              <a:t>It contains information about :</a:t>
            </a:r>
          </a:p>
          <a:p>
            <a:pPr eaLnBrk="1" hangingPunct="1"/>
            <a:r>
              <a:rPr lang="en-US" sz="2200" dirty="0" smtClean="0"/>
              <a:t>the result of the recent arithmetic or logical operation </a:t>
            </a:r>
          </a:p>
          <a:p>
            <a:pPr eaLnBrk="1" hangingPunct="1"/>
            <a:r>
              <a:rPr lang="en-US" sz="2200" dirty="0" smtClean="0"/>
              <a:t>the state of the processor </a:t>
            </a:r>
          </a:p>
          <a:p>
            <a:pPr eaLnBrk="1" hangingPunct="1"/>
            <a:r>
              <a:rPr lang="en-US" sz="2200" dirty="0" smtClean="0"/>
              <a:t>the state of the current task </a:t>
            </a:r>
          </a:p>
          <a:p>
            <a:pPr eaLnBrk="1" hangingPunct="1"/>
            <a:r>
              <a:rPr lang="en-US" sz="2200" dirty="0" smtClean="0"/>
              <a:t>The lower 16 bits (bit 0 to 15) of EFLAGS contain the 16-bit flag register named FLAGS, which is most useful when executing 8086 and 80286 code.</a:t>
            </a:r>
          </a:p>
          <a:p>
            <a:pPr eaLnBrk="1" hangingPunct="1"/>
            <a:endParaRPr lang="en-US" sz="2400" dirty="0" smtClean="0"/>
          </a:p>
        </p:txBody>
      </p:sp>
      <p:pic>
        <p:nvPicPr>
          <p:cNvPr id="3" name="Picture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0"/>
            <a:ext cx="1643042" cy="762172"/>
          </a:xfrm>
          <a:prstGeom prst="rect">
            <a:avLst/>
          </a:prstGeom>
        </p:spPr>
      </p:pic>
      <p:sp>
        <p:nvSpPr>
          <p:cNvPr id="4" name="Footer Placeholder 4"/>
          <p:cNvSpPr>
            <a:spLocks noGrp="1"/>
          </p:cNvSpPr>
          <p:nvPr>
            <p:ph type="ftr" sz="quarter" idx="11"/>
          </p:nvPr>
        </p:nvSpPr>
        <p:spPr>
          <a:xfrm>
            <a:off x="214282" y="6356350"/>
            <a:ext cx="8715436" cy="365125"/>
          </a:xfrm>
        </p:spPr>
        <p:txBody>
          <a:bodyPr/>
          <a:lstStyle/>
          <a:p>
            <a:pPr lvl="0">
              <a:defRPr/>
            </a:pPr>
            <a:endParaRPr lang="en-US" dirty="0" smtClean="0">
              <a:solidFill>
                <a:schemeClr val="tx1"/>
              </a:solidFill>
            </a:endParaRPr>
          </a:p>
          <a:p>
            <a:pPr lvl="0">
              <a:defRPr/>
            </a:pPr>
            <a:r>
              <a:rPr lang="en-US" dirty="0" smtClean="0">
                <a:solidFill>
                  <a:schemeClr val="tx1"/>
                </a:solidFill>
              </a:rPr>
              <a:t>Hope Foundation’s International Institute of Information Technology, I²IT, P-14 Rajiv Gandhi </a:t>
            </a:r>
            <a:r>
              <a:rPr lang="en-US" dirty="0" err="1" smtClean="0">
                <a:solidFill>
                  <a:schemeClr val="tx1"/>
                </a:solidFill>
              </a:rPr>
              <a:t>Infotech</a:t>
            </a:r>
            <a:r>
              <a:rPr lang="en-US" dirty="0" smtClean="0">
                <a:solidFill>
                  <a:schemeClr val="tx1"/>
                </a:solidFill>
              </a:rPr>
              <a:t> Park, </a:t>
            </a:r>
            <a:r>
              <a:rPr lang="en-US" dirty="0" err="1" smtClean="0">
                <a:solidFill>
                  <a:schemeClr val="tx1"/>
                </a:solidFill>
              </a:rPr>
              <a:t>Hinjawadi</a:t>
            </a:r>
            <a:r>
              <a:rPr lang="en-US" dirty="0" smtClean="0">
                <a:solidFill>
                  <a:schemeClr val="tx1"/>
                </a:solidFill>
              </a:rPr>
              <a:t>, </a:t>
            </a:r>
            <a:r>
              <a:rPr lang="en-US" dirty="0" err="1" smtClean="0">
                <a:solidFill>
                  <a:schemeClr val="tx1"/>
                </a:solidFill>
              </a:rPr>
              <a:t>Pune</a:t>
            </a:r>
            <a:r>
              <a:rPr lang="en-US" dirty="0" smtClean="0">
                <a:solidFill>
                  <a:schemeClr val="tx1"/>
                </a:solidFill>
              </a:rPr>
              <a:t> - 411 057 </a:t>
            </a:r>
          </a:p>
          <a:p>
            <a:pPr lvl="0">
              <a:defRPr/>
            </a:pPr>
            <a:r>
              <a:rPr lang="en-US" dirty="0" smtClean="0">
                <a:solidFill>
                  <a:schemeClr val="tx1"/>
                </a:solidFill>
              </a:rPr>
              <a:t>Tel - +91 20 22933441 / 2 / 3  |  Website - </a:t>
            </a:r>
            <a:r>
              <a:rPr lang="en-US" dirty="0" smtClean="0">
                <a:solidFill>
                  <a:schemeClr val="tx1"/>
                </a:solidFill>
                <a:hlinkClick r:id="rId3"/>
              </a:rPr>
              <a:t>www.isquareit.edu.in</a:t>
            </a:r>
            <a:r>
              <a:rPr lang="en-US" dirty="0" smtClean="0">
                <a:solidFill>
                  <a:schemeClr val="tx1"/>
                </a:solidFill>
              </a:rPr>
              <a:t> ; Email - </a:t>
            </a:r>
            <a:r>
              <a:rPr lang="en-US" dirty="0" smtClean="0">
                <a:solidFill>
                  <a:schemeClr val="tx1"/>
                </a:solidFill>
                <a:hlinkClick r:id="rId4"/>
              </a:rPr>
              <a:t>info@isquareit.edu.in</a:t>
            </a:r>
            <a:r>
              <a:rPr lang="en-US" dirty="0" smtClean="0">
                <a:solidFill>
                  <a:schemeClr val="tx1"/>
                </a:solidFill>
              </a:rPr>
              <a:t> </a:t>
            </a:r>
          </a:p>
          <a:p>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stretch>
            <a:fillRect/>
          </a:stretch>
        </p:blipFill>
        <p:spPr>
          <a:xfrm>
            <a:off x="152400" y="1219200"/>
            <a:ext cx="8603975" cy="3733800"/>
          </a:xfrm>
          <a:prstGeom prst="rect">
            <a:avLst/>
          </a:prstGeom>
        </p:spPr>
      </p:pic>
      <p:sp>
        <p:nvSpPr>
          <p:cNvPr id="6" name="TextBox 5"/>
          <p:cNvSpPr txBox="1"/>
          <p:nvPr/>
        </p:nvSpPr>
        <p:spPr>
          <a:xfrm>
            <a:off x="2209800" y="5105400"/>
            <a:ext cx="3810000" cy="461665"/>
          </a:xfrm>
          <a:prstGeom prst="rect">
            <a:avLst/>
          </a:prstGeom>
          <a:noFill/>
        </p:spPr>
        <p:txBody>
          <a:bodyPr wrap="square" rtlCol="0">
            <a:spAutoFit/>
          </a:bodyPr>
          <a:lstStyle/>
          <a:p>
            <a:pPr algn="ctr"/>
            <a:r>
              <a:rPr lang="en-US" sz="2400" dirty="0">
                <a:latin typeface="+mn-lt"/>
              </a:rPr>
              <a:t>Fig: </a:t>
            </a:r>
            <a:r>
              <a:rPr lang="en-US" sz="2400" dirty="0" smtClean="0">
                <a:latin typeface="+mn-lt"/>
              </a:rPr>
              <a:t>Flag Register</a:t>
            </a:r>
            <a:endParaRPr lang="en-US" sz="2400" dirty="0">
              <a:latin typeface="+mn-lt"/>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 y="0"/>
            <a:ext cx="1643042" cy="762172"/>
          </a:xfrm>
          <a:prstGeom prst="rect">
            <a:avLst/>
          </a:prstGeom>
        </p:spPr>
      </p:pic>
      <p:sp>
        <p:nvSpPr>
          <p:cNvPr id="5" name="Footer Placeholder 4"/>
          <p:cNvSpPr>
            <a:spLocks noGrp="1"/>
          </p:cNvSpPr>
          <p:nvPr>
            <p:ph type="ftr" sz="quarter" idx="11"/>
          </p:nvPr>
        </p:nvSpPr>
        <p:spPr>
          <a:xfrm>
            <a:off x="214282" y="6356350"/>
            <a:ext cx="8715436" cy="365125"/>
          </a:xfrm>
        </p:spPr>
        <p:txBody>
          <a:bodyPr/>
          <a:lstStyle/>
          <a:p>
            <a:pPr lvl="0">
              <a:defRPr/>
            </a:pPr>
            <a:endParaRPr lang="en-US" dirty="0" smtClean="0">
              <a:solidFill>
                <a:schemeClr val="tx1"/>
              </a:solidFill>
            </a:endParaRPr>
          </a:p>
          <a:p>
            <a:pPr lvl="0">
              <a:defRPr/>
            </a:pPr>
            <a:r>
              <a:rPr lang="en-US" dirty="0" smtClean="0">
                <a:solidFill>
                  <a:schemeClr val="tx1"/>
                </a:solidFill>
              </a:rPr>
              <a:t>Hope Foundation’s International Institute of Information Technology, I²IT, P-14 Rajiv Gandhi </a:t>
            </a:r>
            <a:r>
              <a:rPr lang="en-US" dirty="0" err="1" smtClean="0">
                <a:solidFill>
                  <a:schemeClr val="tx1"/>
                </a:solidFill>
              </a:rPr>
              <a:t>Infotech</a:t>
            </a:r>
            <a:r>
              <a:rPr lang="en-US" dirty="0" smtClean="0">
                <a:solidFill>
                  <a:schemeClr val="tx1"/>
                </a:solidFill>
              </a:rPr>
              <a:t> Park, </a:t>
            </a:r>
            <a:r>
              <a:rPr lang="en-US" dirty="0" err="1" smtClean="0">
                <a:solidFill>
                  <a:schemeClr val="tx1"/>
                </a:solidFill>
              </a:rPr>
              <a:t>Hinjawadi</a:t>
            </a:r>
            <a:r>
              <a:rPr lang="en-US" dirty="0" smtClean="0">
                <a:solidFill>
                  <a:schemeClr val="tx1"/>
                </a:solidFill>
              </a:rPr>
              <a:t>, </a:t>
            </a:r>
            <a:r>
              <a:rPr lang="en-US" dirty="0" err="1" smtClean="0">
                <a:solidFill>
                  <a:schemeClr val="tx1"/>
                </a:solidFill>
              </a:rPr>
              <a:t>Pune</a:t>
            </a:r>
            <a:r>
              <a:rPr lang="en-US" dirty="0" smtClean="0">
                <a:solidFill>
                  <a:schemeClr val="tx1"/>
                </a:solidFill>
              </a:rPr>
              <a:t> - 411 057 </a:t>
            </a:r>
          </a:p>
          <a:p>
            <a:pPr lvl="0">
              <a:defRPr/>
            </a:pPr>
            <a:r>
              <a:rPr lang="en-US" dirty="0" smtClean="0">
                <a:solidFill>
                  <a:schemeClr val="tx1"/>
                </a:solidFill>
              </a:rPr>
              <a:t>Tel - +91 20 22933441 / 2 / 3  |  Website - </a:t>
            </a:r>
            <a:r>
              <a:rPr lang="en-US" dirty="0" smtClean="0">
                <a:solidFill>
                  <a:schemeClr val="tx1"/>
                </a:solidFill>
                <a:hlinkClick r:id="rId4"/>
              </a:rPr>
              <a:t>www.isquareit.edu.in</a:t>
            </a:r>
            <a:r>
              <a:rPr lang="en-US" dirty="0" smtClean="0">
                <a:solidFill>
                  <a:schemeClr val="tx1"/>
                </a:solidFill>
              </a:rPr>
              <a:t> ; Email - </a:t>
            </a:r>
            <a:r>
              <a:rPr lang="en-US" dirty="0" smtClean="0">
                <a:solidFill>
                  <a:schemeClr val="tx1"/>
                </a:solidFill>
                <a:hlinkClick r:id="rId5"/>
              </a:rPr>
              <a:t>info@isquareit.edu.in</a:t>
            </a:r>
            <a:r>
              <a:rPr lang="en-US" dirty="0" smtClean="0">
                <a:solidFill>
                  <a:schemeClr val="tx1"/>
                </a:solidFill>
              </a:rPr>
              <a:t> </a:t>
            </a:r>
          </a:p>
          <a:p>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14400"/>
            <a:ext cx="8839200" cy="5715000"/>
          </a:xfrm>
        </p:spPr>
        <p:txBody>
          <a:bodyPr rtlCol="0">
            <a:normAutofit fontScale="85000" lnSpcReduction="20000"/>
          </a:bodyPr>
          <a:lstStyle/>
          <a:p>
            <a:pPr eaLnBrk="1" fontAlgn="auto" hangingPunct="1">
              <a:spcAft>
                <a:spcPts val="0"/>
              </a:spcAft>
              <a:buFont typeface="Arial" pitchFamily="34" charset="0"/>
              <a:buChar char="•"/>
              <a:defRPr/>
            </a:pPr>
            <a:r>
              <a:rPr lang="en-US" sz="2800" b="1" u="sng" dirty="0"/>
              <a:t>VM (Virtual 8086 Mode, bit 17)</a:t>
            </a:r>
            <a:endParaRPr lang="en-US" sz="2800" dirty="0"/>
          </a:p>
          <a:p>
            <a:pPr eaLnBrk="1" fontAlgn="auto" hangingPunct="1">
              <a:spcAft>
                <a:spcPts val="0"/>
              </a:spcAft>
              <a:buFont typeface="Arial" pitchFamily="34" charset="0"/>
              <a:buChar char="•"/>
              <a:defRPr/>
            </a:pPr>
            <a:r>
              <a:rPr lang="en-US" sz="2800" dirty="0" smtClean="0"/>
              <a:t>The VM bit provides virtual 8086 mode within protected mode.</a:t>
            </a:r>
          </a:p>
          <a:p>
            <a:pPr eaLnBrk="1" fontAlgn="auto" hangingPunct="1">
              <a:spcAft>
                <a:spcPts val="0"/>
              </a:spcAft>
              <a:buFont typeface="Arial" pitchFamily="34" charset="0"/>
              <a:buChar char="•"/>
              <a:defRPr/>
            </a:pPr>
            <a:r>
              <a:rPr lang="en-US" sz="2800" dirty="0" smtClean="0"/>
              <a:t>If it is set in protected mode, the 80386DX will switch to virtual 8086 operation.</a:t>
            </a:r>
          </a:p>
          <a:p>
            <a:pPr eaLnBrk="1" fontAlgn="auto" hangingPunct="1">
              <a:spcAft>
                <a:spcPts val="0"/>
              </a:spcAft>
              <a:buFont typeface="Arial" pitchFamily="34" charset="0"/>
              <a:buChar char="•"/>
              <a:defRPr/>
            </a:pPr>
            <a:r>
              <a:rPr lang="en-US" sz="2800" dirty="0" smtClean="0"/>
              <a:t>The VM bit can be set only in protected mode.</a:t>
            </a:r>
            <a:endParaRPr lang="en-US" sz="2800" dirty="0"/>
          </a:p>
          <a:p>
            <a:pPr eaLnBrk="1" fontAlgn="auto" hangingPunct="1">
              <a:spcAft>
                <a:spcPts val="0"/>
              </a:spcAft>
              <a:buFont typeface="Arial" pitchFamily="34" charset="0"/>
              <a:buNone/>
              <a:defRPr/>
            </a:pPr>
            <a:r>
              <a:rPr lang="en-US" sz="2800" dirty="0"/>
              <a:t> </a:t>
            </a:r>
          </a:p>
          <a:p>
            <a:pPr eaLnBrk="1" fontAlgn="auto" hangingPunct="1">
              <a:spcAft>
                <a:spcPts val="0"/>
              </a:spcAft>
              <a:buFont typeface="Arial" pitchFamily="34" charset="0"/>
              <a:buChar char="•"/>
              <a:defRPr/>
            </a:pPr>
            <a:r>
              <a:rPr lang="en-US" sz="2800" b="1" u="sng" dirty="0"/>
              <a:t>RF (Resume Flag, bit 16)</a:t>
            </a:r>
            <a:endParaRPr lang="en-US" sz="2800" dirty="0"/>
          </a:p>
          <a:p>
            <a:pPr eaLnBrk="1" fontAlgn="auto" hangingPunct="1">
              <a:spcAft>
                <a:spcPts val="0"/>
              </a:spcAft>
              <a:buFont typeface="Arial" pitchFamily="34" charset="0"/>
              <a:buChar char="•"/>
              <a:defRPr/>
            </a:pPr>
            <a:r>
              <a:rPr lang="en-US" sz="2800" dirty="0"/>
              <a:t>The RF flag is used with the debug register breakpoints. </a:t>
            </a:r>
          </a:p>
          <a:p>
            <a:pPr eaLnBrk="1" fontAlgn="auto" hangingPunct="1">
              <a:spcAft>
                <a:spcPts val="0"/>
              </a:spcAft>
              <a:buFont typeface="Arial" pitchFamily="34" charset="0"/>
              <a:buChar char="•"/>
              <a:defRPr/>
            </a:pPr>
            <a:r>
              <a:rPr lang="en-US" sz="2800" dirty="0"/>
              <a:t>A </a:t>
            </a:r>
            <a:r>
              <a:rPr lang="en-US" sz="2800" b="1" dirty="0"/>
              <a:t>breakpoint</a:t>
            </a:r>
            <a:r>
              <a:rPr lang="en-US" sz="2800" dirty="0"/>
              <a:t> is a special marker that tells the debugger to stop execution of the program at the breakpoint when running in debug mode. </a:t>
            </a:r>
          </a:p>
          <a:p>
            <a:pPr eaLnBrk="1" fontAlgn="auto" hangingPunct="1">
              <a:spcAft>
                <a:spcPts val="0"/>
              </a:spcAft>
              <a:buFont typeface="Arial" pitchFamily="34" charset="0"/>
              <a:buChar char="•"/>
              <a:defRPr/>
            </a:pPr>
            <a:r>
              <a:rPr lang="en-US" sz="2800" dirty="0"/>
              <a:t>It is checked at the starting of every instruction cycle. By setting RF to 1, a potential breakpoint on the next instruction will be ignored. </a:t>
            </a:r>
          </a:p>
          <a:p>
            <a:pPr eaLnBrk="1" fontAlgn="auto" hangingPunct="1">
              <a:spcAft>
                <a:spcPts val="0"/>
              </a:spcAft>
              <a:buFont typeface="Arial" pitchFamily="34" charset="0"/>
              <a:buChar char="•"/>
              <a:defRPr/>
            </a:pPr>
            <a:r>
              <a:rPr lang="en-US" sz="2800" dirty="0"/>
              <a:t>The RF is automatically reset after successful execution of every instruction. </a:t>
            </a:r>
          </a:p>
          <a:p>
            <a:pPr eaLnBrk="1" fontAlgn="auto" hangingPunct="1">
              <a:spcAft>
                <a:spcPts val="0"/>
              </a:spcAft>
              <a:buFont typeface="Arial" pitchFamily="34" charset="0"/>
              <a:buNone/>
              <a:defRPr/>
            </a:pPr>
            <a:r>
              <a:rPr lang="en-US" sz="2800" dirty="0"/>
              <a:t> </a:t>
            </a:r>
          </a:p>
          <a:p>
            <a:pPr eaLnBrk="1" fontAlgn="auto" hangingPunct="1">
              <a:spcAft>
                <a:spcPts val="0"/>
              </a:spcAft>
              <a:buFont typeface="Arial" pitchFamily="34" charset="0"/>
              <a:buChar char="•"/>
              <a:defRPr/>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 y="0"/>
            <a:ext cx="1643042" cy="762172"/>
          </a:xfrm>
          <a:prstGeom prst="rect">
            <a:avLst/>
          </a:prstGeom>
        </p:spPr>
      </p:pic>
      <p:sp>
        <p:nvSpPr>
          <p:cNvPr id="5" name="Footer Placeholder 4"/>
          <p:cNvSpPr>
            <a:spLocks noGrp="1"/>
          </p:cNvSpPr>
          <p:nvPr>
            <p:ph type="ftr" sz="quarter" idx="11"/>
          </p:nvPr>
        </p:nvSpPr>
        <p:spPr>
          <a:xfrm>
            <a:off x="214282" y="6356350"/>
            <a:ext cx="8715436" cy="365125"/>
          </a:xfrm>
        </p:spPr>
        <p:txBody>
          <a:bodyPr/>
          <a:lstStyle/>
          <a:p>
            <a:pPr lvl="0">
              <a:defRPr/>
            </a:pPr>
            <a:endParaRPr lang="en-US" dirty="0" smtClean="0">
              <a:solidFill>
                <a:schemeClr val="tx1"/>
              </a:solidFill>
            </a:endParaRPr>
          </a:p>
          <a:p>
            <a:pPr lvl="0">
              <a:defRPr/>
            </a:pPr>
            <a:r>
              <a:rPr lang="en-US" dirty="0" smtClean="0">
                <a:solidFill>
                  <a:schemeClr val="tx1"/>
                </a:solidFill>
              </a:rPr>
              <a:t>Hope Foundation’s International Institute of Information Technology, I²IT, P-14 Rajiv Gandhi </a:t>
            </a:r>
            <a:r>
              <a:rPr lang="en-US" dirty="0" err="1" smtClean="0">
                <a:solidFill>
                  <a:schemeClr val="tx1"/>
                </a:solidFill>
              </a:rPr>
              <a:t>Infotech</a:t>
            </a:r>
            <a:r>
              <a:rPr lang="en-US" dirty="0" smtClean="0">
                <a:solidFill>
                  <a:schemeClr val="tx1"/>
                </a:solidFill>
              </a:rPr>
              <a:t> Park, </a:t>
            </a:r>
            <a:r>
              <a:rPr lang="en-US" dirty="0" err="1" smtClean="0">
                <a:solidFill>
                  <a:schemeClr val="tx1"/>
                </a:solidFill>
              </a:rPr>
              <a:t>Hinjawadi</a:t>
            </a:r>
            <a:r>
              <a:rPr lang="en-US" dirty="0" smtClean="0">
                <a:solidFill>
                  <a:schemeClr val="tx1"/>
                </a:solidFill>
              </a:rPr>
              <a:t>, </a:t>
            </a:r>
            <a:r>
              <a:rPr lang="en-US" dirty="0" err="1" smtClean="0">
                <a:solidFill>
                  <a:schemeClr val="tx1"/>
                </a:solidFill>
              </a:rPr>
              <a:t>Pune</a:t>
            </a:r>
            <a:r>
              <a:rPr lang="en-US" dirty="0" smtClean="0">
                <a:solidFill>
                  <a:schemeClr val="tx1"/>
                </a:solidFill>
              </a:rPr>
              <a:t> - 411 057 </a:t>
            </a:r>
          </a:p>
          <a:p>
            <a:pPr lvl="0">
              <a:defRPr/>
            </a:pPr>
            <a:r>
              <a:rPr lang="en-US" dirty="0" smtClean="0">
                <a:solidFill>
                  <a:schemeClr val="tx1"/>
                </a:solidFill>
              </a:rPr>
              <a:t>Tel - +91 20 22933441 / 2 / 3  |  Website - </a:t>
            </a:r>
            <a:r>
              <a:rPr lang="en-US" dirty="0" smtClean="0">
                <a:solidFill>
                  <a:schemeClr val="tx1"/>
                </a:solidFill>
                <a:hlinkClick r:id="rId3"/>
              </a:rPr>
              <a:t>www.isquareit.edu.in</a:t>
            </a:r>
            <a:r>
              <a:rPr lang="en-US" dirty="0" smtClean="0">
                <a:solidFill>
                  <a:schemeClr val="tx1"/>
                </a:solidFill>
              </a:rPr>
              <a:t> ; Email - </a:t>
            </a:r>
            <a:r>
              <a:rPr lang="en-US" dirty="0" smtClean="0">
                <a:solidFill>
                  <a:schemeClr val="tx1"/>
                </a:solidFill>
                <a:hlinkClick r:id="rId4"/>
              </a:rPr>
              <a:t>info@isquareit.edu.in</a:t>
            </a:r>
            <a:r>
              <a:rPr lang="en-US" dirty="0" smtClean="0">
                <a:solidFill>
                  <a:schemeClr val="tx1"/>
                </a:solidFill>
              </a:rPr>
              <a:t> </a:t>
            </a:r>
          </a:p>
          <a:p>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Content Placeholder 2"/>
          <p:cNvSpPr>
            <a:spLocks noGrp="1"/>
          </p:cNvSpPr>
          <p:nvPr>
            <p:ph idx="1"/>
          </p:nvPr>
        </p:nvSpPr>
        <p:spPr>
          <a:xfrm>
            <a:off x="152400" y="914400"/>
            <a:ext cx="8763000" cy="5943600"/>
          </a:xfrm>
        </p:spPr>
        <p:txBody>
          <a:bodyPr/>
          <a:lstStyle/>
          <a:p>
            <a:pPr eaLnBrk="1" hangingPunct="1">
              <a:buFont typeface="Arial" charset="0"/>
              <a:buNone/>
            </a:pPr>
            <a:r>
              <a:rPr lang="en-US" sz="2400" b="1" u="sng" dirty="0" smtClean="0"/>
              <a:t>NT (Nested Task, bit 14)</a:t>
            </a:r>
            <a:endParaRPr lang="en-US" sz="2400" dirty="0" smtClean="0"/>
          </a:p>
          <a:p>
            <a:pPr eaLnBrk="1" hangingPunct="1"/>
            <a:r>
              <a:rPr lang="en-US" sz="2100" dirty="0" smtClean="0"/>
              <a:t>This flag applies to Protected Mode. </a:t>
            </a:r>
          </a:p>
          <a:p>
            <a:pPr eaLnBrk="1" hangingPunct="1"/>
            <a:r>
              <a:rPr lang="en-US" sz="2100" dirty="0" smtClean="0"/>
              <a:t>NT is set to indicate that the execution of this task is nested within another task. </a:t>
            </a:r>
          </a:p>
          <a:p>
            <a:pPr eaLnBrk="1" hangingPunct="1"/>
            <a:r>
              <a:rPr lang="en-US" sz="2100" dirty="0" smtClean="0"/>
              <a:t>If set, it indicates that the current nested task's Task State Segment (TSS) has a valid back link to the previous task's TSS.</a:t>
            </a:r>
          </a:p>
          <a:p>
            <a:pPr eaLnBrk="1" hangingPunct="1">
              <a:buFont typeface="Arial" charset="0"/>
              <a:buNone/>
            </a:pPr>
            <a:r>
              <a:rPr lang="en-US" sz="2400" b="1" u="sng" dirty="0" smtClean="0"/>
              <a:t>IOPL (Input/output Privilege Level, bits 12-13)</a:t>
            </a:r>
            <a:endParaRPr lang="en-US" sz="2400" dirty="0" smtClean="0"/>
          </a:p>
          <a:p>
            <a:pPr eaLnBrk="1" hangingPunct="1"/>
            <a:r>
              <a:rPr lang="en-US" sz="2100" dirty="0" smtClean="0"/>
              <a:t>These two-bit fields are used in protected mode to generate </a:t>
            </a:r>
            <a:r>
              <a:rPr lang="en-US" sz="2100" dirty="0" smtClean="0">
                <a:hlinkClick r:id="rId2"/>
              </a:rPr>
              <a:t>four levels of security</a:t>
            </a:r>
            <a:r>
              <a:rPr lang="en-US" sz="2100" dirty="0" smtClean="0"/>
              <a:t> from 0 to 3 at which your code must be running in order to execute any I/O related instructions.</a:t>
            </a:r>
          </a:p>
          <a:p>
            <a:pPr eaLnBrk="1" hangingPunct="1"/>
            <a:r>
              <a:rPr lang="en-US" sz="2100" dirty="0" smtClean="0"/>
              <a:t>IOPL indicates the maximum current privilege level value(CPL) permitted to execute I/O instructions without generating exceptions. </a:t>
            </a:r>
          </a:p>
          <a:p>
            <a:r>
              <a:rPr lang="en-US" sz="2100" dirty="0" smtClean="0"/>
              <a:t>The IOPL field in the EFLAGS register defines the right to use I/O-related instructions.</a:t>
            </a:r>
          </a:p>
          <a:p>
            <a:r>
              <a:rPr lang="en-US" sz="2100" dirty="0" smtClean="0"/>
              <a:t>CPL&lt;=IOPL</a:t>
            </a:r>
          </a:p>
          <a:p>
            <a:pPr eaLnBrk="1" hangingPunct="1"/>
            <a:endParaRPr lang="en-US" dirty="0" smtClean="0"/>
          </a:p>
        </p:txBody>
      </p:sp>
      <p:pic>
        <p:nvPicPr>
          <p:cNvPr id="3" name="Picture 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 y="0"/>
            <a:ext cx="1643042" cy="762172"/>
          </a:xfrm>
          <a:prstGeom prst="rect">
            <a:avLst/>
          </a:prstGeom>
        </p:spPr>
      </p:pic>
      <p:sp>
        <p:nvSpPr>
          <p:cNvPr id="4" name="Footer Placeholder 4"/>
          <p:cNvSpPr>
            <a:spLocks noGrp="1"/>
          </p:cNvSpPr>
          <p:nvPr>
            <p:ph type="ftr" sz="quarter" idx="11"/>
          </p:nvPr>
        </p:nvSpPr>
        <p:spPr>
          <a:xfrm>
            <a:off x="214282" y="6356350"/>
            <a:ext cx="8715436" cy="365125"/>
          </a:xfrm>
        </p:spPr>
        <p:txBody>
          <a:bodyPr/>
          <a:lstStyle/>
          <a:p>
            <a:pPr lvl="0">
              <a:defRPr/>
            </a:pPr>
            <a:endParaRPr lang="en-US" dirty="0" smtClean="0">
              <a:solidFill>
                <a:schemeClr val="tx1"/>
              </a:solidFill>
            </a:endParaRPr>
          </a:p>
          <a:p>
            <a:pPr lvl="0">
              <a:defRPr/>
            </a:pPr>
            <a:r>
              <a:rPr lang="en-US" dirty="0" smtClean="0">
                <a:solidFill>
                  <a:schemeClr val="tx1"/>
                </a:solidFill>
              </a:rPr>
              <a:t>Hope Foundation’s International Institute of Information Technology, I²IT, P-14 Rajiv Gandhi </a:t>
            </a:r>
            <a:r>
              <a:rPr lang="en-US" dirty="0" err="1" smtClean="0">
                <a:solidFill>
                  <a:schemeClr val="tx1"/>
                </a:solidFill>
              </a:rPr>
              <a:t>Infotech</a:t>
            </a:r>
            <a:r>
              <a:rPr lang="en-US" dirty="0" smtClean="0">
                <a:solidFill>
                  <a:schemeClr val="tx1"/>
                </a:solidFill>
              </a:rPr>
              <a:t> Park, </a:t>
            </a:r>
            <a:r>
              <a:rPr lang="en-US" dirty="0" err="1" smtClean="0">
                <a:solidFill>
                  <a:schemeClr val="tx1"/>
                </a:solidFill>
              </a:rPr>
              <a:t>Hinjawadi</a:t>
            </a:r>
            <a:r>
              <a:rPr lang="en-US" dirty="0" smtClean="0">
                <a:solidFill>
                  <a:schemeClr val="tx1"/>
                </a:solidFill>
              </a:rPr>
              <a:t>, </a:t>
            </a:r>
            <a:r>
              <a:rPr lang="en-US" dirty="0" err="1" smtClean="0">
                <a:solidFill>
                  <a:schemeClr val="tx1"/>
                </a:solidFill>
              </a:rPr>
              <a:t>Pune</a:t>
            </a:r>
            <a:r>
              <a:rPr lang="en-US" dirty="0" smtClean="0">
                <a:solidFill>
                  <a:schemeClr val="tx1"/>
                </a:solidFill>
              </a:rPr>
              <a:t> - 411 057 </a:t>
            </a:r>
          </a:p>
          <a:p>
            <a:pPr lvl="0">
              <a:defRPr/>
            </a:pPr>
            <a:r>
              <a:rPr lang="en-US" dirty="0" smtClean="0">
                <a:solidFill>
                  <a:schemeClr val="tx1"/>
                </a:solidFill>
              </a:rPr>
              <a:t>Tel - +91 20 22933441 / 2 / 3  |  Website - </a:t>
            </a:r>
            <a:r>
              <a:rPr lang="en-US" dirty="0" smtClean="0">
                <a:solidFill>
                  <a:schemeClr val="tx1"/>
                </a:solidFill>
                <a:hlinkClick r:id="rId4"/>
              </a:rPr>
              <a:t>www.isquareit.edu.in</a:t>
            </a:r>
            <a:r>
              <a:rPr lang="en-US" dirty="0" smtClean="0">
                <a:solidFill>
                  <a:schemeClr val="tx1"/>
                </a:solidFill>
              </a:rPr>
              <a:t> ; Email - </a:t>
            </a:r>
            <a:r>
              <a:rPr lang="en-US" dirty="0" smtClean="0">
                <a:solidFill>
                  <a:schemeClr val="tx1"/>
                </a:solidFill>
                <a:hlinkClick r:id="rId5"/>
              </a:rPr>
              <a:t>info@isquareit.edu.in</a:t>
            </a:r>
            <a:r>
              <a:rPr lang="en-US" dirty="0" smtClean="0">
                <a:solidFill>
                  <a:schemeClr val="tx1"/>
                </a:solidFill>
              </a:rPr>
              <a:t> </a:t>
            </a:r>
          </a:p>
          <a:p>
            <a:endParaRPr lang="en-I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2517</TotalTime>
  <Words>3420</Words>
  <Application>Microsoft Office PowerPoint</Application>
  <PresentationFormat>On-screen Show (4:3)</PresentationFormat>
  <Paragraphs>353</Paragraphs>
  <Slides>35</Slides>
  <Notes>1</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vector>
  </TitlesOfParts>
  <Company>ZEAL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DNYANGANGA</dc:creator>
  <cp:lastModifiedBy>Vaidehi Banerjee</cp:lastModifiedBy>
  <cp:revision>293</cp:revision>
  <dcterms:created xsi:type="dcterms:W3CDTF">2013-12-10T09:20:26Z</dcterms:created>
  <dcterms:modified xsi:type="dcterms:W3CDTF">2019-01-13T03:02:03Z</dcterms:modified>
</cp:coreProperties>
</file>