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332" r:id="rId9"/>
    <p:sldId id="333" r:id="rId10"/>
    <p:sldId id="31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ILESH" initials="N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FF"/>
    <a:srgbClr val="04D3F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>
        <p:scale>
          <a:sx n="70" d="100"/>
          <a:sy n="70" d="100"/>
        </p:scale>
        <p:origin x="-1302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04FC00-A9E1-4DCF-94AC-4B007682BFF5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B136CED-824E-4849-892E-13B5FE4CD166}">
      <dgm:prSet/>
      <dgm:spPr/>
      <dgm:t>
        <a:bodyPr/>
        <a:lstStyle/>
        <a:p>
          <a:pPr algn="ctr" rtl="0"/>
          <a:r>
            <a:rPr lang="en-US" dirty="0" smtClean="0">
              <a:latin typeface="Algerian" pitchFamily="82" charset="0"/>
            </a:rPr>
            <a:t>Thank you!!</a:t>
          </a:r>
          <a:endParaRPr lang="en-US" dirty="0">
            <a:latin typeface="Algerian" pitchFamily="82" charset="0"/>
          </a:endParaRPr>
        </a:p>
      </dgm:t>
    </dgm:pt>
    <dgm:pt modelId="{5ED4DCA9-0251-479E-8062-770A87236D45}" type="parTrans" cxnId="{9EB01E55-6F5C-40BE-B194-1012C060BA1B}">
      <dgm:prSet/>
      <dgm:spPr/>
      <dgm:t>
        <a:bodyPr/>
        <a:lstStyle/>
        <a:p>
          <a:endParaRPr lang="en-US"/>
        </a:p>
      </dgm:t>
    </dgm:pt>
    <dgm:pt modelId="{64D2397D-141F-4E04-9FE4-D2CC2389A0C7}" type="sibTrans" cxnId="{9EB01E55-6F5C-40BE-B194-1012C060BA1B}">
      <dgm:prSet/>
      <dgm:spPr/>
      <dgm:t>
        <a:bodyPr/>
        <a:lstStyle/>
        <a:p>
          <a:endParaRPr lang="en-US"/>
        </a:p>
      </dgm:t>
    </dgm:pt>
    <dgm:pt modelId="{768F5280-010E-41B3-B7D9-D4E35DABE8E3}" type="pres">
      <dgm:prSet presAssocID="{0704FC00-A9E1-4DCF-94AC-4B007682BF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9E7BFA6-1079-4A01-A5F1-D8A4D9BF55C2}" type="pres">
      <dgm:prSet presAssocID="{4B136CED-824E-4849-892E-13B5FE4CD166}" presName="parentText" presStyleLbl="node1" presStyleIdx="0" presStyleCnt="1" custLinFactY="-54949" custLinFactNeighborX="-1124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970CC22-7519-4508-B661-7968A54E67D4}" type="presOf" srcId="{4B136CED-824E-4849-892E-13B5FE4CD166}" destId="{C9E7BFA6-1079-4A01-A5F1-D8A4D9BF55C2}" srcOrd="0" destOrd="0" presId="urn:microsoft.com/office/officeart/2005/8/layout/vList2"/>
    <dgm:cxn modelId="{9EB01E55-6F5C-40BE-B194-1012C060BA1B}" srcId="{0704FC00-A9E1-4DCF-94AC-4B007682BFF5}" destId="{4B136CED-824E-4849-892E-13B5FE4CD166}" srcOrd="0" destOrd="0" parTransId="{5ED4DCA9-0251-479E-8062-770A87236D45}" sibTransId="{64D2397D-141F-4E04-9FE4-D2CC2389A0C7}"/>
    <dgm:cxn modelId="{88D32900-AEA6-40FC-BCC8-06F77FE307FE}" type="presOf" srcId="{0704FC00-A9E1-4DCF-94AC-4B007682BFF5}" destId="{768F5280-010E-41B3-B7D9-D4E35DABE8E3}" srcOrd="0" destOrd="0" presId="urn:microsoft.com/office/officeart/2005/8/layout/vList2"/>
    <dgm:cxn modelId="{9F44B17A-F0F5-4921-8AEF-01558B6FC0FE}" type="presParOf" srcId="{768F5280-010E-41B3-B7D9-D4E35DABE8E3}" destId="{C9E7BFA6-1079-4A01-A5F1-D8A4D9BF55C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5B6CF-3179-4606-8801-0216B1CB695C}" type="datetimeFigureOut">
              <a:rPr lang="en-US" smtClean="0"/>
              <a:pPr/>
              <a:t>1/6/2019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CCCFA3-5812-4498-BD02-F34DEEBF5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2E3E4-D5BD-45CE-9CFE-F4194040CCC2}" type="datetime1">
              <a:rPr lang="en-US" smtClean="0"/>
              <a:pPr/>
              <a:t>1/6/2019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BA476-8D75-4389-B3D4-4EB1FC5AD6D5}" type="datetime1">
              <a:rPr lang="en-US" smtClean="0"/>
              <a:pPr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B3B8-79C1-4893-B84E-7807A6EB42F8}" type="datetime1">
              <a:rPr lang="en-US" smtClean="0"/>
              <a:pPr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65EA9-4F2F-4A9E-9675-8226FE3B0FBE}" type="datetime1">
              <a:rPr lang="en-US" smtClean="0"/>
              <a:pPr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F1AC-D1D5-4D55-9824-920D2791C718}" type="datetime1">
              <a:rPr lang="en-US" smtClean="0"/>
              <a:pPr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smtClean="0"/>
              <a:t>Data Structures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DF26F-1B82-41AD-8934-61397CAE3737}" type="datetime1">
              <a:rPr lang="en-US" smtClean="0"/>
              <a:pPr/>
              <a:t>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64A8-8024-4AAF-96E1-00626A266DF6}" type="datetime1">
              <a:rPr lang="en-US" smtClean="0"/>
              <a:pPr/>
              <a:t>1/6/2019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DDABB-FA45-4377-B6D6-0416D186861C}" type="datetime1">
              <a:rPr lang="en-US" smtClean="0"/>
              <a:pPr/>
              <a:t>1/6/2019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F526-D217-4983-A859-21D6318B9C3A}" type="datetime1">
              <a:rPr lang="en-US" smtClean="0"/>
              <a:pPr/>
              <a:t>1/6/2019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A7AE8-6EEF-4EC5-92F0-46E90BA33765}" type="datetime1">
              <a:rPr lang="en-US" smtClean="0"/>
              <a:pPr/>
              <a:t>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D2626-8EA3-45E0-89D5-DDD793B99396}" type="datetime1">
              <a:rPr lang="en-US" smtClean="0"/>
              <a:pPr/>
              <a:t>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smtClean="0"/>
              <a:t>Data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5A82B77-25F4-4BFC-A0A0-F334495518FC}" type="datetime1">
              <a:rPr lang="en-US" smtClean="0"/>
              <a:pPr/>
              <a:t>1/6/2019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Data Structures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mailto:info@isquareit.edu.in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squareit.edu.in/" TargetMode="External"/><Relationship Id="rId3" Type="http://schemas.openxmlformats.org/officeDocument/2006/relationships/diagramLayout" Target="../diagrams/layout1.xml"/><Relationship Id="rId7" Type="http://schemas.openxmlformats.org/officeDocument/2006/relationships/hyperlink" Target="mailto:varshad@isquareit.edu.in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hyperlink" Target="mailto:info@isquareit.edu.in" TargetMode="Externa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S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26333" y="1066800"/>
            <a:ext cx="6846807" cy="3657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1219200"/>
            <a:ext cx="9067800" cy="182880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tx1"/>
                </a:solidFill>
                <a:latin typeface="Algerian" pitchFamily="82" charset="0"/>
              </a:rPr>
              <a:t/>
            </a:r>
            <a:br>
              <a:rPr lang="en-US" sz="4400" dirty="0" smtClean="0">
                <a:solidFill>
                  <a:schemeClr val="tx1"/>
                </a:solidFill>
                <a:latin typeface="Algerian" pitchFamily="82" charset="0"/>
              </a:rPr>
            </a:br>
            <a:r>
              <a:rPr sz="4400" dirty="0" smtClean="0">
                <a:solidFill>
                  <a:schemeClr val="tx1"/>
                </a:solidFill>
                <a:latin typeface="Algerian" pitchFamily="82" charset="0"/>
              </a:rPr>
              <a:t/>
            </a:r>
            <a:br>
              <a:rPr sz="4400" dirty="0" smtClean="0">
                <a:solidFill>
                  <a:schemeClr val="tx1"/>
                </a:solidFill>
                <a:latin typeface="Algerian" pitchFamily="82" charset="0"/>
              </a:rPr>
            </a:br>
            <a:r>
              <a:rPr sz="4400" dirty="0" smtClean="0">
                <a:solidFill>
                  <a:schemeClr val="tx1"/>
                </a:solidFill>
                <a:latin typeface="Algerian" pitchFamily="82" charset="0"/>
              </a:rPr>
              <a:t/>
            </a:r>
            <a:br>
              <a:rPr sz="4400" dirty="0" smtClean="0">
                <a:solidFill>
                  <a:schemeClr val="tx1"/>
                </a:solidFill>
                <a:latin typeface="Algerian" pitchFamily="82" charset="0"/>
              </a:rPr>
            </a:br>
            <a:r>
              <a:rPr lang="en-IN" sz="4400" dirty="0" smtClean="0">
                <a:solidFill>
                  <a:schemeClr val="tx1"/>
                </a:solidFill>
                <a:latin typeface="Algerian" pitchFamily="82" charset="0"/>
              </a:rPr>
              <a:t>ADDITION OF </a:t>
            </a:r>
            <a:br>
              <a:rPr lang="en-IN" sz="4400" dirty="0" smtClean="0">
                <a:solidFill>
                  <a:schemeClr val="tx1"/>
                </a:solidFill>
                <a:latin typeface="Algerian" pitchFamily="82" charset="0"/>
              </a:rPr>
            </a:br>
            <a:r>
              <a:rPr lang="en-IN" sz="4400" dirty="0" smtClean="0">
                <a:solidFill>
                  <a:schemeClr val="tx1"/>
                </a:solidFill>
                <a:latin typeface="Algerian" pitchFamily="82" charset="0"/>
              </a:rPr>
              <a:t>TWO POLYNOMIALS</a:t>
            </a:r>
            <a:br>
              <a:rPr lang="en-IN" sz="4400" dirty="0" smtClean="0">
                <a:solidFill>
                  <a:schemeClr val="tx1"/>
                </a:solidFill>
                <a:latin typeface="Algerian" pitchFamily="82" charset="0"/>
              </a:rPr>
            </a:br>
            <a:r>
              <a:rPr lang="en-US" sz="4400" dirty="0" smtClean="0">
                <a:solidFill>
                  <a:schemeClr val="tx1"/>
                </a:solidFill>
                <a:latin typeface="Algerian" pitchFamily="82" charset="0"/>
              </a:rPr>
              <a:t/>
            </a:r>
            <a:br>
              <a:rPr lang="en-US" sz="4400" dirty="0" smtClean="0">
                <a:solidFill>
                  <a:schemeClr val="tx1"/>
                </a:solidFill>
                <a:latin typeface="Algerian" pitchFamily="82" charset="0"/>
              </a:rPr>
            </a:br>
            <a:r>
              <a:rPr lang="en-US" sz="4400" dirty="0" smtClean="0">
                <a:solidFill>
                  <a:schemeClr val="tx1"/>
                </a:solidFill>
                <a:latin typeface="Algerian" pitchFamily="82" charset="0"/>
              </a:rPr>
              <a:t/>
            </a:r>
            <a:br>
              <a:rPr lang="en-US" sz="4400" dirty="0" smtClean="0">
                <a:solidFill>
                  <a:schemeClr val="tx1"/>
                </a:solidFill>
                <a:latin typeface="Algerian" pitchFamily="82" charset="0"/>
              </a:rPr>
            </a:br>
            <a:endParaRPr lang="en-US" sz="4400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4419600"/>
            <a:ext cx="84582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IN" sz="2400" dirty="0" smtClean="0"/>
              <a:t>Prepared by</a:t>
            </a:r>
          </a:p>
          <a:p>
            <a:pPr lvl="0">
              <a:spcBef>
                <a:spcPct val="0"/>
              </a:spcBef>
              <a:defRPr/>
            </a:pPr>
            <a:r>
              <a:rPr lang="en-US" sz="2400" dirty="0" err="1" smtClean="0"/>
              <a:t>Varsha</a:t>
            </a:r>
            <a:r>
              <a:rPr lang="en-US" sz="2400" dirty="0" smtClean="0"/>
              <a:t> </a:t>
            </a:r>
            <a:r>
              <a:rPr lang="en-US" sz="2400" dirty="0" err="1" smtClean="0"/>
              <a:t>Degaonkar</a:t>
            </a:r>
            <a:endParaRPr lang="en-US" sz="2400" dirty="0" smtClean="0"/>
          </a:p>
          <a:p>
            <a:r>
              <a:rPr lang="en-IN" sz="2400" dirty="0" smtClean="0"/>
              <a:t>Department of Electronics and Telecommunication</a:t>
            </a:r>
          </a:p>
          <a:p>
            <a:endParaRPr lang="en-IN" sz="2400" dirty="0" smtClean="0"/>
          </a:p>
          <a:p>
            <a:r>
              <a:rPr lang="en-IN" sz="2400" dirty="0" smtClean="0"/>
              <a:t>Hope </a:t>
            </a:r>
            <a:r>
              <a:rPr lang="en-IN" sz="2400" dirty="0" smtClean="0"/>
              <a:t>Foundation’s </a:t>
            </a:r>
            <a:endParaRPr lang="en-IN" sz="2400" dirty="0" smtClean="0"/>
          </a:p>
          <a:p>
            <a:r>
              <a:rPr lang="en-IN" sz="2400" dirty="0" smtClean="0"/>
              <a:t>International </a:t>
            </a:r>
            <a:r>
              <a:rPr lang="en-IN" sz="2400" dirty="0" smtClean="0"/>
              <a:t>Institute of Information Technology, </a:t>
            </a:r>
            <a:r>
              <a:rPr lang="en-IN" sz="2400" dirty="0" smtClean="0"/>
              <a:t>I²IT</a:t>
            </a:r>
          </a:p>
          <a:p>
            <a:r>
              <a:rPr lang="en-IN" sz="2400" dirty="0" smtClean="0">
                <a:hlinkClick r:id="rId3"/>
              </a:rPr>
              <a:t>www.isquareit.edu.in</a:t>
            </a:r>
            <a:r>
              <a:rPr lang="en-IN" sz="2400" dirty="0" smtClean="0"/>
              <a:t> | </a:t>
            </a:r>
            <a:r>
              <a:rPr lang="en-IN" sz="2400" dirty="0" smtClean="0">
                <a:hlinkClick r:id="rId4"/>
              </a:rPr>
              <a:t>info@isquareit.edu.in</a:t>
            </a:r>
            <a:r>
              <a:rPr lang="en-IN" sz="2400" dirty="0" smtClean="0"/>
              <a:t> </a:t>
            </a:r>
            <a:endParaRPr lang="en-IN" sz="24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81400" y="152400"/>
            <a:ext cx="1812415" cy="84074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981200" y="4495800"/>
            <a:ext cx="4572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sz="900" dirty="0" smtClean="0"/>
              <a:t>https://www.geeksforgeeks.org/top-algorithms-and-data-structures-for-competitive-programming/</a:t>
            </a:r>
            <a:endParaRPr lang="en-IN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685800" y="228600"/>
          <a:ext cx="67818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533400" y="2438400"/>
            <a:ext cx="6972300" cy="3999845"/>
            <a:chOff x="-190500" y="0"/>
            <a:chExt cx="6972300" cy="1568881"/>
          </a:xfrm>
        </p:grpSpPr>
        <p:sp>
          <p:nvSpPr>
            <p:cNvPr id="9" name="Rounded Rectangle 8"/>
            <p:cNvSpPr/>
            <p:nvPr/>
          </p:nvSpPr>
          <p:spPr>
            <a:xfrm>
              <a:off x="0" y="0"/>
              <a:ext cx="6781800" cy="1524305"/>
            </a:xfrm>
            <a:prstGeom prst="roundRect">
              <a:avLst/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IN" dirty="0"/>
            </a:p>
          </p:txBody>
        </p:sp>
        <p:sp>
          <p:nvSpPr>
            <p:cNvPr id="10" name="Rounded Rectangle 4"/>
            <p:cNvSpPr/>
            <p:nvPr/>
          </p:nvSpPr>
          <p:spPr>
            <a:xfrm>
              <a:off x="-190500" y="59129"/>
              <a:ext cx="6618452" cy="15097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lvl="0" algn="ctr" defTabSz="28892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For further details please contact</a:t>
              </a:r>
            </a:p>
            <a:p>
              <a:pPr lvl="0" algn="ctr" defTabSz="28892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Prof. </a:t>
              </a:r>
              <a:r>
                <a:rPr lang="en-US" dirty="0" err="1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Varsha</a:t>
              </a:r>
              <a:r>
                <a:rPr lang="en-US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dirty="0" err="1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Degaonkar</a:t>
              </a:r>
              <a:endParaRPr lang="en-US" dirty="0" smtClean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lvl="0" algn="ctr" defTabSz="28892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dirty="0" smtClean="0">
                  <a:latin typeface="Tahoma" pitchFamily="34" charset="0"/>
                  <a:ea typeface="Tahoma" pitchFamily="34" charset="0"/>
                  <a:cs typeface="Tahoma" pitchFamily="34" charset="0"/>
                  <a:hlinkClick r:id="rId7"/>
                </a:rPr>
                <a:t>varshad@isquareit.edu.in</a:t>
              </a:r>
              <a:r>
                <a:rPr lang="en-US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</a:p>
            <a:p>
              <a:pPr lvl="0" algn="ctr" defTabSz="28892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Department of Electronics &amp; Telecommunication</a:t>
              </a:r>
            </a:p>
            <a:p>
              <a:pPr lvl="0" algn="ctr" defTabSz="28892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Hope Foundation’s</a:t>
              </a:r>
            </a:p>
            <a:p>
              <a:pPr lvl="0" algn="ctr" defTabSz="28892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International Institute of Information Technology</a:t>
              </a:r>
            </a:p>
            <a:p>
              <a:pPr lvl="0" algn="ctr" defTabSz="28892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I²IT</a:t>
              </a:r>
            </a:p>
            <a:p>
              <a:pPr lvl="0" algn="ctr" defTabSz="28892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Hinjawadi, Pune</a:t>
              </a:r>
            </a:p>
            <a:p>
              <a:pPr lvl="0" algn="ctr" defTabSz="28892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dirty="0" smtClean="0">
                  <a:latin typeface="Tahoma" pitchFamily="34" charset="0"/>
                  <a:ea typeface="Tahoma" pitchFamily="34" charset="0"/>
                  <a:cs typeface="Tahoma" pitchFamily="34" charset="0"/>
                  <a:hlinkClick r:id="rId8"/>
                </a:rPr>
                <a:t>www.isquareit.edu.in</a:t>
              </a:r>
              <a:endParaRPr lang="en-US" dirty="0" smtClean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lvl="0" algn="ctr" defTabSz="28892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Ph. - +91 20 22933441</a:t>
              </a:r>
              <a:endParaRPr lang="en-US" kern="1200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43800" y="201945"/>
            <a:ext cx="1371600" cy="636255"/>
          </a:xfrm>
          <a:prstGeom prst="rect">
            <a:avLst/>
          </a:prstGeom>
        </p:spPr>
      </p:pic>
      <p:sp>
        <p:nvSpPr>
          <p:cNvPr id="12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31800" y="6324600"/>
            <a:ext cx="9036000" cy="457835"/>
          </a:xfrm>
        </p:spPr>
        <p:txBody>
          <a:bodyPr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</a:rPr>
              <a:t>International Institute of Information Technology, I²IT, P-14 Rajiv Gandhi Infotech Park, Hinjawadi, Pune - 411 057 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</a:rPr>
              <a:t>Tel - +91 20 22933441 / 2 / 3  |  Website - </a:t>
            </a:r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  <a:hlinkClick r:id="rId8"/>
              </a:rPr>
              <a:t>www.isquareit.edu.in</a:t>
            </a:r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</a:rPr>
              <a:t> ; Email - </a:t>
            </a:r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  <a:hlinkClick r:id="rId10"/>
              </a:rPr>
              <a:t>info@isquareit.edu.in</a:t>
            </a:r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endParaRPr lang="en-US" sz="1200" dirty="0">
              <a:solidFill>
                <a:schemeClr val="tx1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6858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0000FF"/>
                </a:solidFill>
                <a:latin typeface="Cambria" pitchFamily="18" charset="0"/>
              </a:rPr>
              <a:t>ADDITION OF TWO POLYNOMIALS</a:t>
            </a:r>
            <a:endParaRPr lang="en-US" sz="2800" dirty="0">
              <a:solidFill>
                <a:srgbClr val="0000FF"/>
              </a:solidFill>
              <a:latin typeface="Cambri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46304" y="5867400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marL="273050" indent="7938">
              <a:buNone/>
            </a:pPr>
            <a:r>
              <a:rPr lang="en-US" dirty="0" smtClean="0">
                <a:latin typeface="Cambria" pitchFamily="18" charset="0"/>
              </a:rPr>
              <a:t>#include&lt;</a:t>
            </a:r>
            <a:r>
              <a:rPr lang="en-US" dirty="0" err="1" smtClean="0">
                <a:latin typeface="Cambria" pitchFamily="18" charset="0"/>
              </a:rPr>
              <a:t>stdio.h</a:t>
            </a:r>
            <a:r>
              <a:rPr lang="en-US" dirty="0" smtClean="0">
                <a:latin typeface="Cambria" pitchFamily="18" charset="0"/>
              </a:rPr>
              <a:t>&gt;</a:t>
            </a:r>
          </a:p>
          <a:p>
            <a:pPr marL="273050" indent="7938">
              <a:buNone/>
            </a:pPr>
            <a:r>
              <a:rPr lang="en-US" dirty="0" smtClean="0">
                <a:latin typeface="Cambria" pitchFamily="18" charset="0"/>
              </a:rPr>
              <a:t>#include&lt;</a:t>
            </a:r>
            <a:r>
              <a:rPr lang="en-US" dirty="0" err="1" smtClean="0">
                <a:latin typeface="Cambria" pitchFamily="18" charset="0"/>
              </a:rPr>
              <a:t>conio.h</a:t>
            </a:r>
            <a:r>
              <a:rPr lang="en-US" dirty="0" smtClean="0">
                <a:latin typeface="Cambria" pitchFamily="18" charset="0"/>
              </a:rPr>
              <a:t>&gt;</a:t>
            </a:r>
          </a:p>
          <a:p>
            <a:pPr marL="273050" indent="7938">
              <a:buNone/>
            </a:pPr>
            <a:endParaRPr lang="en-US" dirty="0" smtClean="0">
              <a:latin typeface="Cambria" pitchFamily="18" charset="0"/>
            </a:endParaRPr>
          </a:p>
          <a:p>
            <a:pPr marL="273050" indent="7938">
              <a:buNone/>
            </a:pPr>
            <a:r>
              <a:rPr lang="en-US" dirty="0" err="1" smtClean="0">
                <a:latin typeface="Cambria" pitchFamily="18" charset="0"/>
              </a:rPr>
              <a:t>typedef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struct</a:t>
            </a:r>
            <a:r>
              <a:rPr lang="en-US" dirty="0" smtClean="0">
                <a:latin typeface="Cambria" pitchFamily="18" charset="0"/>
              </a:rPr>
              <a:t> poly</a:t>
            </a:r>
          </a:p>
          <a:p>
            <a:pPr marL="273050" indent="7938">
              <a:buNone/>
            </a:pPr>
            <a:r>
              <a:rPr lang="en-US" dirty="0" smtClean="0">
                <a:latin typeface="Cambria" pitchFamily="18" charset="0"/>
              </a:rPr>
              <a:t>{  	</a:t>
            </a:r>
            <a:r>
              <a:rPr lang="en-US" dirty="0" err="1" smtClean="0">
                <a:latin typeface="Cambria" pitchFamily="18" charset="0"/>
              </a:rPr>
              <a:t>int</a:t>
            </a:r>
            <a:r>
              <a:rPr lang="en-US" dirty="0" smtClean="0">
                <a:latin typeface="Cambria" pitchFamily="18" charset="0"/>
              </a:rPr>
              <a:t> power;</a:t>
            </a:r>
          </a:p>
          <a:p>
            <a:pPr marL="273050" indent="7938">
              <a:buNone/>
            </a:pPr>
            <a:r>
              <a:rPr lang="en-US" dirty="0" smtClean="0">
                <a:latin typeface="Cambria" pitchFamily="18" charset="0"/>
              </a:rPr>
              <a:t>	</a:t>
            </a:r>
            <a:r>
              <a:rPr lang="en-US" dirty="0" err="1" smtClean="0">
                <a:latin typeface="Cambria" pitchFamily="18" charset="0"/>
              </a:rPr>
              <a:t>int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coeff</a:t>
            </a:r>
            <a:r>
              <a:rPr lang="en-US" dirty="0" smtClean="0">
                <a:latin typeface="Cambria" pitchFamily="18" charset="0"/>
              </a:rPr>
              <a:t>;</a:t>
            </a:r>
          </a:p>
          <a:p>
            <a:pPr marL="273050" indent="7938">
              <a:buNone/>
            </a:pPr>
            <a:r>
              <a:rPr lang="en-US" dirty="0" smtClean="0">
                <a:latin typeface="Cambria" pitchFamily="18" charset="0"/>
              </a:rPr>
              <a:t>}poly;</a:t>
            </a:r>
          </a:p>
          <a:p>
            <a:pPr marL="273050" indent="7938">
              <a:buNone/>
            </a:pPr>
            <a:endParaRPr lang="en-US" dirty="0" smtClean="0">
              <a:latin typeface="Cambria" pitchFamily="18" charset="0"/>
            </a:endParaRPr>
          </a:p>
          <a:p>
            <a:pPr marL="273050" indent="7938">
              <a:buNone/>
            </a:pPr>
            <a:endParaRPr lang="en-US" dirty="0" smtClean="0">
              <a:latin typeface="Cambria" pitchFamily="18" charset="0"/>
            </a:endParaRPr>
          </a:p>
          <a:p>
            <a:pPr marL="273050" indent="7938">
              <a:buNone/>
            </a:pPr>
            <a:r>
              <a:rPr lang="en-US" dirty="0" smtClean="0">
                <a:latin typeface="Cambria" pitchFamily="18" charset="0"/>
              </a:rPr>
              <a:t>void print(poly [], </a:t>
            </a:r>
            <a:r>
              <a:rPr lang="en-US" dirty="0" err="1" smtClean="0">
                <a:latin typeface="Cambria" pitchFamily="18" charset="0"/>
              </a:rPr>
              <a:t>int</a:t>
            </a:r>
            <a:r>
              <a:rPr lang="en-US" dirty="0" smtClean="0">
                <a:latin typeface="Cambria" pitchFamily="18" charset="0"/>
              </a:rPr>
              <a:t>);</a:t>
            </a:r>
            <a:r>
              <a:rPr lang="en-US" dirty="0" smtClean="0">
                <a:solidFill>
                  <a:srgbClr val="0000FF"/>
                </a:solidFill>
                <a:latin typeface="Cambria" pitchFamily="18" charset="0"/>
              </a:rPr>
              <a:t>/*function declaration*/</a:t>
            </a:r>
            <a:endParaRPr lang="en-US" dirty="0">
              <a:solidFill>
                <a:srgbClr val="0000FF"/>
              </a:solidFill>
              <a:latin typeface="Cambria" pitchFamily="18" charset="0"/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4800600" y="2057400"/>
            <a:ext cx="2895600" cy="1984248"/>
          </a:xfrm>
          <a:prstGeom prst="wedgeEllipseCallout">
            <a:avLst>
              <a:gd name="adj1" fmla="val -170069"/>
              <a:gd name="adj2" fmla="val 38657"/>
            </a:avLst>
          </a:prstGeom>
          <a:ln w="19050">
            <a:solidFill>
              <a:srgbClr val="FF33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We have created user defined 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datatype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.</a:t>
            </a:r>
            <a:endParaRPr lang="en-US" sz="2000" dirty="0">
              <a:solidFill>
                <a:srgbClr val="0000FF"/>
              </a:solidFill>
              <a:latin typeface="Cambria" pitchFamily="18" charset="0"/>
            </a:endParaRPr>
          </a:p>
        </p:txBody>
      </p:sp>
      <p:sp>
        <p:nvSpPr>
          <p:cNvPr id="8" name="Footer Placeholder 15"/>
          <p:cNvSpPr txBox="1">
            <a:spLocks/>
          </p:cNvSpPr>
          <p:nvPr/>
        </p:nvSpPr>
        <p:spPr>
          <a:xfrm>
            <a:off x="31800" y="6324600"/>
            <a:ext cx="9036000" cy="457835"/>
          </a:xfrm>
          <a:prstGeom prst="rect">
            <a:avLst/>
          </a:prstGeom>
        </p:spPr>
        <p:txBody>
          <a:bodyPr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Hope Foundation’s International Institute of Information Technology, I²IT, P-14 Rajiv Gandhi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Infotech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 Park,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Hinjawadi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,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Pune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 - 411 057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Tel - +91 20 22933441 / 2 / 3  |  Website -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  <a:hlinkClick r:id="rId2"/>
              </a:rPr>
              <a:t>www.isquareit.edu.in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 ; Email -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  <a:hlinkClick r:id="rId3"/>
              </a:rPr>
              <a:t>info@isquareit.edu.in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67600" y="228600"/>
            <a:ext cx="1371600" cy="6362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46304" y="5867400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void main()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{ </a:t>
            </a:r>
            <a:r>
              <a:rPr lang="en-US" sz="2000" dirty="0" err="1" smtClean="0">
                <a:latin typeface="Cambria" pitchFamily="18" charset="0"/>
              </a:rPr>
              <a:t>int</a:t>
            </a:r>
            <a:r>
              <a:rPr lang="en-US" sz="2000" dirty="0" smtClean="0">
                <a:latin typeface="Cambria" pitchFamily="18" charset="0"/>
              </a:rPr>
              <a:t> t1,t2,i,j,k;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poly p1[10],p2[10],p3[10];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</a:t>
            </a:r>
            <a:r>
              <a:rPr lang="en-US" sz="2000" dirty="0" err="1" smtClean="0">
                <a:latin typeface="Cambria" pitchFamily="18" charset="0"/>
              </a:rPr>
              <a:t>clrscr</a:t>
            </a:r>
            <a:r>
              <a:rPr lang="en-US" sz="2000" dirty="0" smtClean="0">
                <a:latin typeface="Cambria" pitchFamily="18" charset="0"/>
              </a:rPr>
              <a:t>();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</a:t>
            </a:r>
            <a:r>
              <a:rPr lang="en-US" sz="2000" dirty="0" err="1" smtClean="0">
                <a:latin typeface="Cambria" pitchFamily="18" charset="0"/>
              </a:rPr>
              <a:t>printf</a:t>
            </a:r>
            <a:r>
              <a:rPr lang="en-US" sz="2000" dirty="0" smtClean="0">
                <a:latin typeface="Cambria" pitchFamily="18" charset="0"/>
              </a:rPr>
              <a:t>("\n Enter number of terms in 1st polynomial :");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</a:t>
            </a:r>
            <a:r>
              <a:rPr lang="en-US" sz="2000" dirty="0" err="1" smtClean="0">
                <a:latin typeface="Cambria" pitchFamily="18" charset="0"/>
              </a:rPr>
              <a:t>scanf</a:t>
            </a:r>
            <a:r>
              <a:rPr lang="en-US" sz="2000" dirty="0" smtClean="0">
                <a:latin typeface="Cambria" pitchFamily="18" charset="0"/>
              </a:rPr>
              <a:t>("%d",&amp;t1);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for (</a:t>
            </a:r>
            <a:r>
              <a:rPr lang="en-US" sz="2000" dirty="0" err="1" smtClean="0">
                <a:latin typeface="Cambria" pitchFamily="18" charset="0"/>
              </a:rPr>
              <a:t>i</a:t>
            </a:r>
            <a:r>
              <a:rPr lang="en-US" sz="2000" dirty="0" smtClean="0">
                <a:latin typeface="Cambria" pitchFamily="18" charset="0"/>
              </a:rPr>
              <a:t>=0;i&lt;t1;i++)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{  </a:t>
            </a:r>
            <a:r>
              <a:rPr lang="en-US" sz="2000" dirty="0" err="1" smtClean="0">
                <a:latin typeface="Cambria" pitchFamily="18" charset="0"/>
              </a:rPr>
              <a:t>printf</a:t>
            </a:r>
            <a:r>
              <a:rPr lang="en-US" sz="2000" dirty="0" smtClean="0">
                <a:latin typeface="Cambria" pitchFamily="18" charset="0"/>
              </a:rPr>
              <a:t>("\n Enter a term(</a:t>
            </a:r>
            <a:r>
              <a:rPr lang="en-US" sz="2000" dirty="0" err="1" smtClean="0">
                <a:latin typeface="Cambria" pitchFamily="18" charset="0"/>
              </a:rPr>
              <a:t>coeff</a:t>
            </a:r>
            <a:r>
              <a:rPr lang="en-US" sz="2000" dirty="0" smtClean="0">
                <a:latin typeface="Cambria" pitchFamily="18" charset="0"/>
              </a:rPr>
              <a:t>.  power)");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    </a:t>
            </a:r>
            <a:r>
              <a:rPr lang="en-US" sz="2000" dirty="0" err="1" smtClean="0">
                <a:latin typeface="Cambria" pitchFamily="18" charset="0"/>
              </a:rPr>
              <a:t>scanf</a:t>
            </a:r>
            <a:r>
              <a:rPr lang="en-US" sz="2000" dirty="0" smtClean="0">
                <a:latin typeface="Cambria" pitchFamily="18" charset="0"/>
              </a:rPr>
              <a:t>("%d%d",&amp;p1[</a:t>
            </a:r>
            <a:r>
              <a:rPr lang="en-US" sz="2000" dirty="0" err="1" smtClean="0">
                <a:latin typeface="Cambria" pitchFamily="18" charset="0"/>
              </a:rPr>
              <a:t>i</a:t>
            </a:r>
            <a:r>
              <a:rPr lang="en-US" sz="2000" dirty="0" smtClean="0">
                <a:latin typeface="Cambria" pitchFamily="18" charset="0"/>
              </a:rPr>
              <a:t>].coeff,&amp;p1[</a:t>
            </a:r>
            <a:r>
              <a:rPr lang="en-US" sz="2000" dirty="0" err="1" smtClean="0">
                <a:latin typeface="Cambria" pitchFamily="18" charset="0"/>
              </a:rPr>
              <a:t>i</a:t>
            </a:r>
            <a:r>
              <a:rPr lang="en-US" sz="2000" dirty="0" smtClean="0">
                <a:latin typeface="Cambria" pitchFamily="18" charset="0"/>
              </a:rPr>
              <a:t>].power);  	}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</a:t>
            </a:r>
            <a:r>
              <a:rPr lang="en-US" sz="2000" dirty="0" err="1" smtClean="0">
                <a:latin typeface="Cambria" pitchFamily="18" charset="0"/>
              </a:rPr>
              <a:t>printf</a:t>
            </a:r>
            <a:r>
              <a:rPr lang="en-US" sz="2000" dirty="0" smtClean="0">
                <a:latin typeface="Cambria" pitchFamily="18" charset="0"/>
              </a:rPr>
              <a:t>("\n1'st polynomial = ");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print(p1,t1); 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/*Function Call*/</a:t>
            </a:r>
            <a:endParaRPr lang="en-US" sz="2000" dirty="0">
              <a:solidFill>
                <a:srgbClr val="0000FF"/>
              </a:solidFill>
              <a:latin typeface="Cambria" pitchFamily="18" charset="0"/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6400800" y="838200"/>
            <a:ext cx="1905000" cy="1527048"/>
          </a:xfrm>
          <a:prstGeom prst="wedgeEllipseCallout">
            <a:avLst>
              <a:gd name="adj1" fmla="val -216345"/>
              <a:gd name="adj2" fmla="val -39350"/>
            </a:avLst>
          </a:prstGeom>
          <a:ln w="19050">
            <a:solidFill>
              <a:srgbClr val="FF33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Structure variables</a:t>
            </a:r>
            <a:endParaRPr lang="en-US" sz="2000" dirty="0">
              <a:solidFill>
                <a:srgbClr val="0000FF"/>
              </a:solidFill>
              <a:latin typeface="Cambria" pitchFamily="18" charset="0"/>
            </a:endParaRPr>
          </a:p>
        </p:txBody>
      </p:sp>
      <p:sp>
        <p:nvSpPr>
          <p:cNvPr id="8" name="Line Callout 1 7"/>
          <p:cNvSpPr/>
          <p:nvPr/>
        </p:nvSpPr>
        <p:spPr>
          <a:xfrm>
            <a:off x="3429000" y="4191000"/>
            <a:ext cx="5715000" cy="2133600"/>
          </a:xfrm>
          <a:prstGeom prst="borderCallout1">
            <a:avLst>
              <a:gd name="adj1" fmla="val 49087"/>
              <a:gd name="adj2" fmla="val -355"/>
              <a:gd name="adj3" fmla="val -2680"/>
              <a:gd name="adj4" fmla="val -44066"/>
            </a:avLst>
          </a:prstGeom>
          <a:noFill/>
          <a:ln w="1905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void print(poly p[],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int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 n)  /*Function Definition*/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{  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int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i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;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    for(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i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=0;i&lt;n-1;i++)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           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printf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("%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dX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^%d + ",p[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i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].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coeff,p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[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i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].power);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     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printf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("%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dX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^%d =0 \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n",p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[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i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].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coeff,p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[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i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].power);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}</a:t>
            </a:r>
            <a:endParaRPr lang="en-US" sz="2000" dirty="0">
              <a:solidFill>
                <a:srgbClr val="0000FF"/>
              </a:solidFill>
              <a:latin typeface="Cambria" pitchFamily="18" charset="0"/>
            </a:endParaRPr>
          </a:p>
        </p:txBody>
      </p:sp>
      <p:sp>
        <p:nvSpPr>
          <p:cNvPr id="9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31800" y="6324600"/>
            <a:ext cx="9036000" cy="457835"/>
          </a:xfrm>
        </p:spPr>
        <p:txBody>
          <a:bodyPr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</a:rPr>
              <a:t>Hope Foundation’s International Institute of Information Technology, I²IT, P-14 Rajiv Gandhi Infotech Park, Hinjawadi, Pune - 411 057 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</a:rPr>
              <a:t>Tel - +91 20 22933441 / 2 / 3  |  Website - </a:t>
            </a:r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  <a:hlinkClick r:id="rId2"/>
              </a:rPr>
              <a:t>www.isquareit.edu.in</a:t>
            </a:r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</a:rPr>
              <a:t> ; Email - </a:t>
            </a:r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  <a:hlinkClick r:id="rId3"/>
              </a:rPr>
              <a:t>info@isquareit.edu.in</a:t>
            </a:r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endParaRPr lang="en-US" sz="1200" dirty="0">
              <a:solidFill>
                <a:schemeClr val="tx1"/>
              </a:solidFill>
              <a:latin typeface="Cambria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91400" y="125745"/>
            <a:ext cx="1371600" cy="6362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allAtOnce" animBg="1"/>
      <p:bldP spid="8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46304" y="5791200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273050" indent="-155575">
              <a:buNone/>
            </a:pPr>
            <a:endParaRPr lang="en-US" sz="2200" dirty="0" smtClean="0">
              <a:latin typeface="Cambria" pitchFamily="18" charset="0"/>
            </a:endParaRPr>
          </a:p>
          <a:p>
            <a:pPr marL="273050" indent="-155575">
              <a:buNone/>
            </a:pPr>
            <a:r>
              <a:rPr lang="en-US" sz="2200" dirty="0" smtClean="0">
                <a:latin typeface="Cambria" pitchFamily="18" charset="0"/>
              </a:rPr>
              <a:t>  </a:t>
            </a:r>
            <a:r>
              <a:rPr lang="en-US" sz="2200" dirty="0" err="1" smtClean="0">
                <a:latin typeface="Cambria" pitchFamily="18" charset="0"/>
              </a:rPr>
              <a:t>printf</a:t>
            </a:r>
            <a:r>
              <a:rPr lang="en-US" sz="2200" dirty="0" smtClean="0">
                <a:latin typeface="Cambria" pitchFamily="18" charset="0"/>
              </a:rPr>
              <a:t>("\n Enter number of terms in 2nd polynomial :");</a:t>
            </a:r>
          </a:p>
          <a:p>
            <a:pPr marL="273050" indent="-155575">
              <a:buNone/>
            </a:pPr>
            <a:r>
              <a:rPr lang="en-US" sz="2200" dirty="0" smtClean="0">
                <a:latin typeface="Cambria" pitchFamily="18" charset="0"/>
              </a:rPr>
              <a:t>	</a:t>
            </a:r>
            <a:r>
              <a:rPr lang="en-US" sz="2200" dirty="0" err="1" smtClean="0">
                <a:latin typeface="Cambria" pitchFamily="18" charset="0"/>
              </a:rPr>
              <a:t>scanf</a:t>
            </a:r>
            <a:r>
              <a:rPr lang="en-US" sz="2200" dirty="0" smtClean="0">
                <a:latin typeface="Cambria" pitchFamily="18" charset="0"/>
              </a:rPr>
              <a:t>("%d",&amp;t2);</a:t>
            </a:r>
          </a:p>
          <a:p>
            <a:pPr marL="273050" indent="-155575">
              <a:buNone/>
            </a:pPr>
            <a:r>
              <a:rPr lang="en-US" sz="2200" dirty="0" smtClean="0">
                <a:latin typeface="Cambria" pitchFamily="18" charset="0"/>
              </a:rPr>
              <a:t>	for (</a:t>
            </a:r>
            <a:r>
              <a:rPr lang="en-US" sz="2200" dirty="0" err="1" smtClean="0">
                <a:latin typeface="Cambria" pitchFamily="18" charset="0"/>
              </a:rPr>
              <a:t>i</a:t>
            </a:r>
            <a:r>
              <a:rPr lang="en-US" sz="2200" dirty="0" smtClean="0">
                <a:latin typeface="Cambria" pitchFamily="18" charset="0"/>
              </a:rPr>
              <a:t>=0;i&lt;t2;i++)</a:t>
            </a:r>
          </a:p>
          <a:p>
            <a:pPr marL="273050" indent="-155575">
              <a:buNone/>
            </a:pPr>
            <a:r>
              <a:rPr lang="en-US" sz="2200" dirty="0" smtClean="0">
                <a:latin typeface="Cambria" pitchFamily="18" charset="0"/>
              </a:rPr>
              <a:t>	{         </a:t>
            </a:r>
            <a:r>
              <a:rPr lang="en-US" sz="2200" dirty="0" err="1" smtClean="0">
                <a:latin typeface="Cambria" pitchFamily="18" charset="0"/>
              </a:rPr>
              <a:t>printf</a:t>
            </a:r>
            <a:r>
              <a:rPr lang="en-US" sz="2200" dirty="0" smtClean="0">
                <a:latin typeface="Cambria" pitchFamily="18" charset="0"/>
              </a:rPr>
              <a:t>("\n Enter a term(</a:t>
            </a:r>
            <a:r>
              <a:rPr lang="en-US" sz="2200" dirty="0" err="1" smtClean="0">
                <a:latin typeface="Cambria" pitchFamily="18" charset="0"/>
              </a:rPr>
              <a:t>coeff</a:t>
            </a:r>
            <a:r>
              <a:rPr lang="en-US" sz="2200" dirty="0" smtClean="0">
                <a:latin typeface="Cambria" pitchFamily="18" charset="0"/>
              </a:rPr>
              <a:t>.  power)");</a:t>
            </a:r>
          </a:p>
          <a:p>
            <a:pPr marL="273050" indent="-155575">
              <a:buNone/>
            </a:pPr>
            <a:r>
              <a:rPr lang="en-US" sz="2200" dirty="0" smtClean="0">
                <a:latin typeface="Cambria" pitchFamily="18" charset="0"/>
              </a:rPr>
              <a:t>		</a:t>
            </a:r>
            <a:r>
              <a:rPr lang="en-US" sz="2200" dirty="0" err="1" smtClean="0">
                <a:latin typeface="Cambria" pitchFamily="18" charset="0"/>
              </a:rPr>
              <a:t>scanf</a:t>
            </a:r>
            <a:r>
              <a:rPr lang="en-US" sz="2200" dirty="0" smtClean="0">
                <a:latin typeface="Cambria" pitchFamily="18" charset="0"/>
              </a:rPr>
              <a:t>("%d%d",&amp;p2[</a:t>
            </a:r>
            <a:r>
              <a:rPr lang="en-US" sz="2200" dirty="0" err="1" smtClean="0">
                <a:latin typeface="Cambria" pitchFamily="18" charset="0"/>
              </a:rPr>
              <a:t>i</a:t>
            </a:r>
            <a:r>
              <a:rPr lang="en-US" sz="2200" dirty="0" smtClean="0">
                <a:latin typeface="Cambria" pitchFamily="18" charset="0"/>
              </a:rPr>
              <a:t>].coeff,&amp;p2[</a:t>
            </a:r>
            <a:r>
              <a:rPr lang="en-US" sz="2200" dirty="0" err="1" smtClean="0">
                <a:latin typeface="Cambria" pitchFamily="18" charset="0"/>
              </a:rPr>
              <a:t>i</a:t>
            </a:r>
            <a:r>
              <a:rPr lang="en-US" sz="2200" dirty="0" smtClean="0">
                <a:latin typeface="Cambria" pitchFamily="18" charset="0"/>
              </a:rPr>
              <a:t>].power);</a:t>
            </a:r>
          </a:p>
          <a:p>
            <a:pPr marL="273050" indent="-155575">
              <a:buNone/>
            </a:pPr>
            <a:r>
              <a:rPr lang="en-US" sz="2200" dirty="0" smtClean="0">
                <a:latin typeface="Cambria" pitchFamily="18" charset="0"/>
              </a:rPr>
              <a:t>	}</a:t>
            </a:r>
          </a:p>
          <a:p>
            <a:pPr marL="273050" indent="-155575">
              <a:buNone/>
            </a:pPr>
            <a:r>
              <a:rPr lang="en-US" sz="2200" dirty="0" smtClean="0">
                <a:latin typeface="Cambria" pitchFamily="18" charset="0"/>
              </a:rPr>
              <a:t>	</a:t>
            </a:r>
            <a:r>
              <a:rPr lang="en-US" sz="2200" dirty="0" err="1" smtClean="0">
                <a:latin typeface="Cambria" pitchFamily="18" charset="0"/>
              </a:rPr>
              <a:t>printf</a:t>
            </a:r>
            <a:r>
              <a:rPr lang="en-US" sz="2200" dirty="0" smtClean="0">
                <a:latin typeface="Cambria" pitchFamily="18" charset="0"/>
              </a:rPr>
              <a:t>("\n2'nd polynomial = ");</a:t>
            </a:r>
          </a:p>
          <a:p>
            <a:pPr marL="273050" indent="-155575">
              <a:buNone/>
            </a:pPr>
            <a:r>
              <a:rPr lang="en-US" sz="2200" dirty="0" smtClean="0">
                <a:latin typeface="Cambria" pitchFamily="18" charset="0"/>
              </a:rPr>
              <a:t>	print(p2,t2);		</a:t>
            </a:r>
            <a:r>
              <a:rPr lang="en-US" sz="2200" dirty="0" smtClean="0">
                <a:solidFill>
                  <a:srgbClr val="0000FF"/>
                </a:solidFill>
                <a:latin typeface="Cambria" pitchFamily="18" charset="0"/>
              </a:rPr>
              <a:t>/*Function Call*/</a:t>
            </a:r>
            <a:endParaRPr lang="en-US" sz="2200" dirty="0">
              <a:solidFill>
                <a:srgbClr val="0000FF"/>
              </a:solidFill>
              <a:latin typeface="Cambria" pitchFamily="18" charset="0"/>
            </a:endParaRPr>
          </a:p>
        </p:txBody>
      </p:sp>
      <p:sp>
        <p:nvSpPr>
          <p:cNvPr id="7" name="Line Callout 1 6"/>
          <p:cNvSpPr/>
          <p:nvPr/>
        </p:nvSpPr>
        <p:spPr>
          <a:xfrm>
            <a:off x="3429000" y="3733800"/>
            <a:ext cx="5715000" cy="2514600"/>
          </a:xfrm>
          <a:prstGeom prst="borderCallout1">
            <a:avLst>
              <a:gd name="adj1" fmla="val 49087"/>
              <a:gd name="adj2" fmla="val -355"/>
              <a:gd name="adj3" fmla="val -972"/>
              <a:gd name="adj4" fmla="val -42260"/>
            </a:avLst>
          </a:prstGeom>
          <a:noFill/>
          <a:ln w="1905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void print(poly p[],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int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 n)  /*Function Definition*/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{ </a:t>
            </a:r>
          </a:p>
          <a:p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int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i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;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for(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i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=0;i&lt;n-1;i++)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           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printf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("%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dX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^%d + ",p[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i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].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coeff,p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[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i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].power);</a:t>
            </a:r>
          </a:p>
          <a:p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printf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("%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dX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^%d =0 \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n",p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[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i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].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coeff,p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[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i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].power);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}</a:t>
            </a:r>
            <a:endParaRPr lang="en-US" sz="2000" dirty="0">
              <a:solidFill>
                <a:srgbClr val="0000FF"/>
              </a:solidFill>
              <a:latin typeface="Cambria" pitchFamily="18" charset="0"/>
            </a:endParaRPr>
          </a:p>
        </p:txBody>
      </p:sp>
      <p:sp>
        <p:nvSpPr>
          <p:cNvPr id="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31800" y="6324600"/>
            <a:ext cx="9036000" cy="457835"/>
          </a:xfrm>
        </p:spPr>
        <p:txBody>
          <a:bodyPr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</a:rPr>
              <a:t>Hope Foundation’s International Institute of Information Technology, I²IT, P-14 Rajiv Gandhi Infotech Park, Hinjawadi, Pune - 411 057 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</a:rPr>
              <a:t>Tel - +91 20 22933441 / 2 / 3  |  Website - </a:t>
            </a:r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  <a:hlinkClick r:id="rId2"/>
              </a:rPr>
              <a:t>www.isquareit.edu.in</a:t>
            </a:r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</a:rPr>
              <a:t> ; Email - </a:t>
            </a:r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  <a:hlinkClick r:id="rId3"/>
              </a:rPr>
              <a:t>info@isquareit.edu.in</a:t>
            </a:r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endParaRPr lang="en-US" sz="1200" dirty="0">
              <a:solidFill>
                <a:schemeClr val="tx1"/>
              </a:solidFill>
              <a:latin typeface="Cambria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91400" y="125745"/>
            <a:ext cx="1371600" cy="6362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46304" y="5791200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    </a:t>
            </a:r>
            <a:r>
              <a:rPr lang="en-US" sz="2000" dirty="0" err="1" smtClean="0">
                <a:latin typeface="Cambria" pitchFamily="18" charset="0"/>
              </a:rPr>
              <a:t>i</a:t>
            </a:r>
            <a:r>
              <a:rPr lang="en-US" sz="2000" dirty="0" smtClean="0">
                <a:latin typeface="Cambria" pitchFamily="18" charset="0"/>
              </a:rPr>
              <a:t>=j=k=0;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while(</a:t>
            </a:r>
            <a:r>
              <a:rPr lang="en-US" sz="2000" dirty="0" err="1" smtClean="0">
                <a:latin typeface="Cambria" pitchFamily="18" charset="0"/>
              </a:rPr>
              <a:t>i</a:t>
            </a:r>
            <a:r>
              <a:rPr lang="en-US" sz="2000" dirty="0" smtClean="0">
                <a:latin typeface="Cambria" pitchFamily="18" charset="0"/>
              </a:rPr>
              <a:t>&lt;t1 || j&lt;t2)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{   if(p1[</a:t>
            </a:r>
            <a:r>
              <a:rPr lang="en-US" sz="2000" dirty="0" err="1" smtClean="0">
                <a:latin typeface="Cambria" pitchFamily="18" charset="0"/>
              </a:rPr>
              <a:t>i</a:t>
            </a:r>
            <a:r>
              <a:rPr lang="en-US" sz="2000" dirty="0" smtClean="0">
                <a:latin typeface="Cambria" pitchFamily="18" charset="0"/>
              </a:rPr>
              <a:t>].power==p2[j].power)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	{  	p3[k].power=p1[</a:t>
            </a:r>
            <a:r>
              <a:rPr lang="en-US" sz="2000" dirty="0" err="1" smtClean="0">
                <a:latin typeface="Cambria" pitchFamily="18" charset="0"/>
              </a:rPr>
              <a:t>i</a:t>
            </a:r>
            <a:r>
              <a:rPr lang="en-US" sz="2000" dirty="0" smtClean="0">
                <a:latin typeface="Cambria" pitchFamily="18" charset="0"/>
              </a:rPr>
              <a:t>].power;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		p3[k].</a:t>
            </a:r>
            <a:r>
              <a:rPr lang="en-US" sz="2000" dirty="0" err="1" smtClean="0">
                <a:latin typeface="Cambria" pitchFamily="18" charset="0"/>
              </a:rPr>
              <a:t>coeff</a:t>
            </a:r>
            <a:r>
              <a:rPr lang="en-US" sz="2000" dirty="0" smtClean="0">
                <a:latin typeface="Cambria" pitchFamily="18" charset="0"/>
              </a:rPr>
              <a:t>=p1[</a:t>
            </a:r>
            <a:r>
              <a:rPr lang="en-US" sz="2000" dirty="0" err="1" smtClean="0">
                <a:latin typeface="Cambria" pitchFamily="18" charset="0"/>
              </a:rPr>
              <a:t>i</a:t>
            </a:r>
            <a:r>
              <a:rPr lang="en-US" sz="2000" dirty="0" smtClean="0">
                <a:latin typeface="Cambria" pitchFamily="18" charset="0"/>
              </a:rPr>
              <a:t>].coeff+p2[j].</a:t>
            </a:r>
            <a:r>
              <a:rPr lang="en-US" sz="2000" dirty="0" err="1" smtClean="0">
                <a:latin typeface="Cambria" pitchFamily="18" charset="0"/>
              </a:rPr>
              <a:t>coeff</a:t>
            </a:r>
            <a:r>
              <a:rPr lang="en-US" sz="2000" dirty="0" smtClean="0">
                <a:latin typeface="Cambria" pitchFamily="18" charset="0"/>
              </a:rPr>
              <a:t>;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		</a:t>
            </a:r>
            <a:r>
              <a:rPr lang="en-US" sz="2000" dirty="0" err="1" smtClean="0">
                <a:latin typeface="Cambria" pitchFamily="18" charset="0"/>
              </a:rPr>
              <a:t>i</a:t>
            </a:r>
            <a:r>
              <a:rPr lang="en-US" sz="2000" dirty="0" smtClean="0">
                <a:latin typeface="Cambria" pitchFamily="18" charset="0"/>
              </a:rPr>
              <a:t>++;j++;k++;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	}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	else if(p1[</a:t>
            </a:r>
            <a:r>
              <a:rPr lang="en-US" sz="2000" dirty="0" err="1" smtClean="0">
                <a:latin typeface="Cambria" pitchFamily="18" charset="0"/>
              </a:rPr>
              <a:t>i</a:t>
            </a:r>
            <a:r>
              <a:rPr lang="en-US" sz="2000" dirty="0" smtClean="0">
                <a:latin typeface="Cambria" pitchFamily="18" charset="0"/>
              </a:rPr>
              <a:t>].power &gt; p2[j].power)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	         {        p3[k].power=p1[</a:t>
            </a:r>
            <a:r>
              <a:rPr lang="en-US" sz="2000" dirty="0" err="1" smtClean="0">
                <a:latin typeface="Cambria" pitchFamily="18" charset="0"/>
              </a:rPr>
              <a:t>i</a:t>
            </a:r>
            <a:r>
              <a:rPr lang="en-US" sz="2000" dirty="0" smtClean="0">
                <a:latin typeface="Cambria" pitchFamily="18" charset="0"/>
              </a:rPr>
              <a:t>].power;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		   p3[k].</a:t>
            </a:r>
            <a:r>
              <a:rPr lang="en-US" sz="2000" dirty="0" err="1" smtClean="0">
                <a:latin typeface="Cambria" pitchFamily="18" charset="0"/>
              </a:rPr>
              <a:t>coeff</a:t>
            </a:r>
            <a:r>
              <a:rPr lang="en-US" sz="2000" dirty="0" smtClean="0">
                <a:latin typeface="Cambria" pitchFamily="18" charset="0"/>
              </a:rPr>
              <a:t>=p1[</a:t>
            </a:r>
            <a:r>
              <a:rPr lang="en-US" sz="2000" dirty="0" err="1" smtClean="0">
                <a:latin typeface="Cambria" pitchFamily="18" charset="0"/>
              </a:rPr>
              <a:t>i</a:t>
            </a:r>
            <a:r>
              <a:rPr lang="en-US" sz="2000" dirty="0" smtClean="0">
                <a:latin typeface="Cambria" pitchFamily="18" charset="0"/>
              </a:rPr>
              <a:t>].</a:t>
            </a:r>
            <a:r>
              <a:rPr lang="en-US" sz="2000" dirty="0" err="1" smtClean="0">
                <a:latin typeface="Cambria" pitchFamily="18" charset="0"/>
              </a:rPr>
              <a:t>coeff</a:t>
            </a:r>
            <a:r>
              <a:rPr lang="en-US" sz="2000" dirty="0" smtClean="0">
                <a:latin typeface="Cambria" pitchFamily="18" charset="0"/>
              </a:rPr>
              <a:t>;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		   </a:t>
            </a:r>
            <a:r>
              <a:rPr lang="en-US" sz="2000" dirty="0" err="1" smtClean="0">
                <a:latin typeface="Cambria" pitchFamily="18" charset="0"/>
              </a:rPr>
              <a:t>i</a:t>
            </a:r>
            <a:r>
              <a:rPr lang="en-US" sz="2000" dirty="0" smtClean="0">
                <a:latin typeface="Cambria" pitchFamily="18" charset="0"/>
              </a:rPr>
              <a:t>++;k++;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	         }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	      else   {    p3[k].power=p2[j].power;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		      p3[k].</a:t>
            </a:r>
            <a:r>
              <a:rPr lang="en-US" sz="2000" dirty="0" err="1" smtClean="0">
                <a:latin typeface="Cambria" pitchFamily="18" charset="0"/>
              </a:rPr>
              <a:t>coeff</a:t>
            </a:r>
            <a:r>
              <a:rPr lang="en-US" sz="2000" dirty="0" smtClean="0">
                <a:latin typeface="Cambria" pitchFamily="18" charset="0"/>
              </a:rPr>
              <a:t>=p2[j].</a:t>
            </a:r>
            <a:r>
              <a:rPr lang="en-US" sz="2000" dirty="0" err="1" smtClean="0">
                <a:latin typeface="Cambria" pitchFamily="18" charset="0"/>
              </a:rPr>
              <a:t>coeff</a:t>
            </a:r>
            <a:r>
              <a:rPr lang="en-US" sz="2000" dirty="0" smtClean="0">
                <a:latin typeface="Cambria" pitchFamily="18" charset="0"/>
              </a:rPr>
              <a:t>;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		      j++;k++;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		  }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      }</a:t>
            </a:r>
            <a:endParaRPr lang="en-US" sz="2000" dirty="0">
              <a:latin typeface="Cambria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486400" y="228600"/>
            <a:ext cx="3124200" cy="9144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2X^6 + 5X^0 =0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  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i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=0</a:t>
            </a:r>
          </a:p>
          <a:p>
            <a:endParaRPr lang="en-US" sz="2000" dirty="0">
              <a:solidFill>
                <a:srgbClr val="0000FF"/>
              </a:solidFill>
              <a:latin typeface="Cambria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62600" y="1143000"/>
            <a:ext cx="3124200" cy="8382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7X^5 + 4X^0 =0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  j=0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---------------------------------</a:t>
            </a:r>
          </a:p>
          <a:p>
            <a:endParaRPr lang="en-US" sz="2000" dirty="0">
              <a:solidFill>
                <a:srgbClr val="0000FF"/>
              </a:solidFill>
              <a:latin typeface="Cambria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38800" y="1905000"/>
            <a:ext cx="3124200" cy="8382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2X^6 +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  k=0</a:t>
            </a:r>
          </a:p>
          <a:p>
            <a:endParaRPr lang="en-US" sz="2000" dirty="0">
              <a:solidFill>
                <a:srgbClr val="0000FF"/>
              </a:solidFill>
              <a:latin typeface="Cambria" pitchFamily="18" charset="0"/>
            </a:endParaRPr>
          </a:p>
        </p:txBody>
      </p:sp>
      <p:sp>
        <p:nvSpPr>
          <p:cNvPr id="9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31800" y="6324600"/>
            <a:ext cx="9036000" cy="457835"/>
          </a:xfrm>
        </p:spPr>
        <p:txBody>
          <a:bodyPr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</a:rPr>
              <a:t>Hope Foundation’s International Institute of Information Technology, I²IT, P-14 Rajiv Gandhi Infotech Park, Hinjawadi, Pune - 411 057 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</a:rPr>
              <a:t>Tel - +91 20 22933441 / 2 / 3  |  Website - </a:t>
            </a:r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  <a:hlinkClick r:id="rId2"/>
              </a:rPr>
              <a:t>www.isquareit.edu.in</a:t>
            </a:r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</a:rPr>
              <a:t> ; Email - </a:t>
            </a:r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  <a:hlinkClick r:id="rId3"/>
              </a:rPr>
              <a:t>info@isquareit.edu.in</a:t>
            </a:r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endParaRPr lang="en-US" sz="1200" dirty="0">
              <a:solidFill>
                <a:schemeClr val="tx1"/>
              </a:solidFill>
              <a:latin typeface="Cambria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0000" y="125745"/>
            <a:ext cx="1371600" cy="6362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46304" y="5715000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    </a:t>
            </a:r>
            <a:r>
              <a:rPr lang="en-US" sz="2000" dirty="0" err="1" smtClean="0">
                <a:latin typeface="Cambria" pitchFamily="18" charset="0"/>
              </a:rPr>
              <a:t>i</a:t>
            </a:r>
            <a:r>
              <a:rPr lang="en-US" sz="2000" dirty="0" smtClean="0">
                <a:latin typeface="Cambria" pitchFamily="18" charset="0"/>
              </a:rPr>
              <a:t>=j=k=0;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while(</a:t>
            </a:r>
            <a:r>
              <a:rPr lang="en-US" sz="2000" dirty="0" err="1" smtClean="0">
                <a:latin typeface="Cambria" pitchFamily="18" charset="0"/>
              </a:rPr>
              <a:t>i</a:t>
            </a:r>
            <a:r>
              <a:rPr lang="en-US" sz="2000" dirty="0" smtClean="0">
                <a:latin typeface="Cambria" pitchFamily="18" charset="0"/>
              </a:rPr>
              <a:t>&lt;t1 || j&lt;t2)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{   if(p1[</a:t>
            </a:r>
            <a:r>
              <a:rPr lang="en-US" sz="2000" dirty="0" err="1" smtClean="0">
                <a:latin typeface="Cambria" pitchFamily="18" charset="0"/>
              </a:rPr>
              <a:t>i</a:t>
            </a:r>
            <a:r>
              <a:rPr lang="en-US" sz="2000" dirty="0" smtClean="0">
                <a:latin typeface="Cambria" pitchFamily="18" charset="0"/>
              </a:rPr>
              <a:t>].power==p2[j].power)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	{  	p3[k].power=p1[</a:t>
            </a:r>
            <a:r>
              <a:rPr lang="en-US" sz="2000" dirty="0" err="1" smtClean="0">
                <a:latin typeface="Cambria" pitchFamily="18" charset="0"/>
              </a:rPr>
              <a:t>i</a:t>
            </a:r>
            <a:r>
              <a:rPr lang="en-US" sz="2000" dirty="0" smtClean="0">
                <a:latin typeface="Cambria" pitchFamily="18" charset="0"/>
              </a:rPr>
              <a:t>].power;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		p3[k].</a:t>
            </a:r>
            <a:r>
              <a:rPr lang="en-US" sz="2000" dirty="0" err="1" smtClean="0">
                <a:latin typeface="Cambria" pitchFamily="18" charset="0"/>
              </a:rPr>
              <a:t>coeff</a:t>
            </a:r>
            <a:r>
              <a:rPr lang="en-US" sz="2000" dirty="0" smtClean="0">
                <a:latin typeface="Cambria" pitchFamily="18" charset="0"/>
              </a:rPr>
              <a:t>=p1[</a:t>
            </a:r>
            <a:r>
              <a:rPr lang="en-US" sz="2000" dirty="0" err="1" smtClean="0">
                <a:latin typeface="Cambria" pitchFamily="18" charset="0"/>
              </a:rPr>
              <a:t>i</a:t>
            </a:r>
            <a:r>
              <a:rPr lang="en-US" sz="2000" dirty="0" smtClean="0">
                <a:latin typeface="Cambria" pitchFamily="18" charset="0"/>
              </a:rPr>
              <a:t>].coeff+p2[j].</a:t>
            </a:r>
            <a:r>
              <a:rPr lang="en-US" sz="2000" dirty="0" err="1" smtClean="0">
                <a:latin typeface="Cambria" pitchFamily="18" charset="0"/>
              </a:rPr>
              <a:t>coeff</a:t>
            </a:r>
            <a:r>
              <a:rPr lang="en-US" sz="2000" dirty="0" smtClean="0">
                <a:latin typeface="Cambria" pitchFamily="18" charset="0"/>
              </a:rPr>
              <a:t>;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		</a:t>
            </a:r>
            <a:r>
              <a:rPr lang="en-US" sz="2000" dirty="0" err="1" smtClean="0">
                <a:latin typeface="Cambria" pitchFamily="18" charset="0"/>
              </a:rPr>
              <a:t>i</a:t>
            </a:r>
            <a:r>
              <a:rPr lang="en-US" sz="2000" dirty="0" smtClean="0">
                <a:latin typeface="Cambria" pitchFamily="18" charset="0"/>
              </a:rPr>
              <a:t>++;j++;k++;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	}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	else if(p1[</a:t>
            </a:r>
            <a:r>
              <a:rPr lang="en-US" sz="2000" dirty="0" err="1" smtClean="0">
                <a:latin typeface="Cambria" pitchFamily="18" charset="0"/>
              </a:rPr>
              <a:t>i</a:t>
            </a:r>
            <a:r>
              <a:rPr lang="en-US" sz="2000" dirty="0" smtClean="0">
                <a:latin typeface="Cambria" pitchFamily="18" charset="0"/>
              </a:rPr>
              <a:t>].power &gt; p2[j].power)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	         {        p3[k].power=p1[</a:t>
            </a:r>
            <a:r>
              <a:rPr lang="en-US" sz="2000" dirty="0" err="1" smtClean="0">
                <a:latin typeface="Cambria" pitchFamily="18" charset="0"/>
              </a:rPr>
              <a:t>i</a:t>
            </a:r>
            <a:r>
              <a:rPr lang="en-US" sz="2000" dirty="0" smtClean="0">
                <a:latin typeface="Cambria" pitchFamily="18" charset="0"/>
              </a:rPr>
              <a:t>].power;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		   p3[k].</a:t>
            </a:r>
            <a:r>
              <a:rPr lang="en-US" sz="2000" dirty="0" err="1" smtClean="0">
                <a:latin typeface="Cambria" pitchFamily="18" charset="0"/>
              </a:rPr>
              <a:t>coeff</a:t>
            </a:r>
            <a:r>
              <a:rPr lang="en-US" sz="2000" dirty="0" smtClean="0">
                <a:latin typeface="Cambria" pitchFamily="18" charset="0"/>
              </a:rPr>
              <a:t>=p1[</a:t>
            </a:r>
            <a:r>
              <a:rPr lang="en-US" sz="2000" dirty="0" err="1" smtClean="0">
                <a:latin typeface="Cambria" pitchFamily="18" charset="0"/>
              </a:rPr>
              <a:t>i</a:t>
            </a:r>
            <a:r>
              <a:rPr lang="en-US" sz="2000" dirty="0" smtClean="0">
                <a:latin typeface="Cambria" pitchFamily="18" charset="0"/>
              </a:rPr>
              <a:t>].</a:t>
            </a:r>
            <a:r>
              <a:rPr lang="en-US" sz="2000" dirty="0" err="1" smtClean="0">
                <a:latin typeface="Cambria" pitchFamily="18" charset="0"/>
              </a:rPr>
              <a:t>coeff</a:t>
            </a:r>
            <a:r>
              <a:rPr lang="en-US" sz="2000" dirty="0" smtClean="0">
                <a:latin typeface="Cambria" pitchFamily="18" charset="0"/>
              </a:rPr>
              <a:t>;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		   </a:t>
            </a:r>
            <a:r>
              <a:rPr lang="en-US" sz="2000" dirty="0" err="1" smtClean="0">
                <a:latin typeface="Cambria" pitchFamily="18" charset="0"/>
              </a:rPr>
              <a:t>i</a:t>
            </a:r>
            <a:r>
              <a:rPr lang="en-US" sz="2000" dirty="0" smtClean="0">
                <a:latin typeface="Cambria" pitchFamily="18" charset="0"/>
              </a:rPr>
              <a:t>++;k++;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	         }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	      else   {    p3[k].power=p2[j].power;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		      p3[k].</a:t>
            </a:r>
            <a:r>
              <a:rPr lang="en-US" sz="2000" dirty="0" err="1" smtClean="0">
                <a:latin typeface="Cambria" pitchFamily="18" charset="0"/>
              </a:rPr>
              <a:t>coeff</a:t>
            </a:r>
            <a:r>
              <a:rPr lang="en-US" sz="2000" dirty="0" smtClean="0">
                <a:latin typeface="Cambria" pitchFamily="18" charset="0"/>
              </a:rPr>
              <a:t>=p2[j].</a:t>
            </a:r>
            <a:r>
              <a:rPr lang="en-US" sz="2000" dirty="0" err="1" smtClean="0">
                <a:latin typeface="Cambria" pitchFamily="18" charset="0"/>
              </a:rPr>
              <a:t>coeff</a:t>
            </a:r>
            <a:r>
              <a:rPr lang="en-US" sz="2000" dirty="0" smtClean="0">
                <a:latin typeface="Cambria" pitchFamily="18" charset="0"/>
              </a:rPr>
              <a:t>;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		      j++;k++;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		  }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      }</a:t>
            </a:r>
          </a:p>
          <a:p>
            <a:pPr marL="273050" indent="-155575">
              <a:buNone/>
            </a:pPr>
            <a:endParaRPr lang="en-US" sz="2000" dirty="0">
              <a:latin typeface="Cambria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638800" y="228600"/>
            <a:ext cx="3124200" cy="9144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2X^6 + 5X^0 =0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                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i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=1</a:t>
            </a:r>
          </a:p>
          <a:p>
            <a:endParaRPr lang="en-US" sz="2000" dirty="0">
              <a:solidFill>
                <a:srgbClr val="0000FF"/>
              </a:solidFill>
              <a:latin typeface="Cambria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38800" y="1143000"/>
            <a:ext cx="3124200" cy="8382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7X^5 + 4X^0 =0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  j=0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---------------------------------</a:t>
            </a:r>
          </a:p>
          <a:p>
            <a:endParaRPr lang="en-US" sz="2000" dirty="0">
              <a:solidFill>
                <a:srgbClr val="0000FF"/>
              </a:solidFill>
              <a:latin typeface="Cambria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15000" y="1905000"/>
            <a:ext cx="990600" cy="8382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2X^6 + 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k=0             </a:t>
            </a:r>
            <a:endParaRPr lang="en-US" sz="2000" dirty="0">
              <a:solidFill>
                <a:srgbClr val="0000FF"/>
              </a:solidFill>
              <a:latin typeface="Cambria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53200" y="2057400"/>
            <a:ext cx="1371600" cy="8382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 7X^5 +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   k=1</a:t>
            </a:r>
          </a:p>
          <a:p>
            <a:endParaRPr lang="en-US" sz="2000" dirty="0">
              <a:solidFill>
                <a:srgbClr val="0000FF"/>
              </a:solidFill>
              <a:latin typeface="Cambria" pitchFamily="18" charset="0"/>
            </a:endParaRPr>
          </a:p>
        </p:txBody>
      </p:sp>
      <p:sp>
        <p:nvSpPr>
          <p:cNvPr id="11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31800" y="6324600"/>
            <a:ext cx="9036000" cy="457835"/>
          </a:xfrm>
        </p:spPr>
        <p:txBody>
          <a:bodyPr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</a:rPr>
              <a:t>Hope Foundation’s International Institute of Information Technology, I²IT, P-14 Rajiv Gandhi Infotech Park, Hinjawadi, Pune - 411 057 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</a:rPr>
              <a:t>Tel - +91 20 22933441 / 2 / 3  |  Website - </a:t>
            </a:r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  <a:hlinkClick r:id="rId2"/>
              </a:rPr>
              <a:t>www.isquareit.edu.in</a:t>
            </a:r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</a:rPr>
              <a:t> ; Email - </a:t>
            </a:r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  <a:hlinkClick r:id="rId3"/>
              </a:rPr>
              <a:t>info@isquareit.edu.in</a:t>
            </a:r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endParaRPr lang="en-US" sz="1200" dirty="0">
              <a:solidFill>
                <a:schemeClr val="tx1"/>
              </a:solidFill>
              <a:latin typeface="Cambria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0000" y="125745"/>
            <a:ext cx="1371600" cy="6362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46304" y="5791200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    </a:t>
            </a:r>
            <a:r>
              <a:rPr lang="en-US" sz="2000" dirty="0" err="1" smtClean="0">
                <a:latin typeface="Cambria" pitchFamily="18" charset="0"/>
              </a:rPr>
              <a:t>i</a:t>
            </a:r>
            <a:r>
              <a:rPr lang="en-US" sz="2000" dirty="0" smtClean="0">
                <a:latin typeface="Cambria" pitchFamily="18" charset="0"/>
              </a:rPr>
              <a:t>=j=k=0;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while(</a:t>
            </a:r>
            <a:r>
              <a:rPr lang="en-US" sz="2000" dirty="0" err="1" smtClean="0">
                <a:latin typeface="Cambria" pitchFamily="18" charset="0"/>
              </a:rPr>
              <a:t>i</a:t>
            </a:r>
            <a:r>
              <a:rPr lang="en-US" sz="2000" dirty="0" smtClean="0">
                <a:latin typeface="Cambria" pitchFamily="18" charset="0"/>
              </a:rPr>
              <a:t>&lt;t1 || j&lt;t2)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{   if(p1[</a:t>
            </a:r>
            <a:r>
              <a:rPr lang="en-US" sz="2000" dirty="0" err="1" smtClean="0">
                <a:latin typeface="Cambria" pitchFamily="18" charset="0"/>
              </a:rPr>
              <a:t>i</a:t>
            </a:r>
            <a:r>
              <a:rPr lang="en-US" sz="2000" dirty="0" smtClean="0">
                <a:latin typeface="Cambria" pitchFamily="18" charset="0"/>
              </a:rPr>
              <a:t>].power==p2[j].power)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	{  	p3[k].power=p1[</a:t>
            </a:r>
            <a:r>
              <a:rPr lang="en-US" sz="2000" dirty="0" err="1" smtClean="0">
                <a:latin typeface="Cambria" pitchFamily="18" charset="0"/>
              </a:rPr>
              <a:t>i</a:t>
            </a:r>
            <a:r>
              <a:rPr lang="en-US" sz="2000" dirty="0" smtClean="0">
                <a:latin typeface="Cambria" pitchFamily="18" charset="0"/>
              </a:rPr>
              <a:t>].power;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		p3[k].</a:t>
            </a:r>
            <a:r>
              <a:rPr lang="en-US" sz="2000" dirty="0" err="1" smtClean="0">
                <a:latin typeface="Cambria" pitchFamily="18" charset="0"/>
              </a:rPr>
              <a:t>coeff</a:t>
            </a:r>
            <a:r>
              <a:rPr lang="en-US" sz="2000" dirty="0" smtClean="0">
                <a:latin typeface="Cambria" pitchFamily="18" charset="0"/>
              </a:rPr>
              <a:t>=p1[</a:t>
            </a:r>
            <a:r>
              <a:rPr lang="en-US" sz="2000" dirty="0" err="1" smtClean="0">
                <a:latin typeface="Cambria" pitchFamily="18" charset="0"/>
              </a:rPr>
              <a:t>i</a:t>
            </a:r>
            <a:r>
              <a:rPr lang="en-US" sz="2000" dirty="0" smtClean="0">
                <a:latin typeface="Cambria" pitchFamily="18" charset="0"/>
              </a:rPr>
              <a:t>].coeff+p2[j].</a:t>
            </a:r>
            <a:r>
              <a:rPr lang="en-US" sz="2000" dirty="0" err="1" smtClean="0">
                <a:latin typeface="Cambria" pitchFamily="18" charset="0"/>
              </a:rPr>
              <a:t>coeff</a:t>
            </a:r>
            <a:r>
              <a:rPr lang="en-US" sz="2000" dirty="0" smtClean="0">
                <a:latin typeface="Cambria" pitchFamily="18" charset="0"/>
              </a:rPr>
              <a:t>;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		</a:t>
            </a:r>
            <a:r>
              <a:rPr lang="en-US" sz="2000" dirty="0" err="1" smtClean="0">
                <a:latin typeface="Cambria" pitchFamily="18" charset="0"/>
              </a:rPr>
              <a:t>i</a:t>
            </a:r>
            <a:r>
              <a:rPr lang="en-US" sz="2000" dirty="0" smtClean="0">
                <a:latin typeface="Cambria" pitchFamily="18" charset="0"/>
              </a:rPr>
              <a:t>++;j++;k++;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	}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	else if(p1[</a:t>
            </a:r>
            <a:r>
              <a:rPr lang="en-US" sz="2000" dirty="0" err="1" smtClean="0">
                <a:latin typeface="Cambria" pitchFamily="18" charset="0"/>
              </a:rPr>
              <a:t>i</a:t>
            </a:r>
            <a:r>
              <a:rPr lang="en-US" sz="2000" dirty="0" smtClean="0">
                <a:latin typeface="Cambria" pitchFamily="18" charset="0"/>
              </a:rPr>
              <a:t>].power &gt; p2[j].power)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	         {        p3[k].power=p1[</a:t>
            </a:r>
            <a:r>
              <a:rPr lang="en-US" sz="2000" dirty="0" err="1" smtClean="0">
                <a:latin typeface="Cambria" pitchFamily="18" charset="0"/>
              </a:rPr>
              <a:t>i</a:t>
            </a:r>
            <a:r>
              <a:rPr lang="en-US" sz="2000" dirty="0" smtClean="0">
                <a:latin typeface="Cambria" pitchFamily="18" charset="0"/>
              </a:rPr>
              <a:t>].power;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		   p3[k].</a:t>
            </a:r>
            <a:r>
              <a:rPr lang="en-US" sz="2000" dirty="0" err="1" smtClean="0">
                <a:latin typeface="Cambria" pitchFamily="18" charset="0"/>
              </a:rPr>
              <a:t>coeff</a:t>
            </a:r>
            <a:r>
              <a:rPr lang="en-US" sz="2000" dirty="0" smtClean="0">
                <a:latin typeface="Cambria" pitchFamily="18" charset="0"/>
              </a:rPr>
              <a:t>=p1[</a:t>
            </a:r>
            <a:r>
              <a:rPr lang="en-US" sz="2000" dirty="0" err="1" smtClean="0">
                <a:latin typeface="Cambria" pitchFamily="18" charset="0"/>
              </a:rPr>
              <a:t>i</a:t>
            </a:r>
            <a:r>
              <a:rPr lang="en-US" sz="2000" dirty="0" smtClean="0">
                <a:latin typeface="Cambria" pitchFamily="18" charset="0"/>
              </a:rPr>
              <a:t>].</a:t>
            </a:r>
            <a:r>
              <a:rPr lang="en-US" sz="2000" dirty="0" err="1" smtClean="0">
                <a:latin typeface="Cambria" pitchFamily="18" charset="0"/>
              </a:rPr>
              <a:t>coeff</a:t>
            </a:r>
            <a:r>
              <a:rPr lang="en-US" sz="2000" dirty="0" smtClean="0">
                <a:latin typeface="Cambria" pitchFamily="18" charset="0"/>
              </a:rPr>
              <a:t>;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		   </a:t>
            </a:r>
            <a:r>
              <a:rPr lang="en-US" sz="2000" dirty="0" err="1" smtClean="0">
                <a:latin typeface="Cambria" pitchFamily="18" charset="0"/>
              </a:rPr>
              <a:t>i</a:t>
            </a:r>
            <a:r>
              <a:rPr lang="en-US" sz="2000" dirty="0" smtClean="0">
                <a:latin typeface="Cambria" pitchFamily="18" charset="0"/>
              </a:rPr>
              <a:t>++;k++;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	         }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	      else   {    p3[k].power=p2[j].power;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		      p3[k].</a:t>
            </a:r>
            <a:r>
              <a:rPr lang="en-US" sz="2000" dirty="0" err="1" smtClean="0">
                <a:latin typeface="Cambria" pitchFamily="18" charset="0"/>
              </a:rPr>
              <a:t>coeff</a:t>
            </a:r>
            <a:r>
              <a:rPr lang="en-US" sz="2000" dirty="0" smtClean="0">
                <a:latin typeface="Cambria" pitchFamily="18" charset="0"/>
              </a:rPr>
              <a:t>=p2[j].</a:t>
            </a:r>
            <a:r>
              <a:rPr lang="en-US" sz="2000" dirty="0" err="1" smtClean="0">
                <a:latin typeface="Cambria" pitchFamily="18" charset="0"/>
              </a:rPr>
              <a:t>coeff</a:t>
            </a:r>
            <a:r>
              <a:rPr lang="en-US" sz="2000" dirty="0" smtClean="0">
                <a:latin typeface="Cambria" pitchFamily="18" charset="0"/>
              </a:rPr>
              <a:t>;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		      j++;k++;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		  }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      }</a:t>
            </a:r>
          </a:p>
          <a:p>
            <a:pPr marL="273050" indent="-155575">
              <a:buNone/>
            </a:pPr>
            <a:endParaRPr lang="en-US" sz="2000" dirty="0">
              <a:latin typeface="Cambria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638800" y="228600"/>
            <a:ext cx="3124200" cy="9144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2X^6 + 5X^0 =0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                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i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=1</a:t>
            </a:r>
          </a:p>
          <a:p>
            <a:endParaRPr lang="en-US" sz="2000" dirty="0">
              <a:solidFill>
                <a:srgbClr val="0000FF"/>
              </a:solidFill>
              <a:latin typeface="Cambria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38800" y="1143000"/>
            <a:ext cx="3124200" cy="8382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7X^5 + 4X^0 =0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                j=1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---------------------------------</a:t>
            </a:r>
          </a:p>
          <a:p>
            <a:endParaRPr lang="en-US" sz="2000" dirty="0">
              <a:solidFill>
                <a:srgbClr val="0000FF"/>
              </a:solidFill>
              <a:latin typeface="Cambria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38800" y="1905000"/>
            <a:ext cx="1752600" cy="7620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2X^6 +7X^5 +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  k=0       k=1                     </a:t>
            </a:r>
            <a:endParaRPr lang="en-US" sz="2000" dirty="0">
              <a:solidFill>
                <a:srgbClr val="0000FF"/>
              </a:solidFill>
              <a:latin typeface="Cambria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239000" y="2057400"/>
            <a:ext cx="1219200" cy="8382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 9X^0 =0 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   k=2</a:t>
            </a:r>
          </a:p>
          <a:p>
            <a:endParaRPr lang="en-US" sz="2000" dirty="0">
              <a:solidFill>
                <a:srgbClr val="0000FF"/>
              </a:solidFill>
              <a:latin typeface="Cambria" pitchFamily="18" charset="0"/>
            </a:endParaRPr>
          </a:p>
        </p:txBody>
      </p:sp>
      <p:sp>
        <p:nvSpPr>
          <p:cNvPr id="11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31800" y="6324600"/>
            <a:ext cx="9036000" cy="457835"/>
          </a:xfrm>
        </p:spPr>
        <p:txBody>
          <a:bodyPr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</a:rPr>
              <a:t>Hope Foundation’s International Institute of Information Technology, I²IT, P-14 Rajiv Gandhi Infotech Park, Hinjawadi, Pune - 411 057 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</a:rPr>
              <a:t>Tel - +91 20 22933441 / 2 / 3  |  Website - </a:t>
            </a:r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  <a:hlinkClick r:id="rId2"/>
              </a:rPr>
              <a:t>www.isquareit.edu.in</a:t>
            </a:r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</a:rPr>
              <a:t> ; Email - </a:t>
            </a:r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  <a:hlinkClick r:id="rId3"/>
              </a:rPr>
              <a:t>info@isquareit.edu.in</a:t>
            </a:r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endParaRPr lang="en-US" sz="1200" dirty="0">
              <a:solidFill>
                <a:schemeClr val="tx1"/>
              </a:solidFill>
              <a:latin typeface="Cambria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0000" y="125745"/>
            <a:ext cx="1371600" cy="6362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46304" y="5715000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0" y="381000"/>
            <a:ext cx="9144000" cy="6477000"/>
          </a:xfrm>
        </p:spPr>
        <p:txBody>
          <a:bodyPr>
            <a:normAutofit/>
          </a:bodyPr>
          <a:lstStyle/>
          <a:p>
            <a:pPr marL="273050" indent="7938">
              <a:buNone/>
            </a:pPr>
            <a:r>
              <a:rPr lang="en-IN" sz="2000" dirty="0" smtClean="0">
                <a:latin typeface="Cambria" pitchFamily="18" charset="0"/>
              </a:rPr>
              <a:t>/* for rest over terms of polynomial 1 */ </a:t>
            </a:r>
          </a:p>
          <a:p>
            <a:pPr marL="273050" indent="7938">
              <a:buNone/>
            </a:pPr>
            <a:r>
              <a:rPr lang="en-IN" sz="2000" b="1" dirty="0" smtClean="0">
                <a:latin typeface="Cambria" pitchFamily="18" charset="0"/>
              </a:rPr>
              <a:t>while</a:t>
            </a:r>
            <a:r>
              <a:rPr lang="en-IN" sz="2000" dirty="0" smtClean="0">
                <a:latin typeface="Cambria" pitchFamily="18" charset="0"/>
              </a:rPr>
              <a:t>(</a:t>
            </a:r>
            <a:r>
              <a:rPr lang="en-IN" sz="2000" dirty="0" err="1" smtClean="0">
                <a:latin typeface="Cambria" pitchFamily="18" charset="0"/>
              </a:rPr>
              <a:t>i</a:t>
            </a:r>
            <a:r>
              <a:rPr lang="en-IN" sz="2000" dirty="0" smtClean="0">
                <a:latin typeface="Cambria" pitchFamily="18" charset="0"/>
              </a:rPr>
              <a:t>&lt;t1) </a:t>
            </a:r>
          </a:p>
          <a:p>
            <a:pPr marL="273050" indent="-155575">
              <a:buNone/>
            </a:pPr>
            <a:r>
              <a:rPr lang="en-IN" sz="2000" dirty="0" smtClean="0">
                <a:latin typeface="Cambria" pitchFamily="18" charset="0"/>
              </a:rPr>
              <a:t>	{ 	</a:t>
            </a:r>
            <a:r>
              <a:rPr lang="en-US" sz="2000" dirty="0" smtClean="0">
                <a:latin typeface="Cambria" pitchFamily="18" charset="0"/>
              </a:rPr>
              <a:t>p3[k].power=p1[</a:t>
            </a:r>
            <a:r>
              <a:rPr lang="en-US" sz="2000" dirty="0" err="1" smtClean="0">
                <a:latin typeface="Cambria" pitchFamily="18" charset="0"/>
              </a:rPr>
              <a:t>i</a:t>
            </a:r>
            <a:r>
              <a:rPr lang="en-US" sz="2000" dirty="0" smtClean="0">
                <a:latin typeface="Cambria" pitchFamily="18" charset="0"/>
              </a:rPr>
              <a:t>].power;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	p3[k].</a:t>
            </a:r>
            <a:r>
              <a:rPr lang="en-US" sz="2000" dirty="0" err="1" smtClean="0">
                <a:latin typeface="Cambria" pitchFamily="18" charset="0"/>
              </a:rPr>
              <a:t>coeff</a:t>
            </a:r>
            <a:r>
              <a:rPr lang="en-US" sz="2000" dirty="0" smtClean="0">
                <a:latin typeface="Cambria" pitchFamily="18" charset="0"/>
              </a:rPr>
              <a:t>=p1[</a:t>
            </a:r>
            <a:r>
              <a:rPr lang="en-US" sz="2000" dirty="0" err="1" smtClean="0">
                <a:latin typeface="Cambria" pitchFamily="18" charset="0"/>
              </a:rPr>
              <a:t>i</a:t>
            </a:r>
            <a:r>
              <a:rPr lang="en-US" sz="2000" dirty="0" smtClean="0">
                <a:latin typeface="Cambria" pitchFamily="18" charset="0"/>
              </a:rPr>
              <a:t>].</a:t>
            </a:r>
            <a:r>
              <a:rPr lang="en-US" sz="2000" dirty="0" err="1" smtClean="0">
                <a:latin typeface="Cambria" pitchFamily="18" charset="0"/>
              </a:rPr>
              <a:t>coeff</a:t>
            </a:r>
            <a:r>
              <a:rPr lang="en-US" sz="2000" dirty="0" smtClean="0">
                <a:latin typeface="Cambria" pitchFamily="18" charset="0"/>
              </a:rPr>
              <a:t>;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	</a:t>
            </a:r>
            <a:r>
              <a:rPr lang="en-US" sz="2000" dirty="0" err="1" smtClean="0">
                <a:latin typeface="Cambria" pitchFamily="18" charset="0"/>
              </a:rPr>
              <a:t>i</a:t>
            </a:r>
            <a:r>
              <a:rPr lang="en-US" sz="2000" dirty="0" smtClean="0">
                <a:latin typeface="Cambria" pitchFamily="18" charset="0"/>
              </a:rPr>
              <a:t>++;k++;</a:t>
            </a:r>
          </a:p>
          <a:p>
            <a:pPr marL="273050" indent="7938">
              <a:buNone/>
            </a:pPr>
            <a:r>
              <a:rPr lang="en-IN" sz="2000" dirty="0" smtClean="0">
                <a:latin typeface="Cambria" pitchFamily="18" charset="0"/>
              </a:rPr>
              <a:t>} </a:t>
            </a:r>
          </a:p>
          <a:p>
            <a:pPr marL="273050" indent="7938">
              <a:buNone/>
            </a:pPr>
            <a:r>
              <a:rPr lang="en-IN" sz="2000" dirty="0" smtClean="0">
                <a:latin typeface="Cambria" pitchFamily="18" charset="0"/>
              </a:rPr>
              <a:t>/* for rest over terms of polynomial 2 */ </a:t>
            </a:r>
          </a:p>
          <a:p>
            <a:pPr marL="273050" indent="7938">
              <a:buNone/>
            </a:pPr>
            <a:r>
              <a:rPr lang="en-IN" sz="2000" b="1" dirty="0" smtClean="0">
                <a:latin typeface="Cambria" pitchFamily="18" charset="0"/>
              </a:rPr>
              <a:t>while</a:t>
            </a:r>
            <a:r>
              <a:rPr lang="en-IN" sz="2000" dirty="0" smtClean="0">
                <a:latin typeface="Cambria" pitchFamily="18" charset="0"/>
              </a:rPr>
              <a:t>(j&lt;t2) </a:t>
            </a:r>
          </a:p>
          <a:p>
            <a:pPr marL="273050" indent="-155575">
              <a:buNone/>
            </a:pPr>
            <a:r>
              <a:rPr lang="en-IN" sz="2000" dirty="0" smtClean="0">
                <a:latin typeface="Cambria" pitchFamily="18" charset="0"/>
              </a:rPr>
              <a:t>	{ 	</a:t>
            </a:r>
            <a:r>
              <a:rPr lang="en-US" sz="2000" dirty="0" smtClean="0">
                <a:latin typeface="Cambria" pitchFamily="18" charset="0"/>
              </a:rPr>
              <a:t>p3[k].power=p2[j].power;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	p3[k].</a:t>
            </a:r>
            <a:r>
              <a:rPr lang="en-US" sz="2000" dirty="0" err="1" smtClean="0">
                <a:latin typeface="Cambria" pitchFamily="18" charset="0"/>
              </a:rPr>
              <a:t>coeff</a:t>
            </a:r>
            <a:r>
              <a:rPr lang="en-US" sz="2000" dirty="0" smtClean="0">
                <a:latin typeface="Cambria" pitchFamily="18" charset="0"/>
              </a:rPr>
              <a:t>=p2[j].</a:t>
            </a:r>
            <a:r>
              <a:rPr lang="en-US" sz="2000" dirty="0" err="1" smtClean="0">
                <a:latin typeface="Cambria" pitchFamily="18" charset="0"/>
              </a:rPr>
              <a:t>coeff</a:t>
            </a:r>
            <a:r>
              <a:rPr lang="en-US" sz="2000" dirty="0" smtClean="0">
                <a:latin typeface="Cambria" pitchFamily="18" charset="0"/>
              </a:rPr>
              <a:t>;</a:t>
            </a:r>
          </a:p>
          <a:p>
            <a:pPr marL="273050" indent="-155575">
              <a:buNone/>
            </a:pPr>
            <a:r>
              <a:rPr lang="en-US" sz="2000" dirty="0" smtClean="0">
                <a:latin typeface="Cambria" pitchFamily="18" charset="0"/>
              </a:rPr>
              <a:t>		j++;k++;</a:t>
            </a:r>
          </a:p>
          <a:p>
            <a:pPr marL="273050" indent="7938">
              <a:buNone/>
            </a:pPr>
            <a:r>
              <a:rPr lang="en-IN" sz="2000" dirty="0" smtClean="0">
                <a:latin typeface="Cambria" pitchFamily="18" charset="0"/>
              </a:rPr>
              <a:t>}</a:t>
            </a:r>
            <a:endParaRPr lang="en-US" sz="2000" dirty="0">
              <a:latin typeface="Cambria" pitchFamily="18" charset="0"/>
            </a:endParaRPr>
          </a:p>
        </p:txBody>
      </p:sp>
      <p:sp>
        <p:nvSpPr>
          <p:cNvPr id="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31800" y="6324600"/>
            <a:ext cx="9036000" cy="457835"/>
          </a:xfrm>
        </p:spPr>
        <p:txBody>
          <a:bodyPr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</a:rPr>
              <a:t>Hope Foundation’s International Institute of Information Technology, I²IT, P-14 Rajiv Gandhi Infotech Park, Hinjawadi, Pune - 411 057 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</a:rPr>
              <a:t>Tel - +91 20 22933441 / 2 / 3  |  Website - </a:t>
            </a:r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  <a:hlinkClick r:id="rId2"/>
              </a:rPr>
              <a:t>www.isquareit.edu.in</a:t>
            </a:r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</a:rPr>
              <a:t> ; Email - </a:t>
            </a:r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  <a:hlinkClick r:id="rId3"/>
              </a:rPr>
              <a:t>info@isquareit.edu.in</a:t>
            </a:r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endParaRPr lang="en-US" sz="1200" dirty="0">
              <a:solidFill>
                <a:schemeClr val="tx1"/>
              </a:solidFill>
              <a:latin typeface="Cambria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0000" y="125745"/>
            <a:ext cx="1371600" cy="6362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46304" y="5715000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0" y="381000"/>
            <a:ext cx="9144000" cy="6477000"/>
          </a:xfrm>
        </p:spPr>
        <p:txBody>
          <a:bodyPr>
            <a:normAutofit/>
          </a:bodyPr>
          <a:lstStyle/>
          <a:p>
            <a:pPr marL="273050" indent="7938">
              <a:buNone/>
            </a:pPr>
            <a:r>
              <a:rPr lang="en-US" sz="2400" dirty="0" err="1" smtClean="0">
                <a:latin typeface="Cambria" pitchFamily="18" charset="0"/>
              </a:rPr>
              <a:t>printf</a:t>
            </a:r>
            <a:r>
              <a:rPr lang="en-US" sz="2400" dirty="0" smtClean="0">
                <a:latin typeface="Cambria" pitchFamily="18" charset="0"/>
              </a:rPr>
              <a:t>("\n Addition of two polynomials = ");</a:t>
            </a:r>
          </a:p>
          <a:p>
            <a:pPr marL="273050" indent="7938">
              <a:buNone/>
            </a:pPr>
            <a:r>
              <a:rPr lang="en-US" sz="2400" dirty="0" smtClean="0">
                <a:latin typeface="Cambria" pitchFamily="18" charset="0"/>
              </a:rPr>
              <a:t>print(p3,k);		</a:t>
            </a:r>
            <a:r>
              <a:rPr lang="en-US" sz="2400" dirty="0" smtClean="0">
                <a:solidFill>
                  <a:srgbClr val="0000FF"/>
                </a:solidFill>
                <a:latin typeface="Cambria" pitchFamily="18" charset="0"/>
              </a:rPr>
              <a:t>/*Function Call*/</a:t>
            </a:r>
          </a:p>
          <a:p>
            <a:pPr marL="273050" indent="7938">
              <a:buNone/>
            </a:pPr>
            <a:r>
              <a:rPr lang="en-US" sz="2400" dirty="0" err="1" smtClean="0">
                <a:latin typeface="Cambria" pitchFamily="18" charset="0"/>
              </a:rPr>
              <a:t>getch</a:t>
            </a:r>
            <a:r>
              <a:rPr lang="en-US" sz="2400" dirty="0" smtClean="0">
                <a:latin typeface="Cambria" pitchFamily="18" charset="0"/>
              </a:rPr>
              <a:t>();</a:t>
            </a:r>
          </a:p>
          <a:p>
            <a:pPr marL="273050" indent="7938">
              <a:buNone/>
            </a:pPr>
            <a:r>
              <a:rPr lang="en-US" sz="2400" dirty="0" smtClean="0">
                <a:latin typeface="Cambria" pitchFamily="18" charset="0"/>
              </a:rPr>
              <a:t>}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7" name="Line Callout 1 6"/>
          <p:cNvSpPr/>
          <p:nvPr/>
        </p:nvSpPr>
        <p:spPr>
          <a:xfrm>
            <a:off x="3124200" y="2057400"/>
            <a:ext cx="5715000" cy="2590800"/>
          </a:xfrm>
          <a:prstGeom prst="borderCallout1">
            <a:avLst>
              <a:gd name="adj1" fmla="val 49087"/>
              <a:gd name="adj2" fmla="val -355"/>
              <a:gd name="adj3" fmla="val -31143"/>
              <a:gd name="adj4" fmla="val -37098"/>
            </a:avLst>
          </a:prstGeom>
          <a:noFill/>
          <a:ln w="1905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void print(poly p[],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int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 n)  /*Function Definition*/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{ </a:t>
            </a:r>
          </a:p>
          <a:p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int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i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;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for(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i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=0;i&lt;n-1;i++)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           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printf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("%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dX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^%d + ",p[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i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].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coeff,p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[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i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].power);</a:t>
            </a:r>
          </a:p>
          <a:p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printf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("%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dX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^%d =0 \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n",p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[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i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].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coeff,p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[</a:t>
            </a:r>
            <a:r>
              <a:rPr lang="en-US" sz="2000" dirty="0" err="1" smtClean="0">
                <a:solidFill>
                  <a:srgbClr val="0000FF"/>
                </a:solidFill>
                <a:latin typeface="Cambria" pitchFamily="18" charset="0"/>
              </a:rPr>
              <a:t>i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].power);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</a:rPr>
              <a:t>}</a:t>
            </a:r>
            <a:endParaRPr lang="en-US" sz="2000" dirty="0">
              <a:solidFill>
                <a:srgbClr val="0000FF"/>
              </a:solidFill>
              <a:latin typeface="Cambria" pitchFamily="18" charset="0"/>
            </a:endParaRPr>
          </a:p>
        </p:txBody>
      </p:sp>
      <p:sp>
        <p:nvSpPr>
          <p:cNvPr id="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31800" y="6324600"/>
            <a:ext cx="9036000" cy="457835"/>
          </a:xfrm>
        </p:spPr>
        <p:txBody>
          <a:bodyPr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</a:rPr>
              <a:t>Hope Foundation’s International Institute of Information Technology, I²IT, P-14 Rajiv Gandhi Infotech Park, Hinjawadi, Pune - 411 057 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</a:rPr>
              <a:t>Tel - +91 20 22933441 / 2 / 3  |  Website - </a:t>
            </a:r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  <a:hlinkClick r:id="rId2"/>
              </a:rPr>
              <a:t>www.isquareit.edu.in</a:t>
            </a:r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</a:rPr>
              <a:t> ; Email - </a:t>
            </a:r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  <a:hlinkClick r:id="rId3"/>
              </a:rPr>
              <a:t>info@isquareit.edu.in</a:t>
            </a:r>
            <a:r>
              <a:rPr lang="en-US" sz="12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endParaRPr lang="en-US" sz="1200" dirty="0">
              <a:solidFill>
                <a:schemeClr val="tx1"/>
              </a:solidFill>
              <a:latin typeface="Cambria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0000" y="125745"/>
            <a:ext cx="1371600" cy="6362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575</TotalTime>
  <Words>718</Words>
  <Application>Microsoft Office PowerPoint</Application>
  <PresentationFormat>On-screen Show (4:3)</PresentationFormat>
  <Paragraphs>192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Equity</vt:lpstr>
      <vt:lpstr>   ADDITION OF  TWO POLYNOMIALS   </vt:lpstr>
      <vt:lpstr>ADDITION OF TWO POLYNOMIALS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Structures</dc:title>
  <dc:creator>Varsha N. Degaonkar</dc:creator>
  <cp:lastModifiedBy>Vaidehi Banerjee</cp:lastModifiedBy>
  <cp:revision>549</cp:revision>
  <dcterms:created xsi:type="dcterms:W3CDTF">2006-08-16T00:00:00Z</dcterms:created>
  <dcterms:modified xsi:type="dcterms:W3CDTF">2019-01-06T05:01:06Z</dcterms:modified>
</cp:coreProperties>
</file>