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0"/>
  </p:notesMasterIdLst>
  <p:sldIdLst>
    <p:sldId id="256" r:id="rId2"/>
    <p:sldId id="257" r:id="rId3"/>
    <p:sldId id="259" r:id="rId4"/>
    <p:sldId id="258"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3" r:id="rId27"/>
    <p:sldId id="280" r:id="rId28"/>
    <p:sldId id="282" r:id="rId29"/>
    <p:sldId id="284" r:id="rId30"/>
    <p:sldId id="285" r:id="rId31"/>
    <p:sldId id="286" r:id="rId32"/>
    <p:sldId id="287" r:id="rId33"/>
    <p:sldId id="288" r:id="rId34"/>
    <p:sldId id="289" r:id="rId35"/>
    <p:sldId id="290" r:id="rId36"/>
    <p:sldId id="291" r:id="rId37"/>
    <p:sldId id="293" r:id="rId38"/>
    <p:sldId id="292"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8" autoAdjust="0"/>
    <p:restoredTop sz="90777" autoAdjust="0"/>
  </p:normalViewPr>
  <p:slideViewPr>
    <p:cSldViewPr>
      <p:cViewPr>
        <p:scale>
          <a:sx n="50" d="100"/>
          <a:sy n="50" d="100"/>
        </p:scale>
        <p:origin x="-1998"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134"/>
    </p:cViewPr>
  </p:sorterViewPr>
  <p:notesViewPr>
    <p:cSldViewPr>
      <p:cViewPr varScale="1">
        <p:scale>
          <a:sx n="61" d="100"/>
          <a:sy n="61" d="100"/>
        </p:scale>
        <p:origin x="-1698" y="-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a:latin typeface="Arial"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latin typeface="Arial"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1">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1">
                <a:latin typeface="Arial" charset="0"/>
              </a:defRPr>
            </a:lvl1pPr>
          </a:lstStyle>
          <a:p>
            <a:pPr>
              <a:defRPr/>
            </a:pPr>
            <a:fld id="{5F33A599-4078-464E-8E85-6F96D38CDFE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7BE5406-C002-464C-9D29-CEB78F68715A}" type="slidenum">
              <a:rPr lang="en-US" smtClean="0"/>
              <a:pPr/>
              <a:t>1</a:t>
            </a:fld>
            <a:endParaRPr lang="en-US" smtClean="0"/>
          </a:p>
        </p:txBody>
      </p:sp>
      <p:sp>
        <p:nvSpPr>
          <p:cNvPr id="5120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51204"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a:lstStyle/>
          <a:p>
            <a:pPr eaLnBrk="1" hangingPunct="1"/>
            <a:r>
              <a:rPr lang="en-US" smtClean="0">
                <a:latin typeface="Times New Roman" pitchFamily="18" charset="0"/>
              </a:rPr>
              <a:t>These slides were prepared in January, 2001.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45797" name="Rectangle 5"/>
          <p:cNvSpPr>
            <a:spLocks noGrp="1" noChangeArrowheads="1"/>
          </p:cNvSpPr>
          <p:nvPr>
            <p:ph type="ctrTitle"/>
          </p:nvPr>
        </p:nvSpPr>
        <p:spPr>
          <a:xfrm>
            <a:off x="-32" y="428604"/>
            <a:ext cx="7772400" cy="769441"/>
          </a:xfrm>
        </p:spPr>
        <p:txBody>
          <a:bodyPr/>
          <a:lstStyle>
            <a:lvl1pPr algn="r">
              <a:defRPr>
                <a:solidFill>
                  <a:schemeClr val="tx1"/>
                </a:solidFill>
              </a:defRPr>
            </a:lvl1pPr>
          </a:lstStyle>
          <a:p>
            <a:r>
              <a:rPr lang="en-GB" dirty="0"/>
              <a:t>Click to edit Master title style</a:t>
            </a:r>
          </a:p>
        </p:txBody>
      </p:sp>
      <p:sp>
        <p:nvSpPr>
          <p:cNvPr id="545798"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GB"/>
              <a:t>Click to edit Master subtitle style</a:t>
            </a:r>
          </a:p>
        </p:txBody>
      </p:sp>
      <p:sp>
        <p:nvSpPr>
          <p:cNvPr id="4" name="Rectangle 7"/>
          <p:cNvSpPr>
            <a:spLocks noGrp="1" noChangeArrowheads="1"/>
          </p:cNvSpPr>
          <p:nvPr>
            <p:ph type="dt" sz="half" idx="10"/>
          </p:nvPr>
        </p:nvSpPr>
        <p:spPr>
          <a:xfrm>
            <a:off x="3359150" y="6343650"/>
            <a:ext cx="1905000" cy="457200"/>
          </a:xfrm>
          <a:prstGeom prst="rect">
            <a:avLst/>
          </a:prstGeom>
        </p:spPr>
        <p:txBody>
          <a:bodyPr/>
          <a:lstStyle>
            <a:lvl1pPr>
              <a:defRPr>
                <a:latin typeface="Times New Roman" charset="0"/>
              </a:defRPr>
            </a:lvl1pPr>
          </a:lstStyle>
          <a:p>
            <a:pPr>
              <a:defRPr/>
            </a:pPr>
            <a:endParaRPr lang="en-GB"/>
          </a:p>
        </p:txBody>
      </p:sp>
      <p:sp>
        <p:nvSpPr>
          <p:cNvPr id="5" name="Rectangle 8"/>
          <p:cNvSpPr>
            <a:spLocks noGrp="1" noChangeArrowheads="1"/>
          </p:cNvSpPr>
          <p:nvPr>
            <p:ph type="ftr" sz="quarter" idx="11"/>
          </p:nvPr>
        </p:nvSpPr>
        <p:spPr>
          <a:xfrm>
            <a:off x="6019800" y="6343650"/>
            <a:ext cx="2895600" cy="457200"/>
          </a:xfrm>
          <a:prstGeom prst="rect">
            <a:avLst/>
          </a:prstGeom>
        </p:spPr>
        <p:txBody>
          <a:bodyPr/>
          <a:lstStyle>
            <a:lvl1pPr>
              <a:defRPr>
                <a:latin typeface="Times New Roman" charset="0"/>
              </a:defRPr>
            </a:lvl1pPr>
          </a:lstStyle>
          <a:p>
            <a:pPr>
              <a:defRPr/>
            </a:pPr>
            <a:endParaRPr lang="en-GB"/>
          </a:p>
        </p:txBody>
      </p:sp>
      <p:sp>
        <p:nvSpPr>
          <p:cNvPr id="6" name="Rectangle 9"/>
          <p:cNvSpPr>
            <a:spLocks noGrp="1" noChangeArrowheads="1"/>
          </p:cNvSpPr>
          <p:nvPr>
            <p:ph type="sldNum" sz="quarter" idx="12"/>
          </p:nvPr>
        </p:nvSpPr>
        <p:spPr>
          <a:xfrm>
            <a:off x="125413" y="6361113"/>
            <a:ext cx="1905000" cy="457200"/>
          </a:xfrm>
          <a:prstGeom prst="rect">
            <a:avLst/>
          </a:prstGeom>
        </p:spPr>
        <p:txBody>
          <a:bodyPr/>
          <a:lstStyle>
            <a:lvl1pPr>
              <a:defRPr>
                <a:latin typeface="Times New Roman" charset="0"/>
              </a:defRPr>
            </a:lvl1pPr>
          </a:lstStyle>
          <a:p>
            <a:pPr>
              <a:defRPr/>
            </a:pPr>
            <a:fld id="{89399197-94F0-460E-A9C3-6DE32F07534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5" name="Footer Placeholder 4"/>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6" name="Slide Number Placeholder 5"/>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BCA477C5-B7BA-4504-9E2B-33414E313B2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722313"/>
            <a:ext cx="21590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722313"/>
            <a:ext cx="6326188"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5" name="Footer Placeholder 4"/>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6" name="Slide Number Placeholder 5"/>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3FEA0118-9C5A-413C-8E46-9D0BFE24138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2pPr>
              <a:buSzPct val="100000"/>
              <a:defRPr/>
            </a:lvl2pPr>
            <a:lvl3pPr>
              <a:buSzPct val="100000"/>
              <a:defRPr/>
            </a:lvl3pPr>
            <a:lvl4pPr>
              <a:buSzPct val="100000"/>
              <a:defRPr/>
            </a:lvl4pPr>
            <a:lvl5pPr>
              <a:buSzPct val="10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5" name="Footer Placeholder 4"/>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6" name="Slide Number Placeholder 5"/>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CC166BF0-C9A3-4E9E-94DB-FB5110217C9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5" name="Footer Placeholder 4"/>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6" name="Slide Number Placeholder 5"/>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F01FBDA6-2ACF-4C2F-AAC4-46C632E90F3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6" name="Footer Placeholder 5"/>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7" name="Slide Number Placeholder 6"/>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DD616C08-5F7F-42BC-B9D8-80F9B4F5E8D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8" name="Footer Placeholder 7"/>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9" name="Slide Number Placeholder 8"/>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9D9053BC-9BDE-4655-9053-88A4A0A22655}"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4" name="Footer Placeholder 3"/>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5" name="Slide Number Placeholder 4"/>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8B21CA90-9D9C-4751-9DA0-872CE9B2E89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3" name="Footer Placeholder 2"/>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4" name="Slide Number Placeholder 3"/>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A2BB0FB4-7471-4AB2-9806-6A5E7B1F463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6" name="Footer Placeholder 5"/>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7" name="Slide Number Placeholder 6"/>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255E0019-8B9A-4BD2-A5D9-56F913D0EEB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33763" y="6343650"/>
            <a:ext cx="1905000" cy="457200"/>
          </a:xfrm>
          <a:prstGeom prst="rect">
            <a:avLst/>
          </a:prstGeom>
        </p:spPr>
        <p:txBody>
          <a:bodyPr/>
          <a:lstStyle>
            <a:lvl1pPr>
              <a:defRPr>
                <a:latin typeface="Times New Roman" charset="0"/>
              </a:defRPr>
            </a:lvl1pPr>
          </a:lstStyle>
          <a:p>
            <a:pPr>
              <a:defRPr/>
            </a:pPr>
            <a:endParaRPr lang="en-GB"/>
          </a:p>
        </p:txBody>
      </p:sp>
      <p:sp>
        <p:nvSpPr>
          <p:cNvPr id="6" name="Footer Placeholder 5"/>
          <p:cNvSpPr>
            <a:spLocks noGrp="1"/>
          </p:cNvSpPr>
          <p:nvPr>
            <p:ph type="ftr" sz="quarter" idx="11"/>
          </p:nvPr>
        </p:nvSpPr>
        <p:spPr>
          <a:xfrm>
            <a:off x="6108700" y="6343650"/>
            <a:ext cx="2895600" cy="457200"/>
          </a:xfrm>
          <a:prstGeom prst="rect">
            <a:avLst/>
          </a:prstGeom>
        </p:spPr>
        <p:txBody>
          <a:bodyPr/>
          <a:lstStyle>
            <a:lvl1pPr>
              <a:defRPr>
                <a:latin typeface="Times New Roman" charset="0"/>
              </a:defRPr>
            </a:lvl1pPr>
          </a:lstStyle>
          <a:p>
            <a:pPr>
              <a:defRPr/>
            </a:pPr>
            <a:endParaRPr lang="en-GB"/>
          </a:p>
        </p:txBody>
      </p:sp>
      <p:sp>
        <p:nvSpPr>
          <p:cNvPr id="7" name="Slide Number Placeholder 6"/>
          <p:cNvSpPr>
            <a:spLocks noGrp="1"/>
          </p:cNvSpPr>
          <p:nvPr>
            <p:ph type="sldNum" sz="quarter" idx="12"/>
          </p:nvPr>
        </p:nvSpPr>
        <p:spPr>
          <a:xfrm>
            <a:off x="146050" y="6361113"/>
            <a:ext cx="1905000" cy="457200"/>
          </a:xfrm>
          <a:prstGeom prst="rect">
            <a:avLst/>
          </a:prstGeom>
        </p:spPr>
        <p:txBody>
          <a:bodyPr/>
          <a:lstStyle>
            <a:lvl1pPr>
              <a:defRPr>
                <a:latin typeface="Times New Roman" charset="0"/>
              </a:defRPr>
            </a:lvl1pPr>
          </a:lstStyle>
          <a:p>
            <a:pPr>
              <a:defRPr/>
            </a:pPr>
            <a:fld id="{4D8A1502-8EA0-429D-A869-58D3362F265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1029"/>
          <p:cNvSpPr>
            <a:spLocks noGrp="1" noChangeArrowheads="1"/>
          </p:cNvSpPr>
          <p:nvPr>
            <p:ph type="title"/>
          </p:nvPr>
        </p:nvSpPr>
        <p:spPr bwMode="auto">
          <a:xfrm>
            <a:off x="285750" y="642938"/>
            <a:ext cx="863758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2051" name="Rectangle 1030"/>
          <p:cNvSpPr>
            <a:spLocks noGrp="1" noChangeArrowheads="1"/>
          </p:cNvSpPr>
          <p:nvPr>
            <p:ph type="body" idx="1"/>
          </p:nvPr>
        </p:nvSpPr>
        <p:spPr bwMode="auto">
          <a:xfrm>
            <a:off x="285750" y="1571625"/>
            <a:ext cx="8858250" cy="5072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 name="Rectangle 9"/>
          <p:cNvSpPr/>
          <p:nvPr userDrawn="1"/>
        </p:nvSpPr>
        <p:spPr bwMode="auto">
          <a:xfrm>
            <a:off x="0" y="0"/>
            <a:ext cx="9144000" cy="142875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wrap="none" lIns="73025" tIns="36512" rIns="73025" bIns="36512"/>
          <a:lstStyle/>
          <a:p>
            <a:pPr>
              <a:defRPr/>
            </a:pPr>
            <a:endParaRPr lang="en-US">
              <a:latin typeface="Times New Roman" charset="0"/>
            </a:endParaRPr>
          </a:p>
        </p:txBody>
      </p:sp>
      <p:pic>
        <p:nvPicPr>
          <p:cNvPr id="2053" name="Picture 4" descr="logo_png.png"/>
          <p:cNvPicPr>
            <a:picLocks noChangeAspect="1"/>
          </p:cNvPicPr>
          <p:nvPr userDrawn="1"/>
        </p:nvPicPr>
        <p:blipFill>
          <a:blip r:embed="rId13" cstate="print"/>
          <a:srcRect/>
          <a:stretch>
            <a:fillRect/>
          </a:stretch>
        </p:blipFill>
        <p:spPr bwMode="auto">
          <a:xfrm>
            <a:off x="7202488" y="6038850"/>
            <a:ext cx="1928812" cy="80645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Book Antiqua" pitchFamily="18" charset="0"/>
        </a:defRPr>
      </a:lvl2pPr>
      <a:lvl3pPr algn="l" rtl="0" eaLnBrk="0" fontAlgn="base" hangingPunct="0">
        <a:spcBef>
          <a:spcPct val="0"/>
        </a:spcBef>
        <a:spcAft>
          <a:spcPct val="0"/>
        </a:spcAft>
        <a:defRPr sz="4400">
          <a:solidFill>
            <a:schemeClr val="tx2"/>
          </a:solidFill>
          <a:latin typeface="Book Antiqua" pitchFamily="18" charset="0"/>
        </a:defRPr>
      </a:lvl3pPr>
      <a:lvl4pPr algn="l" rtl="0" eaLnBrk="0" fontAlgn="base" hangingPunct="0">
        <a:spcBef>
          <a:spcPct val="0"/>
        </a:spcBef>
        <a:spcAft>
          <a:spcPct val="0"/>
        </a:spcAft>
        <a:defRPr sz="4400">
          <a:solidFill>
            <a:schemeClr val="tx2"/>
          </a:solidFill>
          <a:latin typeface="Book Antiqua" pitchFamily="18" charset="0"/>
        </a:defRPr>
      </a:lvl4pPr>
      <a:lvl5pPr algn="l" rtl="0" eaLnBrk="0" fontAlgn="base" hangingPunct="0">
        <a:spcBef>
          <a:spcPct val="0"/>
        </a:spcBef>
        <a:spcAft>
          <a:spcPct val="0"/>
        </a:spcAft>
        <a:defRPr sz="4400">
          <a:solidFill>
            <a:schemeClr val="tx2"/>
          </a:solidFill>
          <a:latin typeface="Book Antiqua" pitchFamily="18"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bg2"/>
        </a:buClr>
        <a:buSzPct val="120000"/>
        <a:buFont typeface="Wingdings" pitchFamily="2" charset="2"/>
        <a:buChar char="n"/>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bg2"/>
        </a:buClr>
        <a:buSzPct val="120000"/>
        <a:buFont typeface="Wingdings"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chemeClr val="bg2"/>
        </a:buClr>
        <a:buSzPct val="120000"/>
        <a:buFont typeface="Wingdings"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chemeClr val="bg2"/>
        </a:buClr>
        <a:buSzPct val="120000"/>
        <a:buFont typeface="Wingdings"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chemeClr val="bg2"/>
        </a:buClr>
        <a:buSzPct val="120000"/>
        <a:buFont typeface="Wingdings" pitchFamily="2" charset="2"/>
        <a:buChar char="n"/>
        <a:defRPr sz="2000">
          <a:solidFill>
            <a:schemeClr val="bg2"/>
          </a:solidFill>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mailto:info@isquareit.edu.in"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info@isquareit.edu.in" TargetMode="External"/><Relationship Id="rId5" Type="http://schemas.openxmlformats.org/officeDocument/2006/relationships/oleObject" Target="../embeddings/oleObject2.bin"/><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nlinecourses.nptel.ac.in/noc17_cs22/course" TargetMode="External"/><Relationship Id="rId2" Type="http://schemas.openxmlformats.org/officeDocument/2006/relationships/hyperlink" Target="https://nptel.ac.in/courses/10610516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risilc@isquareit.edu.in" TargetMode="External"/><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hyperlink" Target="http://www.internetlivestats.com/one-secon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info@isquareit.edu.i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info@isquareit.edu.i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5661248"/>
            <a:ext cx="2736304" cy="1200329"/>
          </a:xfrm>
          <a:prstGeom prst="rect">
            <a:avLst/>
          </a:prstGeom>
          <a:noFill/>
        </p:spPr>
        <p:txBody>
          <a:bodyPr wrap="square" rtlCol="0">
            <a:spAutoFit/>
          </a:bodyPr>
          <a:lstStyle/>
          <a:p>
            <a:r>
              <a:rPr lang="en-IN" dirty="0" smtClean="0">
                <a:solidFill>
                  <a:schemeClr val="bg2"/>
                </a:solidFill>
              </a:rPr>
              <a:t>Dr. </a:t>
            </a:r>
            <a:r>
              <a:rPr lang="en-IN" dirty="0" err="1" smtClean="0">
                <a:solidFill>
                  <a:schemeClr val="bg2"/>
                </a:solidFill>
              </a:rPr>
              <a:t>Risil</a:t>
            </a:r>
            <a:r>
              <a:rPr lang="en-IN" dirty="0" smtClean="0">
                <a:solidFill>
                  <a:schemeClr val="bg2"/>
                </a:solidFill>
              </a:rPr>
              <a:t> </a:t>
            </a:r>
            <a:r>
              <a:rPr lang="en-IN" dirty="0" err="1" smtClean="0">
                <a:solidFill>
                  <a:schemeClr val="bg2"/>
                </a:solidFill>
              </a:rPr>
              <a:t>Chhatrala</a:t>
            </a:r>
            <a:endParaRPr lang="en-IN" dirty="0" smtClean="0">
              <a:solidFill>
                <a:schemeClr val="bg2"/>
              </a:solidFill>
            </a:endParaRPr>
          </a:p>
          <a:p>
            <a:r>
              <a:rPr lang="en-IN" dirty="0" smtClean="0">
                <a:solidFill>
                  <a:schemeClr val="bg2"/>
                </a:solidFill>
              </a:rPr>
              <a:t>Dept of E&amp;TC</a:t>
            </a:r>
          </a:p>
          <a:p>
            <a:r>
              <a:rPr lang="en-IN" dirty="0" smtClean="0">
                <a:solidFill>
                  <a:schemeClr val="bg2"/>
                </a:solidFill>
              </a:rPr>
              <a:t>I²IT, Pun</a:t>
            </a:r>
            <a:endParaRPr lang="en-IN" dirty="0">
              <a:solidFill>
                <a:schemeClr val="bg2"/>
              </a:solidFill>
            </a:endParaRPr>
          </a:p>
        </p:txBody>
      </p:sp>
      <p:pic>
        <p:nvPicPr>
          <p:cNvPr id="13" name="Picture 12" descr="internet-of-things.png"/>
          <p:cNvPicPr>
            <a:picLocks noChangeAspect="1"/>
          </p:cNvPicPr>
          <p:nvPr/>
        </p:nvPicPr>
        <p:blipFill>
          <a:blip r:embed="rId3" cstate="print"/>
          <a:stretch>
            <a:fillRect/>
          </a:stretch>
        </p:blipFill>
        <p:spPr>
          <a:xfrm>
            <a:off x="1907704" y="332656"/>
            <a:ext cx="5598622" cy="4478898"/>
          </a:xfrm>
          <a:prstGeom prst="rect">
            <a:avLst/>
          </a:prstGeom>
        </p:spPr>
      </p:pic>
      <p:sp>
        <p:nvSpPr>
          <p:cNvPr id="14" name="Rectangle 13"/>
          <p:cNvSpPr/>
          <p:nvPr/>
        </p:nvSpPr>
        <p:spPr>
          <a:xfrm>
            <a:off x="2987824" y="4869160"/>
            <a:ext cx="4572000" cy="246221"/>
          </a:xfrm>
          <a:prstGeom prst="rect">
            <a:avLst/>
          </a:prstGeom>
        </p:spPr>
        <p:txBody>
          <a:bodyPr>
            <a:spAutoFit/>
          </a:bodyPr>
          <a:lstStyle/>
          <a:p>
            <a:pPr algn="r"/>
            <a:r>
              <a:rPr lang="en-IN" sz="1000" dirty="0" smtClean="0">
                <a:solidFill>
                  <a:schemeClr val="bg2"/>
                </a:solidFill>
              </a:rPr>
              <a:t>http://basho.com/use-cases/iot-sensor-device-data/</a:t>
            </a:r>
            <a:endParaRPr lang="en-IN" sz="1000" dirty="0">
              <a:solidFill>
                <a:schemeClr val="bg2"/>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Big Data Analytics</a:t>
            </a:r>
          </a:p>
        </p:txBody>
      </p:sp>
      <p:pic>
        <p:nvPicPr>
          <p:cNvPr id="22531" name="Picture 2"/>
          <p:cNvPicPr>
            <a:picLocks noChangeAspect="1" noChangeArrowheads="1"/>
          </p:cNvPicPr>
          <p:nvPr/>
        </p:nvPicPr>
        <p:blipFill>
          <a:blip r:embed="rId2" cstate="print"/>
          <a:srcRect/>
          <a:stretch>
            <a:fillRect/>
          </a:stretch>
        </p:blipFill>
        <p:spPr bwMode="auto">
          <a:xfrm>
            <a:off x="1874838" y="1928813"/>
            <a:ext cx="3986212" cy="3730625"/>
          </a:xfrm>
          <a:prstGeom prst="rect">
            <a:avLst/>
          </a:prstGeom>
          <a:noFill/>
          <a:ln w="9525">
            <a:noFill/>
            <a:miter lim="800000"/>
            <a:headEnd/>
            <a:tailEnd/>
          </a:ln>
        </p:spPr>
      </p:pic>
      <p:pic>
        <p:nvPicPr>
          <p:cNvPr id="22532" name="Picture 3"/>
          <p:cNvPicPr>
            <a:picLocks noChangeAspect="1" noChangeArrowheads="1"/>
          </p:cNvPicPr>
          <p:nvPr/>
        </p:nvPicPr>
        <p:blipFill>
          <a:blip r:embed="rId3" cstate="print"/>
          <a:srcRect/>
          <a:stretch>
            <a:fillRect/>
          </a:stretch>
        </p:blipFill>
        <p:spPr bwMode="auto">
          <a:xfrm>
            <a:off x="5018088" y="1514475"/>
            <a:ext cx="2071687" cy="1557338"/>
          </a:xfrm>
          <a:prstGeom prst="rect">
            <a:avLst/>
          </a:prstGeom>
          <a:noFill/>
          <a:ln w="9525">
            <a:noFill/>
            <a:miter lim="800000"/>
            <a:headEnd/>
            <a:tailEnd/>
          </a:ln>
        </p:spPr>
      </p:pic>
      <p:pic>
        <p:nvPicPr>
          <p:cNvPr id="22533" name="Picture 4"/>
          <p:cNvPicPr>
            <a:picLocks noChangeAspect="1" noChangeArrowheads="1"/>
          </p:cNvPicPr>
          <p:nvPr/>
        </p:nvPicPr>
        <p:blipFill>
          <a:blip r:embed="rId4" cstate="print"/>
          <a:srcRect/>
          <a:stretch>
            <a:fillRect/>
          </a:stretch>
        </p:blipFill>
        <p:spPr bwMode="auto">
          <a:xfrm>
            <a:off x="5875338" y="4572000"/>
            <a:ext cx="1339850" cy="1500188"/>
          </a:xfrm>
          <a:prstGeom prst="rect">
            <a:avLst/>
          </a:prstGeom>
          <a:noFill/>
          <a:ln w="9525">
            <a:noFill/>
            <a:miter lim="800000"/>
            <a:headEnd/>
            <a:tailEnd/>
          </a:ln>
        </p:spPr>
      </p:pic>
      <p:pic>
        <p:nvPicPr>
          <p:cNvPr id="22534" name="Picture 5"/>
          <p:cNvPicPr>
            <a:picLocks noChangeAspect="1" noChangeArrowheads="1"/>
          </p:cNvPicPr>
          <p:nvPr/>
        </p:nvPicPr>
        <p:blipFill>
          <a:blip r:embed="rId5" cstate="print"/>
          <a:srcRect/>
          <a:stretch>
            <a:fillRect/>
          </a:stretch>
        </p:blipFill>
        <p:spPr bwMode="auto">
          <a:xfrm>
            <a:off x="88900" y="4143375"/>
            <a:ext cx="1571625" cy="1685925"/>
          </a:xfrm>
          <a:prstGeom prst="rect">
            <a:avLst/>
          </a:prstGeom>
          <a:noFill/>
          <a:ln w="9525">
            <a:noFill/>
            <a:miter lim="800000"/>
            <a:headEnd/>
            <a:tailEnd/>
          </a:ln>
        </p:spPr>
      </p:pic>
      <p:pic>
        <p:nvPicPr>
          <p:cNvPr id="22535" name="Picture 6"/>
          <p:cNvPicPr>
            <a:picLocks noChangeAspect="1" noChangeArrowheads="1"/>
          </p:cNvPicPr>
          <p:nvPr/>
        </p:nvPicPr>
        <p:blipFill>
          <a:blip r:embed="rId6" cstate="print"/>
          <a:srcRect/>
          <a:stretch>
            <a:fillRect/>
          </a:stretch>
        </p:blipFill>
        <p:spPr bwMode="auto">
          <a:xfrm>
            <a:off x="3636963" y="2857500"/>
            <a:ext cx="452437" cy="452438"/>
          </a:xfrm>
          <a:prstGeom prst="rect">
            <a:avLst/>
          </a:prstGeom>
          <a:noFill/>
          <a:ln w="9525">
            <a:noFill/>
            <a:miter lim="800000"/>
            <a:headEnd/>
            <a:tailEnd/>
          </a:ln>
        </p:spPr>
      </p:pic>
      <p:sp>
        <p:nvSpPr>
          <p:cNvPr id="22536" name="Rectangle 8"/>
          <p:cNvSpPr>
            <a:spLocks noChangeArrowheads="1"/>
          </p:cNvSpPr>
          <p:nvPr/>
        </p:nvSpPr>
        <p:spPr bwMode="auto">
          <a:xfrm>
            <a:off x="3303588" y="2143125"/>
            <a:ext cx="1571625" cy="646113"/>
          </a:xfrm>
          <a:prstGeom prst="rect">
            <a:avLst/>
          </a:prstGeom>
          <a:noFill/>
          <a:ln w="9525">
            <a:noFill/>
            <a:miter lim="800000"/>
            <a:headEnd/>
            <a:tailEnd/>
          </a:ln>
        </p:spPr>
        <p:txBody>
          <a:bodyPr>
            <a:spAutoFit/>
          </a:bodyPr>
          <a:lstStyle/>
          <a:p>
            <a:r>
              <a:rPr lang="en-US" sz="1800">
                <a:solidFill>
                  <a:schemeClr val="bg2"/>
                </a:solidFill>
              </a:rPr>
              <a:t>Real Time</a:t>
            </a:r>
          </a:p>
          <a:p>
            <a:r>
              <a:rPr lang="en-US" sz="1800">
                <a:solidFill>
                  <a:schemeClr val="bg2"/>
                </a:solidFill>
              </a:rPr>
              <a:t>Intelligence</a:t>
            </a:r>
          </a:p>
        </p:txBody>
      </p:sp>
      <p:pic>
        <p:nvPicPr>
          <p:cNvPr id="22537" name="Picture 7"/>
          <p:cNvPicPr>
            <a:picLocks noChangeAspect="1" noChangeArrowheads="1"/>
          </p:cNvPicPr>
          <p:nvPr/>
        </p:nvPicPr>
        <p:blipFill>
          <a:blip r:embed="rId7" cstate="print"/>
          <a:srcRect/>
          <a:stretch>
            <a:fillRect/>
          </a:stretch>
        </p:blipFill>
        <p:spPr bwMode="auto">
          <a:xfrm>
            <a:off x="2589213" y="4000500"/>
            <a:ext cx="428625" cy="428625"/>
          </a:xfrm>
          <a:prstGeom prst="rect">
            <a:avLst/>
          </a:prstGeom>
          <a:noFill/>
          <a:ln w="9525">
            <a:noFill/>
            <a:miter lim="800000"/>
            <a:headEnd/>
            <a:tailEnd/>
          </a:ln>
        </p:spPr>
      </p:pic>
      <p:sp>
        <p:nvSpPr>
          <p:cNvPr id="22538" name="Rectangle 10"/>
          <p:cNvSpPr>
            <a:spLocks noChangeArrowheads="1"/>
          </p:cNvSpPr>
          <p:nvPr/>
        </p:nvSpPr>
        <p:spPr bwMode="auto">
          <a:xfrm>
            <a:off x="2160588" y="4500563"/>
            <a:ext cx="2000250" cy="708025"/>
          </a:xfrm>
          <a:prstGeom prst="rect">
            <a:avLst/>
          </a:prstGeom>
          <a:noFill/>
          <a:ln w="9525">
            <a:noFill/>
            <a:miter lim="800000"/>
            <a:headEnd/>
            <a:tailEnd/>
          </a:ln>
        </p:spPr>
        <p:txBody>
          <a:bodyPr>
            <a:spAutoFit/>
          </a:bodyPr>
          <a:lstStyle/>
          <a:p>
            <a:r>
              <a:rPr lang="en-US" sz="2000">
                <a:solidFill>
                  <a:schemeClr val="bg2"/>
                </a:solidFill>
              </a:rPr>
              <a:t>Data</a:t>
            </a:r>
          </a:p>
          <a:p>
            <a:r>
              <a:rPr lang="en-US" sz="2000">
                <a:solidFill>
                  <a:schemeClr val="bg2"/>
                </a:solidFill>
              </a:rPr>
              <a:t>Discovery</a:t>
            </a:r>
          </a:p>
        </p:txBody>
      </p:sp>
      <p:pic>
        <p:nvPicPr>
          <p:cNvPr id="22539" name="Picture 8"/>
          <p:cNvPicPr>
            <a:picLocks noChangeAspect="1" noChangeArrowheads="1"/>
          </p:cNvPicPr>
          <p:nvPr/>
        </p:nvPicPr>
        <p:blipFill>
          <a:blip r:embed="rId8" cstate="print"/>
          <a:srcRect/>
          <a:stretch>
            <a:fillRect/>
          </a:stretch>
        </p:blipFill>
        <p:spPr bwMode="auto">
          <a:xfrm>
            <a:off x="4518025" y="3714750"/>
            <a:ext cx="857250" cy="863600"/>
          </a:xfrm>
          <a:prstGeom prst="rect">
            <a:avLst/>
          </a:prstGeom>
          <a:noFill/>
          <a:ln w="9525">
            <a:noFill/>
            <a:miter lim="800000"/>
            <a:headEnd/>
            <a:tailEnd/>
          </a:ln>
        </p:spPr>
      </p:pic>
      <p:sp>
        <p:nvSpPr>
          <p:cNvPr id="22540" name="Rectangle 12"/>
          <p:cNvSpPr>
            <a:spLocks noChangeArrowheads="1"/>
          </p:cNvSpPr>
          <p:nvPr/>
        </p:nvSpPr>
        <p:spPr bwMode="auto">
          <a:xfrm>
            <a:off x="4089400" y="4643438"/>
            <a:ext cx="1857375" cy="708025"/>
          </a:xfrm>
          <a:prstGeom prst="rect">
            <a:avLst/>
          </a:prstGeom>
          <a:noFill/>
          <a:ln w="9525">
            <a:noFill/>
            <a:miter lim="800000"/>
            <a:headEnd/>
            <a:tailEnd/>
          </a:ln>
        </p:spPr>
        <p:txBody>
          <a:bodyPr>
            <a:spAutoFit/>
          </a:bodyPr>
          <a:lstStyle/>
          <a:p>
            <a:r>
              <a:rPr lang="en-US" sz="2000">
                <a:solidFill>
                  <a:schemeClr val="bg2"/>
                </a:solidFill>
              </a:rPr>
              <a:t>Business</a:t>
            </a:r>
          </a:p>
          <a:p>
            <a:r>
              <a:rPr lang="en-US" sz="2000">
                <a:solidFill>
                  <a:schemeClr val="bg2"/>
                </a:solidFill>
              </a:rPr>
              <a:t>Reporting</a:t>
            </a:r>
          </a:p>
        </p:txBody>
      </p:sp>
      <p:sp>
        <p:nvSpPr>
          <p:cNvPr id="13" name="TextBox 12"/>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9"/>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Big Data Analytics</a:t>
            </a:r>
          </a:p>
        </p:txBody>
      </p:sp>
      <p:graphicFrame>
        <p:nvGraphicFramePr>
          <p:cNvPr id="4" name="Content Placeholder 3"/>
          <p:cNvGraphicFramePr>
            <a:graphicFrameLocks noGrp="1"/>
          </p:cNvGraphicFramePr>
          <p:nvPr>
            <p:ph idx="1"/>
          </p:nvPr>
        </p:nvGraphicFramePr>
        <p:xfrm>
          <a:off x="285750" y="1571625"/>
          <a:ext cx="8143902" cy="4357706"/>
        </p:xfrm>
        <a:graphic>
          <a:graphicData uri="http://schemas.openxmlformats.org/drawingml/2006/table">
            <a:tbl>
              <a:tblPr firstRow="1" bandRow="1">
                <a:tableStyleId>{7DF18680-E054-41AD-8BC1-D1AEF772440D}</a:tableStyleId>
              </a:tblPr>
              <a:tblGrid>
                <a:gridCol w="1643044"/>
                <a:gridCol w="3786224"/>
                <a:gridCol w="2714634"/>
              </a:tblGrid>
              <a:tr h="569074">
                <a:tc>
                  <a:txBody>
                    <a:bodyPr/>
                    <a:lstStyle/>
                    <a:p>
                      <a:endParaRPr lang="en-US" dirty="0">
                        <a:solidFill>
                          <a:schemeClr val="bg2"/>
                        </a:solidFill>
                      </a:endParaRPr>
                    </a:p>
                  </a:txBody>
                  <a:tcPr/>
                </a:tc>
                <a:tc>
                  <a:txBody>
                    <a:bodyPr/>
                    <a:lstStyle/>
                    <a:p>
                      <a:r>
                        <a:rPr lang="en-US" sz="1800" kern="1200" baseline="0" dirty="0" smtClean="0">
                          <a:solidFill>
                            <a:schemeClr val="bg2"/>
                          </a:solidFill>
                        </a:rPr>
                        <a:t>Traditional Analytics (BI)</a:t>
                      </a:r>
                      <a:endParaRPr lang="en-US" dirty="0">
                        <a:solidFill>
                          <a:schemeClr val="bg2"/>
                        </a:solidFill>
                      </a:endParaRPr>
                    </a:p>
                  </a:txBody>
                  <a:tcPr/>
                </a:tc>
                <a:tc>
                  <a:txBody>
                    <a:bodyPr/>
                    <a:lstStyle/>
                    <a:p>
                      <a:r>
                        <a:rPr lang="en-US" sz="1800" kern="1200" baseline="0" dirty="0" smtClean="0">
                          <a:solidFill>
                            <a:schemeClr val="bg2"/>
                          </a:solidFill>
                        </a:rPr>
                        <a:t>Big Data Analytics</a:t>
                      </a:r>
                      <a:endParaRPr lang="en-US" dirty="0">
                        <a:solidFill>
                          <a:schemeClr val="bg2"/>
                        </a:solidFill>
                      </a:endParaRPr>
                    </a:p>
                  </a:txBody>
                  <a:tcPr/>
                </a:tc>
              </a:tr>
              <a:tr h="982238">
                <a:tc>
                  <a:txBody>
                    <a:bodyPr/>
                    <a:lstStyle/>
                    <a:p>
                      <a:pPr lvl="0"/>
                      <a:r>
                        <a:rPr lang="en-US" sz="1800" kern="1200" baseline="0" dirty="0" smtClean="0">
                          <a:solidFill>
                            <a:schemeClr val="bg2"/>
                          </a:solidFill>
                        </a:rPr>
                        <a:t>Focus on</a:t>
                      </a:r>
                      <a:endParaRPr lang="en-US" dirty="0">
                        <a:solidFill>
                          <a:schemeClr val="bg2"/>
                        </a:solidFill>
                      </a:endParaRPr>
                    </a:p>
                  </a:txBody>
                  <a:tcPr anchor="ctr"/>
                </a:tc>
                <a:tc>
                  <a:txBody>
                    <a:bodyPr/>
                    <a:lstStyle/>
                    <a:p>
                      <a:pPr lvl="0">
                        <a:buFont typeface="Times New Roman" pitchFamily="18" charset="0"/>
                        <a:buChar char="›"/>
                      </a:pPr>
                      <a:r>
                        <a:rPr lang="en-US" sz="1800" kern="1200" baseline="0" dirty="0" smtClean="0">
                          <a:solidFill>
                            <a:schemeClr val="bg2"/>
                          </a:solidFill>
                        </a:rPr>
                        <a:t> Descriptive analytics</a:t>
                      </a:r>
                    </a:p>
                    <a:p>
                      <a:pPr lvl="0">
                        <a:buFont typeface="Times New Roman" pitchFamily="18" charset="0"/>
                        <a:buChar char="›"/>
                      </a:pPr>
                      <a:r>
                        <a:rPr lang="en-US" sz="1800" kern="1200" baseline="0" dirty="0" smtClean="0">
                          <a:solidFill>
                            <a:schemeClr val="bg2"/>
                          </a:solidFill>
                        </a:rPr>
                        <a:t> Diagnosis analytics</a:t>
                      </a:r>
                      <a:endParaRPr lang="en-US" dirty="0">
                        <a:solidFill>
                          <a:schemeClr val="bg2"/>
                        </a:solidFill>
                      </a:endParaRPr>
                    </a:p>
                  </a:txBody>
                  <a:tcPr anchor="ctr"/>
                </a:tc>
                <a:tc>
                  <a:txBody>
                    <a:bodyPr/>
                    <a:lstStyle/>
                    <a:p>
                      <a:pPr lvl="0">
                        <a:buFont typeface="Times New Roman" pitchFamily="18" charset="0"/>
                        <a:buChar char="›"/>
                      </a:pPr>
                      <a:r>
                        <a:rPr lang="en-US" sz="1800" kern="1200" baseline="0" dirty="0" smtClean="0">
                          <a:solidFill>
                            <a:schemeClr val="bg2"/>
                          </a:solidFill>
                        </a:rPr>
                        <a:t> Predictive analytics</a:t>
                      </a:r>
                    </a:p>
                    <a:p>
                      <a:pPr lvl="0">
                        <a:buFont typeface="Times New Roman" pitchFamily="18" charset="0"/>
                        <a:buChar char="›"/>
                      </a:pPr>
                      <a:r>
                        <a:rPr lang="en-US" sz="1800" kern="1200" baseline="0" dirty="0" smtClean="0">
                          <a:solidFill>
                            <a:schemeClr val="bg2"/>
                          </a:solidFill>
                        </a:rPr>
                        <a:t> Data Science</a:t>
                      </a:r>
                      <a:endParaRPr lang="en-US" b="0" dirty="0">
                        <a:solidFill>
                          <a:schemeClr val="bg2"/>
                        </a:solidFill>
                      </a:endParaRPr>
                    </a:p>
                  </a:txBody>
                  <a:tcPr anchor="ctr"/>
                </a:tc>
              </a:tr>
              <a:tr h="1824156">
                <a:tc>
                  <a:txBody>
                    <a:bodyPr/>
                    <a:lstStyle/>
                    <a:p>
                      <a:pPr lvl="0"/>
                      <a:r>
                        <a:rPr lang="en-US" sz="1800" kern="1200" baseline="0" dirty="0" smtClean="0">
                          <a:solidFill>
                            <a:schemeClr val="bg2"/>
                          </a:solidFill>
                        </a:rPr>
                        <a:t>Data Sets</a:t>
                      </a:r>
                      <a:endParaRPr lang="en-US" dirty="0">
                        <a:solidFill>
                          <a:schemeClr val="bg2"/>
                        </a:solidFill>
                      </a:endParaRPr>
                    </a:p>
                  </a:txBody>
                  <a:tcPr anchor="ctr"/>
                </a:tc>
                <a:tc>
                  <a:txBody>
                    <a:bodyPr/>
                    <a:lstStyle/>
                    <a:p>
                      <a:pPr lvl="0">
                        <a:buFont typeface="Times New Roman" pitchFamily="18" charset="0"/>
                        <a:buChar char="›"/>
                      </a:pPr>
                      <a:r>
                        <a:rPr lang="en-US" sz="1800" kern="1200" baseline="0" dirty="0" smtClean="0">
                          <a:solidFill>
                            <a:schemeClr val="bg2"/>
                          </a:solidFill>
                        </a:rPr>
                        <a:t> Limited data sets</a:t>
                      </a:r>
                    </a:p>
                    <a:p>
                      <a:pPr lvl="0">
                        <a:buFont typeface="Times New Roman" pitchFamily="18" charset="0"/>
                        <a:buChar char="›"/>
                      </a:pPr>
                      <a:r>
                        <a:rPr lang="en-US" sz="1800" kern="1200" baseline="0" dirty="0" smtClean="0">
                          <a:solidFill>
                            <a:schemeClr val="bg2"/>
                          </a:solidFill>
                        </a:rPr>
                        <a:t> Cleansed data</a:t>
                      </a:r>
                    </a:p>
                    <a:p>
                      <a:pPr lvl="0">
                        <a:buFont typeface="Times New Roman" pitchFamily="18" charset="0"/>
                        <a:buChar char="›"/>
                      </a:pPr>
                      <a:r>
                        <a:rPr lang="en-US" sz="1800" kern="1200" baseline="0" dirty="0" smtClean="0">
                          <a:solidFill>
                            <a:schemeClr val="bg2"/>
                          </a:solidFill>
                        </a:rPr>
                        <a:t> Simple models</a:t>
                      </a:r>
                      <a:endParaRPr lang="en-US" dirty="0">
                        <a:solidFill>
                          <a:schemeClr val="bg2"/>
                        </a:solidFill>
                      </a:endParaRPr>
                    </a:p>
                  </a:txBody>
                  <a:tcPr anchor="ctr"/>
                </a:tc>
                <a:tc>
                  <a:txBody>
                    <a:bodyPr/>
                    <a:lstStyle/>
                    <a:p>
                      <a:pPr lvl="0">
                        <a:buFont typeface="Times New Roman" pitchFamily="18" charset="0"/>
                        <a:buChar char="›"/>
                      </a:pPr>
                      <a:r>
                        <a:rPr lang="en-US" sz="1800" kern="1200" baseline="0" dirty="0" smtClean="0">
                          <a:solidFill>
                            <a:schemeClr val="bg2"/>
                          </a:solidFill>
                        </a:rPr>
                        <a:t> Large scale data sets</a:t>
                      </a:r>
                    </a:p>
                    <a:p>
                      <a:pPr lvl="0">
                        <a:buFont typeface="Times New Roman" pitchFamily="18" charset="0"/>
                        <a:buChar char="›"/>
                      </a:pPr>
                      <a:r>
                        <a:rPr lang="en-US" sz="1800" kern="1200" baseline="0" dirty="0" smtClean="0">
                          <a:solidFill>
                            <a:schemeClr val="bg2"/>
                          </a:solidFill>
                        </a:rPr>
                        <a:t> More types of data</a:t>
                      </a:r>
                    </a:p>
                    <a:p>
                      <a:pPr lvl="0">
                        <a:buFont typeface="Times New Roman" pitchFamily="18" charset="0"/>
                        <a:buChar char="›"/>
                      </a:pPr>
                      <a:r>
                        <a:rPr lang="en-US" sz="1800" kern="1200" baseline="0" dirty="0" smtClean="0">
                          <a:solidFill>
                            <a:schemeClr val="bg2"/>
                          </a:solidFill>
                        </a:rPr>
                        <a:t> Raw data</a:t>
                      </a:r>
                    </a:p>
                    <a:p>
                      <a:pPr lvl="0">
                        <a:buFont typeface="Times New Roman" pitchFamily="18" charset="0"/>
                        <a:buChar char="›"/>
                      </a:pPr>
                      <a:r>
                        <a:rPr lang="en-US" sz="1800" kern="1200" baseline="0" dirty="0" smtClean="0">
                          <a:solidFill>
                            <a:schemeClr val="bg2"/>
                          </a:solidFill>
                        </a:rPr>
                        <a:t> Complex data models</a:t>
                      </a:r>
                      <a:endParaRPr lang="en-US" dirty="0">
                        <a:solidFill>
                          <a:schemeClr val="bg2"/>
                        </a:solidFill>
                      </a:endParaRPr>
                    </a:p>
                  </a:txBody>
                  <a:tcPr anchor="ctr"/>
                </a:tc>
              </a:tr>
              <a:tr h="982238">
                <a:tc>
                  <a:txBody>
                    <a:bodyPr/>
                    <a:lstStyle/>
                    <a:p>
                      <a:pPr lvl="0"/>
                      <a:r>
                        <a:rPr lang="en-US" sz="1800" kern="1200" baseline="0" dirty="0" smtClean="0">
                          <a:solidFill>
                            <a:schemeClr val="bg2"/>
                          </a:solidFill>
                        </a:rPr>
                        <a:t>Supports</a:t>
                      </a:r>
                      <a:endParaRPr lang="en-US" dirty="0">
                        <a:solidFill>
                          <a:schemeClr val="bg2"/>
                        </a:solidFill>
                      </a:endParaRPr>
                    </a:p>
                  </a:txBody>
                  <a:tcPr anchor="ctr"/>
                </a:tc>
                <a:tc>
                  <a:txBody>
                    <a:bodyPr/>
                    <a:lstStyle/>
                    <a:p>
                      <a:pPr lvl="0">
                        <a:buFont typeface="Times New Roman" pitchFamily="18" charset="0"/>
                        <a:buNone/>
                      </a:pPr>
                      <a:r>
                        <a:rPr lang="en-US" sz="1800" kern="1200" baseline="0" dirty="0" smtClean="0">
                          <a:solidFill>
                            <a:schemeClr val="bg2"/>
                          </a:solidFill>
                        </a:rPr>
                        <a:t>Causation: what happened, and why?</a:t>
                      </a:r>
                      <a:endParaRPr lang="en-US" dirty="0">
                        <a:solidFill>
                          <a:schemeClr val="bg2"/>
                        </a:solidFill>
                      </a:endParaRPr>
                    </a:p>
                  </a:txBody>
                  <a:tcPr anchor="ctr"/>
                </a:tc>
                <a:tc>
                  <a:txBody>
                    <a:bodyPr/>
                    <a:lstStyle/>
                    <a:p>
                      <a:pPr lvl="0">
                        <a:buFont typeface="Times New Roman" pitchFamily="18" charset="0"/>
                        <a:buNone/>
                      </a:pPr>
                      <a:r>
                        <a:rPr lang="en-US" sz="1800" kern="1200" baseline="0" dirty="0" smtClean="0">
                          <a:solidFill>
                            <a:schemeClr val="bg2"/>
                          </a:solidFill>
                        </a:rPr>
                        <a:t>Correlation: new insight</a:t>
                      </a:r>
                    </a:p>
                    <a:p>
                      <a:pPr lvl="0">
                        <a:buFont typeface="Times New Roman" pitchFamily="18" charset="0"/>
                        <a:buNone/>
                      </a:pPr>
                      <a:r>
                        <a:rPr lang="en-US" sz="1800" kern="1200" baseline="0" dirty="0" smtClean="0">
                          <a:solidFill>
                            <a:schemeClr val="bg2"/>
                          </a:solidFill>
                        </a:rPr>
                        <a:t>More accurate answers</a:t>
                      </a:r>
                      <a:endParaRPr lang="en-US" dirty="0">
                        <a:solidFill>
                          <a:schemeClr val="bg2"/>
                        </a:solidFill>
                      </a:endParaRPr>
                    </a:p>
                  </a:txBody>
                  <a:tcPr anchor="ctr"/>
                </a:tc>
              </a:tr>
            </a:tbl>
          </a:graphicData>
        </a:graphic>
      </p:graphicFrame>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85750" y="642938"/>
            <a:ext cx="8637588" cy="646112"/>
          </a:xfrm>
        </p:spPr>
        <p:txBody>
          <a:bodyPr/>
          <a:lstStyle/>
          <a:p>
            <a:r>
              <a:rPr lang="en-US" sz="3600" smtClean="0"/>
              <a:t>Conventional Big Data Vs IoT Big Data</a:t>
            </a:r>
          </a:p>
        </p:txBody>
      </p:sp>
      <p:sp>
        <p:nvSpPr>
          <p:cNvPr id="24579" name="Content Placeholder 2"/>
          <p:cNvSpPr>
            <a:spLocks noGrp="1"/>
          </p:cNvSpPr>
          <p:nvPr>
            <p:ph idx="1"/>
          </p:nvPr>
        </p:nvSpPr>
        <p:spPr/>
        <p:txBody>
          <a:bodyPr/>
          <a:lstStyle/>
          <a:p>
            <a:r>
              <a:rPr lang="en-US" smtClean="0"/>
              <a:t>Volume:</a:t>
            </a:r>
          </a:p>
          <a:p>
            <a:r>
              <a:rPr lang="en-US" smtClean="0"/>
              <a:t> Velocity:</a:t>
            </a:r>
          </a:p>
          <a:p>
            <a:r>
              <a:rPr lang="en-US" smtClean="0"/>
              <a:t> Variety:</a:t>
            </a:r>
          </a:p>
          <a:p>
            <a:r>
              <a:rPr lang="en-US" smtClean="0"/>
              <a:t> Veracity:</a:t>
            </a:r>
          </a:p>
          <a:p>
            <a:r>
              <a:rPr lang="en-US" smtClean="0"/>
              <a:t> Variability</a:t>
            </a:r>
          </a:p>
          <a:p>
            <a:r>
              <a:rPr lang="en-US" smtClean="0"/>
              <a:t> Visualization</a:t>
            </a:r>
          </a:p>
          <a:p>
            <a:r>
              <a:rPr lang="en-US" smtClean="0"/>
              <a:t> Value</a:t>
            </a:r>
          </a:p>
        </p:txBody>
      </p:sp>
      <p:pic>
        <p:nvPicPr>
          <p:cNvPr id="24580" name="Picture 2"/>
          <p:cNvPicPr>
            <a:picLocks noChangeAspect="1" noChangeArrowheads="1"/>
          </p:cNvPicPr>
          <p:nvPr/>
        </p:nvPicPr>
        <p:blipFill>
          <a:blip r:embed="rId2" cstate="print"/>
          <a:srcRect t="30447"/>
          <a:stretch>
            <a:fillRect/>
          </a:stretch>
        </p:blipFill>
        <p:spPr bwMode="auto">
          <a:xfrm>
            <a:off x="3786188" y="1428751"/>
            <a:ext cx="3143250" cy="4448522"/>
          </a:xfrm>
          <a:prstGeom prst="rect">
            <a:avLst/>
          </a:prstGeom>
          <a:noFill/>
          <a:ln w="9525">
            <a:noFill/>
            <a:miter lim="800000"/>
            <a:headEnd/>
            <a:tailEnd/>
          </a:ln>
        </p:spPr>
      </p:pic>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85750" y="642938"/>
            <a:ext cx="8637588" cy="1446212"/>
          </a:xfrm>
        </p:spPr>
        <p:txBody>
          <a:bodyPr/>
          <a:lstStyle/>
          <a:p>
            <a:r>
              <a:rPr lang="en-US" smtClean="0"/>
              <a:t>Challenges of IoT Analytics Applications</a:t>
            </a:r>
          </a:p>
        </p:txBody>
      </p:sp>
      <p:sp>
        <p:nvSpPr>
          <p:cNvPr id="25603" name="Content Placeholder 2"/>
          <p:cNvSpPr>
            <a:spLocks noGrp="1"/>
          </p:cNvSpPr>
          <p:nvPr>
            <p:ph idx="1"/>
          </p:nvPr>
        </p:nvSpPr>
        <p:spPr/>
        <p:txBody>
          <a:bodyPr/>
          <a:lstStyle/>
          <a:p>
            <a:r>
              <a:rPr lang="en-US" smtClean="0"/>
              <a:t>The heterogeneity of IoT data streams</a:t>
            </a:r>
          </a:p>
          <a:p>
            <a:r>
              <a:rPr lang="en-US" smtClean="0"/>
              <a:t>The varying data quality:</a:t>
            </a:r>
          </a:p>
          <a:p>
            <a:r>
              <a:rPr lang="en-US" smtClean="0"/>
              <a:t> The real-time nature of IoT datasets</a:t>
            </a:r>
          </a:p>
          <a:p>
            <a:r>
              <a:rPr lang="en-US" smtClean="0"/>
              <a:t>The time and location dependencies of IoT streams:</a:t>
            </a:r>
          </a:p>
          <a:p>
            <a:r>
              <a:rPr lang="en-US" smtClean="0"/>
              <a:t> Privacy and security sensitivity:</a:t>
            </a:r>
          </a:p>
          <a:p>
            <a:r>
              <a:rPr lang="en-US" smtClean="0"/>
              <a:t>Data bias:</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pic>
        <p:nvPicPr>
          <p:cNvPr id="26628" name="Picture 2"/>
          <p:cNvPicPr>
            <a:picLocks noChangeAspect="1" noChangeArrowheads="1"/>
          </p:cNvPicPr>
          <p:nvPr/>
        </p:nvPicPr>
        <p:blipFill>
          <a:blip r:embed="rId2" cstate="print"/>
          <a:srcRect/>
          <a:stretch>
            <a:fillRect/>
          </a:stretch>
        </p:blipFill>
        <p:spPr bwMode="auto">
          <a:xfrm>
            <a:off x="1562059" y="1484784"/>
            <a:ext cx="5530221" cy="4547071"/>
          </a:xfrm>
          <a:prstGeom prst="rect">
            <a:avLst/>
          </a:prstGeom>
          <a:noFill/>
          <a:ln w="9525">
            <a:noFill/>
            <a:miter lim="800000"/>
            <a:headEnd/>
            <a:tailEnd/>
          </a:ln>
        </p:spPr>
      </p:pic>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85750" y="642938"/>
            <a:ext cx="8637588" cy="584200"/>
          </a:xfrm>
        </p:spPr>
        <p:txBody>
          <a:bodyPr/>
          <a:lstStyle/>
          <a:p>
            <a:r>
              <a:rPr lang="en-US" sz="3200" smtClean="0"/>
              <a:t>Data Management and Analysis Disciplines</a:t>
            </a:r>
          </a:p>
        </p:txBody>
      </p:sp>
      <p:sp>
        <p:nvSpPr>
          <p:cNvPr id="27651" name="Content Placeholder 2"/>
          <p:cNvSpPr>
            <a:spLocks noGrp="1"/>
          </p:cNvSpPr>
          <p:nvPr>
            <p:ph idx="1"/>
          </p:nvPr>
        </p:nvSpPr>
        <p:spPr/>
        <p:txBody>
          <a:bodyPr/>
          <a:lstStyle/>
          <a:p>
            <a:r>
              <a:rPr lang="en-US" smtClean="0"/>
              <a:t> IoT middleware and interoperability technologies,</a:t>
            </a:r>
          </a:p>
          <a:p>
            <a:r>
              <a:rPr lang="en-US" smtClean="0"/>
              <a:t> Statistics</a:t>
            </a:r>
          </a:p>
          <a:p>
            <a:r>
              <a:rPr lang="en-US" smtClean="0"/>
              <a:t>Machine learning</a:t>
            </a:r>
          </a:p>
          <a:p>
            <a:r>
              <a:rPr lang="en-US" smtClean="0"/>
              <a:t>Data mining and Knowledge Discovery, </a:t>
            </a:r>
          </a:p>
          <a:p>
            <a:r>
              <a:rPr lang="en-US" smtClean="0"/>
              <a:t> Database management systems,</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Data Handling Technologies</a:t>
            </a:r>
          </a:p>
        </p:txBody>
      </p:sp>
      <p:sp>
        <p:nvSpPr>
          <p:cNvPr id="28675" name="Content Placeholder 2"/>
          <p:cNvSpPr>
            <a:spLocks noGrp="1"/>
          </p:cNvSpPr>
          <p:nvPr>
            <p:ph idx="1"/>
          </p:nvPr>
        </p:nvSpPr>
        <p:spPr/>
        <p:txBody>
          <a:bodyPr/>
          <a:lstStyle/>
          <a:p>
            <a:r>
              <a:rPr lang="en-US" dirty="0" smtClean="0"/>
              <a:t>Data Handling at data centre</a:t>
            </a:r>
          </a:p>
          <a:p>
            <a:pPr lvl="1"/>
            <a:r>
              <a:rPr lang="en-US" sz="2600" dirty="0" smtClean="0"/>
              <a:t>Storing, managing and organizing data</a:t>
            </a:r>
          </a:p>
          <a:p>
            <a:pPr lvl="1"/>
            <a:r>
              <a:rPr lang="en-US" sz="2600" dirty="0" smtClean="0"/>
              <a:t>Estimates and provides necessary processing capacity</a:t>
            </a:r>
          </a:p>
          <a:p>
            <a:pPr lvl="1"/>
            <a:r>
              <a:rPr lang="en-US" sz="2600" dirty="0" smtClean="0"/>
              <a:t>Provides sufficient network infrastructure</a:t>
            </a:r>
          </a:p>
          <a:p>
            <a:pPr lvl="1"/>
            <a:r>
              <a:rPr lang="en-US" sz="2600" dirty="0" smtClean="0"/>
              <a:t>Effectively manages energy consumption</a:t>
            </a:r>
          </a:p>
          <a:p>
            <a:pPr lvl="1"/>
            <a:r>
              <a:rPr lang="en-US" sz="2600" dirty="0" smtClean="0"/>
              <a:t>Replicate data to keep backup</a:t>
            </a:r>
          </a:p>
          <a:p>
            <a:pPr lvl="1"/>
            <a:r>
              <a:rPr lang="en-US" sz="2600" dirty="0" smtClean="0"/>
              <a:t>Develop business oriented strategic solution</a:t>
            </a:r>
          </a:p>
          <a:p>
            <a:pPr lvl="1"/>
            <a:r>
              <a:rPr lang="en-US" sz="2600" dirty="0" smtClean="0"/>
              <a:t>Helps business personnel to analyze existing data</a:t>
            </a:r>
          </a:p>
          <a:p>
            <a:pPr lvl="1"/>
            <a:r>
              <a:rPr lang="en-US" sz="2600" dirty="0" smtClean="0"/>
              <a:t>Discovers problems in business operations</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endParaRPr lang="en-US" smtClean="0"/>
          </a:p>
        </p:txBody>
      </p:sp>
      <p:pic>
        <p:nvPicPr>
          <p:cNvPr id="29699" name="Picture 2"/>
          <p:cNvPicPr>
            <a:picLocks noChangeAspect="1" noChangeArrowheads="1"/>
          </p:cNvPicPr>
          <p:nvPr/>
        </p:nvPicPr>
        <p:blipFill>
          <a:blip r:embed="rId2" cstate="print"/>
          <a:srcRect t="20547" b="26027"/>
          <a:stretch>
            <a:fillRect/>
          </a:stretch>
        </p:blipFill>
        <p:spPr bwMode="auto">
          <a:xfrm>
            <a:off x="0" y="2071688"/>
            <a:ext cx="9271000" cy="2786062"/>
          </a:xfrm>
          <a:prstGeom prst="rect">
            <a:avLst/>
          </a:prstGeom>
          <a:noFill/>
          <a:ln w="9525">
            <a:noFill/>
            <a:miter lim="800000"/>
            <a:headEnd/>
            <a:tailEnd/>
          </a:ln>
        </p:spPr>
      </p:pic>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Data Acquisition</a:t>
            </a:r>
          </a:p>
        </p:txBody>
      </p:sp>
      <p:sp>
        <p:nvSpPr>
          <p:cNvPr id="30723" name="Content Placeholder 2"/>
          <p:cNvSpPr>
            <a:spLocks noGrp="1"/>
          </p:cNvSpPr>
          <p:nvPr>
            <p:ph idx="1"/>
          </p:nvPr>
        </p:nvSpPr>
        <p:spPr/>
        <p:txBody>
          <a:bodyPr/>
          <a:lstStyle/>
          <a:p>
            <a:r>
              <a:rPr lang="en-US" dirty="0" smtClean="0"/>
              <a:t>Data Collection</a:t>
            </a:r>
          </a:p>
          <a:p>
            <a:pPr lvl="1"/>
            <a:r>
              <a:rPr lang="en-US" sz="2600" dirty="0" smtClean="0"/>
              <a:t>Log files or record files that are automatically generated by data sources to record activities for further analysis</a:t>
            </a:r>
          </a:p>
          <a:p>
            <a:pPr lvl="1"/>
            <a:r>
              <a:rPr lang="en-US" sz="2600" dirty="0" smtClean="0"/>
              <a:t>Sensory data such as sound waves, voice, vibration, automobile, chemical, current weather, pressure, temperature.</a:t>
            </a:r>
          </a:p>
          <a:p>
            <a:pPr lvl="1"/>
            <a:r>
              <a:rPr lang="en-US" sz="2600" dirty="0" smtClean="0"/>
              <a:t>Complex and variety of data collection through mobile devices. </a:t>
            </a:r>
            <a:r>
              <a:rPr lang="en-US" sz="2600" dirty="0" err="1" smtClean="0"/>
              <a:t>Eg</a:t>
            </a:r>
            <a:r>
              <a:rPr lang="en-US" sz="2600" dirty="0" smtClean="0"/>
              <a:t>. Geographical location, 2D bar codes, pictures, videos etc..</a:t>
            </a:r>
          </a:p>
          <a:p>
            <a:pPr lvl="1">
              <a:buFont typeface="Wingdings" pitchFamily="2" charset="2"/>
              <a:buNone/>
            </a:pPr>
            <a:endParaRPr lang="en-US" dirty="0" smtClean="0"/>
          </a:p>
          <a:p>
            <a:endParaRPr lang="en-US" dirty="0" smtClean="0"/>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Data Acquisition</a:t>
            </a:r>
          </a:p>
        </p:txBody>
      </p:sp>
      <p:sp>
        <p:nvSpPr>
          <p:cNvPr id="31747" name="Content Placeholder 2"/>
          <p:cNvSpPr>
            <a:spLocks noGrp="1"/>
          </p:cNvSpPr>
          <p:nvPr>
            <p:ph idx="1"/>
          </p:nvPr>
        </p:nvSpPr>
        <p:spPr>
          <a:xfrm>
            <a:off x="285750" y="1357313"/>
            <a:ext cx="8858250" cy="5072062"/>
          </a:xfrm>
        </p:spPr>
        <p:txBody>
          <a:bodyPr/>
          <a:lstStyle/>
          <a:p>
            <a:r>
              <a:rPr lang="en-US" sz="2800" dirty="0" smtClean="0"/>
              <a:t>Data Transmission</a:t>
            </a:r>
          </a:p>
          <a:p>
            <a:pPr lvl="1"/>
            <a:r>
              <a:rPr lang="en-US" sz="2200" dirty="0" err="1" smtClean="0"/>
              <a:t>InterDCN</a:t>
            </a:r>
            <a:r>
              <a:rPr lang="en-US" sz="2200" dirty="0" smtClean="0"/>
              <a:t> transmission</a:t>
            </a:r>
          </a:p>
          <a:p>
            <a:pPr lvl="1"/>
            <a:r>
              <a:rPr lang="en-US" sz="2200" dirty="0" smtClean="0"/>
              <a:t>Intra DCN transmission</a:t>
            </a:r>
          </a:p>
          <a:p>
            <a:r>
              <a:rPr lang="en-US" sz="2800" dirty="0" smtClean="0"/>
              <a:t>Data Preprocessing</a:t>
            </a:r>
          </a:p>
          <a:p>
            <a:pPr lvl="1"/>
            <a:r>
              <a:rPr lang="en-US" sz="2200" dirty="0" smtClean="0"/>
              <a:t>Collected datasets suffer from noise, redundancy, inconsistency etc..</a:t>
            </a:r>
          </a:p>
          <a:p>
            <a:pPr lvl="1"/>
            <a:r>
              <a:rPr lang="en-US" sz="2200" dirty="0" smtClean="0"/>
              <a:t>Integration: Combining data from various sources and provides uniform view of data</a:t>
            </a:r>
          </a:p>
          <a:p>
            <a:pPr lvl="1"/>
            <a:r>
              <a:rPr lang="en-US" sz="2200" dirty="0" smtClean="0"/>
              <a:t>Cleaning: Identifying inaccurate, incomplete, or unreasonable data and then modifying or deleting</a:t>
            </a:r>
          </a:p>
          <a:p>
            <a:pPr lvl="1"/>
            <a:r>
              <a:rPr lang="en-US" sz="2200" dirty="0" smtClean="0"/>
              <a:t>Redundancy mitigation : Eliminating data repetition through detection, filtering and compression </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r>
              <a:rPr lang="en-US" dirty="0" smtClean="0"/>
              <a:t>Introduction</a:t>
            </a:r>
          </a:p>
        </p:txBody>
      </p:sp>
      <p:sp>
        <p:nvSpPr>
          <p:cNvPr id="5" name="Rectangle 2"/>
          <p:cNvSpPr txBox="1">
            <a:spLocks noChangeArrowheads="1"/>
          </p:cNvSpPr>
          <p:nvPr/>
        </p:nvSpPr>
        <p:spPr bwMode="auto">
          <a:xfrm>
            <a:off x="152400" y="1752600"/>
            <a:ext cx="8763000" cy="5334000"/>
          </a:xfrm>
          <a:prstGeom prst="rect">
            <a:avLst/>
          </a:prstGeom>
          <a:noFill/>
          <a:ln w="9525">
            <a:noFill/>
            <a:miter lim="800000"/>
            <a:headEnd/>
            <a:tailEnd/>
          </a:ln>
        </p:spPr>
        <p:txBody>
          <a:bodyPr>
            <a:normAutofit/>
          </a:bodyPr>
          <a:lstStyle/>
          <a:p>
            <a:pPr marL="342900" indent="-342900" eaLnBrk="0" hangingPunct="0">
              <a:spcBef>
                <a:spcPct val="20000"/>
              </a:spcBef>
              <a:buClr>
                <a:schemeClr val="bg2"/>
              </a:buClr>
              <a:buSzPct val="100000"/>
              <a:buFont typeface="Wingdings" pitchFamily="2" charset="2"/>
              <a:buChar char="n"/>
              <a:defRPr/>
            </a:pPr>
            <a:r>
              <a:rPr lang="en-US" sz="3200" kern="0">
                <a:solidFill>
                  <a:schemeClr val="bg2"/>
                </a:solidFill>
                <a:latin typeface="+mn-lt"/>
              </a:rPr>
              <a:t>Lots of data is being collected </a:t>
            </a:r>
            <a:br>
              <a:rPr lang="en-US" sz="3200" kern="0">
                <a:solidFill>
                  <a:schemeClr val="bg2"/>
                </a:solidFill>
                <a:latin typeface="+mn-lt"/>
              </a:rPr>
            </a:br>
            <a:r>
              <a:rPr lang="en-US" sz="3200" kern="0">
                <a:solidFill>
                  <a:schemeClr val="bg2"/>
                </a:solidFill>
                <a:latin typeface="+mn-lt"/>
              </a:rPr>
              <a:t>and warehoused </a:t>
            </a:r>
          </a:p>
          <a:p>
            <a:pPr marL="742950" lvl="1" indent="-285750" eaLnBrk="0" hangingPunct="0">
              <a:spcBef>
                <a:spcPct val="20000"/>
              </a:spcBef>
              <a:buClr>
                <a:schemeClr val="bg2"/>
              </a:buClr>
              <a:buSzPct val="100000"/>
              <a:buFont typeface="Wingdings" pitchFamily="2" charset="2"/>
              <a:buChar char="n"/>
              <a:defRPr/>
            </a:pPr>
            <a:r>
              <a:rPr lang="en-US" sz="2800" kern="0">
                <a:solidFill>
                  <a:schemeClr val="bg2"/>
                </a:solidFill>
                <a:latin typeface="+mn-lt"/>
              </a:rPr>
              <a:t>Web data, e-commerce</a:t>
            </a:r>
          </a:p>
          <a:p>
            <a:pPr marL="742950" lvl="1" indent="-285750" eaLnBrk="0" hangingPunct="0">
              <a:spcBef>
                <a:spcPct val="20000"/>
              </a:spcBef>
              <a:buClr>
                <a:schemeClr val="bg2"/>
              </a:buClr>
              <a:buSzPct val="100000"/>
              <a:buFont typeface="Wingdings" pitchFamily="2" charset="2"/>
              <a:buChar char="n"/>
              <a:defRPr/>
            </a:pPr>
            <a:r>
              <a:rPr lang="en-US" sz="2800" kern="0">
                <a:solidFill>
                  <a:schemeClr val="bg2"/>
                </a:solidFill>
                <a:latin typeface="+mn-lt"/>
              </a:rPr>
              <a:t>purchases at department/</a:t>
            </a:r>
            <a:br>
              <a:rPr lang="en-US" sz="2800" kern="0">
                <a:solidFill>
                  <a:schemeClr val="bg2"/>
                </a:solidFill>
                <a:latin typeface="+mn-lt"/>
              </a:rPr>
            </a:br>
            <a:r>
              <a:rPr lang="en-US" sz="2800" kern="0">
                <a:solidFill>
                  <a:schemeClr val="bg2"/>
                </a:solidFill>
                <a:latin typeface="+mn-lt"/>
              </a:rPr>
              <a:t>grocery stores</a:t>
            </a:r>
          </a:p>
          <a:p>
            <a:pPr marL="742950" lvl="1" indent="-285750" eaLnBrk="0" hangingPunct="0">
              <a:spcBef>
                <a:spcPct val="20000"/>
              </a:spcBef>
              <a:buClr>
                <a:schemeClr val="bg2"/>
              </a:buClr>
              <a:buSzPct val="100000"/>
              <a:buFont typeface="Wingdings" pitchFamily="2" charset="2"/>
              <a:buChar char="n"/>
              <a:defRPr/>
            </a:pPr>
            <a:r>
              <a:rPr lang="en-US" sz="2800" kern="0">
                <a:solidFill>
                  <a:schemeClr val="bg2"/>
                </a:solidFill>
                <a:latin typeface="+mn-lt"/>
              </a:rPr>
              <a:t>Bank/Credit Card </a:t>
            </a:r>
            <a:br>
              <a:rPr lang="en-US" sz="2800" kern="0">
                <a:solidFill>
                  <a:schemeClr val="bg2"/>
                </a:solidFill>
                <a:latin typeface="+mn-lt"/>
              </a:rPr>
            </a:br>
            <a:r>
              <a:rPr lang="en-US" sz="2800" kern="0">
                <a:solidFill>
                  <a:schemeClr val="bg2"/>
                </a:solidFill>
                <a:latin typeface="+mn-lt"/>
              </a:rPr>
              <a:t>transactions</a:t>
            </a:r>
          </a:p>
          <a:p>
            <a:pPr marL="742950" lvl="1" indent="-285750" eaLnBrk="0" hangingPunct="0">
              <a:spcBef>
                <a:spcPct val="20000"/>
              </a:spcBef>
              <a:buClr>
                <a:schemeClr val="bg2"/>
              </a:buClr>
              <a:buSzPct val="100000"/>
              <a:buFont typeface="Wingdings" pitchFamily="2" charset="2"/>
              <a:buChar char="n"/>
              <a:defRPr/>
            </a:pPr>
            <a:r>
              <a:rPr lang="en-US" sz="2800" kern="0">
                <a:solidFill>
                  <a:schemeClr val="bg2"/>
                </a:solidFill>
                <a:latin typeface="+mn-lt"/>
              </a:rPr>
              <a:t>Social Network</a:t>
            </a:r>
            <a:endParaRPr lang="en-US" sz="2800" kern="0" dirty="0">
              <a:solidFill>
                <a:schemeClr val="bg2"/>
              </a:solidFill>
              <a:latin typeface="+mn-lt"/>
            </a:endParaRPr>
          </a:p>
        </p:txBody>
      </p:sp>
      <p:graphicFrame>
        <p:nvGraphicFramePr>
          <p:cNvPr id="1026" name="Object 3"/>
          <p:cNvGraphicFramePr>
            <a:graphicFrameLocks noChangeAspect="1"/>
          </p:cNvGraphicFramePr>
          <p:nvPr/>
        </p:nvGraphicFramePr>
        <p:xfrm>
          <a:off x="6692900" y="3429000"/>
          <a:ext cx="2146300" cy="2341563"/>
        </p:xfrm>
        <a:graphic>
          <a:graphicData uri="http://schemas.openxmlformats.org/presentationml/2006/ole">
            <p:oleObj spid="_x0000_s1026" name="VISIO" r:id="rId3" imgW="2142744" imgH="2343912" progId="">
              <p:embed/>
            </p:oleObj>
          </a:graphicData>
        </a:graphic>
      </p:graphicFrame>
      <p:pic>
        <p:nvPicPr>
          <p:cNvPr id="1030" name="Picture 5" descr="story-3dimensional-2"/>
          <p:cNvPicPr>
            <a:picLocks noChangeAspect="1" noChangeArrowheads="1"/>
          </p:cNvPicPr>
          <p:nvPr/>
        </p:nvPicPr>
        <p:blipFill>
          <a:blip r:embed="rId4" cstate="print"/>
          <a:srcRect/>
          <a:stretch>
            <a:fillRect/>
          </a:stretch>
        </p:blipFill>
        <p:spPr bwMode="auto">
          <a:xfrm>
            <a:off x="5413375" y="2667000"/>
            <a:ext cx="1965325" cy="1417638"/>
          </a:xfrm>
          <a:prstGeom prst="rect">
            <a:avLst/>
          </a:prstGeom>
          <a:noFill/>
          <a:ln w="9525">
            <a:noFill/>
            <a:miter lim="800000"/>
            <a:headEnd/>
            <a:tailEnd/>
          </a:ln>
        </p:spPr>
      </p:pic>
      <p:graphicFrame>
        <p:nvGraphicFramePr>
          <p:cNvPr id="1027" name="Object 4"/>
          <p:cNvGraphicFramePr>
            <a:graphicFrameLocks noChangeAspect="1"/>
          </p:cNvGraphicFramePr>
          <p:nvPr/>
        </p:nvGraphicFramePr>
        <p:xfrm>
          <a:off x="5168900" y="4114800"/>
          <a:ext cx="1485900" cy="1558925"/>
        </p:xfrm>
        <a:graphic>
          <a:graphicData uri="http://schemas.openxmlformats.org/presentationml/2006/ole">
            <p:oleObj spid="_x0000_s1027" name="VISIO" r:id="rId5" imgW="1661160" imgH="1748028" progId="">
              <p:embed/>
            </p:oleObj>
          </a:graphicData>
        </a:graphic>
      </p:graphicFrame>
      <p:sp>
        <p:nvSpPr>
          <p:cNvPr id="7" name="TextBox 6"/>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6"/>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Data Storage</a:t>
            </a:r>
          </a:p>
        </p:txBody>
      </p:sp>
      <p:sp>
        <p:nvSpPr>
          <p:cNvPr id="32771" name="Content Placeholder 2"/>
          <p:cNvSpPr>
            <a:spLocks noGrp="1"/>
          </p:cNvSpPr>
          <p:nvPr>
            <p:ph idx="1"/>
          </p:nvPr>
        </p:nvSpPr>
        <p:spPr/>
        <p:txBody>
          <a:bodyPr/>
          <a:lstStyle/>
          <a:p>
            <a:r>
              <a:rPr lang="en-US" sz="2800" smtClean="0"/>
              <a:t>File System</a:t>
            </a:r>
          </a:p>
          <a:p>
            <a:pPr lvl="1"/>
            <a:r>
              <a:rPr lang="en-US" sz="2400" smtClean="0"/>
              <a:t>Distributed file system that store massive data and ensure- consistency, availability and fault tolerance of data</a:t>
            </a:r>
          </a:p>
          <a:p>
            <a:pPr lvl="1"/>
            <a:r>
              <a:rPr lang="en-US" sz="2400" smtClean="0"/>
              <a:t>GFS</a:t>
            </a:r>
          </a:p>
          <a:p>
            <a:pPr lvl="1"/>
            <a:r>
              <a:rPr lang="en-US" sz="2400" smtClean="0"/>
              <a:t>HDFS</a:t>
            </a:r>
          </a:p>
          <a:p>
            <a:r>
              <a:rPr lang="en-US" sz="2800" smtClean="0"/>
              <a:t>Databases</a:t>
            </a:r>
          </a:p>
          <a:p>
            <a:pPr lvl="1"/>
            <a:r>
              <a:rPr lang="en-US" sz="2400" smtClean="0"/>
              <a:t>Emergence of non traditional relational databases (NoSQL) in order to deal with characteristics that big data possess.</a:t>
            </a:r>
          </a:p>
          <a:p>
            <a:pPr lvl="1"/>
            <a:r>
              <a:rPr lang="en-US" sz="2400" smtClean="0"/>
              <a:t>Three main NoSQL databases: Key value databases, Column oriented databases and document oriented databases </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85750" y="0"/>
            <a:ext cx="8637588" cy="1323975"/>
          </a:xfrm>
        </p:spPr>
        <p:txBody>
          <a:bodyPr/>
          <a:lstStyle/>
          <a:p>
            <a:r>
              <a:rPr lang="en-US" sz="4000" smtClean="0"/>
              <a:t> Requirements of IoT BigData Analytics Platform</a:t>
            </a:r>
          </a:p>
        </p:txBody>
      </p:sp>
      <p:sp>
        <p:nvSpPr>
          <p:cNvPr id="33795" name="Content Placeholder 2"/>
          <p:cNvSpPr>
            <a:spLocks noGrp="1"/>
          </p:cNvSpPr>
          <p:nvPr>
            <p:ph idx="1"/>
          </p:nvPr>
        </p:nvSpPr>
        <p:spPr/>
        <p:txBody>
          <a:bodyPr/>
          <a:lstStyle/>
          <a:p>
            <a:r>
              <a:rPr lang="en-US" smtClean="0"/>
              <a:t>Intelligent and Dynamic</a:t>
            </a:r>
          </a:p>
          <a:p>
            <a:r>
              <a:rPr lang="en-US" smtClean="0"/>
              <a:t>Distributed</a:t>
            </a:r>
          </a:p>
          <a:p>
            <a:r>
              <a:rPr lang="en-US" smtClean="0"/>
              <a:t>Scalable</a:t>
            </a:r>
          </a:p>
          <a:p>
            <a:r>
              <a:rPr lang="en-US" smtClean="0"/>
              <a:t>Real-Time</a:t>
            </a:r>
          </a:p>
          <a:p>
            <a:r>
              <a:rPr lang="en-US" smtClean="0"/>
              <a:t>Programmable</a:t>
            </a:r>
          </a:p>
          <a:p>
            <a:r>
              <a:rPr lang="en-US" smtClean="0"/>
              <a:t>Interoperable</a:t>
            </a:r>
          </a:p>
          <a:p>
            <a:r>
              <a:rPr lang="en-US" smtClean="0"/>
              <a:t>Secure</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Hadoop</a:t>
            </a:r>
          </a:p>
        </p:txBody>
      </p:sp>
      <p:sp>
        <p:nvSpPr>
          <p:cNvPr id="34819" name="Content Placeholder 2"/>
          <p:cNvSpPr>
            <a:spLocks noGrp="1"/>
          </p:cNvSpPr>
          <p:nvPr>
            <p:ph idx="1"/>
          </p:nvPr>
        </p:nvSpPr>
        <p:spPr>
          <a:xfrm>
            <a:off x="251520" y="1412776"/>
            <a:ext cx="8858250" cy="5072063"/>
          </a:xfrm>
        </p:spPr>
        <p:txBody>
          <a:bodyPr/>
          <a:lstStyle/>
          <a:p>
            <a:r>
              <a:rPr lang="en-US" dirty="0" err="1" smtClean="0"/>
              <a:t>Hadoop</a:t>
            </a:r>
            <a:r>
              <a:rPr lang="en-US" dirty="0" smtClean="0"/>
              <a:t> is software framework for distributed processing of large datasets across large clusters of computers.</a:t>
            </a:r>
          </a:p>
          <a:p>
            <a:r>
              <a:rPr lang="en-US" dirty="0" err="1" smtClean="0"/>
              <a:t>Hadoop</a:t>
            </a:r>
            <a:r>
              <a:rPr lang="en-US" dirty="0" smtClean="0"/>
              <a:t> is open source implementation of Google’s GFS and </a:t>
            </a:r>
            <a:r>
              <a:rPr lang="en-US" dirty="0" err="1" smtClean="0"/>
              <a:t>MapReduce</a:t>
            </a:r>
            <a:r>
              <a:rPr lang="en-US" dirty="0" smtClean="0"/>
              <a:t>.</a:t>
            </a:r>
          </a:p>
          <a:p>
            <a:r>
              <a:rPr lang="en-US" dirty="0" smtClean="0"/>
              <a:t>Apache </a:t>
            </a:r>
            <a:r>
              <a:rPr lang="en-US" dirty="0" err="1" smtClean="0"/>
              <a:t>Hadoop’s</a:t>
            </a:r>
            <a:r>
              <a:rPr lang="en-US" dirty="0" smtClean="0"/>
              <a:t> Map Reduce and </a:t>
            </a:r>
            <a:r>
              <a:rPr lang="en-US" dirty="0" err="1" smtClean="0"/>
              <a:t>Hadoop</a:t>
            </a:r>
            <a:r>
              <a:rPr lang="en-US" dirty="0" smtClean="0"/>
              <a:t> distributed file system(HDFS) components originally derived respectively from Google’s </a:t>
            </a:r>
            <a:r>
              <a:rPr lang="en-US" dirty="0" err="1" smtClean="0"/>
              <a:t>MapReduce</a:t>
            </a:r>
            <a:r>
              <a:rPr lang="en-US" dirty="0" smtClean="0"/>
              <a:t> and Google File System. </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Building Blocks of Hadoop</a:t>
            </a:r>
          </a:p>
        </p:txBody>
      </p:sp>
      <p:sp>
        <p:nvSpPr>
          <p:cNvPr id="35843" name="Content Placeholder 2"/>
          <p:cNvSpPr>
            <a:spLocks noGrp="1"/>
          </p:cNvSpPr>
          <p:nvPr>
            <p:ph idx="1"/>
          </p:nvPr>
        </p:nvSpPr>
        <p:spPr>
          <a:xfrm>
            <a:off x="-36512" y="1412776"/>
            <a:ext cx="9180512" cy="5072063"/>
          </a:xfrm>
        </p:spPr>
        <p:txBody>
          <a:bodyPr/>
          <a:lstStyle/>
          <a:p>
            <a:r>
              <a:rPr lang="en-US" sz="2800" dirty="0" err="1" smtClean="0"/>
              <a:t>Hadoop</a:t>
            </a:r>
            <a:r>
              <a:rPr lang="en-US" sz="2800" dirty="0" smtClean="0"/>
              <a:t> Common</a:t>
            </a:r>
          </a:p>
          <a:p>
            <a:pPr lvl="1"/>
            <a:r>
              <a:rPr lang="en-US" sz="2300" dirty="0" smtClean="0"/>
              <a:t>A module containing utilities that support other </a:t>
            </a:r>
            <a:r>
              <a:rPr lang="en-US" sz="2300" dirty="0" err="1" smtClean="0"/>
              <a:t>hadoop</a:t>
            </a:r>
            <a:r>
              <a:rPr lang="en-US" sz="2300" dirty="0" smtClean="0"/>
              <a:t> components.</a:t>
            </a:r>
          </a:p>
          <a:p>
            <a:r>
              <a:rPr lang="en-US" sz="2800" dirty="0" err="1" smtClean="0"/>
              <a:t>Hadoop</a:t>
            </a:r>
            <a:r>
              <a:rPr lang="en-US" sz="2800" dirty="0" smtClean="0"/>
              <a:t> Distributed File System (HDFS)</a:t>
            </a:r>
          </a:p>
          <a:p>
            <a:pPr lvl="1"/>
            <a:r>
              <a:rPr lang="en-US" sz="2300" dirty="0" smtClean="0"/>
              <a:t>Provides reliable data storage and access across the nodes</a:t>
            </a:r>
          </a:p>
          <a:p>
            <a:r>
              <a:rPr lang="en-US" sz="2800" dirty="0" err="1" smtClean="0"/>
              <a:t>MapReduce</a:t>
            </a:r>
            <a:endParaRPr lang="en-US" sz="2800" dirty="0" smtClean="0"/>
          </a:p>
          <a:p>
            <a:pPr lvl="1"/>
            <a:r>
              <a:rPr lang="en-US" sz="2300" dirty="0" smtClean="0"/>
              <a:t>Framework for applications that process large amount of datasets in parallel</a:t>
            </a:r>
          </a:p>
          <a:p>
            <a:r>
              <a:rPr lang="en-US" sz="2800" dirty="0" smtClean="0"/>
              <a:t>Yet Another Resource Negotiator(YARN)</a:t>
            </a:r>
          </a:p>
          <a:p>
            <a:pPr lvl="1"/>
            <a:r>
              <a:rPr lang="en-US" sz="2300" dirty="0" smtClean="0"/>
              <a:t>Next generation </a:t>
            </a:r>
            <a:r>
              <a:rPr lang="en-US" sz="2300" dirty="0" err="1" smtClean="0"/>
              <a:t>MapReduce</a:t>
            </a:r>
            <a:r>
              <a:rPr lang="en-US" sz="2300" dirty="0" smtClean="0"/>
              <a:t>, which assigns CPU, memory and storage to applications running on </a:t>
            </a:r>
            <a:r>
              <a:rPr lang="en-US" sz="2300" dirty="0" err="1" smtClean="0"/>
              <a:t>Hadoop</a:t>
            </a:r>
            <a:r>
              <a:rPr lang="en-US" sz="2300" dirty="0" smtClean="0"/>
              <a:t> Cluster</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HDFS</a:t>
            </a:r>
          </a:p>
        </p:txBody>
      </p:sp>
      <p:pic>
        <p:nvPicPr>
          <p:cNvPr id="36867" name="Content Placeholder 4" descr="hdfs.PNG"/>
          <p:cNvPicPr>
            <a:picLocks noGrp="1" noChangeAspect="1"/>
          </p:cNvPicPr>
          <p:nvPr>
            <p:ph idx="1"/>
          </p:nvPr>
        </p:nvPicPr>
        <p:blipFill>
          <a:blip r:embed="rId2" cstate="print"/>
          <a:srcRect/>
          <a:stretch>
            <a:fillRect/>
          </a:stretch>
        </p:blipFill>
        <p:spPr>
          <a:xfrm>
            <a:off x="428625" y="1500188"/>
            <a:ext cx="8443913" cy="4429125"/>
          </a:xfrm>
        </p:spPr>
      </p:pic>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Jobs and Task trackers</a:t>
            </a:r>
          </a:p>
        </p:txBody>
      </p:sp>
      <p:sp>
        <p:nvSpPr>
          <p:cNvPr id="37891" name="Content Placeholder 2"/>
          <p:cNvSpPr>
            <a:spLocks noGrp="1"/>
          </p:cNvSpPr>
          <p:nvPr>
            <p:ph idx="1"/>
          </p:nvPr>
        </p:nvSpPr>
        <p:spPr/>
        <p:txBody>
          <a:bodyPr/>
          <a:lstStyle/>
          <a:p>
            <a:r>
              <a:rPr lang="en-US" sz="2800" dirty="0" smtClean="0"/>
              <a:t>Job Tracker</a:t>
            </a:r>
          </a:p>
          <a:p>
            <a:pPr lvl="1"/>
            <a:r>
              <a:rPr lang="en-US" sz="2000" dirty="0" smtClean="0"/>
              <a:t>Runs with the name node</a:t>
            </a:r>
          </a:p>
          <a:p>
            <a:pPr lvl="1"/>
            <a:r>
              <a:rPr lang="en-US" sz="2000" dirty="0" smtClean="0"/>
              <a:t>Receives the use’s job</a:t>
            </a:r>
          </a:p>
          <a:p>
            <a:pPr lvl="1"/>
            <a:r>
              <a:rPr lang="en-US" sz="2000" dirty="0" smtClean="0"/>
              <a:t>Decide on how many task </a:t>
            </a:r>
          </a:p>
          <a:p>
            <a:pPr lvl="1">
              <a:buFont typeface="Wingdings" pitchFamily="2" charset="2"/>
              <a:buNone/>
            </a:pPr>
            <a:r>
              <a:rPr lang="en-US" sz="2000" dirty="0" smtClean="0"/>
              <a:t>will run (Number of </a:t>
            </a:r>
            <a:r>
              <a:rPr lang="en-US" sz="2000" dirty="0" err="1" smtClean="0"/>
              <a:t>Mappers</a:t>
            </a:r>
            <a:r>
              <a:rPr lang="en-US" sz="2000" dirty="0" smtClean="0"/>
              <a:t>)</a:t>
            </a:r>
          </a:p>
          <a:p>
            <a:pPr lvl="1"/>
            <a:r>
              <a:rPr lang="en-US" sz="2000" dirty="0" smtClean="0"/>
              <a:t>Decide on where to run each</a:t>
            </a:r>
          </a:p>
          <a:p>
            <a:pPr lvl="1">
              <a:buFont typeface="Wingdings" pitchFamily="2" charset="2"/>
              <a:buNone/>
            </a:pPr>
            <a:r>
              <a:rPr lang="en-US" sz="2000" dirty="0" err="1" smtClean="0"/>
              <a:t>Mapper</a:t>
            </a:r>
            <a:r>
              <a:rPr lang="en-US" sz="2000" dirty="0" smtClean="0"/>
              <a:t> (Concept of locality)</a:t>
            </a:r>
          </a:p>
          <a:p>
            <a:r>
              <a:rPr lang="en-US" sz="2800" dirty="0" smtClean="0"/>
              <a:t>Task Tracker </a:t>
            </a:r>
          </a:p>
          <a:p>
            <a:pPr lvl="1"/>
            <a:r>
              <a:rPr lang="en-US" sz="2000" dirty="0" smtClean="0"/>
              <a:t>Runs on data node</a:t>
            </a:r>
          </a:p>
          <a:p>
            <a:pPr lvl="1"/>
            <a:r>
              <a:rPr lang="en-US" sz="2000" dirty="0" smtClean="0"/>
              <a:t>Receives task from job tracker</a:t>
            </a:r>
          </a:p>
          <a:p>
            <a:pPr lvl="1"/>
            <a:r>
              <a:rPr lang="en-US" sz="2000" dirty="0" smtClean="0"/>
              <a:t>Always in communication with the job tracker reporting progress</a:t>
            </a:r>
          </a:p>
        </p:txBody>
      </p:sp>
      <p:sp>
        <p:nvSpPr>
          <p:cNvPr id="37892" name="AutoShape 2" descr="data:image/jpeg;base64,/9j/4AAQSkZJRgABAQAAAQABAAD/2wCEAAkGBxAQEhMTEBIVFRUXFRUVFRcRGBYWFxUSFRUXFxgaFxUYHSogGBslGxcXIjEhJSkrLi4uGCAzODMsNygtLisBCgoKDg0OGhAQGislICYuLS0tMjU3LS41Mi0tNjAtLS0tKy01LS0tLS0tLS0tLS0tLS0tLS0tLS0tLSstLS0tLf/AABEIAMcA/QMBIgACEQEDEQH/xAAbAAEAAgMBAQAAAAAAAAAAAAAABQYCAwQHAf/EAEwQAAIBAgMDBgcNBwIFBQEAAAECAwARBBIhBRMxBiJBUWFxFDJSc5Gz0RUWI0JTVHKBkpOy0tMzYqGio7HBgsNDg5Ti8CQ0RHThB//EABkBAQADAQEAAAAAAAAAAAAAAAACAwQBBf/EAC0RAAICAQMBBgYCAwAAAAAAAAABAgMRBBIhMRMUIkFRcQUjMmGxwVKRgaHw/9oADAMBAAIRAxEAPwD3GlKUApSlAKUpQClKUApSlAKUpQClKUApSlAKUpQClKUApSvj8KA4JsexcxwoHZQCxZsiKDewLAEljY6AdGtri7e4r5OH71/0qjdhTEvir/L/AOxDUtvai5HcGve4r5OH71/0qb3FfJw/ev8ApVGcrcdLFhZHhco4MYVgFJGaRFOjAjgTxFVOLbOOCM74mVgqljlTD3sBckAoOira63OLkjPbqI1zUGnll/3uK+Th+9f9Km9xXycP3r/pVUI9rTHQ4uVWzKuUpFcM17DSMj4rajTQ61ze6+KeMSRYuQqRcHLD+n9XfepKmTeMojLUxistMvG9xXycP3r/AKVN7ivk4fvX/SqvcidpYiVZ/CJTIVkUKWCLZSgNuYoHGrLvaqn4JOLL6pKyCmvM1eHyIyieNVVjlDxuXUMeAa6qVv0GxHdpeRBqA5Ry/AN9OD18dTWFN0XurieSbRtpSldOClKUApSlAKUpQClKUApSlAKUpQClKUApSlAKUpQCsX4GsqxfgaAq2xns+K8//sQ1J72oTZz2kxXn/wDZirv3tZZz8TLorg4uV0l8LJ9KL1yVX8Bio7tFIjZSqgkahhKWUCy874ra20qV5SOZYnhi50hKHKLc0K6tdidF0Gl+NQqwyQKZJ4gFAXMzPFbQnLxfrY27626a2Krabxyebq65u5NRbWP2Tiz7MyNKb+MryHnhVIdrFzeyi5c69vZUfPjMInwMGliAECtoSL8Ojhr23roiw5W1sKbi3xojw4cZOjo6teuo4Q5ywggF42yMA8XMcLwtn5pykd4NThOCedyF0ZyjjayX5HPbwj6afgqyb2qvyXwssIl3y5SzggXU6BbfFJqc3lYtRYnY2ma9LBqmKawzVygkvAfpw+vjqxYLxF7qqe3JLwn6cPro6tmC8Re6pVPKLJrk30pSrSApSlAKUpQClKUApSlAKUpQClKUApSlAKUpQClKUArF+BrKuDGY+xMcS7yS2oBsqX6ZH+L3ak9ANAVCPEKkmKLEACYanzUVfd9JLwvGnXwkYdg+IO069i8a4IYbT4hpCGcSixtZVJij8Vejqvx7azxW0CGCIMzkX10Crwu3+B015tjbsaRqrjlIlIFVBZAAOPeTxJJ1J7TUPyi2XHjmiikZwI2WclGtqDZFIOhuQx4aZTwveujZ43174gqdRYIseq6tbeKSbdOtYPE0ZcxTLKSczB7XNlXxWS1hYr0HjUuzsXJLGXgl97UDh9kx4fGSYpS98RZXuxyqwAC2QaG+U6m5BOnE1vXaabsyG4C3zDpBHEWHE9XXcVxeFNNZZGMSseaEUuwtrdpLFVItfhpbjUtPRbbnauF1Iyaj1LHvab2uCfDqouMUdbEaxtcFsoNsvC+lxXJHj3VxHLY5vFddATxsRc2NungezS87NHdCLnw0uuDkZxfB3bWkvH/zIfXJV3wXiL3V59tCS6DzkPrkr0HBeIvdXdK8xfuV2rk30pXHtTacWGTPKbC9gBqzMeAUdJ//AE8BWoqOylVI7fxUv7NEiXoz3ka3aFICnuLVkdoY5dc8R7DGf7h9KjuRZ2Mi10qv7M5Sq7iKdN07aKQcyOepWsCG7CB2XsasFSTyQcWnhilKUOClKjsXi3Mgihyg5SzuwJCLewsoIzMTe2oGhPYQJGlR24n+cD7se2m4n+cf019tASNKjtxP84/pr7abif5x/TX20BI0qO3E/wA4/pr7abif5x/TX20BI0qO3E/zj+mvtrVi5J4VMm8WRUBZ1KZWKDVirA8QLmxGvC440BLVrnmWNSzsFUcSxsK45NpgnJCu8k6QDZUvwMj/ABOjTVj0A1lBs+7CSZt448XSyR/QToP7xue0DSgNWabEeLmhi8q1pZB+6D+zHaed2Loa7IMMkSZI1CqL6DrPEk8SSdSTqa318bhQHmmIe2IxPnB6qOuOZWWTeoM1wFdb2NlJIK30vqdP/Ds5RMcPiZC6tkkIYMAWswUKQQBcaAEHhx4aXjfdiHyj9l/y149zshc2kzdVJbVyT2GnwhIZ5HQgsbMLC7gg6MpHAkaVpmmw6Fjh88jsuUnoYC2W7EBQF1tbhmbSof3Zh8o/Zf2U92YfKP2X9lTertxjZ+TqjFPOUdqYa8bqx1c5iV6G0y2vxtlXjxtWWElygLOGFr2eK5BupW4tcroToR9Zrg92IfKP2X9lPdiHyj9l/ZTT63UUZSWU+qaZycIT6smMSMCyZCZHFrZcra/CGXWyAnnHToHRauRs0siuwKqpuA1szm2ha2gHT39VcXuzD5R+y/sp7sQ+Ufsv7Kts+I6iUHCMMJ9eGRjVBPOSTxclwvnIfWpXpmC8Re6vJsJP4RJGkQY89GZirABVYNxI1JIAsOuvW8KtlA7Ks0MZKt7ljkpvacuDbXn3KjEF8aFbgsYKDtZiH07hH6e2vQaqXLDYDTWkiOWRdVI/iCOkHpH+QDWuSyiNU1CabInDCe7ZA+bNzbZN3u+b16349vHotXYZccVOaNBYdV72DWF7ga2Trtc/VC4fbssByzwPcfGisy99iQR3a11Tcr0IssczHqCW/ixFQRdJxbymc21biAmU2YIWZtFsygnMLaCxAIPZXoGwcUZYI3a1yqk21F7a2NUHBbPxOOkUyru4gQcgNy1tRnbq4c0ek16DhdmxoFsoBUEAroQDx1HfUorBC6alhLyO2lcyYVly5ZHst7hrPmB4XZhm07++9fEM4yhgj6nMylksOghDmv8AaFSKDqqu4eT/ANZP5qP8clTAxo5udJELNlAK5tegkpmCg9ZIquwYhGxcxRlYbtBzSDqHkuNOmozeEdXUnt5TeVxbyuHbW1fBoWly5rFRlBtfMwXj9dVKWXhE5Yim2Te8pvKpuH5WSPww3pl/7K7F25Mf/jr96f06tdNq6ozx1NMuVIs28pvKqsvKGVeOHH3v/ZXKnKyWR91Hh1EjBt2Xk5mcKSM1kvbToo6rEs4O95p3KO7llxmxSoCzsFA4k6CorassssE1rxJupOOkj8w9B/Zjv530ajOTGzMTCl8fOMTMGYo9iAitrZQdL3Lc6wNiBwFSm1ZPgJvNSfgNU7y/BJcnIlSBAoAFuA6zqT2knpqTqO2D+xTuFSNaCsUpXxjpQEPteOBmyMjO5F8sYzHL1noUdpIvUUdkRfNJvRH+eu/Yk+Z8UTx3wX/SIYyB3XZj9ZqV3tRcjuCt+5EXzSb0R/np7kRfNJvRH+epLlHtV8Nh5JUAZlyABr25zquttemq3DyvxZXM4w6gaklXsO87yrIQlNZSKLL665KMny/ckvciL5pN6I/z09yIvmk3oj/PWMe3MWwzA4cg9SP+pXPNymxii4EDAi4IR7EHUf8AE6qkqpvyOPU1pZb/ANM6vciL5pN6I/z09yIvmk3oj/PW/knt6XFLKZlRSjhRu7gEFQekmp3e1XLMXhltclOKlHoyJ2ZBh42CmNomPiiRQMxGtgwJBNtbXvoasAqD5RTWgJ6RJCR2HfIP7E+mpfDNdQeyuJ5JG2vhFfa+E10HLPs6J+KitKbGhHxRXPieU+FQlQ5kYGxESl7HqLDQHvNahyqg+MkyjrMZP4bmpqub5SYJqKFV4C1bK5cBtCGdc0Tq44HKeB6iOg9hrqqAFKUoBVMxcaHGSZlBskZFwNGDvqO2rZNjIk8Z1F2Ci5HjHgO/sql7QxYGLmsrmyIpspGud+BawI7RVdzxBkofUdu7t4ruvOzHXNfrHPvYdgqpYnD7RSGYYyaKWNpUaMKGzoDOCFJsAygG3XpVhbEPrZBoRbM1gR0nQG3/AJwqryDaAikONliZd6m7WNedl3y2LPe3DotWfTz+ZH3X5JahfKl7P8ExsnDjSup8NjWD7qNlvmyA5DqEQanNzRfOQekjWw4xESuxDRsQQj2sxAz6ZCV4G2vEVOYfF427jMd38WxizcWFybeLlsTYZrnTga9i5yyePpFDbyffBZN38KOdduIAOW5tcA2Bt1VBoVixMTuQqqXJZjYACN7knoFdeNlxxsHcWsAzKEsTmOYi+oNrWvfhrc1yCQHERfSbj5t6jJvsZZ9GGo9vDHqiY2fyswOIzmLEIwRspN7AtYHmk+MNeI0rLae2cOYZQJUJ3cnAg/FNMJhooc26jRM5zNkULma1rkDp7a+bSl+Bl82/4TXh71k97aTmxNt4YQqN4OHQGP8AYVIe7mH6Gc90cp/stfdg/sU7qkK9Iykd7tReTMe7D4g/2jr4210INo5/uJh/dakqxfgaApuxdogNivg5dZ7+IR/wYuN6k/dI/Iy+hf8ALVHbMa0mK8//ALMVSG8rNOeJMtS4InlVjWfCuDDIoLRatksPhk42a/8ACofAtFIHgZspZCp0IsHBUG5Fuu2vRUxyqzNhZAiljeM2UEnSVCdBrwFVzBgXzOko8S943sN2WIOq9bn0Ct2lmnW+fM8zWRfbxeH0/ZZF2JAfhDiF5zq4Gh1V2Fls2usmW9raC4rg8Chw8QiSQMFtYkgnUaXN9b6kdh7K5osLCFKsZ2DWzBkbnZb21yXHE8CONcc2GjDZ1EzkEHnIxsQpXye2pwaUuqOXPMMYf9Fh5GNbwj6afgqyb2qlyPLgTllZbuts6lbgKOg1Yd5WLUT+bLBt0kfkxyvI1coZLwN9OH18dWDBeIvdVV26/wACfpw+ujq1YLxF7qVPKLZrk31RuWu1HeVcMrEJlDy2NiwJIVb+TzWv12A4XBvNeecuMDJHMuIRSwtldRxK3uCO0a6fvGtencFYnPoQNez5kQHmHIrZLgqOdpoFvewv/DhXa+08My3BJ+iL243vbhbK3Hq7RXBsXF4WUkqEZvjAgZhw8ZTqDoOI6BUtOYFU8xALa3AAta3+T6a3Wdo55T4OkBNimiK4mC6tYNY6Z1GuRwDYg/Xa9xXoOzMVLPHFJzFDDMwGZ7g+Llbm2043B/zXmmKnGKYQYXnA6MyeIik62I0Ldg4dPUfT9k4fdxKvUAKz6yUG446+ZwzTDyc3NM1wSTkVFVuwggkAdhvQYCPS4LWbON4zPZusZybdg4CuqlYwYRxKt8qgXNzYAXJ6dOmqPtl7Yt/Nr+Jqvdee8o2ti282PxNWfVPFTf8A3Usq+tH3e1ybUg38ZTNluVN7XtlYHhcdXXWG9pva8mNri011RrlWpJxfRnNh9nzJwnT64m/UrsU4gf8AFj+6b9WsN7Te1ofxG99Zfgzx0FEekfyfJY8Q3GaP7pv1a4jsiXNn8IAYBspSMCzFSAeczA2vwtXdvab2j+IXNOLlx/gLQ0KSlt5XucexMbi0Q+6GTNnIV4hzMg0GfXmk2JvwsRrfSpHaMvwMvm3/AAmtW9qO2hGUik3RAGR7ofEPNPDyD3adlUdplmjbhHp+wf2K91SNQvJrHK0ao10ktfI+hIHSp4OOGova+tjU1XumAVi/A1lWL8DQFHwr2lxPnh6mKure1Gq9psT50eqjrHE49UsNWY+Kq2ubcTroB2mvNtk+0aRqgvCiU3tQXKvBy4tY4IpjFdxJLYXDxIRzWPEXawt069VduFGIlF0EQ/1Fz9dgLVpkSeFnaRA9yLmM85VA0GVhwF2PG/ONdUbFzgltzwS+9qv7OwUuHxk8jTkxYg5kitzUkVVDc4m9yATppob12pjUKZwwy2JJOlgON78LWN78LVHy7R32VUKJcgxtM2ViwOhWPieqxsda7TCy1tQWfUjLC6lj3tfN7XFLhsSguWiOtrZWXU6AXzHp7K5odo3bI65H1sCbhrccrdPcQDUrNNdXHc48f2FKL6HVteS8f/Mh9clXXBeIvdVA2jJdB5yH1yVf8F4i91W6V5i/cqtXJvrTicOsgswvW6laSoqG1OQ2HmNygPTqBoa4o/8A+dYe4LKDbhm1t3Xq+UoCK2XsOKAc1RUrSlAKUpQCqBy3wEwlE0S5tCrLwupN9D1j/Jq/1rlhVuIvUZwU4uMuh2LaeUeNnHS/N5f5PzU8Pl+by/yfmr1s7Li8kU9y4vJFZe4U/ct7xM8k8Pl+by/yfmp4fL83l/k/NXrfuXF5Ip7lxeSKdwp+53vEzyTw+X5vL/J+anh8vzeX+T81et+5cXkinuXF5Ip3Cn7jvEzyTw+X5vL/ACfmrZCk+J+DWJkDc1me2injlAJubX7u3hXq/uXF5IrZFgY14KK6tDUnnBx3zZow+z0aFUkUECxF+KsOBUjVSOsa1jeeDrmj+reoP7SD0N9KpKlayk04XEpKuaNgw4adB6QRxB7DWx+BrkxWz1Zt4hMclrZ0tzgOh1Ojjv16iK1eHsnNxKhOgSL+yfq1P7M9jddgWoCjTPafE+dHqo64ZTkm3pBKlVU21ylSSNB0HN/Ctu15RFiplfTOQ6k6AjKFIB6xl4dorR4WvlD0ivGutdd7Zvp+lNEvs3CqxzRToFvISE0vnBGpU30uPR6NOICwFi04csLZALm4CgFVGt7LY6dC2tY3ipHhbxgh78p/vWUc0a+LkHdlH9qsev4xtCrxLJ9WBmikB5rOxYA8F8Wwa3XlF+81twMyMFWRt0wzaPbiyMmhOjDnVr8LXyh6RQ4pDxZfSK7pfic6NyxlPqLKt/JJYrZ2H3djiFAC5boQrW3u9ADFjYdFh0AXvUdI+9kQp4iG5a2UEgWAQf8Agtp01rEsQ4ZB3Zaz8LXyh6RVtnxduuUIRxnh+fBCOnw8tnVjJLhfOQ+tSvSsF4i91eUHEB3jjUhmMkZsNbKjqxJtwFh6SK9Ywgsi91S0Gezb+5VqPqN1KUraUClKUApSlAKUpQClKUApSlAKUpQClKUApSlAKUpQCvjKCCCLg6EHpFfa+MaAqHKPk7AADmjCk2EUzAKTxtGx1Q9mo04DjUDh+T2zHNiyI+pySZQ1ha5HQwFxzlJGvGrjsmUPNiJD4yuIlJ6IxGjkDquzknrsOoV34qJJRZxexuCCQynrVhqp7Qa5k7go/vT2d5UX8tPels7yov5as209qyYKJpJAZo1Ki4yrIMzBRmGisLniLHsPGuGDlqH4YeT62T21OMZSWUiqd0IPbJ4ZD+9LZ3lRfy096WzvKi/lqxrylYi+4b7a1om5X5OOHf6mSuquT8jjvrXLZB+9LZ3lRfy096WzvKi/lq08n+UK4xXKoyZGCkOQb3F9LGpbe1CXheGWRkpJSj0K1ye2Fg42O5aMsLEhSLgdBIFWsCoXlDIBGsnxkkiynpAeREYdxViLVLwPmUHsrieTpsqJ21Oc0MYZlzyBSUJU2sx0I1HCpaoLbf7fC+eH4HroNG0ZsNAzrJLibrGJNJHN1Z8gC66m/R21sZsKGK+ET5gWUjeS6FSoN+oXZRfgcwqTxmyoJmzSIGa1rm/CzDoP77emuUbAwwfeAH4wIzNlLFkOov0FBpQEZgtoYOUA+ETpcgDPMx4qjcUYgftEGp0LAdIroikwrBj4ROLG3OklBuQxFlOuuVraa27q78RsnClkLouYWVbki4AHNtfneKun7o6qe4WGv4pJ46u5N7MASc1yRmax4i+lAcka4ZswWediq52USS5rWB4dJ1GnEXFc0GKwrLmM2IUWuc0khAANtWQkfx06bVMw7LgQtlXV1s12YlhYA8Tx4XPGtMuwcK2jITe5N3cs2gUkm9zzbDuoDiD4XKWOInADFdZJgcwbLYLxOvDrvXY+z4lAZp5QDwLTOBr3ms22HhzfmnW/x36TmOl+N/ZXcIVChcosAAAdbACw40BE+D4b50//AFDfmp4PhvnT/wDUN+apbcJ5K+gU3CeSvoFAQeNfBwxvJJi3CIpZjv3NlGpNgbmuc42AxR4jCYlpkMqKSsxkQhjYgi5F9e+p7F7OhmRo5I0ZHBVlIFip4g1D8oMFFBh40hjSNBNDZY1Cgc8dAoCwRtcA1lWrDeKvdW2gFKUoBSlKAVi/A1lWL8DQFY2I9nxX/wBj/YhqV3tQWy2tJivP/wCzFUjvKzTnhstS4OHli98JIP3ovXJVdwuFSaN4cy5mRlsbEglbAleOhINS/K+W2EkP70XrUqubPCM2bMBfdf02duN9b5h6K9DSNyqePU8nWuK1Ec+n7LLHydmF2EqqmdGVQzKAoL6WA6QyjLfUrxHCuBdltBCsbvnKi2brAHV0W4adAFa4MFzMrT9WouGSzXOQ3spJNzp0Co/EYYK2Zpg2qmw0ByqRwvwB4VOuMtwvnW4Fg5EnL4R9NPwVZt7VP5GThvCCPLX8FWTeVh1MsWyRu0azRH2NPKKS8DfTh9fHU/gvEXuqrbdf4E/Th9dHVpwXiL3UqeUWy6m+oLbf/uML54fgep2ovbmyVxKZW7x2HrqwiSTgkGxsbGx42PXbpqvS8m3e5eZSWJZvg2AJLMbAbzRDmF1vqVBvwtCtyCHlv9pvbXz3gjy3+03toCyT7CLCD4QAxXF8rXsXRiF5+i8wDK2YaKeK1yNyYka+bEXJTJmCMGAEeQZW3ml+J69eHGob3gjy3+03tp7wR5b/AGm9tATkvJniElyg5tMpIBaQMNM2tgAoB0sBpbSh5NuSTvwblzlZCVOdlJz8+7eL18QOAFqg/eCPLf7Te2nvBHlv9pvbQFt2VszcFjnL5hqWvckPI1ySdTZwP9I7h2zRZrc5hY35ptfsPZVF94I8t/tN7ae8EeW/2m9tAXZsLfNz3FzfRuHYOoUbC3zc9xmtwbhbyeqqT7wR5b/ab2094I8t/tN7aAte2NkeEQzQ72RN7EYswN8lxbMo8rtqFxmx/A8HFCJp57Tw8/EvvH8cfGtw6hUd7wR5b/ab212bL5FrE4YktY3GYk2PZegLdhvFXurZWKLYAVlQClKUApSlAKxfgayrF+BoCk4N7S4nzw9TFXXvai0e02J88PVR1lPjEjF3aw4dZJ6gBqT2CvNtl42jVBeFEg7BhYgEdR1HoNVzlbBOyRx4JIg7yDeEhQ4gWxcppYHgL9GbTUgiSjxMjapDIR0E5Fv9TOGH1iubwho3Z50eO4CqWsyhBqblCctze5NhZV6qLeucHXElTh4fk0+wvsqA2XDOmMxCTRwnDuc+HuFLiwUOBYeLc8DqL6acJhZgdQb34W6a4J8XvbbhWkZWBDLYJfgRnYgEEXHNvXIyb4R3aTUeVdFAX6IA/tWe9qOd51FzAxH7rIT/ABIH8axgxyuSBcMOKsLMPqPEdouO2kt0eqG03bYkvF/zIfXR1c8F4i91UHaUl0HnIfXJV+wXiL3Vq0zzFlFqwzfSlK0lQpSlAKUpQClKUApSlAKUpQClKUApSlAKUpQClKUArF+BrKsX4GgPN5XtPifOj1UdcMslsQrOeaVCoTwDXOYX6Ceb32rdj3y4nEA8Syt/pKKt/SpH1VqdwRY2IPEHUH6q8a27s72zfUvCmS+z8JOh+CICkuTdrmxBC2zcLEg9PT9eudZo87Yh1yFevxWAUXJPWB16WOrZriJj5viM6jqV3A9ANhRlUm7EuRqN4zPY9mYm1XPXwx0YVbUsmEas0EqqDZi2ReBMelwOrNzrfSFduAjEqoYiMyXuLlbHIwAZeizZdCOitO+rW6oTcjXyho32hrVFer2ttrqTa4aJ3FwY1o7bxQ1hqbEAibMDYcTu7A/56YnGyBpownjKbuQb5RY3BPbwt9fRWg2OhaQjqaSQj0FqyjZVFlAA6gABVlutjJYiiMIOJ042S6r5yH1qV6RgvEXuryyeW5jXpaWIAddpFY/wUn6q9UwY5i91aNA81v3M2oWJG6lKVuKBSlKAUpSgFKUoBSlKAUpSgFKUoBSlKAUpSgFKUoBSlKAqnKTkomJYOCVYXsykqRfjqNbaVXzyEk+Wk+8f218pUXCL5aOqTXRj3iSfLSfeP7ae8ST5aT7x/bSlc7KH8Ud3S9R7xJPlpPvH9tPeJJ8tJ94/tpSnZQ/ihul6j3iSfLSfeP7a++8ST5aT7x/bXylOyh/FDdL1JbYXI1YnDuxZhwLsWI7rnSpXlTjpYBEIny3z3sAb2y24jtNKVJJJYRHOT//Z"/>
          <p:cNvSpPr>
            <a:spLocks noChangeAspect="1" noChangeArrowheads="1"/>
          </p:cNvSpPr>
          <p:nvPr/>
        </p:nvSpPr>
        <p:spPr bwMode="auto">
          <a:xfrm>
            <a:off x="149225" y="-182563"/>
            <a:ext cx="304800" cy="304801"/>
          </a:xfrm>
          <a:prstGeom prst="rect">
            <a:avLst/>
          </a:prstGeom>
          <a:noFill/>
          <a:ln w="9525">
            <a:noFill/>
            <a:miter lim="800000"/>
            <a:headEnd/>
            <a:tailEnd/>
          </a:ln>
        </p:spPr>
        <p:txBody>
          <a:bodyPr/>
          <a:lstStyle/>
          <a:p>
            <a:endParaRPr lang="en-US"/>
          </a:p>
        </p:txBody>
      </p:sp>
      <p:pic>
        <p:nvPicPr>
          <p:cNvPr id="37893" name="Picture 4" descr="joband task tracker.jpeg"/>
          <p:cNvPicPr>
            <a:picLocks noChangeAspect="1"/>
          </p:cNvPicPr>
          <p:nvPr/>
        </p:nvPicPr>
        <p:blipFill>
          <a:blip r:embed="rId2" cstate="print"/>
          <a:srcRect/>
          <a:stretch>
            <a:fillRect/>
          </a:stretch>
        </p:blipFill>
        <p:spPr bwMode="auto">
          <a:xfrm>
            <a:off x="4784725" y="1500188"/>
            <a:ext cx="4359275" cy="3429000"/>
          </a:xfrm>
          <a:prstGeom prst="rect">
            <a:avLst/>
          </a:prstGeom>
          <a:noFill/>
          <a:ln w="9525">
            <a:noFill/>
            <a:miter lim="800000"/>
            <a:headEnd/>
            <a:tailEnd/>
          </a:ln>
        </p:spPr>
      </p:pic>
      <p:sp>
        <p:nvSpPr>
          <p:cNvPr id="6" name="TextBox 5"/>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Master Slave Architecture</a:t>
            </a:r>
          </a:p>
        </p:txBody>
      </p:sp>
      <p:pic>
        <p:nvPicPr>
          <p:cNvPr id="38916" name="Picture 2"/>
          <p:cNvPicPr>
            <a:picLocks noChangeAspect="1" noChangeArrowheads="1"/>
          </p:cNvPicPr>
          <p:nvPr/>
        </p:nvPicPr>
        <p:blipFill>
          <a:blip r:embed="rId2" cstate="print"/>
          <a:srcRect/>
          <a:stretch>
            <a:fillRect/>
          </a:stretch>
        </p:blipFill>
        <p:spPr bwMode="auto">
          <a:xfrm>
            <a:off x="1331125" y="1571625"/>
            <a:ext cx="5741187" cy="4377655"/>
          </a:xfrm>
          <a:prstGeom prst="rect">
            <a:avLst/>
          </a:prstGeom>
          <a:noFill/>
          <a:ln w="9525">
            <a:noFill/>
            <a:miter lim="800000"/>
            <a:headEnd/>
            <a:tailEnd/>
          </a:ln>
        </p:spPr>
      </p:pic>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Master Slave Architecture</a:t>
            </a:r>
          </a:p>
        </p:txBody>
      </p:sp>
      <p:sp>
        <p:nvSpPr>
          <p:cNvPr id="39939" name="Content Placeholder 2"/>
          <p:cNvSpPr>
            <a:spLocks noGrp="1"/>
          </p:cNvSpPr>
          <p:nvPr>
            <p:ph idx="1"/>
          </p:nvPr>
        </p:nvSpPr>
        <p:spPr/>
        <p:txBody>
          <a:bodyPr/>
          <a:lstStyle/>
          <a:p>
            <a:r>
              <a:rPr lang="en-US" smtClean="0"/>
              <a:t>Master:</a:t>
            </a:r>
          </a:p>
          <a:p>
            <a:pPr lvl="1"/>
            <a:r>
              <a:rPr lang="en-US" smtClean="0"/>
              <a:t>Executes operations like opening, closing, and remaining files and directories</a:t>
            </a:r>
          </a:p>
          <a:p>
            <a:pPr lvl="1"/>
            <a:r>
              <a:rPr lang="en-US" smtClean="0"/>
              <a:t>Determines the mapping of blocks to Datanodes</a:t>
            </a:r>
          </a:p>
          <a:p>
            <a:r>
              <a:rPr lang="en-US" smtClean="0"/>
              <a:t>Slave </a:t>
            </a:r>
          </a:p>
          <a:p>
            <a:pPr lvl="1"/>
            <a:r>
              <a:rPr lang="en-US" smtClean="0"/>
              <a:t>Serves read and write requests from the file system’s client</a:t>
            </a:r>
          </a:p>
          <a:p>
            <a:pPr lvl="1"/>
            <a:r>
              <a:rPr lang="en-US" smtClean="0"/>
              <a:t>Perform block creation, deletion and replication as instructed by the Namenode</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pic>
        <p:nvPicPr>
          <p:cNvPr id="40964" name="Picture 2" descr="C:\Users\shreenathji\Desktop\5468.hadoopms.jpg"/>
          <p:cNvPicPr>
            <a:picLocks noChangeAspect="1" noChangeArrowheads="1"/>
          </p:cNvPicPr>
          <p:nvPr/>
        </p:nvPicPr>
        <p:blipFill>
          <a:blip r:embed="rId2" cstate="print"/>
          <a:srcRect/>
          <a:stretch>
            <a:fillRect/>
          </a:stretch>
        </p:blipFill>
        <p:spPr bwMode="auto">
          <a:xfrm>
            <a:off x="357188" y="1571625"/>
            <a:ext cx="8639175" cy="4357688"/>
          </a:xfrm>
          <a:prstGeom prst="rect">
            <a:avLst/>
          </a:prstGeom>
          <a:noFill/>
          <a:ln w="9525">
            <a:noFill/>
            <a:miter lim="800000"/>
            <a:headEnd/>
            <a:tailEnd/>
          </a:ln>
        </p:spPr>
      </p:pic>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MapReduce</a:t>
            </a:r>
          </a:p>
        </p:txBody>
      </p:sp>
      <p:sp>
        <p:nvSpPr>
          <p:cNvPr id="41987" name="Content Placeholder 2"/>
          <p:cNvSpPr>
            <a:spLocks noGrp="1"/>
          </p:cNvSpPr>
          <p:nvPr>
            <p:ph idx="1"/>
          </p:nvPr>
        </p:nvSpPr>
        <p:spPr>
          <a:xfrm>
            <a:off x="0" y="1412776"/>
            <a:ext cx="8858250" cy="5072063"/>
          </a:xfrm>
        </p:spPr>
        <p:txBody>
          <a:bodyPr/>
          <a:lstStyle/>
          <a:p>
            <a:r>
              <a:rPr lang="en-US" sz="2800" dirty="0" smtClean="0"/>
              <a:t>Map: </a:t>
            </a:r>
          </a:p>
          <a:p>
            <a:pPr lvl="1" algn="just"/>
            <a:r>
              <a:rPr lang="en-US" sz="2400" dirty="0" smtClean="0"/>
              <a:t>In the Map phase, data is read from a distributed file system and partitioned among a set of computing nodes in the cluster. The data is sent to the nodes as a set of key-value pairs. The Map tasks process the input records independently of each other and produce intermediate results as key-value pairs. The intermediate results are stored on the local disk of the node running the Map task.</a:t>
            </a:r>
          </a:p>
          <a:p>
            <a:r>
              <a:rPr lang="en-US" sz="2800" dirty="0" smtClean="0"/>
              <a:t>Reduce: </a:t>
            </a:r>
          </a:p>
          <a:p>
            <a:pPr lvl="1"/>
            <a:r>
              <a:rPr lang="en-US" sz="2400" dirty="0" smtClean="0"/>
              <a:t>When all the Map tasks are completed, the Reduce phase begins in which the intermediate data with the same key is aggregated.</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How much data?</a:t>
            </a:r>
          </a:p>
        </p:txBody>
      </p:sp>
      <p:pic>
        <p:nvPicPr>
          <p:cNvPr id="15364" name="Picture 2" descr="https://web-assets.domo.com/blog/wp-content/uploads/2017/07/17_domo_data-never-sleeps-5-01.png"/>
          <p:cNvPicPr>
            <a:picLocks noChangeAspect="1" noChangeArrowheads="1"/>
          </p:cNvPicPr>
          <p:nvPr/>
        </p:nvPicPr>
        <p:blipFill>
          <a:blip r:embed="rId2" cstate="print"/>
          <a:srcRect t="17677" b="22980"/>
          <a:stretch>
            <a:fillRect/>
          </a:stretch>
        </p:blipFill>
        <p:spPr bwMode="auto">
          <a:xfrm>
            <a:off x="2360861" y="1511300"/>
            <a:ext cx="4443387" cy="4514700"/>
          </a:xfrm>
          <a:prstGeom prst="rect">
            <a:avLst/>
          </a:prstGeom>
          <a:noFill/>
          <a:ln w="9525">
            <a:noFill/>
            <a:miter lim="800000"/>
            <a:headEnd/>
            <a:tailEnd/>
          </a:ln>
        </p:spPr>
      </p:pic>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1" name="Content Placeholder 2"/>
          <p:cNvSpPr>
            <a:spLocks noGrp="1"/>
          </p:cNvSpPr>
          <p:nvPr>
            <p:ph idx="1"/>
          </p:nvPr>
        </p:nvSpPr>
        <p:spPr/>
        <p:txBody>
          <a:bodyPr/>
          <a:lstStyle/>
          <a:p>
            <a:endParaRPr lang="en-US" smtClean="0"/>
          </a:p>
        </p:txBody>
      </p:sp>
      <p:pic>
        <p:nvPicPr>
          <p:cNvPr id="43012" name="Picture 2"/>
          <p:cNvPicPr>
            <a:picLocks noChangeAspect="1" noChangeArrowheads="1"/>
          </p:cNvPicPr>
          <p:nvPr/>
        </p:nvPicPr>
        <p:blipFill>
          <a:blip r:embed="rId2" cstate="print"/>
          <a:srcRect/>
          <a:stretch>
            <a:fillRect/>
          </a:stretch>
        </p:blipFill>
        <p:spPr bwMode="auto">
          <a:xfrm>
            <a:off x="1475656" y="1700808"/>
            <a:ext cx="6057900" cy="4038600"/>
          </a:xfrm>
          <a:prstGeom prst="rect">
            <a:avLst/>
          </a:prstGeom>
          <a:noFill/>
          <a:ln w="9525">
            <a:noFill/>
            <a:miter lim="800000"/>
            <a:headEnd/>
            <a:tailEnd/>
          </a:ln>
        </p:spPr>
      </p:pic>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Data Analytics	</a:t>
            </a:r>
          </a:p>
        </p:txBody>
      </p:sp>
      <p:sp>
        <p:nvSpPr>
          <p:cNvPr id="44035" name="Content Placeholder 2"/>
          <p:cNvSpPr>
            <a:spLocks noGrp="1"/>
          </p:cNvSpPr>
          <p:nvPr>
            <p:ph idx="1"/>
          </p:nvPr>
        </p:nvSpPr>
        <p:spPr/>
        <p:txBody>
          <a:bodyPr/>
          <a:lstStyle/>
          <a:p>
            <a:r>
              <a:rPr lang="en-US" smtClean="0"/>
              <a:t>Data Analytics is process of examining data sets in order to draw conclusions about the information they contain, increasingly with the aid of specialized systems and software. Data Analytics techniques and technologies are widely used in commercial industries to enable organizations to make more informed business decisions and by scientist and researchers to verify or disprove scientific models, theories and hypothesis</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sp>
        <p:nvSpPr>
          <p:cNvPr id="45059" name="Content Placeholder 2"/>
          <p:cNvSpPr>
            <a:spLocks noGrp="1"/>
          </p:cNvSpPr>
          <p:nvPr>
            <p:ph idx="1"/>
          </p:nvPr>
        </p:nvSpPr>
        <p:spPr/>
        <p:txBody>
          <a:bodyPr/>
          <a:lstStyle/>
          <a:p>
            <a:r>
              <a:rPr lang="en-US" smtClean="0"/>
              <a:t>Qualitative Analysis</a:t>
            </a:r>
          </a:p>
          <a:p>
            <a:pPr lvl="1"/>
            <a:r>
              <a:rPr lang="en-US" smtClean="0"/>
              <a:t>Analysis of data that are categorical in nature</a:t>
            </a:r>
          </a:p>
          <a:p>
            <a:r>
              <a:rPr lang="en-US" smtClean="0"/>
              <a:t>Quantitative Analysis</a:t>
            </a:r>
          </a:p>
          <a:p>
            <a:pPr marL="742950" lvl="2" indent="-342900"/>
            <a:r>
              <a:rPr lang="en-US" smtClean="0"/>
              <a:t>Analysis of data that are numerical in nature</a:t>
            </a:r>
          </a:p>
          <a:p>
            <a:endParaRPr lang="en-US" smtClean="0"/>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85750" y="642938"/>
            <a:ext cx="8637588" cy="1446212"/>
          </a:xfrm>
        </p:spPr>
        <p:txBody>
          <a:bodyPr/>
          <a:lstStyle/>
          <a:p>
            <a:r>
              <a:rPr lang="en-US" smtClean="0"/>
              <a:t>Qualitative Analysis</a:t>
            </a:r>
            <a:br>
              <a:rPr lang="en-US" smtClean="0"/>
            </a:br>
            <a:endParaRPr lang="en-US" smtClean="0"/>
          </a:p>
        </p:txBody>
      </p:sp>
      <p:sp>
        <p:nvSpPr>
          <p:cNvPr id="46083" name="Content Placeholder 2"/>
          <p:cNvSpPr>
            <a:spLocks noGrp="1"/>
          </p:cNvSpPr>
          <p:nvPr>
            <p:ph idx="1"/>
          </p:nvPr>
        </p:nvSpPr>
        <p:spPr>
          <a:xfrm>
            <a:off x="179512" y="1412776"/>
            <a:ext cx="8858250" cy="5072063"/>
          </a:xfrm>
        </p:spPr>
        <p:txBody>
          <a:bodyPr/>
          <a:lstStyle/>
          <a:p>
            <a:r>
              <a:rPr lang="en-US" sz="2800" dirty="0" smtClean="0"/>
              <a:t>data is not described through numerical values,</a:t>
            </a:r>
          </a:p>
          <a:p>
            <a:r>
              <a:rPr lang="en-US" sz="2800" dirty="0" smtClean="0"/>
              <a:t>Described by some sort of descriptive contexts such as text</a:t>
            </a:r>
          </a:p>
          <a:p>
            <a:r>
              <a:rPr lang="en-US" sz="2800" dirty="0" smtClean="0"/>
              <a:t>data can be gathered by many methods such as from interviews, from videos, from audio recordings, field notes etc..</a:t>
            </a:r>
          </a:p>
          <a:p>
            <a:r>
              <a:rPr lang="en-US" sz="2800" dirty="0" smtClean="0"/>
              <a:t>data needs to be interpreted and group in to identifiable themes</a:t>
            </a:r>
          </a:p>
          <a:p>
            <a:r>
              <a:rPr lang="en-US" sz="2800" dirty="0" smtClean="0"/>
              <a:t>Summarize: Notice the things, collect the things and think about it.</a:t>
            </a:r>
          </a:p>
          <a:p>
            <a:endParaRPr lang="en-US" sz="2800" dirty="0" smtClean="0"/>
          </a:p>
          <a:p>
            <a:endParaRPr lang="en-US" sz="2800" dirty="0" smtClean="0"/>
          </a:p>
          <a:p>
            <a:endParaRPr lang="en-US" sz="2800" dirty="0" smtClean="0"/>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Quantitative Analysis</a:t>
            </a:r>
          </a:p>
        </p:txBody>
      </p:sp>
      <p:sp>
        <p:nvSpPr>
          <p:cNvPr id="47107" name="Content Placeholder 2"/>
          <p:cNvSpPr>
            <a:spLocks noGrp="1"/>
          </p:cNvSpPr>
          <p:nvPr>
            <p:ph idx="1"/>
          </p:nvPr>
        </p:nvSpPr>
        <p:spPr/>
        <p:txBody>
          <a:bodyPr/>
          <a:lstStyle/>
          <a:p>
            <a:r>
              <a:rPr lang="en-US" smtClean="0"/>
              <a:t> Process by which numerical data is analysed</a:t>
            </a:r>
          </a:p>
          <a:p>
            <a:r>
              <a:rPr lang="en-US" smtClean="0"/>
              <a:t>Involves descriptive statistics</a:t>
            </a:r>
          </a:p>
          <a:p>
            <a:r>
              <a:rPr lang="en-US" smtClean="0"/>
              <a:t>Following are involved in Quantitative Analysis</a:t>
            </a:r>
          </a:p>
          <a:p>
            <a:pPr lvl="1"/>
            <a:r>
              <a:rPr lang="en-US" smtClean="0"/>
              <a:t>Statistical Model</a:t>
            </a:r>
          </a:p>
          <a:p>
            <a:pPr lvl="1"/>
            <a:r>
              <a:rPr lang="en-US" smtClean="0"/>
              <a:t>Analysis of Variable</a:t>
            </a:r>
          </a:p>
          <a:p>
            <a:pPr lvl="1"/>
            <a:r>
              <a:rPr lang="en-US" smtClean="0"/>
              <a:t>Correlation analysis</a:t>
            </a:r>
          </a:p>
          <a:p>
            <a:pPr lvl="1"/>
            <a:r>
              <a:rPr lang="en-US" smtClean="0"/>
              <a:t>Regression Analysis</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85750" y="642938"/>
            <a:ext cx="8637588" cy="708025"/>
          </a:xfrm>
        </p:spPr>
        <p:txBody>
          <a:bodyPr/>
          <a:lstStyle/>
          <a:p>
            <a:r>
              <a:rPr lang="en-US" sz="4000" smtClean="0"/>
              <a:t>Qualitative Vs Quantitative Analysis</a:t>
            </a:r>
          </a:p>
        </p:txBody>
      </p:sp>
      <p:graphicFrame>
        <p:nvGraphicFramePr>
          <p:cNvPr id="4" name="Content Placeholder 3"/>
          <p:cNvGraphicFramePr>
            <a:graphicFrameLocks noGrp="1"/>
          </p:cNvGraphicFramePr>
          <p:nvPr>
            <p:ph idx="1"/>
          </p:nvPr>
        </p:nvGraphicFramePr>
        <p:xfrm>
          <a:off x="285750" y="2124075"/>
          <a:ext cx="8858250" cy="2590800"/>
        </p:xfrm>
        <a:graphic>
          <a:graphicData uri="http://schemas.openxmlformats.org/drawingml/2006/table">
            <a:tbl>
              <a:tblPr firstRow="1" bandRow="1">
                <a:tableStyleId>{5C22544A-7EE6-4342-B048-85BDC9FD1C3A}</a:tableStyleId>
              </a:tblPr>
              <a:tblGrid>
                <a:gridCol w="4429125"/>
                <a:gridCol w="4429125"/>
              </a:tblGrid>
              <a:tr h="370840">
                <a:tc>
                  <a:txBody>
                    <a:bodyPr/>
                    <a:lstStyle/>
                    <a:p>
                      <a:r>
                        <a:rPr lang="en-US" sz="2800" dirty="0" smtClean="0"/>
                        <a:t>Qualitative Data</a:t>
                      </a:r>
                      <a:endParaRPr lang="en-US" sz="2800" dirty="0"/>
                    </a:p>
                  </a:txBody>
                  <a:tcPr/>
                </a:tc>
                <a:tc>
                  <a:txBody>
                    <a:bodyPr/>
                    <a:lstStyle/>
                    <a:p>
                      <a:r>
                        <a:rPr lang="en-US" sz="2800" dirty="0" smtClean="0"/>
                        <a:t>Quantitative Data</a:t>
                      </a:r>
                      <a:endParaRPr lang="en-US" sz="2800" dirty="0"/>
                    </a:p>
                  </a:txBody>
                  <a:tcPr/>
                </a:tc>
              </a:tr>
              <a:tr h="370840">
                <a:tc>
                  <a:txBody>
                    <a:bodyPr/>
                    <a:lstStyle/>
                    <a:p>
                      <a:r>
                        <a:rPr lang="en-US" sz="2800" dirty="0" smtClean="0"/>
                        <a:t>Data</a:t>
                      </a:r>
                      <a:r>
                        <a:rPr lang="en-US" sz="2800" baseline="0" dirty="0" smtClean="0"/>
                        <a:t> is observed</a:t>
                      </a:r>
                      <a:endParaRPr lang="en-US" sz="2800" dirty="0"/>
                    </a:p>
                  </a:txBody>
                  <a:tcPr/>
                </a:tc>
                <a:tc>
                  <a:txBody>
                    <a:bodyPr/>
                    <a:lstStyle/>
                    <a:p>
                      <a:r>
                        <a:rPr lang="en-US" sz="2800" dirty="0" smtClean="0"/>
                        <a:t>Data is measured</a:t>
                      </a:r>
                      <a:endParaRPr lang="en-US" sz="2800" dirty="0"/>
                    </a:p>
                  </a:txBody>
                  <a:tcPr/>
                </a:tc>
              </a:tr>
              <a:tr h="370840">
                <a:tc>
                  <a:txBody>
                    <a:bodyPr/>
                    <a:lstStyle/>
                    <a:p>
                      <a:r>
                        <a:rPr lang="en-US" sz="2800" dirty="0" smtClean="0"/>
                        <a:t>Involves description</a:t>
                      </a:r>
                      <a:endParaRPr lang="en-US" sz="2800" dirty="0"/>
                    </a:p>
                  </a:txBody>
                  <a:tcPr/>
                </a:tc>
                <a:tc>
                  <a:txBody>
                    <a:bodyPr/>
                    <a:lstStyle/>
                    <a:p>
                      <a:r>
                        <a:rPr lang="en-US" sz="2800" dirty="0" smtClean="0"/>
                        <a:t>Involves numbers</a:t>
                      </a:r>
                      <a:endParaRPr lang="en-US" sz="2800" dirty="0"/>
                    </a:p>
                  </a:txBody>
                  <a:tcPr/>
                </a:tc>
              </a:tr>
              <a:tr h="370840">
                <a:tc>
                  <a:txBody>
                    <a:bodyPr/>
                    <a:lstStyle/>
                    <a:p>
                      <a:r>
                        <a:rPr lang="en-US" sz="2800" dirty="0" smtClean="0"/>
                        <a:t>Emphasis is</a:t>
                      </a:r>
                      <a:r>
                        <a:rPr lang="en-US" sz="2800" baseline="0" dirty="0" smtClean="0"/>
                        <a:t> on quality</a:t>
                      </a:r>
                      <a:endParaRPr lang="en-US" sz="2800" dirty="0"/>
                    </a:p>
                  </a:txBody>
                  <a:tcPr/>
                </a:tc>
                <a:tc>
                  <a:txBody>
                    <a:bodyPr/>
                    <a:lstStyle/>
                    <a:p>
                      <a:r>
                        <a:rPr lang="en-US" sz="2800" dirty="0" smtClean="0"/>
                        <a:t>Emphasis is on quantity</a:t>
                      </a:r>
                      <a:endParaRPr lang="en-US" sz="2800" dirty="0"/>
                    </a:p>
                  </a:txBody>
                  <a:tcPr/>
                </a:tc>
              </a:tr>
              <a:tr h="370840">
                <a:tc>
                  <a:txBody>
                    <a:bodyPr/>
                    <a:lstStyle/>
                    <a:p>
                      <a:r>
                        <a:rPr lang="en-US" sz="2800" dirty="0" err="1" smtClean="0"/>
                        <a:t>Eg</a:t>
                      </a:r>
                      <a:r>
                        <a:rPr lang="en-US" sz="2800" dirty="0" smtClean="0"/>
                        <a:t>. Color, smell, taste etc..</a:t>
                      </a:r>
                      <a:endParaRPr lang="en-US" sz="2800" dirty="0"/>
                    </a:p>
                  </a:txBody>
                  <a:tcPr/>
                </a:tc>
                <a:tc>
                  <a:txBody>
                    <a:bodyPr/>
                    <a:lstStyle/>
                    <a:p>
                      <a:r>
                        <a:rPr lang="en-US" sz="2800" dirty="0" err="1" smtClean="0"/>
                        <a:t>Eg</a:t>
                      </a:r>
                      <a:r>
                        <a:rPr lang="en-US" sz="2800" dirty="0" smtClean="0"/>
                        <a:t>. Volume,</a:t>
                      </a:r>
                      <a:r>
                        <a:rPr lang="en-US" sz="2800" baseline="0" dirty="0" smtClean="0"/>
                        <a:t> weight</a:t>
                      </a:r>
                      <a:endParaRPr lang="en-US" sz="2800" dirty="0"/>
                    </a:p>
                  </a:txBody>
                  <a:tcPr/>
                </a:tc>
              </a:tr>
            </a:tbl>
          </a:graphicData>
        </a:graphic>
      </p:graphicFrame>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Advantages of data analytics</a:t>
            </a:r>
          </a:p>
        </p:txBody>
      </p:sp>
      <p:sp>
        <p:nvSpPr>
          <p:cNvPr id="49155" name="Content Placeholder 2"/>
          <p:cNvSpPr>
            <a:spLocks noGrp="1"/>
          </p:cNvSpPr>
          <p:nvPr>
            <p:ph idx="1"/>
          </p:nvPr>
        </p:nvSpPr>
        <p:spPr/>
        <p:txBody>
          <a:bodyPr/>
          <a:lstStyle/>
          <a:p>
            <a:r>
              <a:rPr lang="en-US" smtClean="0"/>
              <a:t>Allows for the identification of important trends, </a:t>
            </a:r>
          </a:p>
          <a:p>
            <a:r>
              <a:rPr lang="en-US" smtClean="0"/>
              <a:t>It helps the businesses identify performance problems that we require some sort of action</a:t>
            </a:r>
          </a:p>
          <a:p>
            <a:r>
              <a:rPr lang="en-US" smtClean="0"/>
              <a:t>Some prediction can be performed</a:t>
            </a:r>
          </a:p>
          <a:p>
            <a:r>
              <a:rPr lang="en-US" smtClean="0"/>
              <a:t>Can be viewed in visual manner and that can help in faster and better decision making</a:t>
            </a:r>
          </a:p>
          <a:p>
            <a:r>
              <a:rPr lang="en-US" smtClean="0"/>
              <a:t>Analytics can provide a company with an edge over their competitors</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642938"/>
            <a:ext cx="8637588" cy="1446550"/>
          </a:xfrm>
        </p:spPr>
        <p:txBody>
          <a:bodyPr/>
          <a:lstStyle/>
          <a:p>
            <a:r>
              <a:rPr lang="en-US" dirty="0" smtClean="0"/>
              <a:t>References</a:t>
            </a:r>
            <a:br>
              <a:rPr lang="en-US" dirty="0" smtClean="0"/>
            </a:br>
            <a:endParaRPr lang="en-US" dirty="0"/>
          </a:p>
        </p:txBody>
      </p:sp>
      <p:sp>
        <p:nvSpPr>
          <p:cNvPr id="3" name="Content Placeholder 2"/>
          <p:cNvSpPr>
            <a:spLocks noGrp="1"/>
          </p:cNvSpPr>
          <p:nvPr>
            <p:ph idx="1"/>
          </p:nvPr>
        </p:nvSpPr>
        <p:spPr>
          <a:xfrm>
            <a:off x="0" y="1571625"/>
            <a:ext cx="9144000" cy="5072063"/>
          </a:xfrm>
        </p:spPr>
        <p:txBody>
          <a:bodyPr/>
          <a:lstStyle/>
          <a:p>
            <a:r>
              <a:rPr lang="en-US" u="sng" dirty="0" smtClean="0">
                <a:hlinkClick r:id="rId2"/>
              </a:rPr>
              <a:t>https://nptel.ac.in/courses/106105166/</a:t>
            </a:r>
            <a:endParaRPr lang="en-US" dirty="0" smtClean="0"/>
          </a:p>
          <a:p>
            <a:r>
              <a:rPr lang="en-US" u="sng" dirty="0" smtClean="0">
                <a:hlinkClick r:id="rId3"/>
              </a:rPr>
              <a:t>https://onlinecourses.nptel.ac.in/noc17_cs22/course</a:t>
            </a:r>
            <a:endParaRPr lang="en-US" dirty="0" smtClean="0"/>
          </a:p>
          <a:p>
            <a:r>
              <a:rPr lang="en-US" dirty="0" smtClean="0"/>
              <a:t>John </a:t>
            </a:r>
            <a:r>
              <a:rPr lang="en-US" dirty="0" err="1" smtClean="0"/>
              <a:t>Soldatos</a:t>
            </a:r>
            <a:r>
              <a:rPr lang="en-US" dirty="0" smtClean="0"/>
              <a:t>, “Building Blocks for </a:t>
            </a:r>
            <a:r>
              <a:rPr lang="en-US" dirty="0" err="1" smtClean="0"/>
              <a:t>IoT</a:t>
            </a:r>
            <a:r>
              <a:rPr lang="en-US" dirty="0" smtClean="0"/>
              <a:t> Analytics Internet-of-Things Analytics”, CRC Press</a:t>
            </a:r>
          </a:p>
          <a:p>
            <a:r>
              <a:rPr lang="en-US" dirty="0" err="1" smtClean="0"/>
              <a:t>Hadoop</a:t>
            </a:r>
            <a:r>
              <a:rPr lang="en-US" dirty="0" smtClean="0"/>
              <a:t> </a:t>
            </a:r>
            <a:r>
              <a:rPr lang="en-US" dirty="0" err="1" smtClean="0"/>
              <a:t>MapReduce</a:t>
            </a:r>
            <a:r>
              <a:rPr lang="en-US" dirty="0" smtClean="0"/>
              <a:t> Tutorial: Available online</a:t>
            </a:r>
          </a:p>
          <a:p>
            <a:r>
              <a:rPr lang="en-US" dirty="0" err="1" smtClean="0"/>
              <a:t>Akhil</a:t>
            </a:r>
            <a:r>
              <a:rPr lang="en-US" dirty="0" smtClean="0"/>
              <a:t> </a:t>
            </a:r>
            <a:r>
              <a:rPr lang="en-US" dirty="0" err="1" smtClean="0"/>
              <a:t>Arora</a:t>
            </a:r>
            <a:r>
              <a:rPr lang="en-US" dirty="0" smtClean="0"/>
              <a:t> &amp; </a:t>
            </a:r>
            <a:r>
              <a:rPr lang="en-US" dirty="0" err="1" smtClean="0"/>
              <a:t>Shrey</a:t>
            </a:r>
            <a:r>
              <a:rPr lang="en-US" dirty="0" smtClean="0"/>
              <a:t> </a:t>
            </a:r>
            <a:r>
              <a:rPr lang="en-US" dirty="0" err="1" smtClean="0"/>
              <a:t>Mehrotra</a:t>
            </a:r>
            <a:r>
              <a:rPr lang="en-US" dirty="0" smtClean="0"/>
              <a:t>, “Introduction to </a:t>
            </a:r>
            <a:r>
              <a:rPr lang="en-US" dirty="0" err="1" smtClean="0"/>
              <a:t>hadoop</a:t>
            </a:r>
            <a:r>
              <a:rPr lang="en-US" dirty="0" smtClean="0"/>
              <a:t> and </a:t>
            </a:r>
            <a:r>
              <a:rPr lang="en-US" dirty="0" err="1" smtClean="0"/>
              <a:t>hdfs</a:t>
            </a:r>
            <a:r>
              <a:rPr lang="en-US" dirty="0" smtClean="0"/>
              <a: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a:r>
              <a:rPr lang="en-US" dirty="0" smtClean="0"/>
              <a:t>THANK YOU</a:t>
            </a:r>
          </a:p>
        </p:txBody>
      </p:sp>
      <p:sp>
        <p:nvSpPr>
          <p:cNvPr id="49155" name="Content Placeholder 2"/>
          <p:cNvSpPr>
            <a:spLocks noGrp="1"/>
          </p:cNvSpPr>
          <p:nvPr>
            <p:ph idx="1"/>
          </p:nvPr>
        </p:nvSpPr>
        <p:spPr>
          <a:xfrm>
            <a:off x="0" y="1412776"/>
            <a:ext cx="9144000" cy="5072063"/>
          </a:xfrm>
        </p:spPr>
        <p:txBody>
          <a:bodyPr/>
          <a:lstStyle/>
          <a:p>
            <a:pPr algn="ctr">
              <a:buNone/>
            </a:pPr>
            <a:r>
              <a:rPr lang="en-US" sz="2800" dirty="0" smtClean="0">
                <a:latin typeface="Arial Narrow" pitchFamily="34" charset="0"/>
              </a:rPr>
              <a:t>For further information, please feel free to contact</a:t>
            </a:r>
          </a:p>
          <a:p>
            <a:pPr algn="ctr">
              <a:buNone/>
            </a:pPr>
            <a:r>
              <a:rPr lang="en-US" sz="2800" dirty="0" smtClean="0">
                <a:latin typeface="Arial Narrow" pitchFamily="34" charset="0"/>
              </a:rPr>
              <a:t>Dr. </a:t>
            </a:r>
            <a:r>
              <a:rPr lang="en-US" sz="2800" dirty="0" err="1" smtClean="0">
                <a:latin typeface="Arial Narrow" pitchFamily="34" charset="0"/>
              </a:rPr>
              <a:t>Risil</a:t>
            </a:r>
            <a:r>
              <a:rPr lang="en-US" sz="2800" dirty="0" smtClean="0">
                <a:latin typeface="Arial Narrow" pitchFamily="34" charset="0"/>
              </a:rPr>
              <a:t> </a:t>
            </a:r>
            <a:r>
              <a:rPr lang="en-US" sz="2800" dirty="0" err="1" smtClean="0">
                <a:latin typeface="Arial Narrow" pitchFamily="34" charset="0"/>
              </a:rPr>
              <a:t>Chhatrala</a:t>
            </a:r>
            <a:endParaRPr lang="en-US" sz="2800" dirty="0" smtClean="0">
              <a:latin typeface="Arial Narrow" pitchFamily="34" charset="0"/>
            </a:endParaRPr>
          </a:p>
          <a:p>
            <a:pPr algn="ctr">
              <a:buNone/>
            </a:pPr>
            <a:r>
              <a:rPr lang="en-US" sz="2800" dirty="0" smtClean="0">
                <a:latin typeface="Arial Narrow" pitchFamily="34" charset="0"/>
              </a:rPr>
              <a:t>Department of Electronics &amp; Telecommunication</a:t>
            </a:r>
          </a:p>
          <a:p>
            <a:pPr algn="ctr">
              <a:buNone/>
            </a:pPr>
            <a:r>
              <a:rPr lang="en-US" sz="2800" dirty="0" smtClean="0">
                <a:latin typeface="Arial Narrow" pitchFamily="34" charset="0"/>
              </a:rPr>
              <a:t>Hope Foundation’s </a:t>
            </a:r>
          </a:p>
          <a:p>
            <a:pPr algn="ctr">
              <a:buNone/>
            </a:pPr>
            <a:r>
              <a:rPr lang="en-US" sz="2800" dirty="0" smtClean="0">
                <a:latin typeface="Arial Narrow" pitchFamily="34" charset="0"/>
              </a:rPr>
              <a:t>International Institute of Information Technology, I²IT</a:t>
            </a:r>
          </a:p>
          <a:p>
            <a:pPr algn="ctr">
              <a:buNone/>
            </a:pPr>
            <a:r>
              <a:rPr lang="en-US" sz="2800" dirty="0" smtClean="0">
                <a:latin typeface="Arial Narrow" pitchFamily="34" charset="0"/>
              </a:rPr>
              <a:t>P-14, Rajiv Gandhi Infotech Park, MIDC Phase I</a:t>
            </a:r>
          </a:p>
          <a:p>
            <a:pPr algn="ctr">
              <a:buNone/>
            </a:pPr>
            <a:r>
              <a:rPr lang="en-US" sz="2800" dirty="0" smtClean="0">
                <a:latin typeface="Arial Narrow" pitchFamily="34" charset="0"/>
              </a:rPr>
              <a:t>Hinjawadi, Pune – 411 057</a:t>
            </a:r>
          </a:p>
          <a:p>
            <a:pPr algn="ctr">
              <a:buNone/>
            </a:pPr>
            <a:r>
              <a:rPr lang="en-IN" sz="2800" dirty="0" smtClean="0">
                <a:latin typeface="Arial Narrow" pitchFamily="34" charset="0"/>
              </a:rPr>
              <a:t>Tel +91 20 22933441/2/3 |www.isquareit.edu.in | </a:t>
            </a:r>
            <a:r>
              <a:rPr lang="en-IN" sz="2800" dirty="0" smtClean="0">
                <a:latin typeface="Arial Narrow" pitchFamily="34" charset="0"/>
                <a:hlinkClick r:id="rId2"/>
              </a:rPr>
              <a:t>info@isquareit.edu.in</a:t>
            </a:r>
            <a:r>
              <a:rPr lang="en-IN" sz="2800" dirty="0" smtClean="0">
                <a:latin typeface="Arial Narrow" pitchFamily="34" charset="0"/>
              </a:rPr>
              <a:t>  | </a:t>
            </a:r>
            <a:r>
              <a:rPr lang="en-IN" sz="2800" dirty="0" smtClean="0">
                <a:latin typeface="Arial Narrow" pitchFamily="34" charset="0"/>
                <a:hlinkClick r:id="rId3"/>
              </a:rPr>
              <a:t>risilc@isquareit.edu.in</a:t>
            </a:r>
            <a:r>
              <a:rPr lang="en-IN" sz="2800" dirty="0" smtClean="0">
                <a:latin typeface="Arial Narrow" pitchFamily="34" charset="0"/>
              </a:rPr>
              <a:t> </a:t>
            </a:r>
          </a:p>
          <a:p>
            <a:pPr algn="ctr">
              <a:buNone/>
            </a:pPr>
            <a:endParaRPr lang="en-US" sz="2800" dirty="0" smtClean="0">
              <a:latin typeface="Arial Narrow"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How much data?</a:t>
            </a:r>
          </a:p>
        </p:txBody>
      </p:sp>
      <p:sp>
        <p:nvSpPr>
          <p:cNvPr id="16387" name="Content Placeholder 2"/>
          <p:cNvSpPr>
            <a:spLocks noGrp="1"/>
          </p:cNvSpPr>
          <p:nvPr>
            <p:ph idx="1"/>
          </p:nvPr>
        </p:nvSpPr>
        <p:spPr>
          <a:xfrm>
            <a:off x="152400" y="1474788"/>
            <a:ext cx="8534400" cy="4525962"/>
          </a:xfrm>
        </p:spPr>
        <p:txBody>
          <a:bodyPr/>
          <a:lstStyle/>
          <a:p>
            <a:r>
              <a:rPr lang="en-US" sz="2800" dirty="0" smtClean="0"/>
              <a:t>Google processes </a:t>
            </a:r>
          </a:p>
          <a:p>
            <a:pPr lvl="1"/>
            <a:r>
              <a:rPr lang="en-US" sz="2000" dirty="0" smtClean="0"/>
              <a:t>20 PB a day (2008) </a:t>
            </a:r>
          </a:p>
          <a:p>
            <a:pPr lvl="1"/>
            <a:r>
              <a:rPr lang="en-US" sz="2000" dirty="0" smtClean="0"/>
              <a:t>69480 searches per second today</a:t>
            </a:r>
          </a:p>
          <a:p>
            <a:pPr lvl="1"/>
            <a:r>
              <a:rPr lang="en-US" sz="2000" dirty="0" smtClean="0">
                <a:hlinkClick r:id="rId2"/>
              </a:rPr>
              <a:t>http://www.internetlivestats.com/one-second/#google-band</a:t>
            </a:r>
            <a:endParaRPr lang="en-US" sz="2000" dirty="0" smtClean="0"/>
          </a:p>
          <a:p>
            <a:r>
              <a:rPr lang="en-US" sz="2800" dirty="0" smtClean="0"/>
              <a:t>Facebook has 30+ PB of user data + 100 TB/day </a:t>
            </a:r>
          </a:p>
          <a:p>
            <a:r>
              <a:rPr lang="en-US" sz="2800" dirty="0" smtClean="0"/>
              <a:t>These are numbers generated </a:t>
            </a:r>
            <a:r>
              <a:rPr lang="en-US" sz="2800" b="1" dirty="0" smtClean="0"/>
              <a:t>every minute</a:t>
            </a:r>
            <a:r>
              <a:rPr lang="en-US" sz="2800" dirty="0" smtClean="0"/>
              <a:t> of the day:</a:t>
            </a:r>
          </a:p>
          <a:p>
            <a:pPr lvl="1"/>
            <a:r>
              <a:rPr lang="en-US" sz="2000" dirty="0" err="1" smtClean="0"/>
              <a:t>Snapchat</a:t>
            </a:r>
            <a:r>
              <a:rPr lang="en-US" sz="2000" dirty="0" smtClean="0"/>
              <a:t> users share 527,760 photos </a:t>
            </a:r>
          </a:p>
          <a:p>
            <a:pPr lvl="1"/>
            <a:r>
              <a:rPr lang="en-US" sz="2000" dirty="0" smtClean="0"/>
              <a:t>More than 120 professionals join LinkedIn</a:t>
            </a:r>
          </a:p>
          <a:p>
            <a:pPr lvl="1"/>
            <a:r>
              <a:rPr lang="en-US" sz="2000" dirty="0" smtClean="0"/>
              <a:t>Users watch 4,146,600 YouTube videos</a:t>
            </a:r>
          </a:p>
          <a:p>
            <a:pPr lvl="1"/>
            <a:r>
              <a:rPr lang="en-US" sz="2000" dirty="0" smtClean="0"/>
              <a:t>456,000 tweets are sent on Twitter</a:t>
            </a:r>
          </a:p>
          <a:p>
            <a:pPr lvl="1"/>
            <a:r>
              <a:rPr lang="en-US" sz="2000" dirty="0" err="1" smtClean="0"/>
              <a:t>Instagram</a:t>
            </a:r>
            <a:r>
              <a:rPr lang="en-US" sz="2000" dirty="0" smtClean="0"/>
              <a:t> users post 46,740 photos</a:t>
            </a:r>
          </a:p>
          <a:p>
            <a:endParaRPr lang="en-US" dirty="0" smtClean="0"/>
          </a:p>
          <a:p>
            <a:endParaRPr lang="en-US" dirty="0" smtClean="0"/>
          </a:p>
          <a:p>
            <a:endParaRPr lang="en-US" dirty="0" smtClean="0"/>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85750" y="642938"/>
            <a:ext cx="8637588" cy="584200"/>
          </a:xfrm>
        </p:spPr>
        <p:txBody>
          <a:bodyPr/>
          <a:lstStyle/>
          <a:p>
            <a:r>
              <a:rPr lang="en-US" sz="3200" b="1" smtClean="0"/>
              <a:t>The Rapid Growth of Unstructured Data</a:t>
            </a:r>
            <a:endParaRPr lang="en-US" sz="3200" smtClean="0"/>
          </a:p>
        </p:txBody>
      </p:sp>
      <p:sp>
        <p:nvSpPr>
          <p:cNvPr id="17411" name="Content Placeholder 2"/>
          <p:cNvSpPr>
            <a:spLocks noGrp="1"/>
          </p:cNvSpPr>
          <p:nvPr>
            <p:ph idx="1"/>
          </p:nvPr>
        </p:nvSpPr>
        <p:spPr/>
        <p:txBody>
          <a:bodyPr/>
          <a:lstStyle/>
          <a:p>
            <a:r>
              <a:rPr lang="en-US" smtClean="0"/>
              <a:t>YouTube users upload 300 hours of new video every minute of the day</a:t>
            </a:r>
          </a:p>
          <a:p>
            <a:r>
              <a:rPr lang="en-US" smtClean="0"/>
              <a:t>571 new websites are created every minute of the day</a:t>
            </a:r>
          </a:p>
          <a:p>
            <a:r>
              <a:rPr lang="en-US" smtClean="0"/>
              <a:t>Brands and organizations on Facebook receive 34,722 Likes every minute of the day</a:t>
            </a:r>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pic>
        <p:nvPicPr>
          <p:cNvPr id="18436" name="Picture 2"/>
          <p:cNvPicPr>
            <a:picLocks noChangeAspect="1" noChangeArrowheads="1"/>
          </p:cNvPicPr>
          <p:nvPr/>
        </p:nvPicPr>
        <p:blipFill>
          <a:blip r:embed="rId2" cstate="print"/>
          <a:srcRect/>
          <a:stretch>
            <a:fillRect/>
          </a:stretch>
        </p:blipFill>
        <p:spPr bwMode="auto">
          <a:xfrm>
            <a:off x="487142" y="1"/>
            <a:ext cx="8117306" cy="5517232"/>
          </a:xfrm>
          <a:prstGeom prst="rect">
            <a:avLst/>
          </a:prstGeom>
          <a:noFill/>
          <a:ln w="9525">
            <a:noFill/>
            <a:miter lim="800000"/>
            <a:headEnd/>
            <a:tailEnd/>
          </a:ln>
        </p:spPr>
      </p:pic>
      <p:sp>
        <p:nvSpPr>
          <p:cNvPr id="5" name="TextBox 4"/>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3"/>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What is “big data”? </a:t>
            </a:r>
          </a:p>
        </p:txBody>
      </p:sp>
      <p:sp>
        <p:nvSpPr>
          <p:cNvPr id="19459" name="Content Placeholder 2"/>
          <p:cNvSpPr>
            <a:spLocks noGrp="1"/>
          </p:cNvSpPr>
          <p:nvPr>
            <p:ph idx="1"/>
          </p:nvPr>
        </p:nvSpPr>
        <p:spPr/>
        <p:txBody>
          <a:bodyPr/>
          <a:lstStyle/>
          <a:p>
            <a:r>
              <a:rPr lang="en-US" altLang="en-US" sz="2800" smtClean="0"/>
              <a:t>"Big Data are </a:t>
            </a:r>
            <a:r>
              <a:rPr lang="en-US" altLang="en-US" sz="2800" smtClean="0">
                <a:solidFill>
                  <a:srgbClr val="C00000"/>
                </a:solidFill>
              </a:rPr>
              <a:t>high-volume</a:t>
            </a:r>
            <a:r>
              <a:rPr lang="en-US" altLang="en-US" sz="2800" smtClean="0"/>
              <a:t>, </a:t>
            </a:r>
            <a:r>
              <a:rPr lang="en-US" altLang="en-US" sz="2800" smtClean="0">
                <a:solidFill>
                  <a:srgbClr val="C00000"/>
                </a:solidFill>
              </a:rPr>
              <a:t>high-velocity</a:t>
            </a:r>
            <a:r>
              <a:rPr lang="en-US" altLang="en-US" sz="2800" smtClean="0"/>
              <a:t>, and/or </a:t>
            </a:r>
            <a:r>
              <a:rPr lang="en-US" altLang="en-US" sz="2800" smtClean="0">
                <a:solidFill>
                  <a:srgbClr val="C00000"/>
                </a:solidFill>
              </a:rPr>
              <a:t>high-variety</a:t>
            </a:r>
            <a:r>
              <a:rPr lang="en-US" altLang="en-US" sz="2800" smtClean="0"/>
              <a:t> information assets that require new forms of processing to enable enhanced decision making, insight discovery and process optimization”  (Gartner 2012)</a:t>
            </a:r>
          </a:p>
          <a:p>
            <a:r>
              <a:rPr lang="en-US" altLang="en-US" sz="2800" smtClean="0"/>
              <a:t>Complicated (intelligent) analysis of data may make a small data “appear” to be “big”</a:t>
            </a:r>
          </a:p>
          <a:p>
            <a:r>
              <a:rPr lang="en-US" altLang="en-US" sz="2800" smtClean="0"/>
              <a:t>Bottom line: Any data that exceeds our current capability of processing can be regarded as “big”</a:t>
            </a:r>
          </a:p>
          <a:p>
            <a:endParaRPr lang="en-US" altLang="en-US" sz="2800" smtClean="0"/>
          </a:p>
          <a:p>
            <a:endParaRPr lang="en-US" sz="2800" smtClean="0"/>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Type of Data</a:t>
            </a:r>
          </a:p>
        </p:txBody>
      </p:sp>
      <p:sp>
        <p:nvSpPr>
          <p:cNvPr id="3" name="Content Placeholder 2"/>
          <p:cNvSpPr>
            <a:spLocks noGrp="1"/>
          </p:cNvSpPr>
          <p:nvPr>
            <p:ph idx="1"/>
          </p:nvPr>
        </p:nvSpPr>
        <p:spPr>
          <a:xfrm>
            <a:off x="457200" y="1447800"/>
            <a:ext cx="8229600" cy="4525963"/>
          </a:xfrm>
        </p:spPr>
        <p:txBody>
          <a:bodyPr>
            <a:normAutofit lnSpcReduction="10000"/>
          </a:bodyPr>
          <a:lstStyle/>
          <a:p>
            <a:pPr>
              <a:defRPr/>
            </a:pPr>
            <a:r>
              <a:rPr lang="en-US" dirty="0" smtClean="0"/>
              <a:t>Relational Data (Tables/Transaction/Legacy Data)</a:t>
            </a:r>
          </a:p>
          <a:p>
            <a:pPr>
              <a:defRPr/>
            </a:pPr>
            <a:r>
              <a:rPr lang="en-US" dirty="0" smtClean="0"/>
              <a:t>Text Data (Web)</a:t>
            </a:r>
          </a:p>
          <a:p>
            <a:pPr>
              <a:defRPr/>
            </a:pPr>
            <a:r>
              <a:rPr lang="en-US" dirty="0" smtClean="0"/>
              <a:t>Semi-structured Data (XML) </a:t>
            </a:r>
          </a:p>
          <a:p>
            <a:pPr>
              <a:defRPr/>
            </a:pPr>
            <a:r>
              <a:rPr lang="en-US" dirty="0" smtClean="0"/>
              <a:t>Graph Data</a:t>
            </a:r>
          </a:p>
          <a:p>
            <a:pPr lvl="1">
              <a:defRPr/>
            </a:pPr>
            <a:r>
              <a:rPr lang="en-US" dirty="0" smtClean="0"/>
              <a:t>Social Network, Semantic Web (RDF), … </a:t>
            </a:r>
          </a:p>
          <a:p>
            <a:pPr marL="457200" lvl="1" indent="0">
              <a:buFont typeface="Wingdings" pitchFamily="2" charset="2"/>
              <a:buNone/>
              <a:defRPr/>
            </a:pPr>
            <a:endParaRPr lang="en-US" dirty="0" smtClean="0"/>
          </a:p>
          <a:p>
            <a:pPr>
              <a:defRPr/>
            </a:pPr>
            <a:r>
              <a:rPr lang="en-US" dirty="0" smtClean="0"/>
              <a:t>Streaming Data </a:t>
            </a:r>
          </a:p>
          <a:p>
            <a:pPr lvl="1">
              <a:defRPr/>
            </a:pPr>
            <a:r>
              <a:rPr lang="en-US" dirty="0" smtClean="0"/>
              <a:t>You can only scan the data once</a:t>
            </a:r>
          </a:p>
          <a:p>
            <a:pPr>
              <a:defRPr/>
            </a:pPr>
            <a:endParaRPr lang="en-US" dirty="0" smtClean="0"/>
          </a:p>
          <a:p>
            <a:pPr marL="457200" lvl="1" indent="0">
              <a:buFont typeface="Wingdings" pitchFamily="2" charset="2"/>
              <a:buNone/>
              <a:defRPr/>
            </a:pPr>
            <a:endParaRPr lang="en-US" dirty="0" smtClean="0"/>
          </a:p>
          <a:p>
            <a:pPr>
              <a:defRPr/>
            </a:pPr>
            <a:endParaRPr lang="en-US" dirty="0"/>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What to do with these data?</a:t>
            </a:r>
          </a:p>
        </p:txBody>
      </p:sp>
      <p:sp>
        <p:nvSpPr>
          <p:cNvPr id="21507" name="Content Placeholder 2"/>
          <p:cNvSpPr>
            <a:spLocks noGrp="1"/>
          </p:cNvSpPr>
          <p:nvPr>
            <p:ph idx="1"/>
          </p:nvPr>
        </p:nvSpPr>
        <p:spPr/>
        <p:txBody>
          <a:bodyPr/>
          <a:lstStyle/>
          <a:p>
            <a:r>
              <a:rPr lang="en-US" smtClean="0"/>
              <a:t>Aggregation and Statistics </a:t>
            </a:r>
          </a:p>
          <a:p>
            <a:pPr lvl="1"/>
            <a:r>
              <a:rPr lang="en-US" smtClean="0"/>
              <a:t>Data warehouse and OLAP</a:t>
            </a:r>
          </a:p>
          <a:p>
            <a:r>
              <a:rPr lang="en-US" smtClean="0"/>
              <a:t>Indexing, Searching, and Querying</a:t>
            </a:r>
          </a:p>
          <a:p>
            <a:pPr lvl="1"/>
            <a:r>
              <a:rPr lang="en-US" smtClean="0"/>
              <a:t>Keyword based search </a:t>
            </a:r>
          </a:p>
          <a:p>
            <a:pPr lvl="1"/>
            <a:r>
              <a:rPr lang="en-US" smtClean="0"/>
              <a:t>Pattern matching (XML/RDF)</a:t>
            </a:r>
          </a:p>
          <a:p>
            <a:r>
              <a:rPr lang="en-US" smtClean="0"/>
              <a:t>Knowledge discovery</a:t>
            </a:r>
          </a:p>
          <a:p>
            <a:pPr lvl="1"/>
            <a:r>
              <a:rPr lang="en-US" smtClean="0"/>
              <a:t>Data Mining</a:t>
            </a:r>
          </a:p>
          <a:p>
            <a:pPr lvl="1"/>
            <a:r>
              <a:rPr lang="en-US" smtClean="0"/>
              <a:t>Statistical Modeling</a:t>
            </a:r>
          </a:p>
          <a:p>
            <a:pPr lvl="1"/>
            <a:endParaRPr lang="en-US" smtClean="0"/>
          </a:p>
          <a:p>
            <a:endParaRPr lang="en-US" smtClean="0"/>
          </a:p>
        </p:txBody>
      </p:sp>
      <p:sp>
        <p:nvSpPr>
          <p:cNvPr id="4" name="TextBox 3"/>
          <p:cNvSpPr txBox="1"/>
          <p:nvPr/>
        </p:nvSpPr>
        <p:spPr>
          <a:xfrm>
            <a:off x="0" y="6093296"/>
            <a:ext cx="7164288" cy="738664"/>
          </a:xfrm>
          <a:prstGeom prst="rect">
            <a:avLst/>
          </a:prstGeom>
          <a:noFill/>
        </p:spPr>
        <p:txBody>
          <a:bodyPr wrap="square" rtlCol="0">
            <a:spAutoFit/>
          </a:bodyPr>
          <a:lstStyle/>
          <a:p>
            <a:r>
              <a:rPr lang="en-IN" sz="1400" dirty="0" smtClean="0">
                <a:solidFill>
                  <a:schemeClr val="bg2"/>
                </a:solidFill>
                <a:latin typeface="Arial Narrow" pitchFamily="34" charset="0"/>
              </a:rPr>
              <a:t>Hope Foundation’s International Institute of Information Technology, I²IT</a:t>
            </a:r>
          </a:p>
          <a:p>
            <a:r>
              <a:rPr lang="en-IN" sz="1400" dirty="0" smtClean="0">
                <a:solidFill>
                  <a:schemeClr val="bg2"/>
                </a:solidFill>
                <a:latin typeface="Arial Narrow" pitchFamily="34" charset="0"/>
              </a:rPr>
              <a:t>P-14, Rajiv Gandhi Infotech Park, MIDC Phase 1, Hinjawadi, Pune – 411 057</a:t>
            </a:r>
          </a:p>
          <a:p>
            <a:r>
              <a:rPr lang="en-IN" sz="1400" dirty="0" smtClean="0">
                <a:solidFill>
                  <a:schemeClr val="bg2"/>
                </a:solidFill>
                <a:latin typeface="Arial Narrow" pitchFamily="34" charset="0"/>
              </a:rPr>
              <a:t>Tel +91 20 22933441/2/3 |www.isquareit.edu.in | </a:t>
            </a:r>
            <a:r>
              <a:rPr lang="en-IN" sz="1400" dirty="0" smtClean="0">
                <a:solidFill>
                  <a:schemeClr val="bg2"/>
                </a:solidFill>
                <a:latin typeface="Arial Narrow" pitchFamily="34" charset="0"/>
                <a:hlinkClick r:id="rId2"/>
              </a:rPr>
              <a:t>info@isquareit.edu.in</a:t>
            </a:r>
            <a:r>
              <a:rPr lang="en-IN" sz="1400" dirty="0" smtClean="0">
                <a:solidFill>
                  <a:schemeClr val="bg2"/>
                </a:solidFill>
                <a:latin typeface="Arial Narrow" pitchFamily="34" charset="0"/>
              </a:rPr>
              <a:t> </a:t>
            </a:r>
            <a:endParaRPr lang="en-IN" sz="14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rtsy">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imes">
      <a:majorFont>
        <a:latin typeface="Book Antiqu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Designs\Artsy.pot</Template>
  <TotalTime>27472</TotalTime>
  <Words>2660</Words>
  <Application>Microsoft Office PowerPoint</Application>
  <PresentationFormat>On-screen Show (4:3)</PresentationFormat>
  <Paragraphs>338</Paragraphs>
  <Slides>38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Artsy</vt:lpstr>
      <vt:lpstr>VISIO</vt:lpstr>
      <vt:lpstr>Slide 1</vt:lpstr>
      <vt:lpstr>Introduction</vt:lpstr>
      <vt:lpstr>How much data?</vt:lpstr>
      <vt:lpstr>How much data?</vt:lpstr>
      <vt:lpstr>The Rapid Growth of Unstructured Data</vt:lpstr>
      <vt:lpstr>Slide 6</vt:lpstr>
      <vt:lpstr>What is “big data”? </vt:lpstr>
      <vt:lpstr>Type of Data</vt:lpstr>
      <vt:lpstr>What to do with these data?</vt:lpstr>
      <vt:lpstr>Big Data Analytics</vt:lpstr>
      <vt:lpstr>Big Data Analytics</vt:lpstr>
      <vt:lpstr>Conventional Big Data Vs IoT Big Data</vt:lpstr>
      <vt:lpstr>Challenges of IoT Analytics Applications</vt:lpstr>
      <vt:lpstr>Slide 14</vt:lpstr>
      <vt:lpstr>Data Management and Analysis Disciplines</vt:lpstr>
      <vt:lpstr>Data Handling Technologies</vt:lpstr>
      <vt:lpstr>Slide 17</vt:lpstr>
      <vt:lpstr>Data Acquisition</vt:lpstr>
      <vt:lpstr>Data Acquisition</vt:lpstr>
      <vt:lpstr>Data Storage</vt:lpstr>
      <vt:lpstr> Requirements of IoT BigData Analytics Platform</vt:lpstr>
      <vt:lpstr>Hadoop</vt:lpstr>
      <vt:lpstr>Building Blocks of Hadoop</vt:lpstr>
      <vt:lpstr>HDFS</vt:lpstr>
      <vt:lpstr>Jobs and Task trackers</vt:lpstr>
      <vt:lpstr>Master Slave Architecture</vt:lpstr>
      <vt:lpstr>Master Slave Architecture</vt:lpstr>
      <vt:lpstr>Slide 28</vt:lpstr>
      <vt:lpstr>MapReduce</vt:lpstr>
      <vt:lpstr>Slide 30</vt:lpstr>
      <vt:lpstr>Data Analytics </vt:lpstr>
      <vt:lpstr>Slide 32</vt:lpstr>
      <vt:lpstr>Qualitative Analysis </vt:lpstr>
      <vt:lpstr>Quantitative Analysis</vt:lpstr>
      <vt:lpstr>Qualitative Vs Quantitative Analysis</vt:lpstr>
      <vt:lpstr>Advantages of data analytics</vt:lpstr>
      <vt:lpstr>References </vt:lpstr>
      <vt:lpstr>THANK YOU</vt:lpstr>
    </vt:vector>
  </TitlesOfParts>
  <Company>Cisco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IPv6</dc:title>
  <dc:creator>Tony Hain</dc:creator>
  <cp:lastModifiedBy>Vaidehi Banerjee</cp:lastModifiedBy>
  <cp:revision>358</cp:revision>
  <dcterms:created xsi:type="dcterms:W3CDTF">2001-03-28T19:33:47Z</dcterms:created>
  <dcterms:modified xsi:type="dcterms:W3CDTF">2019-01-08T05:22:38Z</dcterms:modified>
</cp:coreProperties>
</file>