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1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5" r:id="rId11"/>
    <p:sldId id="286" r:id="rId12"/>
    <p:sldId id="287" r:id="rId13"/>
    <p:sldId id="309" r:id="rId14"/>
    <p:sldId id="289" r:id="rId15"/>
    <p:sldId id="290" r:id="rId16"/>
    <p:sldId id="291" r:id="rId17"/>
    <p:sldId id="292" r:id="rId18"/>
    <p:sldId id="293" r:id="rId19"/>
    <p:sldId id="301" r:id="rId20"/>
    <p:sldId id="302" r:id="rId21"/>
    <p:sldId id="303" r:id="rId22"/>
    <p:sldId id="298" r:id="rId23"/>
    <p:sldId id="299" r:id="rId24"/>
    <p:sldId id="300" r:id="rId25"/>
    <p:sldId id="304" r:id="rId26"/>
    <p:sldId id="305" r:id="rId27"/>
    <p:sldId id="313" r:id="rId28"/>
    <p:sldId id="31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8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26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652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48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347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95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475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776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22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35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95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67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B8822-4A57-4B04-9770-146B1DB1EAC7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B5CBB-D246-4027-93A8-7358360A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96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8853" y="361195"/>
            <a:ext cx="9047547" cy="6340051"/>
          </a:xfr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Serializability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2400" y="6137582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2000" dirty="0" smtClean="0">
                <a:solidFill>
                  <a:srgbClr val="FF0000"/>
                </a:solidFill>
                <a:latin typeface="Algerian" pitchFamily="82" charset="0"/>
              </a:rPr>
              <a:t>Prof. </a:t>
            </a:r>
            <a:r>
              <a:rPr lang="en-IN" sz="2000" dirty="0" err="1" smtClean="0">
                <a:solidFill>
                  <a:srgbClr val="FF0000"/>
                </a:solidFill>
                <a:latin typeface="Algerian" pitchFamily="82" charset="0"/>
              </a:rPr>
              <a:t>Deptii</a:t>
            </a:r>
            <a:r>
              <a:rPr lang="en-IN" sz="2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IN" sz="2000" dirty="0" err="1" smtClean="0">
                <a:solidFill>
                  <a:srgbClr val="FF0000"/>
                </a:solidFill>
                <a:latin typeface="Algerian" pitchFamily="82" charset="0"/>
              </a:rPr>
              <a:t>Chaudhari</a:t>
            </a:r>
            <a:endParaRPr lang="en-IN" sz="20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37" y="195049"/>
            <a:ext cx="9286420" cy="52211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check for Conflict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serializability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400" y="888979"/>
            <a:ext cx="11021840" cy="559019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schedule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 |  R1(X)                         						R1(X)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T2 |        		R2(Y) R2(Y) W2(X)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T3 |                         			 			W3(Y)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#1 : Check for the conflicting actions.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or more actions are said to be in conflict if: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actions belong to different transactions.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At least one of the actions is a write operation.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 actions access the same object (read or write).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set of actions is conflicting: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T1:R(X), T2:W(X),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T1:R(X)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76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20" y="241268"/>
            <a:ext cx="11284391" cy="4575176"/>
          </a:xfrm>
        </p:spPr>
        <p:txBody>
          <a:bodyPr>
            <a:normAutofit fontScale="92500" lnSpcReduction="10000"/>
          </a:bodyPr>
          <a:lstStyle/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sets of actions are not: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T1:R(X),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T2:R(Y),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T3:R(X)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T1:R(X), T2:W(Y), T3:R(X)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our example, we have a conflict on X (T1 reads it and T2 writes it).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also have a conflict on Y (T2 reads it and T3 writes it).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it has a conflict property but is it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serializable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#2 : Check for a cycle in the Precedence Graph.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First, draw all the Transactions (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530046" y="3866606"/>
            <a:ext cx="901337" cy="8360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T1</a:t>
            </a:r>
            <a:endParaRPr lang="en-IN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0210800" y="3849189"/>
            <a:ext cx="901337" cy="8360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T2</a:t>
            </a:r>
            <a:endParaRPr lang="en-IN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322526" y="5024846"/>
            <a:ext cx="901337" cy="8360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endParaRPr lang="en-IN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82743" y="3304903"/>
            <a:ext cx="2050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Initial Graph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2846" y="3344091"/>
            <a:ext cx="3526971" cy="27301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7016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72" y="1190073"/>
            <a:ext cx="11577271" cy="466208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if there is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reads an item after a different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writes it.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T1 that reads X after T2 writes it, so draw arrow from T2 -&gt; T1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if there is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writes an item after a different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reads it.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T2 that writes X after T1 reads it, so draw arrow from T1 -&gt; T2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also have T3 that writes Y after T2 reads it, so draw arrow from T2 -&gt; T3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if there is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writes an item after a different TX writes it.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1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64594"/>
            <a:ext cx="10515600" cy="201236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see that there is a cycle between T1 and T2, so the graph is cyclic, and therefore it is not conflict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serializable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24252" y="1332411"/>
            <a:ext cx="901337" cy="8360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T1</a:t>
            </a:r>
            <a:endParaRPr lang="en-IN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00950" y="1328056"/>
            <a:ext cx="901337" cy="8360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T2</a:t>
            </a:r>
            <a:endParaRPr lang="en-IN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521236" y="2856412"/>
            <a:ext cx="901337" cy="8360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endParaRPr lang="en-IN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7578" y="391885"/>
            <a:ext cx="2050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Final Graph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97682" y="431072"/>
            <a:ext cx="3592284" cy="33310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Curved Down Arrow 11"/>
          <p:cNvSpPr/>
          <p:nvPr/>
        </p:nvSpPr>
        <p:spPr>
          <a:xfrm>
            <a:off x="5342709" y="979714"/>
            <a:ext cx="1332411" cy="391886"/>
          </a:xfrm>
          <a:prstGeom prst="curvedDownArrow">
            <a:avLst>
              <a:gd name="adj1" fmla="val 25000"/>
              <a:gd name="adj2" fmla="val 50000"/>
              <a:gd name="adj3" fmla="val 833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rot="1990907">
            <a:off x="6712025" y="2226670"/>
            <a:ext cx="496388" cy="1292059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 rot="10800000">
            <a:off x="5299167" y="2085702"/>
            <a:ext cx="1332411" cy="391886"/>
          </a:xfrm>
          <a:prstGeom prst="curvedDownArrow">
            <a:avLst>
              <a:gd name="adj1" fmla="val 25000"/>
              <a:gd name="adj2" fmla="val 50000"/>
              <a:gd name="adj3" fmla="val 833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59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415"/>
            <a:ext cx="10515600" cy="56738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 SERIALIZABILITY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848" y="914400"/>
            <a:ext cx="11592208" cy="5470492"/>
          </a:xfrm>
        </p:spPr>
        <p:txBody>
          <a:bodyPr/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two schedules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S1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S2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the same set of transactions participates in both schedules. The schedules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S1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S2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said to be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 equivalent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three conditions are met:</a:t>
            </a:r>
          </a:p>
          <a:p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Ti reads initial value of A in S1, then Ti also reads initial value of A in S2 </a:t>
            </a:r>
          </a:p>
          <a:p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Ti reads value of A written by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S1, then Ti also reads value of A written by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S2 </a:t>
            </a:r>
          </a:p>
          <a:p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Ti writes final value of A in S1, then Ti also writes final value of A in S2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05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60" y="845263"/>
            <a:ext cx="11302497" cy="2342074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view equivalence leads to the concept of view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serializability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say that a schedule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serializable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it is view equivalent to a serial schedule.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466" y="3094191"/>
            <a:ext cx="11153683" cy="2438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96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47" y="202162"/>
            <a:ext cx="10515600" cy="58548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 Equivalent Schedule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60" y="869133"/>
            <a:ext cx="11474513" cy="5685576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two schedules S1 and S2, they are said to be view equivalent if following conditions are true 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read must be same.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S1 : T1 reads A from Database.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S2 : T1 reads A from T2.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∴ S1 ≠ S2.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4959" y="1510695"/>
          <a:ext cx="3161212" cy="3427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606"/>
                <a:gridCol w="1580606"/>
              </a:tblGrid>
              <a:tr h="827375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27375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R(A)</a:t>
                      </a:r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8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27375">
                <a:tc>
                  <a:txBody>
                    <a:bodyPr/>
                    <a:lstStyle/>
                    <a:p>
                      <a:pPr algn="ctr"/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I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W(A)</a:t>
                      </a:r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27375">
                <a:tc>
                  <a:txBody>
                    <a:bodyPr/>
                    <a:lstStyle/>
                    <a:p>
                      <a:pPr algn="ctr"/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>
            <a:off x="5473337" y="2978330"/>
            <a:ext cx="2756264" cy="13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669280" y="2168434"/>
            <a:ext cx="246888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421188" y="1519403"/>
          <a:ext cx="3161212" cy="3427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606"/>
                <a:gridCol w="1580606"/>
              </a:tblGrid>
              <a:tr h="827375"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27375">
                <a:tc>
                  <a:txBody>
                    <a:bodyPr/>
                    <a:lstStyle/>
                    <a:p>
                      <a:pPr algn="ctr"/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W(A)</a:t>
                      </a:r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27375">
                <a:tc>
                  <a:txBody>
                    <a:bodyPr/>
                    <a:lstStyle/>
                    <a:p>
                      <a:pPr algn="ctr"/>
                      <a:endParaRPr lang="en-IN" sz="2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IN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R(A)</a:t>
                      </a:r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27375">
                <a:tc>
                  <a:txBody>
                    <a:bodyPr/>
                    <a:lstStyle/>
                    <a:p>
                      <a:pPr algn="ctr"/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 rot="5400000">
            <a:off x="8564880" y="2908661"/>
            <a:ext cx="2756264" cy="130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734697" y="2177143"/>
            <a:ext cx="246888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18366" y="4415246"/>
            <a:ext cx="1058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S1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322526" y="4437017"/>
            <a:ext cx="1058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S2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73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652" y="888273"/>
            <a:ext cx="11338711" cy="154141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transactions say  Ti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schedule S1 and S2 are view equivalent if in schedule S1, Ti reads A that has been updated by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 in schedule S2,  Ti must read A from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i.e. write-read(WR) sequence must be same between S1 and S2.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42226" y="2441987"/>
            <a:ext cx="51927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S1 : T3 reads value of A from T2.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S2 : T3 reads value of A from T1.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∴ S1 ≠ S2.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write-read sequence is not same between S1 and S2.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2509278"/>
          <a:ext cx="3271521" cy="3321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07"/>
                <a:gridCol w="1090507"/>
                <a:gridCol w="1090507"/>
              </a:tblGrid>
              <a:tr h="624639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W(A)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algn="ctr"/>
                      <a:endParaRPr lang="en-IN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W(A)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algn="ctr"/>
                      <a:endParaRPr lang="en-IN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R(A)</a:t>
                      </a:r>
                    </a:p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S1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464560" y="2557175"/>
          <a:ext cx="3271521" cy="3519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07"/>
                <a:gridCol w="1090507"/>
                <a:gridCol w="1090507"/>
              </a:tblGrid>
              <a:tr h="624639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W(A)</a:t>
                      </a:r>
                    </a:p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W(A)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algn="ctr"/>
                      <a:endParaRPr lang="en-IN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R(A)</a:t>
                      </a:r>
                    </a:p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S2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rot="16200000" flipH="1">
            <a:off x="-372292" y="3847014"/>
            <a:ext cx="2743202" cy="130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79418" y="3892733"/>
            <a:ext cx="2799807" cy="217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117669" y="3940631"/>
            <a:ext cx="2695303" cy="43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280265" y="3892732"/>
            <a:ext cx="2773681" cy="479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2978331"/>
            <a:ext cx="3122023" cy="261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431177" y="3026228"/>
            <a:ext cx="3122023" cy="261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9575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847" y="888274"/>
            <a:ext cx="10985626" cy="5172892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write operations should be same between S1 and S2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04949" y="1555689"/>
          <a:ext cx="3271521" cy="3321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07"/>
                <a:gridCol w="1090507"/>
                <a:gridCol w="1090507"/>
              </a:tblGrid>
              <a:tr h="624639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W1(A)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algn="ctr"/>
                      <a:endParaRPr lang="en-IN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R2(A)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algn="ctr"/>
                      <a:endParaRPr lang="en-IN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W3(A)</a:t>
                      </a:r>
                    </a:p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S1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431211" y="1342329"/>
          <a:ext cx="3271521" cy="434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07"/>
                <a:gridCol w="1090507"/>
                <a:gridCol w="1090507"/>
              </a:tblGrid>
              <a:tr h="624639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W2(A)</a:t>
                      </a:r>
                    </a:p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W3(A)</a:t>
                      </a:r>
                    </a:p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algn="ctr"/>
                      <a:endParaRPr lang="en-IN" sz="24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R2(A)</a:t>
                      </a:r>
                    </a:p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W1(A)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4639"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S2</a:t>
                      </a:r>
                      <a:endParaRPr lang="en-IN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15199" y="4297679"/>
            <a:ext cx="45894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S1 : A is finally updated by T3.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S2 : A is finally updated by T1.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∴ S1 ≠ S2.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43691" y="2913017"/>
            <a:ext cx="2586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314994" y="2921726"/>
            <a:ext cx="2586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654039" y="3236028"/>
            <a:ext cx="3621972" cy="166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4812280" y="3257799"/>
            <a:ext cx="3621972" cy="1662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1074" y="2063931"/>
            <a:ext cx="2913017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528457" y="1863634"/>
            <a:ext cx="2913017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9542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900" y="914400"/>
            <a:ext cx="10590032" cy="531593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whether the schedule is view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serializable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not?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R2(B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R2(A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R1(A);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R3(A);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W1(B); W2(B); W3(B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lang="fr-F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transactions, total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schedules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possible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3! = 6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&lt;T1 T2 T3&gt;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&lt;T1 T3 T2&gt;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&lt;T2 T3 T1&gt;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&lt;T2 T1 T3&gt;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&lt;T3 T1 T2&gt;</a:t>
            </a:r>
          </a:p>
          <a:p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&lt;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T3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T2 T1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 : Final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Updation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(Write)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data items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T1 T2 T3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372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78" y="3850368"/>
            <a:ext cx="10515600" cy="170134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HOPE FOUNDATION’S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INTERNATIONAL INSTITUTE OF INFORMATION TECHNOLOGY, (I²IT)</a:t>
            </a:r>
          </a:p>
          <a:p>
            <a:pPr algn="ctr">
              <a:buNone/>
            </a:pP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www.isquareit.edu.in</a:t>
            </a:r>
            <a:endParaRPr lang="en-IN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+91 20 22933441 / 2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eptiic\Desktop\only_logo updated 21-4-20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0861" y="640216"/>
            <a:ext cx="2135288" cy="2860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18" y="914401"/>
            <a:ext cx="11277665" cy="539496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final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updation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B is made by T3, so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transaction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T3 must execute before transactions T1 and T2.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(T1,T2) → T3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Removing those schedules in which T3 is not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executing 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&lt;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 T2 T3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and  &lt;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T2 T1 T3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 : Initial Read    +    Which transaction updates after read?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T2 T1 T3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T2                           T1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T2 reads B initially which is updated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T1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 T2 must execute before T1.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T2 → T1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Removing those schedules in which T2 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executing before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&lt;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T2 T1 T3&gt;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13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915" y="1183069"/>
            <a:ext cx="11450217" cy="435133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 : Write Read Sequence (WR) :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to check here.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view equivalent serial schedule is :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T2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T1 → T3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940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279" y="927463"/>
            <a:ext cx="11447352" cy="524428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whether the schedules is View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serializable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not ?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R2(A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R1(A); W1(C); R3(C); W1(B); R4(B); W3(A); R4(C); W2(D);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R2(B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W4(A); W4(B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items on which operations are occurring are A,B,C,D.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 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for Final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Updation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(Write)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data items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: T3 T4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T1 T4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: T1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65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60" y="835934"/>
            <a:ext cx="11510726" cy="552330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final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updation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 is made by T4, so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transaction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T4 must execute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final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updation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B is made by T4, so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transaction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 must execute before T3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1 : (T1 T3) → T4    .....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 : Initial Read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    +  Which transaction updates after read?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T2 T1                T3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transaction T2 and T1 reads A initially from DB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updated by T3. So T3 must execute after T1 and T2.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: (T2 T1) → T3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and (2) dependencies, another dependency can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concluded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: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: (T1 T2) → T3 → T4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 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8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59" y="1045028"/>
            <a:ext cx="11655581" cy="473276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 : Write Read Sequence (WR) : 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WR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Seq. :                         Dependencies :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W1(C) R3(C)                        T1 → T3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W1(C) R4(C)                        T1 → T4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W1(B) R4(B)                        T1 → T4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W1(B) R2(B)                        T1 → T2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⇒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 → (T2 T3 T4) ....(4)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and (4) dependencies, We conclude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 equivalent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serial schedule is :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T1 → T2 → T3 → T4.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209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687" y="1110343"/>
            <a:ext cx="11370010" cy="510757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whether given schedule is view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Justify your answer.</a:t>
            </a: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 : Check for Final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Updation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(Write) on data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item Q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(T4, T3 ) -&gt; T5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: (T4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T3)→ T5 ……(1)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1752" y="1762554"/>
            <a:ext cx="5372717" cy="24593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74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035" y="992777"/>
            <a:ext cx="11383979" cy="5186213"/>
          </a:xfrm>
        </p:spPr>
        <p:txBody>
          <a:bodyPr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2 : Initial Read 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Read     +  Which transaction updates after read?</a:t>
            </a:r>
          </a:p>
          <a:p>
            <a:r>
              <a:rPr lang="en-US" sz="2400" dirty="0" smtClean="0"/>
              <a:t>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T3                              T4, T5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transaction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T3 reads Q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initially from DB which is updated 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T4 &amp; T5.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T3 must execute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T4 and T5.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2 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T3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(T4, T5)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..... (2)    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3 : Write Read Sequence (WR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need to check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dependency (1) T4 must happen before T3 &amp; from dependency 2 T3 must happen before T4. This results in cyclic dependency which cannot be resolved. 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 the given schedule is not view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serializable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57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075" y="1577431"/>
            <a:ext cx="10515600" cy="4351338"/>
          </a:xfrm>
        </p:spPr>
        <p:txBody>
          <a:bodyPr/>
          <a:lstStyle/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Silberschatz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A.,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Korth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H.,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Sudarshan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S., "Database System Concepts", McGraw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Hill</a:t>
            </a:r>
          </a:p>
          <a:p>
            <a:endParaRPr lang="en-IN" dirty="0" smtClean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142" y="1110343"/>
            <a:ext cx="10515600" cy="37342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IN" sz="3500" b="1" dirty="0" smtClean="0">
                <a:latin typeface="Times New Roman" pitchFamily="18" charset="0"/>
                <a:cs typeface="Times New Roman" pitchFamily="18" charset="0"/>
              </a:rPr>
              <a:t>THANK YOU !! </a:t>
            </a: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further information please contact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Deptii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Chaudhari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Department of Computer Engineering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Hope Foundation’s International Institute of Information Technology, I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Hinjawadi, Pune – 411 057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Phone - +91 20 22933441</a:t>
            </a:r>
          </a:p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www.isquareit.edu.in | deptiic@isquareit.edu.in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254" y="195943"/>
            <a:ext cx="10515600" cy="6035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Serializability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82" y="1240972"/>
            <a:ext cx="11284389" cy="5223202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Assumption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Each transaction preserves database consistency.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 serial execution of a set of transactions preserves database consistency.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(possibly concurrent) schedule is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serializable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it is equivalent to a serial schedule.  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forms of schedule equivalence give rise to the notions of:</a:t>
            </a:r>
          </a:p>
          <a:p>
            <a:pPr lvl="1">
              <a:buFont typeface="Monotype Sorts" charset="2"/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serializability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Monotype Sorts" charset="2"/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serializability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39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47" y="93522"/>
            <a:ext cx="10515600" cy="730344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Conflicting Instructions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35" y="992705"/>
            <a:ext cx="11311551" cy="5489575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transactions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respectively,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and only if there exists some item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accessed by both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at least one of these instructions wrote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Monotype Sorts" charset="2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1.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Q),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conflict.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Q),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They conflict.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 They conflict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They conflict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Intuitively, a conflict between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forces a (logical) temporal order between them.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consecutive in a schedule and they do not conflict, their results would remain the same even if they had been interchanged in the schedule.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217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075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Serializability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88" y="1200936"/>
            <a:ext cx="11402085" cy="5199864"/>
          </a:xfrm>
        </p:spPr>
        <p:txBody>
          <a:bodyPr/>
          <a:lstStyle/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 schedule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be transformed into a schedule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S´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 series of swaps of non-conflicting instructions, we say that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S´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equivalent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222500" algn="l"/>
                <a:tab pos="2568575" algn="l"/>
                <a:tab pos="3319463" algn="l"/>
                <a:tab pos="3594100" algn="l"/>
              </a:tabLst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say that a schedule 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serializable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it is conflict equivalent to a serial schedule.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06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62" y="138788"/>
            <a:ext cx="10515600" cy="62170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Serializability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362" y="838868"/>
            <a:ext cx="11325883" cy="1616949"/>
          </a:xfrm>
        </p:spPr>
        <p:txBody>
          <a:bodyPr>
            <a:normAutofit/>
          </a:bodyPr>
          <a:lstStyle/>
          <a:p>
            <a:pPr>
              <a:tabLst>
                <a:tab pos="2063750" algn="l"/>
                <a:tab pos="2511425" algn="l"/>
                <a:tab pos="3262313" algn="l"/>
                <a:tab pos="3881438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 1 can be transformed into Schedule 2, a serial schedule 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follows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by series of swaps of non-conflicting instructions.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063750" algn="l"/>
                <a:tab pos="2511425" algn="l"/>
                <a:tab pos="3262313" algn="l"/>
                <a:tab pos="3881438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Schedule 1 is conflict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239" t="299" r="17462" b="896"/>
          <a:stretch>
            <a:fillRect/>
          </a:stretch>
        </p:blipFill>
        <p:spPr bwMode="auto">
          <a:xfrm>
            <a:off x="2301530" y="2305142"/>
            <a:ext cx="3003550" cy="340995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506" t="531" r="17905" b="797"/>
          <a:stretch>
            <a:fillRect/>
          </a:stretch>
        </p:blipFill>
        <p:spPr bwMode="auto">
          <a:xfrm>
            <a:off x="6541275" y="2213701"/>
            <a:ext cx="2970212" cy="3403600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79914" y="5829914"/>
            <a:ext cx="165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Schedule 1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99377" y="5751535"/>
            <a:ext cx="165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Schedule 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6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90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623" y="918726"/>
            <a:ext cx="11338711" cy="519469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a schedule that is not conflict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unable to swap instructions in the above schedule to obtain either the serial schedule &lt;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&gt;, or the serial schedule &lt;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&gt;.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0" t="16997" r="850" b="16997"/>
          <a:stretch>
            <a:fillRect/>
          </a:stretch>
        </p:blipFill>
        <p:spPr bwMode="auto">
          <a:xfrm>
            <a:off x="3528168" y="1480836"/>
            <a:ext cx="4100886" cy="1976345"/>
          </a:xfrm>
          <a:prstGeom prst="rect">
            <a:avLst/>
          </a:prstGeom>
          <a:noFill/>
          <a:ln w="38100" cmpd="dbl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896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88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 for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Serializability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247" y="1213164"/>
            <a:ext cx="11697076" cy="5269117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some schedule of a set of transactions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Precedence graph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a direct graph where the vertices are the transactions (names).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draw an arc from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two transaction conflict, and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accessed the data item on which the conflict arose earlier.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may label the arc by the item that was accessed.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63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9303" y="1190176"/>
            <a:ext cx="3685942" cy="44016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96426" y="2242299"/>
            <a:ext cx="3129342" cy="18708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12192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6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37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1405</TotalTime>
  <Words>2621</Words>
  <Application>Microsoft Office PowerPoint</Application>
  <PresentationFormat>Custom</PresentationFormat>
  <Paragraphs>284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Transaction Serializability</vt:lpstr>
      <vt:lpstr>Conflicting Instructions </vt:lpstr>
      <vt:lpstr>Conflict Serializability</vt:lpstr>
      <vt:lpstr>Conflict Serializability</vt:lpstr>
      <vt:lpstr>Slide 7</vt:lpstr>
      <vt:lpstr>Testing for Serializability</vt:lpstr>
      <vt:lpstr>Example</vt:lpstr>
      <vt:lpstr>How to check for Conflict serializability? </vt:lpstr>
      <vt:lpstr>Slide 11</vt:lpstr>
      <vt:lpstr>Slide 12</vt:lpstr>
      <vt:lpstr>Slide 13</vt:lpstr>
      <vt:lpstr>VIEW SERIALIZABILITY</vt:lpstr>
      <vt:lpstr>Slide 15</vt:lpstr>
      <vt:lpstr>View Equivalent Schedule 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References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– III Database Transactions and Query Processing</dc:title>
  <dc:creator>deptii</dc:creator>
  <cp:lastModifiedBy>Deptii D. Choudhari</cp:lastModifiedBy>
  <cp:revision>120</cp:revision>
  <dcterms:created xsi:type="dcterms:W3CDTF">2017-08-13T12:32:21Z</dcterms:created>
  <dcterms:modified xsi:type="dcterms:W3CDTF">2019-01-18T04:15:07Z</dcterms:modified>
</cp:coreProperties>
</file>