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9" r:id="rId4"/>
    <p:sldId id="281" r:id="rId5"/>
    <p:sldId id="294" r:id="rId6"/>
    <p:sldId id="297" r:id="rId7"/>
    <p:sldId id="262" r:id="rId8"/>
    <p:sldId id="263" r:id="rId9"/>
    <p:sldId id="284" r:id="rId10"/>
    <p:sldId id="282" r:id="rId11"/>
    <p:sldId id="285" r:id="rId12"/>
    <p:sldId id="298" r:id="rId13"/>
    <p:sldId id="299" r:id="rId14"/>
    <p:sldId id="287" r:id="rId15"/>
    <p:sldId id="293" r:id="rId16"/>
    <p:sldId id="30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341" autoAdjust="0"/>
    <p:restoredTop sz="98942" autoAdjust="0"/>
  </p:normalViewPr>
  <p:slideViewPr>
    <p:cSldViewPr>
      <p:cViewPr>
        <p:scale>
          <a:sx n="62" d="100"/>
          <a:sy n="62" d="100"/>
        </p:scale>
        <p:origin x="-1182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23D8A-8E4A-46BC-A4CD-A231466CAB00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21D4A-E585-407C-BF6D-D005A413E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A368E-D4AC-4C30-9A1C-C3E4836E5787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6B811-E2EF-445E-8CD2-F3EEB3A55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ABF21-D5B7-4CEE-B4F1-0294B40590BE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469C3-04E6-4569-9815-600525002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1C671-5890-45C4-B9F9-4943F1F66DCE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40D6A-4A31-4FFE-BAB8-3FDE55FF3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D1410-D8F2-4EC0-BE72-119A682D277E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BFBF8-9CC9-4BC4-ADD1-34DB124ED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25A4C-AC7F-459E-BB06-9F63667B3CE6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CAF1E-2198-4675-B125-84D29432B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27C59-D116-44C7-9EFB-A083E7C96BC6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DEA-A3FF-488B-BD19-9B41EAF56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05E5F-3BB4-4006-A177-F1BDD504095F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83BF-3730-4F61-A6BC-24468F49E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FD22-5735-497A-92B5-85CB20C1F798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BEEB9-9E1E-4DF2-97D5-84746358D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55936-5C62-4F27-A126-136A6A3D73F9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D8EBC-7E80-4251-8652-F07C8560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A05B9-EB52-4F76-AFBF-0C6767D73DA3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089D7-A673-4C5A-8049-629CAFA6E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F5BF1-B9A7-473F-80E3-A39955889034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E02C9-C616-4A7D-834A-B21233698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529DFC-A531-4FDA-9EB5-4D55777C3133}" type="datetimeFigureOut">
              <a:rPr lang="en-US"/>
              <a:pPr>
                <a:defRPr/>
              </a:pPr>
              <a:t>18-Jan-19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3661F1-4103-4981-B80B-2BAE23C62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1" r:id="rId2"/>
    <p:sldLayoutId id="2147483802" r:id="rId3"/>
    <p:sldLayoutId id="2147483811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12" r:id="rId10"/>
    <p:sldLayoutId id="2147483808" r:id="rId11"/>
    <p:sldLayoutId id="21474838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isquareit.edu.i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hyperlink" Target="mailto:sameerm@isquareit.edu.i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info@isquareit.edu.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0"/>
            <a:ext cx="8610600" cy="160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/>
                </a:solidFill>
              </a:rPr>
              <a:t>Pass Structure of Assembler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2867025"/>
          </a:xfrm>
        </p:spPr>
        <p:txBody>
          <a:bodyPr/>
          <a:lstStyle/>
          <a:p>
            <a:pPr marR="0" eaLnBrk="1" hangingPunct="1"/>
            <a:endParaRPr lang="en-US" dirty="0" smtClean="0"/>
          </a:p>
          <a:p>
            <a:pPr marR="0" eaLnBrk="1" hangingPunct="1"/>
            <a:endParaRPr lang="en-US" dirty="0" smtClean="0"/>
          </a:p>
          <a:p>
            <a:pPr marR="0" algn="ctr" eaLnBrk="1" hangingPunct="1"/>
            <a:r>
              <a:rPr lang="en-US" sz="4200" b="1" dirty="0" smtClean="0">
                <a:solidFill>
                  <a:schemeClr val="bg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Subject</a:t>
            </a:r>
            <a:r>
              <a:rPr lang="en-US" b="1" dirty="0" smtClean="0">
                <a:solidFill>
                  <a:schemeClr val="bg2"/>
                </a:solidFill>
              </a:rPr>
              <a:t> : </a:t>
            </a:r>
            <a:r>
              <a:rPr lang="en-US" sz="4200" b="1" dirty="0" smtClean="0">
                <a:solidFill>
                  <a:schemeClr val="bg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Systems</a:t>
            </a: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200" b="1" dirty="0" smtClean="0">
                <a:solidFill>
                  <a:schemeClr val="bg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Programming</a:t>
            </a:r>
          </a:p>
        </p:txBody>
      </p:sp>
      <p:pic>
        <p:nvPicPr>
          <p:cNvPr id="4" name="Picture 3" descr="logo_I2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533400"/>
            <a:ext cx="914400" cy="99060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019801"/>
            <a:ext cx="9220200" cy="838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8229600" cy="857250"/>
          </a:xfrm>
        </p:spPr>
        <p:txBody>
          <a:bodyPr/>
          <a:lstStyle/>
          <a:p>
            <a:pPr eaLnBrk="1" hangingPunct="1"/>
            <a:r>
              <a:rPr lang="en-US" dirty="0" smtClean="0"/>
              <a:t>Assembler Pass 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219200"/>
          <a:ext cx="3291840" cy="404752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=‘5’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LTORG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NEXT1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‘=1’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ORIGIN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LOOP+1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BACK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EQU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724400" y="1219200"/>
          <a:ext cx="3291840" cy="486416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944880"/>
                <a:gridCol w="70104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8324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(L,02)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005</a:t>
                      </a:r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(L,03)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(S,02)+(C,1)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Curved Connector 9"/>
          <p:cNvCxnSpPr/>
          <p:nvPr/>
        </p:nvCxnSpPr>
        <p:spPr>
          <a:xfrm>
            <a:off x="3810000" y="1981200"/>
            <a:ext cx="914400" cy="76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>
            <a:off x="3810000" y="2209800"/>
            <a:ext cx="914400" cy="76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/>
          <p:nvPr/>
        </p:nvCxnSpPr>
        <p:spPr>
          <a:xfrm>
            <a:off x="3810000" y="2514600"/>
            <a:ext cx="9144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>
            <a:off x="3810000" y="2743200"/>
            <a:ext cx="990600" cy="76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>
            <a:off x="3810000" y="3048000"/>
            <a:ext cx="9144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>
            <a:off x="3810000" y="3276600"/>
            <a:ext cx="9144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>
            <a:off x="3810000" y="35814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>
            <a:off x="3810000" y="41148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/>
          <p:nvPr/>
        </p:nvCxnSpPr>
        <p:spPr>
          <a:xfrm>
            <a:off x="3810000" y="38862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>
            <a:off x="3810000" y="45720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>
            <a:off x="3810000" y="43434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/>
          <p:nvPr/>
        </p:nvCxnSpPr>
        <p:spPr>
          <a:xfrm>
            <a:off x="3810000" y="48768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>
            <a:off x="3810000" y="51816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2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029199" y="990600"/>
          <a:ext cx="3886201" cy="1981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62001"/>
                <a:gridCol w="914400"/>
                <a:gridCol w="1143000"/>
                <a:gridCol w="1066800"/>
              </a:tblGrid>
              <a:tr h="228600">
                <a:tc gridSpan="4">
                  <a:txBody>
                    <a:bodyPr/>
                    <a:lstStyle/>
                    <a:p>
                      <a:r>
                        <a:rPr lang="en-US" sz="1600" dirty="0" smtClean="0"/>
                        <a:t>SYMBOL</a:t>
                      </a:r>
                      <a:r>
                        <a:rPr lang="en-US" sz="1600" baseline="0" dirty="0" smtClean="0"/>
                        <a:t> TABLE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INDEX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SYMBOL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ADDRESS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NEXT1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BACK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143000" y="0"/>
            <a:ext cx="8229600" cy="85725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Assembler Pass I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04799" y="1027113"/>
          <a:ext cx="4114800" cy="484000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944880"/>
                <a:gridCol w="701040"/>
                <a:gridCol w="822960"/>
              </a:tblGrid>
              <a:tr h="357422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(S,02)+(C,1)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Content Placeholder 7"/>
          <p:cNvGraphicFramePr>
            <a:graphicFrameLocks/>
          </p:cNvGraphicFramePr>
          <p:nvPr/>
        </p:nvGraphicFramePr>
        <p:xfrm>
          <a:off x="5486399" y="3048000"/>
          <a:ext cx="2819401" cy="14325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62001"/>
                <a:gridCol w="914400"/>
                <a:gridCol w="1143000"/>
              </a:tblGrid>
              <a:tr h="152400">
                <a:tc gridSpan="3">
                  <a:txBody>
                    <a:bodyPr/>
                    <a:lstStyle/>
                    <a:p>
                      <a:r>
                        <a:rPr lang="en-US" sz="1600" baseline="0" dirty="0" smtClean="0"/>
                        <a:t>LITERAL TABLE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INDEX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LITERAL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ADDRESS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=‘5’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205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=‘1’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206</a:t>
                      </a:r>
                      <a:endParaRPr lang="en-US" sz="12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=‘1’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207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7"/>
          <p:cNvGraphicFramePr>
            <a:graphicFrameLocks/>
          </p:cNvGraphicFramePr>
          <p:nvPr/>
        </p:nvGraphicFramePr>
        <p:xfrm>
          <a:off x="5943599" y="4572000"/>
          <a:ext cx="1676401" cy="126374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676401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POOL TABLE</a:t>
                      </a:r>
                      <a:endParaRPr lang="en-US" sz="1600" dirty="0"/>
                    </a:p>
                  </a:txBody>
                  <a:tcPr/>
                </a:tc>
              </a:tr>
              <a:tr h="3094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LIT_INDEX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94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#01</a:t>
                      </a:r>
                      <a:endParaRPr lang="en-US" sz="1200" dirty="0"/>
                    </a:p>
                  </a:txBody>
                  <a:tcPr/>
                </a:tc>
              </a:tr>
              <a:tr h="3094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#03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Curved Connector 15"/>
          <p:cNvCxnSpPr/>
          <p:nvPr/>
        </p:nvCxnSpPr>
        <p:spPr>
          <a:xfrm rot="16200000" flipH="1">
            <a:off x="3848099" y="2095500"/>
            <a:ext cx="2133600" cy="1447800"/>
          </a:xfrm>
          <a:prstGeom prst="curvedConnector3">
            <a:avLst>
              <a:gd name="adj1" fmla="val 704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>
            <a:off x="4267199" y="3352800"/>
            <a:ext cx="1219200" cy="533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 rot="5400000" flipH="1" flipV="1">
            <a:off x="4267199" y="4495800"/>
            <a:ext cx="1447800" cy="1295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/>
          <p:nvPr/>
        </p:nvCxnSpPr>
        <p:spPr>
          <a:xfrm flipV="1">
            <a:off x="4114799" y="1752600"/>
            <a:ext cx="914400" cy="3048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5030787" y="3868738"/>
            <a:ext cx="995362" cy="1555750"/>
          </a:xfrm>
          <a:custGeom>
            <a:avLst/>
            <a:gdLst>
              <a:gd name="connsiteX0" fmla="*/ 504967 w 996287"/>
              <a:gd name="connsiteY0" fmla="*/ 0 h 1555845"/>
              <a:gd name="connsiteX1" fmla="*/ 464024 w 996287"/>
              <a:gd name="connsiteY1" fmla="*/ 40943 h 1555845"/>
              <a:gd name="connsiteX2" fmla="*/ 409433 w 996287"/>
              <a:gd name="connsiteY2" fmla="*/ 81887 h 1555845"/>
              <a:gd name="connsiteX3" fmla="*/ 368490 w 996287"/>
              <a:gd name="connsiteY3" fmla="*/ 109182 h 1555845"/>
              <a:gd name="connsiteX4" fmla="*/ 286603 w 996287"/>
              <a:gd name="connsiteY4" fmla="*/ 163773 h 1555845"/>
              <a:gd name="connsiteX5" fmla="*/ 177421 w 996287"/>
              <a:gd name="connsiteY5" fmla="*/ 259307 h 1555845"/>
              <a:gd name="connsiteX6" fmla="*/ 95535 w 996287"/>
              <a:gd name="connsiteY6" fmla="*/ 327546 h 1555845"/>
              <a:gd name="connsiteX7" fmla="*/ 68239 w 996287"/>
              <a:gd name="connsiteY7" fmla="*/ 382137 h 1555845"/>
              <a:gd name="connsiteX8" fmla="*/ 13648 w 996287"/>
              <a:gd name="connsiteY8" fmla="*/ 477672 h 1555845"/>
              <a:gd name="connsiteX9" fmla="*/ 0 w 996287"/>
              <a:gd name="connsiteY9" fmla="*/ 532263 h 1555845"/>
              <a:gd name="connsiteX10" fmla="*/ 13648 w 996287"/>
              <a:gd name="connsiteY10" fmla="*/ 777922 h 1555845"/>
              <a:gd name="connsiteX11" fmla="*/ 81887 w 996287"/>
              <a:gd name="connsiteY11" fmla="*/ 873457 h 1555845"/>
              <a:gd name="connsiteX12" fmla="*/ 150126 w 996287"/>
              <a:gd name="connsiteY12" fmla="*/ 968991 h 1555845"/>
              <a:gd name="connsiteX13" fmla="*/ 177421 w 996287"/>
              <a:gd name="connsiteY13" fmla="*/ 1023582 h 1555845"/>
              <a:gd name="connsiteX14" fmla="*/ 272956 w 996287"/>
              <a:gd name="connsiteY14" fmla="*/ 1091821 h 1555845"/>
              <a:gd name="connsiteX15" fmla="*/ 300251 w 996287"/>
              <a:gd name="connsiteY15" fmla="*/ 1132764 h 1555845"/>
              <a:gd name="connsiteX16" fmla="*/ 395785 w 996287"/>
              <a:gd name="connsiteY16" fmla="*/ 1187355 h 1555845"/>
              <a:gd name="connsiteX17" fmla="*/ 436729 w 996287"/>
              <a:gd name="connsiteY17" fmla="*/ 1228298 h 1555845"/>
              <a:gd name="connsiteX18" fmla="*/ 518615 w 996287"/>
              <a:gd name="connsiteY18" fmla="*/ 1282890 h 1555845"/>
              <a:gd name="connsiteX19" fmla="*/ 600502 w 996287"/>
              <a:gd name="connsiteY19" fmla="*/ 1351128 h 1555845"/>
              <a:gd name="connsiteX20" fmla="*/ 696036 w 996287"/>
              <a:gd name="connsiteY20" fmla="*/ 1419367 h 1555845"/>
              <a:gd name="connsiteX21" fmla="*/ 736979 w 996287"/>
              <a:gd name="connsiteY21" fmla="*/ 1433015 h 1555845"/>
              <a:gd name="connsiteX22" fmla="*/ 846162 w 996287"/>
              <a:gd name="connsiteY22" fmla="*/ 1501254 h 1555845"/>
              <a:gd name="connsiteX23" fmla="*/ 928048 w 996287"/>
              <a:gd name="connsiteY23" fmla="*/ 1528549 h 1555845"/>
              <a:gd name="connsiteX24" fmla="*/ 968991 w 996287"/>
              <a:gd name="connsiteY24" fmla="*/ 1542197 h 1555845"/>
              <a:gd name="connsiteX25" fmla="*/ 996287 w 996287"/>
              <a:gd name="connsiteY25" fmla="*/ 1555845 h 1555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96287" h="1555845">
                <a:moveTo>
                  <a:pt x="504967" y="0"/>
                </a:moveTo>
                <a:cubicBezTo>
                  <a:pt x="491319" y="13648"/>
                  <a:pt x="478678" y="28382"/>
                  <a:pt x="464024" y="40943"/>
                </a:cubicBezTo>
                <a:cubicBezTo>
                  <a:pt x="446754" y="55746"/>
                  <a:pt x="427942" y="68666"/>
                  <a:pt x="409433" y="81887"/>
                </a:cubicBezTo>
                <a:cubicBezTo>
                  <a:pt x="396086" y="91421"/>
                  <a:pt x="381091" y="98681"/>
                  <a:pt x="368490" y="109182"/>
                </a:cubicBezTo>
                <a:cubicBezTo>
                  <a:pt x="300335" y="165977"/>
                  <a:pt x="358558" y="139788"/>
                  <a:pt x="286603" y="163773"/>
                </a:cubicBezTo>
                <a:cubicBezTo>
                  <a:pt x="209264" y="279784"/>
                  <a:pt x="336652" y="100072"/>
                  <a:pt x="177421" y="259307"/>
                </a:cubicBezTo>
                <a:cubicBezTo>
                  <a:pt x="124880" y="311849"/>
                  <a:pt x="152537" y="289545"/>
                  <a:pt x="95535" y="327546"/>
                </a:cubicBezTo>
                <a:cubicBezTo>
                  <a:pt x="86436" y="345743"/>
                  <a:pt x="78333" y="364473"/>
                  <a:pt x="68239" y="382137"/>
                </a:cubicBezTo>
                <a:cubicBezTo>
                  <a:pt x="39445" y="432526"/>
                  <a:pt x="36141" y="417691"/>
                  <a:pt x="13648" y="477672"/>
                </a:cubicBezTo>
                <a:cubicBezTo>
                  <a:pt x="7062" y="495235"/>
                  <a:pt x="4549" y="514066"/>
                  <a:pt x="0" y="532263"/>
                </a:cubicBezTo>
                <a:cubicBezTo>
                  <a:pt x="4549" y="614149"/>
                  <a:pt x="2567" y="696661"/>
                  <a:pt x="13648" y="777922"/>
                </a:cubicBezTo>
                <a:cubicBezTo>
                  <a:pt x="20079" y="825083"/>
                  <a:pt x="54541" y="841553"/>
                  <a:pt x="81887" y="873457"/>
                </a:cubicBezTo>
                <a:cubicBezTo>
                  <a:pt x="94437" y="888098"/>
                  <a:pt x="137784" y="947393"/>
                  <a:pt x="150126" y="968991"/>
                </a:cubicBezTo>
                <a:cubicBezTo>
                  <a:pt x="160220" y="986655"/>
                  <a:pt x="165596" y="1007027"/>
                  <a:pt x="177421" y="1023582"/>
                </a:cubicBezTo>
                <a:cubicBezTo>
                  <a:pt x="208159" y="1066616"/>
                  <a:pt x="227023" y="1068854"/>
                  <a:pt x="272956" y="1091821"/>
                </a:cubicBezTo>
                <a:cubicBezTo>
                  <a:pt x="282054" y="1105469"/>
                  <a:pt x="288653" y="1121166"/>
                  <a:pt x="300251" y="1132764"/>
                </a:cubicBezTo>
                <a:cubicBezTo>
                  <a:pt x="332489" y="1165002"/>
                  <a:pt x="358317" y="1160593"/>
                  <a:pt x="395785" y="1187355"/>
                </a:cubicBezTo>
                <a:cubicBezTo>
                  <a:pt x="411491" y="1198573"/>
                  <a:pt x="421494" y="1216448"/>
                  <a:pt x="436729" y="1228298"/>
                </a:cubicBezTo>
                <a:cubicBezTo>
                  <a:pt x="462624" y="1248438"/>
                  <a:pt x="518615" y="1282890"/>
                  <a:pt x="518615" y="1282890"/>
                </a:cubicBezTo>
                <a:cubicBezTo>
                  <a:pt x="565175" y="1352728"/>
                  <a:pt x="521344" y="1301654"/>
                  <a:pt x="600502" y="1351128"/>
                </a:cubicBezTo>
                <a:cubicBezTo>
                  <a:pt x="625240" y="1366589"/>
                  <a:pt x="667156" y="1404927"/>
                  <a:pt x="696036" y="1419367"/>
                </a:cubicBezTo>
                <a:cubicBezTo>
                  <a:pt x="708903" y="1425801"/>
                  <a:pt x="723331" y="1428466"/>
                  <a:pt x="736979" y="1433015"/>
                </a:cubicBezTo>
                <a:cubicBezTo>
                  <a:pt x="783908" y="1468212"/>
                  <a:pt x="792636" y="1479844"/>
                  <a:pt x="846162" y="1501254"/>
                </a:cubicBezTo>
                <a:cubicBezTo>
                  <a:pt x="872876" y="1511940"/>
                  <a:pt x="900753" y="1519451"/>
                  <a:pt x="928048" y="1528549"/>
                </a:cubicBezTo>
                <a:cubicBezTo>
                  <a:pt x="941696" y="1533098"/>
                  <a:pt x="956124" y="1535763"/>
                  <a:pt x="968991" y="1542197"/>
                </a:cubicBezTo>
                <a:lnTo>
                  <a:pt x="996287" y="155584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935537" y="4400550"/>
            <a:ext cx="1158875" cy="1368425"/>
          </a:xfrm>
          <a:custGeom>
            <a:avLst/>
            <a:gdLst>
              <a:gd name="connsiteX0" fmla="*/ 600501 w 1160060"/>
              <a:gd name="connsiteY0" fmla="*/ 0 h 1368462"/>
              <a:gd name="connsiteX1" fmla="*/ 259307 w 1160060"/>
              <a:gd name="connsiteY1" fmla="*/ 27295 h 1368462"/>
              <a:gd name="connsiteX2" fmla="*/ 191069 w 1160060"/>
              <a:gd name="connsiteY2" fmla="*/ 40943 h 1368462"/>
              <a:gd name="connsiteX3" fmla="*/ 136478 w 1160060"/>
              <a:gd name="connsiteY3" fmla="*/ 68238 h 1368462"/>
              <a:gd name="connsiteX4" fmla="*/ 68239 w 1160060"/>
              <a:gd name="connsiteY4" fmla="*/ 150125 h 1368462"/>
              <a:gd name="connsiteX5" fmla="*/ 0 w 1160060"/>
              <a:gd name="connsiteY5" fmla="*/ 313898 h 1368462"/>
              <a:gd name="connsiteX6" fmla="*/ 13648 w 1160060"/>
              <a:gd name="connsiteY6" fmla="*/ 818865 h 1368462"/>
              <a:gd name="connsiteX7" fmla="*/ 40943 w 1160060"/>
              <a:gd name="connsiteY7" fmla="*/ 1050877 h 1368462"/>
              <a:gd name="connsiteX8" fmla="*/ 68239 w 1160060"/>
              <a:gd name="connsiteY8" fmla="*/ 1146412 h 1368462"/>
              <a:gd name="connsiteX9" fmla="*/ 163773 w 1160060"/>
              <a:gd name="connsiteY9" fmla="*/ 1269241 h 1368462"/>
              <a:gd name="connsiteX10" fmla="*/ 191069 w 1160060"/>
              <a:gd name="connsiteY10" fmla="*/ 1310185 h 1368462"/>
              <a:gd name="connsiteX11" fmla="*/ 286603 w 1160060"/>
              <a:gd name="connsiteY11" fmla="*/ 1337480 h 1368462"/>
              <a:gd name="connsiteX12" fmla="*/ 518615 w 1160060"/>
              <a:gd name="connsiteY12" fmla="*/ 1364776 h 1368462"/>
              <a:gd name="connsiteX13" fmla="*/ 1160060 w 1160060"/>
              <a:gd name="connsiteY13" fmla="*/ 1364776 h 1368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60060" h="1368462">
                <a:moveTo>
                  <a:pt x="600501" y="0"/>
                </a:moveTo>
                <a:cubicBezTo>
                  <a:pt x="503131" y="6491"/>
                  <a:pt x="361577" y="13659"/>
                  <a:pt x="259307" y="27295"/>
                </a:cubicBezTo>
                <a:cubicBezTo>
                  <a:pt x="236314" y="30361"/>
                  <a:pt x="213815" y="36394"/>
                  <a:pt x="191069" y="40943"/>
                </a:cubicBezTo>
                <a:cubicBezTo>
                  <a:pt x="172872" y="50041"/>
                  <a:pt x="153033" y="56413"/>
                  <a:pt x="136478" y="68238"/>
                </a:cubicBezTo>
                <a:cubicBezTo>
                  <a:pt x="110670" y="86672"/>
                  <a:pt x="83521" y="122108"/>
                  <a:pt x="68239" y="150125"/>
                </a:cubicBezTo>
                <a:cubicBezTo>
                  <a:pt x="10104" y="256706"/>
                  <a:pt x="21284" y="228765"/>
                  <a:pt x="0" y="313898"/>
                </a:cubicBezTo>
                <a:cubicBezTo>
                  <a:pt x="4549" y="482220"/>
                  <a:pt x="6489" y="650633"/>
                  <a:pt x="13648" y="818865"/>
                </a:cubicBezTo>
                <a:cubicBezTo>
                  <a:pt x="15478" y="861858"/>
                  <a:pt x="31398" y="998379"/>
                  <a:pt x="40943" y="1050877"/>
                </a:cubicBezTo>
                <a:cubicBezTo>
                  <a:pt x="42853" y="1061382"/>
                  <a:pt x="60339" y="1132191"/>
                  <a:pt x="68239" y="1146412"/>
                </a:cubicBezTo>
                <a:cubicBezTo>
                  <a:pt x="137226" y="1270589"/>
                  <a:pt x="97462" y="1189668"/>
                  <a:pt x="163773" y="1269241"/>
                </a:cubicBezTo>
                <a:cubicBezTo>
                  <a:pt x="174274" y="1281842"/>
                  <a:pt x="178261" y="1299938"/>
                  <a:pt x="191069" y="1310185"/>
                </a:cubicBezTo>
                <a:cubicBezTo>
                  <a:pt x="199742" y="1317124"/>
                  <a:pt x="283331" y="1336826"/>
                  <a:pt x="286603" y="1337480"/>
                </a:cubicBezTo>
                <a:cubicBezTo>
                  <a:pt x="354638" y="1351087"/>
                  <a:pt x="456085" y="1363698"/>
                  <a:pt x="518615" y="1364776"/>
                </a:cubicBezTo>
                <a:cubicBezTo>
                  <a:pt x="732398" y="1368462"/>
                  <a:pt x="946245" y="1364776"/>
                  <a:pt x="1160060" y="136477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1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pPr algn="ctr"/>
            <a:r>
              <a:rPr lang="en-US" sz="4000" dirty="0" smtClean="0"/>
              <a:t>Assembler Examples Convert Source code into Pass I &amp; Pass II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3962400" cy="51398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0267"/>
                <a:gridCol w="1360823"/>
                <a:gridCol w="1185950"/>
                <a:gridCol w="975360"/>
              </a:tblGrid>
              <a:tr h="29408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START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MOVER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=‘5’</a:t>
                      </a:r>
                      <a:endParaRPr lang="en-US" sz="1200" dirty="0"/>
                    </a:p>
                  </a:txBody>
                  <a:tcPr/>
                </a:tc>
              </a:tr>
              <a:tr h="173836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=‘1’</a:t>
                      </a:r>
                      <a:endParaRPr lang="en-US" sz="1200" dirty="0"/>
                    </a:p>
                  </a:txBody>
                  <a:tcPr/>
                </a:tc>
              </a:tr>
              <a:tr h="12811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MOVER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</a:tr>
              <a:tr h="14335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MOPVEM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LTORG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2811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EQU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A+1</a:t>
                      </a:r>
                      <a:endParaRPr lang="en-US" sz="1200" dirty="0"/>
                    </a:p>
                  </a:txBody>
                  <a:tcPr/>
                </a:tc>
              </a:tr>
              <a:tr h="234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ORIGIN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=‘1’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‘5’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ORIGIN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L2+1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’19’</a:t>
                      </a:r>
                      <a:endParaRPr lang="en-US" sz="1200" dirty="0"/>
                    </a:p>
                  </a:txBody>
                  <a:tcPr/>
                </a:tc>
              </a:tr>
              <a:tr h="35780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724400" y="1260475"/>
          <a:ext cx="3962400" cy="48959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2000"/>
                <a:gridCol w="1039090"/>
                <a:gridCol w="1185950"/>
                <a:gridCol w="975360"/>
              </a:tblGrid>
              <a:tr h="294082">
                <a:tc gridSpan="4">
                  <a:txBody>
                    <a:bodyPr/>
                    <a:lstStyle/>
                    <a:p>
                      <a:r>
                        <a:rPr lang="en-US" sz="1200" dirty="0" smtClean="0"/>
                        <a:t>EXAMPLE</a:t>
                      </a:r>
                      <a:r>
                        <a:rPr lang="en-US" sz="1200" baseline="0" dirty="0" smtClean="0"/>
                        <a:t> 2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SIMPLE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START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7383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BALR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2811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*,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R1,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TWO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R1,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FOUR</a:t>
                      </a:r>
                      <a:endParaRPr lang="en-US" sz="1200" dirty="0"/>
                    </a:p>
                  </a:txBody>
                  <a:tcPr/>
                </a:tc>
              </a:tr>
              <a:tr h="14335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R1,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FOUR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FOUR+3,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12811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3479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EQU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TWO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F’2’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FOUR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662600">
                <a:tc gridSpan="4">
                  <a:txBody>
                    <a:bodyPr/>
                    <a:lstStyle/>
                    <a:p>
                      <a:r>
                        <a:rPr lang="en-US" sz="1400" dirty="0" smtClean="0"/>
                        <a:t>ASSUME:-BALR &amp; BR are of two bytes….</a:t>
                      </a:r>
                    </a:p>
                    <a:p>
                      <a:r>
                        <a:rPr lang="en-US" sz="1400" dirty="0" smtClean="0"/>
                        <a:t>   L,A,ST,CLI,BNE are</a:t>
                      </a:r>
                      <a:r>
                        <a:rPr lang="en-US" sz="1400" baseline="0" dirty="0" smtClean="0"/>
                        <a:t> of four byte instructions…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838199" cy="783055"/>
          </a:xfrm>
          <a:prstGeom prst="rect">
            <a:avLst/>
          </a:prstGeom>
        </p:spPr>
      </p:pic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Intermediate Code Forms	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Variant I</a:t>
            </a:r>
          </a:p>
          <a:p>
            <a:pPr eaLnBrk="1" hangingPunct="1"/>
            <a:r>
              <a:rPr lang="en-US" smtClean="0"/>
              <a:t>Variant II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228600" y="3048000"/>
          <a:ext cx="2743200" cy="19202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71500"/>
                <a:gridCol w="800100"/>
                <a:gridCol w="685800"/>
                <a:gridCol w="68580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=‘1’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943600" y="3048000"/>
          <a:ext cx="2171700" cy="19202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00100"/>
                <a:gridCol w="685800"/>
                <a:gridCol w="685800"/>
              </a:tblGrid>
              <a:tr h="357422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VARIANT -II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(IS,09)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3352800" y="3048000"/>
          <a:ext cx="2171700" cy="195072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00100"/>
                <a:gridCol w="685800"/>
                <a:gridCol w="685800"/>
              </a:tblGrid>
              <a:tr h="357422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VARIANT</a:t>
                      </a:r>
                      <a:r>
                        <a:rPr lang="en-US" baseline="0" dirty="0" smtClean="0"/>
                        <a:t> –I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(IS,09)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9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Assembler Pass II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228600" y="1143000"/>
          <a:ext cx="4114800" cy="484000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944880"/>
                <a:gridCol w="701040"/>
                <a:gridCol w="822960"/>
              </a:tblGrid>
              <a:tr h="357422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(S,02)+(C,1)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860925" y="1143000"/>
          <a:ext cx="3291840" cy="484000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944880"/>
                <a:gridCol w="701040"/>
              </a:tblGrid>
              <a:tr h="28956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TARGET</a:t>
                      </a:r>
                      <a:r>
                        <a:rPr lang="en-US" baseline="0" dirty="0" smtClean="0"/>
                        <a:t>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005</a:t>
                      </a:r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Assembler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066800"/>
          <a:ext cx="3291840" cy="536076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685800"/>
                <a:gridCol w="960120"/>
                <a:gridCol w="822960"/>
                <a:gridCol w="82296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LTORG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PRINT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59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STOP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886200" y="1066800"/>
          <a:ext cx="4038600" cy="537494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07720"/>
                <a:gridCol w="807720"/>
                <a:gridCol w="927381"/>
                <a:gridCol w="688059"/>
                <a:gridCol w="807720"/>
              </a:tblGrid>
              <a:tr h="365760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(C,1000)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(IS,09)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(IS,01)</a:t>
                      </a:r>
                      <a:r>
                        <a:rPr lang="en-US" sz="1100" baseline="0" dirty="0" smtClean="0"/>
                        <a:t>           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(IS,06)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(IS,07)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()AD,05)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(IS,10)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(C,20)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1034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4574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600" cy="914400"/>
          </a:xfrm>
          <a:prstGeom prst="rect">
            <a:avLst/>
          </a:prstGeom>
        </p:spPr>
      </p:pic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229600" cy="4419601"/>
          </a:xfrm>
        </p:spPr>
        <p:txBody>
          <a:bodyPr/>
          <a:lstStyle/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r>
              <a:rPr lang="en-IN" dirty="0" smtClean="0"/>
              <a:t>THANK YOU</a:t>
            </a:r>
          </a:p>
          <a:p>
            <a:pPr algn="ctr">
              <a:buNone/>
            </a:pPr>
            <a:endParaRPr lang="en-IN" sz="1800" dirty="0" smtClean="0"/>
          </a:p>
          <a:p>
            <a:pPr algn="ctr">
              <a:buNone/>
            </a:pPr>
            <a:r>
              <a:rPr lang="en-IN" sz="1800" dirty="0" smtClean="0"/>
              <a:t>For Details feel free to contact</a:t>
            </a:r>
          </a:p>
          <a:p>
            <a:pPr algn="ctr">
              <a:buNone/>
            </a:pPr>
            <a:r>
              <a:rPr lang="en-IN" sz="1800" dirty="0" smtClean="0"/>
              <a:t>Prof. Sameer </a:t>
            </a:r>
            <a:r>
              <a:rPr lang="en-IN" sz="1800" dirty="0" smtClean="0"/>
              <a:t>Mamadapure</a:t>
            </a:r>
            <a:endParaRPr lang="en-IN" sz="1800" dirty="0" smtClean="0"/>
          </a:p>
          <a:p>
            <a:pPr algn="ctr">
              <a:buNone/>
            </a:pPr>
            <a:r>
              <a:rPr lang="en-IN" sz="1800" dirty="0" smtClean="0">
                <a:hlinkClick r:id="rId2"/>
              </a:rPr>
              <a:t>sameerm@isquareit.edu.in</a:t>
            </a:r>
            <a:endParaRPr lang="en-IN" sz="1800" dirty="0" smtClean="0"/>
          </a:p>
          <a:p>
            <a:pPr algn="ctr">
              <a:buNone/>
            </a:pPr>
            <a:r>
              <a:rPr lang="en-IN" sz="1800" dirty="0" smtClean="0"/>
              <a:t>Department of Information Technology</a:t>
            </a:r>
          </a:p>
          <a:p>
            <a:pPr algn="ctr">
              <a:buNone/>
            </a:pPr>
            <a:r>
              <a:rPr lang="en-IN" sz="1800" dirty="0" smtClean="0"/>
              <a:t>Hope Foundation’s International Institute of Information Technology,</a:t>
            </a:r>
          </a:p>
          <a:p>
            <a:pPr algn="ctr">
              <a:buNone/>
            </a:pPr>
            <a:r>
              <a:rPr lang="en-IN" sz="1800" dirty="0" smtClean="0"/>
              <a:t>P-14 Rajiv Gandhi Infotech Park, MIDC Phase I</a:t>
            </a:r>
          </a:p>
          <a:p>
            <a:pPr algn="ctr">
              <a:buNone/>
            </a:pPr>
            <a:r>
              <a:rPr lang="en-IN" sz="1800" dirty="0" smtClean="0"/>
              <a:t>Hinjawadi, Pune – 411 057</a:t>
            </a:r>
          </a:p>
          <a:p>
            <a:pPr algn="ctr">
              <a:buNone/>
            </a:pPr>
            <a:r>
              <a:rPr lang="en-IN" sz="1800" dirty="0" smtClean="0"/>
              <a:t>Phone - +91 20 22933441</a:t>
            </a:r>
          </a:p>
          <a:p>
            <a:pPr algn="ctr">
              <a:buNone/>
            </a:pPr>
            <a:r>
              <a:rPr lang="en-IN" sz="1800" dirty="0" smtClean="0">
                <a:hlinkClick r:id="rId3"/>
              </a:rPr>
              <a:t>www.isquareit.edu.in</a:t>
            </a:r>
            <a:r>
              <a:rPr lang="en-IN" sz="1800" dirty="0" smtClean="0"/>
              <a:t> | </a:t>
            </a:r>
            <a:r>
              <a:rPr lang="en-IN" sz="1800" dirty="0" smtClean="0">
                <a:hlinkClick r:id="rId4"/>
              </a:rPr>
              <a:t>info@isquareit.edu.in</a:t>
            </a:r>
            <a:r>
              <a:rPr lang="en-IN" sz="1800" dirty="0" smtClean="0"/>
              <a:t> </a:t>
            </a:r>
            <a:endParaRPr lang="en-IN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62400" y="762000"/>
            <a:ext cx="10668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0010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         Single Pass Assembler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dirty="0" smtClean="0"/>
              <a:t>Forward reference: reference to a label that is defined later in the program.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Table of Incomplete Instruction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343400" y="2514600"/>
          <a:ext cx="3352800" cy="221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600"/>
                <a:gridCol w="1117600"/>
                <a:gridCol w="1117600"/>
              </a:tblGrid>
              <a:tr h="2184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86400" y="5121275"/>
          <a:ext cx="2514600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/>
                <a:gridCol w="1066800"/>
              </a:tblGrid>
              <a:tr h="5558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Instruction Address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Symbol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..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..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loud Callout 7"/>
          <p:cNvSpPr/>
          <p:nvPr/>
        </p:nvSpPr>
        <p:spPr>
          <a:xfrm>
            <a:off x="762000" y="3352800"/>
            <a:ext cx="2819400" cy="914400"/>
          </a:xfrm>
          <a:prstGeom prst="cloudCallout">
            <a:avLst>
              <a:gd name="adj1" fmla="val 63072"/>
              <a:gd name="adj2" fmla="val -878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What is Forward reference ??</a:t>
            </a:r>
            <a:r>
              <a:rPr lang="en-US" dirty="0" err="1"/>
              <a:t>Eg</a:t>
            </a:r>
            <a:r>
              <a:rPr lang="en-US" dirty="0"/>
              <a:t>..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990600" cy="875732"/>
          </a:xfrm>
          <a:prstGeom prst="rect">
            <a:avLst/>
          </a:prstGeom>
        </p:spPr>
      </p:pic>
      <p:sp>
        <p:nvSpPr>
          <p:cNvPr id="10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Pass Assembler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dirty="0" smtClean="0"/>
              <a:t>Forward reference: reference to a label that is defined later in the program.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Table of Incomplete Instruction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343400" y="2514600"/>
          <a:ext cx="3352800" cy="221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600"/>
                <a:gridCol w="1117600"/>
                <a:gridCol w="1117600"/>
              </a:tblGrid>
              <a:tr h="2184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86400" y="5121275"/>
          <a:ext cx="2514600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/>
                <a:gridCol w="1066800"/>
              </a:tblGrid>
              <a:tr h="5558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Instruction Address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Symbol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..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..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3048000"/>
          <a:ext cx="32004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/>
                <a:gridCol w="1600200"/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9" y="152400"/>
            <a:ext cx="978793" cy="914400"/>
          </a:xfrm>
          <a:prstGeom prst="rect">
            <a:avLst/>
          </a:prstGeom>
        </p:spPr>
      </p:pic>
      <p:sp>
        <p:nvSpPr>
          <p:cNvPr id="10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6705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Single Pass Assembler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81000" y="1158240"/>
            <a:ext cx="8229600" cy="4724400"/>
          </a:xfrm>
        </p:spPr>
        <p:txBody>
          <a:bodyPr/>
          <a:lstStyle/>
          <a:p>
            <a:pPr eaLnBrk="1" hangingPunct="1"/>
            <a:r>
              <a:rPr lang="en-US" altLang="zh-TW" sz="1800" dirty="0" smtClean="0"/>
              <a:t>Forward reference: reference to a label that is defined later in the program.</a:t>
            </a:r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Table of Incomplete Instruction</a:t>
            </a:r>
          </a:p>
          <a:p>
            <a:pPr eaLnBrk="1" hangingPunct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1615440"/>
          <a:ext cx="3276601" cy="221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5638"/>
                <a:gridCol w="1012157"/>
                <a:gridCol w="595271"/>
                <a:gridCol w="783535"/>
              </a:tblGrid>
              <a:tr h="2184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Curved Connector 5"/>
          <p:cNvCxnSpPr/>
          <p:nvPr/>
        </p:nvCxnSpPr>
        <p:spPr>
          <a:xfrm rot="10800000" flipV="1">
            <a:off x="914400" y="2225040"/>
            <a:ext cx="1828800" cy="6858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4358640"/>
          <a:ext cx="2514600" cy="1737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447800"/>
                <a:gridCol w="1066800"/>
              </a:tblGrid>
              <a:tr h="589547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</a:tr>
              <a:tr h="336884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36884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  <a:tr h="3368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57600" y="4358640"/>
          <a:ext cx="2514600" cy="1714901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447800"/>
                <a:gridCol w="1066800"/>
              </a:tblGrid>
              <a:tr h="617621"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</a:tr>
              <a:tr h="352926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</a:tr>
              <a:tr h="352926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  <a:tr h="3529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962400" y="1615440"/>
          <a:ext cx="2286000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  <a:gridCol w="457200"/>
                <a:gridCol w="495300"/>
                <a:gridCol w="571500"/>
              </a:tblGrid>
              <a:tr h="41148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Target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477000" y="4434840"/>
          <a:ext cx="2362200" cy="204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550"/>
                <a:gridCol w="590550"/>
                <a:gridCol w="590550"/>
                <a:gridCol w="590550"/>
              </a:tblGrid>
              <a:tr h="30480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Target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Curved Connector 12"/>
          <p:cNvCxnSpPr/>
          <p:nvPr/>
        </p:nvCxnSpPr>
        <p:spPr>
          <a:xfrm>
            <a:off x="2895600" y="2910840"/>
            <a:ext cx="1066800" cy="2286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6086475" y="5276215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980113" y="5166678"/>
            <a:ext cx="2476500" cy="477837"/>
          </a:xfrm>
          <a:custGeom>
            <a:avLst/>
            <a:gdLst>
              <a:gd name="connsiteX0" fmla="*/ 38155 w 2476519"/>
              <a:gd name="connsiteY0" fmla="*/ 150125 h 477671"/>
              <a:gd name="connsiteX1" fmla="*/ 242871 w 2476519"/>
              <a:gd name="connsiteY1" fmla="*/ 177421 h 477671"/>
              <a:gd name="connsiteX2" fmla="*/ 352053 w 2476519"/>
              <a:gd name="connsiteY2" fmla="*/ 204716 h 477671"/>
              <a:gd name="connsiteX3" fmla="*/ 392996 w 2476519"/>
              <a:gd name="connsiteY3" fmla="*/ 218364 h 477671"/>
              <a:gd name="connsiteX4" fmla="*/ 433940 w 2476519"/>
              <a:gd name="connsiteY4" fmla="*/ 245660 h 477671"/>
              <a:gd name="connsiteX5" fmla="*/ 584065 w 2476519"/>
              <a:gd name="connsiteY5" fmla="*/ 286603 h 477671"/>
              <a:gd name="connsiteX6" fmla="*/ 679599 w 2476519"/>
              <a:gd name="connsiteY6" fmla="*/ 354842 h 477671"/>
              <a:gd name="connsiteX7" fmla="*/ 720543 w 2476519"/>
              <a:gd name="connsiteY7" fmla="*/ 395785 h 477671"/>
              <a:gd name="connsiteX8" fmla="*/ 775134 w 2476519"/>
              <a:gd name="connsiteY8" fmla="*/ 409433 h 477671"/>
              <a:gd name="connsiteX9" fmla="*/ 816077 w 2476519"/>
              <a:gd name="connsiteY9" fmla="*/ 436728 h 477671"/>
              <a:gd name="connsiteX10" fmla="*/ 925259 w 2476519"/>
              <a:gd name="connsiteY10" fmla="*/ 464024 h 477671"/>
              <a:gd name="connsiteX11" fmla="*/ 966202 w 2476519"/>
              <a:gd name="connsiteY11" fmla="*/ 477671 h 477671"/>
              <a:gd name="connsiteX12" fmla="*/ 2044376 w 2476519"/>
              <a:gd name="connsiteY12" fmla="*/ 464024 h 477671"/>
              <a:gd name="connsiteX13" fmla="*/ 2139910 w 2476519"/>
              <a:gd name="connsiteY13" fmla="*/ 436728 h 477671"/>
              <a:gd name="connsiteX14" fmla="*/ 2221796 w 2476519"/>
              <a:gd name="connsiteY14" fmla="*/ 368489 h 477671"/>
              <a:gd name="connsiteX15" fmla="*/ 2262740 w 2476519"/>
              <a:gd name="connsiteY15" fmla="*/ 341194 h 477671"/>
              <a:gd name="connsiteX16" fmla="*/ 2330979 w 2476519"/>
              <a:gd name="connsiteY16" fmla="*/ 272955 h 477671"/>
              <a:gd name="connsiteX17" fmla="*/ 2399217 w 2476519"/>
              <a:gd name="connsiteY17" fmla="*/ 204716 h 477671"/>
              <a:gd name="connsiteX18" fmla="*/ 2453808 w 2476519"/>
              <a:gd name="connsiteY18" fmla="*/ 0 h 47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476519" h="477671">
                <a:moveTo>
                  <a:pt x="38155" y="150125"/>
                </a:moveTo>
                <a:cubicBezTo>
                  <a:pt x="148074" y="186766"/>
                  <a:pt x="0" y="140991"/>
                  <a:pt x="242871" y="177421"/>
                </a:cubicBezTo>
                <a:cubicBezTo>
                  <a:pt x="279970" y="182986"/>
                  <a:pt x="316464" y="192853"/>
                  <a:pt x="352053" y="204716"/>
                </a:cubicBezTo>
                <a:cubicBezTo>
                  <a:pt x="365701" y="209265"/>
                  <a:pt x="380129" y="211930"/>
                  <a:pt x="392996" y="218364"/>
                </a:cubicBezTo>
                <a:cubicBezTo>
                  <a:pt x="407667" y="225700"/>
                  <a:pt x="418581" y="239901"/>
                  <a:pt x="433940" y="245660"/>
                </a:cubicBezTo>
                <a:cubicBezTo>
                  <a:pt x="492543" y="267636"/>
                  <a:pt x="527119" y="248639"/>
                  <a:pt x="584065" y="286603"/>
                </a:cubicBezTo>
                <a:cubicBezTo>
                  <a:pt x="616474" y="308208"/>
                  <a:pt x="649968" y="329444"/>
                  <a:pt x="679599" y="354842"/>
                </a:cubicBezTo>
                <a:cubicBezTo>
                  <a:pt x="694253" y="367403"/>
                  <a:pt x="703785" y="386209"/>
                  <a:pt x="720543" y="395785"/>
                </a:cubicBezTo>
                <a:cubicBezTo>
                  <a:pt x="736829" y="405091"/>
                  <a:pt x="756937" y="404884"/>
                  <a:pt x="775134" y="409433"/>
                </a:cubicBezTo>
                <a:cubicBezTo>
                  <a:pt x="788782" y="418531"/>
                  <a:pt x="800662" y="431123"/>
                  <a:pt x="816077" y="436728"/>
                </a:cubicBezTo>
                <a:cubicBezTo>
                  <a:pt x="851333" y="449548"/>
                  <a:pt x="889670" y="452162"/>
                  <a:pt x="925259" y="464024"/>
                </a:cubicBezTo>
                <a:lnTo>
                  <a:pt x="966202" y="477671"/>
                </a:lnTo>
                <a:lnTo>
                  <a:pt x="2044376" y="464024"/>
                </a:lnTo>
                <a:cubicBezTo>
                  <a:pt x="2053565" y="463803"/>
                  <a:pt x="2126698" y="443334"/>
                  <a:pt x="2139910" y="436728"/>
                </a:cubicBezTo>
                <a:cubicBezTo>
                  <a:pt x="2190741" y="411312"/>
                  <a:pt x="2176516" y="406222"/>
                  <a:pt x="2221796" y="368489"/>
                </a:cubicBezTo>
                <a:cubicBezTo>
                  <a:pt x="2234397" y="357988"/>
                  <a:pt x="2249092" y="350292"/>
                  <a:pt x="2262740" y="341194"/>
                </a:cubicBezTo>
                <a:cubicBezTo>
                  <a:pt x="2335526" y="232014"/>
                  <a:pt x="2239994" y="363940"/>
                  <a:pt x="2330979" y="272955"/>
                </a:cubicBezTo>
                <a:cubicBezTo>
                  <a:pt x="2421967" y="181967"/>
                  <a:pt x="2290031" y="277508"/>
                  <a:pt x="2399217" y="204716"/>
                </a:cubicBezTo>
                <a:cubicBezTo>
                  <a:pt x="2476519" y="88763"/>
                  <a:pt x="2453808" y="155635"/>
                  <a:pt x="2453808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620000" cy="762000"/>
          </a:xfrm>
        </p:spPr>
        <p:txBody>
          <a:bodyPr/>
          <a:lstStyle/>
          <a:p>
            <a:pPr eaLnBrk="1" hangingPunct="1"/>
            <a:r>
              <a:rPr lang="en-US" sz="4600" dirty="0" smtClean="0"/>
              <a:t>Single pass Assembler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981075"/>
          <a:ext cx="3291840" cy="524776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PRINT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59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‘1’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191000" y="990600"/>
          <a:ext cx="1905000" cy="51567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9615"/>
                <a:gridCol w="586154"/>
                <a:gridCol w="366346"/>
                <a:gridCol w="512885"/>
              </a:tblGrid>
              <a:tr h="33924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TARGET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9097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9097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9097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90975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400800" y="904875"/>
          <a:ext cx="1752600" cy="33832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55963"/>
                <a:gridCol w="796637"/>
              </a:tblGrid>
              <a:tr h="357422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TII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INSTRUCTION</a:t>
                      </a:r>
                      <a:r>
                        <a:rPr lang="en-US" sz="1100" baseline="0" dirty="0" smtClean="0"/>
                        <a:t> Address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SYMBOL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400800" y="4333875"/>
          <a:ext cx="1905000" cy="195972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039090"/>
                <a:gridCol w="865910"/>
              </a:tblGrid>
              <a:tr h="333722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Symbol  Table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638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SYMBOL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ADDRESS</a:t>
                      </a:r>
                      <a:endParaRPr lang="en-US" sz="1100" dirty="0"/>
                    </a:p>
                  </a:txBody>
                  <a:tcPr/>
                </a:tc>
              </a:tr>
              <a:tr h="33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113</a:t>
                      </a:r>
                      <a:endParaRPr lang="en-US" sz="1400" dirty="0"/>
                    </a:p>
                  </a:txBody>
                  <a:tcPr/>
                </a:tc>
              </a:tr>
              <a:tr h="33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115</a:t>
                      </a:r>
                      <a:endParaRPr lang="en-US" sz="1400" dirty="0"/>
                    </a:p>
                  </a:txBody>
                  <a:tcPr/>
                </a:tc>
              </a:tr>
              <a:tr h="33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116</a:t>
                      </a:r>
                      <a:endParaRPr lang="en-US" sz="1400" dirty="0"/>
                    </a:p>
                  </a:txBody>
                  <a:tcPr/>
                </a:tc>
              </a:tr>
              <a:tr h="33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9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8382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Single pass Assembler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914400"/>
          <a:ext cx="3291840" cy="524776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PRINT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59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‘1’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886200" y="923925"/>
          <a:ext cx="1905000" cy="524776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9615"/>
                <a:gridCol w="586154"/>
                <a:gridCol w="366346"/>
                <a:gridCol w="512885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TARGET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115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115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114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/>
                        <a:t>114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59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096000" y="838200"/>
          <a:ext cx="1752600" cy="33832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55963"/>
                <a:gridCol w="796637"/>
              </a:tblGrid>
              <a:tr h="357422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TII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INSTRUCTION</a:t>
                      </a:r>
                      <a:r>
                        <a:rPr lang="en-US" sz="1100" baseline="0" dirty="0" smtClean="0"/>
                        <a:t> Address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SYMBOL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0" y="4267200"/>
          <a:ext cx="1828800" cy="21488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97526"/>
                <a:gridCol w="831274"/>
              </a:tblGrid>
              <a:tr h="298315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Symbol  Table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130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SYMBOL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ADDRESS</a:t>
                      </a:r>
                      <a:endParaRPr lang="en-US" sz="1100" dirty="0"/>
                    </a:p>
                  </a:txBody>
                  <a:tcPr/>
                </a:tc>
              </a:tr>
              <a:tr h="24859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113</a:t>
                      </a:r>
                      <a:endParaRPr lang="en-US" sz="1400" dirty="0"/>
                    </a:p>
                  </a:txBody>
                  <a:tcPr/>
                </a:tc>
              </a:tr>
              <a:tr h="24859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115</a:t>
                      </a:r>
                      <a:endParaRPr lang="en-US" sz="1400" dirty="0"/>
                    </a:p>
                  </a:txBody>
                  <a:tcPr/>
                </a:tc>
              </a:tr>
              <a:tr h="24859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116</a:t>
                      </a:r>
                      <a:endParaRPr lang="en-US" sz="1400" dirty="0"/>
                    </a:p>
                  </a:txBody>
                  <a:tcPr/>
                </a:tc>
              </a:tr>
              <a:tr h="24859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104</a:t>
                      </a:r>
                      <a:endParaRPr lang="en-US" sz="1400" dirty="0"/>
                    </a:p>
                  </a:txBody>
                  <a:tcPr/>
                </a:tc>
              </a:tr>
              <a:tr h="24859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9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Design </a:t>
            </a:r>
            <a:r>
              <a:rPr lang="en-US" b="1" dirty="0" smtClean="0"/>
              <a:t>of Two Pass Assembler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PASS 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/>
              <a:t>Separate the symbol, mnemonic opcode,and operand fields.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/>
              <a:t>Build the symbol table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/>
              <a:t>Perform LC processing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/>
              <a:t>Construct intermediate code</a:t>
            </a:r>
          </a:p>
          <a:p>
            <a:pPr eaLnBrk="1" hangingPunct="1"/>
            <a:r>
              <a:rPr lang="en-US" dirty="0" smtClean="0"/>
              <a:t>PASS II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/>
              <a:t>Synthesize the target code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04850"/>
            <a:ext cx="76962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Required Data Structures  for Two Pass Assembler</a:t>
            </a:r>
            <a:endParaRPr lang="en-US" sz="44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en-US" smtClean="0"/>
          </a:p>
        </p:txBody>
      </p:sp>
      <p:sp>
        <p:nvSpPr>
          <p:cNvPr id="4" name="Rounded Rectangle 3"/>
          <p:cNvSpPr/>
          <p:nvPr/>
        </p:nvSpPr>
        <p:spPr>
          <a:xfrm>
            <a:off x="762000" y="3657600"/>
            <a:ext cx="1447800" cy="762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PASS I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162800" y="3581400"/>
            <a:ext cx="1447800" cy="762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PASS II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9000" y="3429000"/>
            <a:ext cx="2971800" cy="152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Intermediate Code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Symbol Table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Literal Table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Pool Table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1981200"/>
            <a:ext cx="14478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Source Code</a:t>
            </a:r>
          </a:p>
        </p:txBody>
      </p:sp>
      <p:sp>
        <p:nvSpPr>
          <p:cNvPr id="8" name="Rectangle 7"/>
          <p:cNvSpPr/>
          <p:nvPr/>
        </p:nvSpPr>
        <p:spPr>
          <a:xfrm>
            <a:off x="6705600" y="5257800"/>
            <a:ext cx="22098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Machine Code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6000" y="4038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477000" y="40386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608013" y="3276600"/>
            <a:ext cx="7635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7390607" y="4799806"/>
            <a:ext cx="762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914400" y="30480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Input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848600" y="46482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Output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362200" y="37338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Output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400800" y="3744913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Input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52600" y="1981200"/>
            <a:ext cx="34290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Register Value Table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Conditional Value Table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1485901" y="3314700"/>
            <a:ext cx="685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28800" y="30480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Prerequisite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2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3" grpId="0"/>
      <p:bldP spid="24" grpId="0"/>
      <p:bldP spid="25" grpId="0"/>
      <p:bldP spid="26" grpId="0"/>
      <p:bldP spid="27" grpId="0" animBg="1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Assembler Pass 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258887"/>
          <a:ext cx="3291840" cy="404752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=‘5’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LTORG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NEXT1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‘=1’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ORIGIN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LOOP+1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BACK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EQU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724400" y="1219200"/>
          <a:ext cx="4114800" cy="484000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944880"/>
                <a:gridCol w="701040"/>
                <a:gridCol w="822960"/>
              </a:tblGrid>
              <a:tr h="357422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(S,02)+(C,1)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Curved Connector 23"/>
          <p:cNvCxnSpPr/>
          <p:nvPr/>
        </p:nvCxnSpPr>
        <p:spPr>
          <a:xfrm flipV="1">
            <a:off x="3810000" y="1716087"/>
            <a:ext cx="914400" cy="76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1458</TotalTime>
  <Words>2246</Words>
  <Application>Microsoft Office PowerPoint</Application>
  <PresentationFormat>On-screen Show (4:3)</PresentationFormat>
  <Paragraphs>1042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Pass Structure of Assembler </vt:lpstr>
      <vt:lpstr>         Single Pass Assembler</vt:lpstr>
      <vt:lpstr>Single Pass Assembler</vt:lpstr>
      <vt:lpstr>Single Pass Assembler</vt:lpstr>
      <vt:lpstr>Single pass Assembler Examples</vt:lpstr>
      <vt:lpstr>Single pass Assembler Examples</vt:lpstr>
      <vt:lpstr>Design of Two Pass Assembler </vt:lpstr>
      <vt:lpstr>Required Data Structures  for Two Pass Assembler</vt:lpstr>
      <vt:lpstr>Assembler Pass I</vt:lpstr>
      <vt:lpstr>Assembler Pass I</vt:lpstr>
      <vt:lpstr>Slide 11</vt:lpstr>
      <vt:lpstr>Assembler Examples Convert Source code into Pass I &amp; Pass II</vt:lpstr>
      <vt:lpstr>Intermediate Code Forms </vt:lpstr>
      <vt:lpstr>Assembler Pass II</vt:lpstr>
      <vt:lpstr>Assembler Examples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Software</dc:title>
  <dc:creator>SKNCOE</dc:creator>
  <cp:lastModifiedBy>Windows User</cp:lastModifiedBy>
  <cp:revision>208</cp:revision>
  <dcterms:created xsi:type="dcterms:W3CDTF">2013-12-06T05:48:40Z</dcterms:created>
  <dcterms:modified xsi:type="dcterms:W3CDTF">2019-01-18T04:52:14Z</dcterms:modified>
</cp:coreProperties>
</file>