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1"/>
  </p:sldMasterIdLst>
  <p:sldIdLst>
    <p:sldId id="256" r:id="rId2"/>
    <p:sldId id="259" r:id="rId3"/>
    <p:sldId id="257" r:id="rId4"/>
    <p:sldId id="260" r:id="rId5"/>
    <p:sldId id="262" r:id="rId6"/>
    <p:sldId id="263" r:id="rId7"/>
    <p:sldId id="264" r:id="rId8"/>
    <p:sldId id="266" r:id="rId9"/>
    <p:sldId id="268" r:id="rId10"/>
    <p:sldId id="269" r:id="rId11"/>
    <p:sldId id="267"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69" d="100"/>
          <a:sy n="69" d="100"/>
        </p:scale>
        <p:origin x="-492"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121211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211995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0375905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xmlns="" val="8245541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603005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5573475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42300023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641364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85235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189223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4022345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079593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4008785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282985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298897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785821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129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xmlns=""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1/7/2019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881244334"/>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squareit.edu.in/" TargetMode="External"/><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hyperlink" Target="mailto:info@isquareit.edu.in"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mailto:info@isquareit.edu.in" TargetMode="External"/><Relationship Id="rId2" Type="http://schemas.openxmlformats.org/officeDocument/2006/relationships/hyperlink" Target="http://www.isquareit.edu.in/"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hyperlink" Target="mailto:info@isquareit.edu.in" TargetMode="External"/><Relationship Id="rId2" Type="http://schemas.openxmlformats.org/officeDocument/2006/relationships/hyperlink" Target="http://www.isquareit.edu.in/"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hyperlink" Target="mailto:bhagyashrit@isquareit.edu.in" TargetMode="External"/><Relationship Id="rId2" Type="http://schemas.openxmlformats.org/officeDocument/2006/relationships/hyperlink" Target="http://www.isquareit.edu.in/" TargetMode="Externa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mailto:info@isquareit.edu.in"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info@isquareit.edu.in" TargetMode="External"/><Relationship Id="rId2" Type="http://schemas.openxmlformats.org/officeDocument/2006/relationships/hyperlink" Target="http://www.isquareit.edu.in/"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NUL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hyperlink" Target="mailto:info@isquareit.edu.in" TargetMode="External"/><Relationship Id="rId4" Type="http://schemas.openxmlformats.org/officeDocument/2006/relationships/hyperlink" Target="http://www.isquareit.edu.in/"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isquareit.edu.in/" TargetMode="External"/><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mailto:info@isquareit.edu.in"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info@isquareit.edu.in" TargetMode="External"/><Relationship Id="rId2" Type="http://schemas.openxmlformats.org/officeDocument/2006/relationships/hyperlink" Target="http://www.isquareit.edu.in/"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hyperlink" Target="mailto:info@isquareit.edu.in" TargetMode="External"/><Relationship Id="rId2" Type="http://schemas.openxmlformats.org/officeDocument/2006/relationships/hyperlink" Target="http://www.isquareit.edu.in/"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hyperlink" Target="mailto:info@isquareit.edu.in" TargetMode="External"/><Relationship Id="rId2" Type="http://schemas.openxmlformats.org/officeDocument/2006/relationships/hyperlink" Target="http://www.isquareit.edu.in/"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hyperlink" Target="mailto:info@isquareit.edu.in" TargetMode="External"/><Relationship Id="rId2" Type="http://schemas.openxmlformats.org/officeDocument/2006/relationships/hyperlink" Target="http://www.isquareit.edu.in/"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hyperlink" Target="http://www.isquareit.edu.in/" TargetMode="External"/><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mailto:info@isquareit.edu.i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AA2C29-4678-4236-B447-7F74EFA11F3B}"/>
              </a:ext>
            </a:extLst>
          </p:cNvPr>
          <p:cNvSpPr>
            <a:spLocks noGrp="1"/>
          </p:cNvSpPr>
          <p:nvPr>
            <p:ph type="ctrTitle"/>
          </p:nvPr>
        </p:nvSpPr>
        <p:spPr/>
        <p:txBody>
          <a:bodyPr/>
          <a:lstStyle/>
          <a:p>
            <a:pPr algn="ctr"/>
            <a:r>
              <a:rPr lang="id-ID" dirty="0"/>
              <a:t>Introduction to Microwave</a:t>
            </a:r>
          </a:p>
        </p:txBody>
      </p:sp>
      <p:sp>
        <p:nvSpPr>
          <p:cNvPr id="3" name="Subtitle 2">
            <a:extLst>
              <a:ext uri="{FF2B5EF4-FFF2-40B4-BE49-F238E27FC236}">
                <a16:creationId xmlns:a16="http://schemas.microsoft.com/office/drawing/2014/main" xmlns="" id="{962A9339-343F-4E96-9D7D-A7D557AD4C04}"/>
              </a:ext>
            </a:extLst>
          </p:cNvPr>
          <p:cNvSpPr>
            <a:spLocks noGrp="1"/>
          </p:cNvSpPr>
          <p:nvPr>
            <p:ph type="subTitle" idx="1"/>
          </p:nvPr>
        </p:nvSpPr>
        <p:spPr>
          <a:xfrm>
            <a:off x="1154955" y="4777380"/>
            <a:ext cx="8825658" cy="1322974"/>
          </a:xfrm>
        </p:spPr>
        <p:txBody>
          <a:bodyPr>
            <a:normAutofit fontScale="70000" lnSpcReduction="20000"/>
          </a:bodyPr>
          <a:lstStyle/>
          <a:p>
            <a:pPr algn="ctr"/>
            <a:r>
              <a:rPr lang="id-ID" sz="2400" dirty="0"/>
              <a:t>By. </a:t>
            </a:r>
            <a:r>
              <a:rPr lang="id-ID" sz="2400" dirty="0" smtClean="0"/>
              <a:t>Bhagyashri Thorat</a:t>
            </a:r>
            <a:endParaRPr lang="en-US" sz="2400" dirty="0" smtClean="0"/>
          </a:p>
          <a:p>
            <a:pPr algn="ctr"/>
            <a:r>
              <a:rPr lang="en-US" sz="2400" dirty="0" smtClean="0"/>
              <a:t>Assistant Professor </a:t>
            </a:r>
          </a:p>
          <a:p>
            <a:pPr algn="ctr"/>
            <a:r>
              <a:rPr lang="en-US" sz="2400" dirty="0" smtClean="0"/>
              <a:t>Department of Electronics &amp; Telecommunication</a:t>
            </a:r>
          </a:p>
          <a:p>
            <a:pPr algn="ctr"/>
            <a:r>
              <a:rPr lang="en-US" sz="2400" dirty="0" smtClean="0"/>
              <a:t>Hope Foundation’s International Institute of Information Technology</a:t>
            </a:r>
            <a:endParaRPr lang="id-ID" sz="2400" dirty="0" smtClean="0"/>
          </a:p>
          <a:p>
            <a:endParaRPr lang="id-ID" sz="2400" dirty="0"/>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
        <p:nvSpPr>
          <p:cNvPr id="6" name="Rectangle 5"/>
          <p:cNvSpPr/>
          <p:nvPr/>
        </p:nvSpPr>
        <p:spPr>
          <a:xfrm>
            <a:off x="0" y="6396335"/>
            <a:ext cx="12192000" cy="461665"/>
          </a:xfrm>
          <a:prstGeom prst="rect">
            <a:avLst/>
          </a:prstGeom>
        </p:spPr>
        <p:txBody>
          <a:bodyPr wrap="square">
            <a:spAutoFit/>
          </a:bodyPr>
          <a:lstStyle/>
          <a:p>
            <a:pPr algn="ctr"/>
            <a:r>
              <a:rPr lang="en-US" sz="1200" dirty="0" smtClean="0"/>
              <a:t>Hope Foundation’s International Institute of Information Technology, I²IT, P-14 Rajiv Gandhi </a:t>
            </a:r>
            <a:r>
              <a:rPr lang="en-US" sz="1200" dirty="0" err="1" smtClean="0"/>
              <a:t>Infotech</a:t>
            </a:r>
            <a:r>
              <a:rPr lang="en-US" sz="1200" dirty="0" smtClean="0"/>
              <a:t> Park, </a:t>
            </a:r>
            <a:r>
              <a:rPr lang="en-US" sz="1200" dirty="0" err="1" smtClean="0"/>
              <a:t>Hinjawadi</a:t>
            </a:r>
            <a:r>
              <a:rPr lang="en-US" sz="1200" dirty="0" smtClean="0"/>
              <a:t>, </a:t>
            </a:r>
            <a:r>
              <a:rPr lang="en-US" sz="1200" dirty="0" err="1" smtClean="0"/>
              <a:t>Pune</a:t>
            </a:r>
            <a:r>
              <a:rPr lang="en-US" sz="1200" dirty="0" smtClean="0"/>
              <a:t> - 411 057 </a:t>
            </a:r>
          </a:p>
          <a:p>
            <a:pPr algn="ctr"/>
            <a:r>
              <a:rPr lang="en-US" sz="1200" dirty="0" smtClean="0"/>
              <a:t>Tel - +91 20 22933441 / 2 / 3  |  Website - </a:t>
            </a:r>
            <a:r>
              <a:rPr lang="en-US" sz="1200" dirty="0" smtClean="0">
                <a:hlinkClick r:id="rId3"/>
              </a:rPr>
              <a:t>www.isquareit.edu.in</a:t>
            </a:r>
            <a:r>
              <a:rPr lang="en-US" sz="1200" dirty="0" smtClean="0"/>
              <a:t> ; Email - </a:t>
            </a:r>
            <a:r>
              <a:rPr lang="en-US" sz="1200" dirty="0" smtClean="0">
                <a:hlinkClick r:id="rId4"/>
              </a:rPr>
              <a:t>info@isquareit.edu.in</a:t>
            </a:r>
            <a:r>
              <a:rPr lang="en-US" sz="1200" dirty="0" smtClean="0"/>
              <a:t> </a:t>
            </a:r>
            <a:endParaRPr lang="id-ID" sz="1200" dirty="0"/>
          </a:p>
        </p:txBody>
      </p:sp>
    </p:spTree>
    <p:extLst>
      <p:ext uri="{BB962C8B-B14F-4D97-AF65-F5344CB8AC3E}">
        <p14:creationId xmlns:p14="http://schemas.microsoft.com/office/powerpoint/2010/main" xmlns="" val="3172470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818DA6-12C8-42B0-921D-7690AC62E4DA}"/>
              </a:ext>
            </a:extLst>
          </p:cNvPr>
          <p:cNvSpPr>
            <a:spLocks noGrp="1"/>
          </p:cNvSpPr>
          <p:nvPr>
            <p:ph type="title"/>
          </p:nvPr>
        </p:nvSpPr>
        <p:spPr/>
        <p:txBody>
          <a:bodyPr/>
          <a:lstStyle/>
          <a:p>
            <a:pPr algn="ctr"/>
            <a:r>
              <a:rPr lang="id-ID" dirty="0"/>
              <a:t>Advantages of microwaves</a:t>
            </a:r>
          </a:p>
        </p:txBody>
      </p:sp>
      <p:sp>
        <p:nvSpPr>
          <p:cNvPr id="3" name="Content Placeholder 2">
            <a:extLst>
              <a:ext uri="{FF2B5EF4-FFF2-40B4-BE49-F238E27FC236}">
                <a16:creationId xmlns:a16="http://schemas.microsoft.com/office/drawing/2014/main" xmlns="" id="{7FB3F85D-B9A8-4B04-B8A8-827B93279FD7}"/>
              </a:ext>
            </a:extLst>
          </p:cNvPr>
          <p:cNvSpPr>
            <a:spLocks noGrp="1"/>
          </p:cNvSpPr>
          <p:nvPr>
            <p:ph idx="1"/>
          </p:nvPr>
        </p:nvSpPr>
        <p:spPr>
          <a:xfrm>
            <a:off x="581192" y="2180496"/>
            <a:ext cx="11029615" cy="4331515"/>
          </a:xfrm>
        </p:spPr>
        <p:txBody>
          <a:bodyPr/>
          <a:lstStyle/>
          <a:p>
            <a:r>
              <a:rPr lang="id-ID" sz="2400" dirty="0"/>
              <a:t>Power Requirments:</a:t>
            </a:r>
          </a:p>
          <a:p>
            <a:r>
              <a:rPr lang="id-ID" sz="2400" dirty="0"/>
              <a:t>Transmitters/Receivers power requirments are pretty low at microwave frequencies compared to short wave band</a:t>
            </a:r>
          </a:p>
          <a:p>
            <a:r>
              <a:rPr lang="id-ID" sz="2400" dirty="0"/>
              <a:t>Transparency property of microwaves:</a:t>
            </a:r>
          </a:p>
          <a:p>
            <a:r>
              <a:rPr lang="id-ID" sz="2400" dirty="0"/>
              <a:t>Microwave frequency band ranging from 300 MHz -10 GHz are capable of freely propagating through the ionized layers surrounding the earth as well as through the atmosphere</a:t>
            </a:r>
            <a:r>
              <a:rPr lang="id-ID" dirty="0"/>
              <a:t>.</a:t>
            </a:r>
          </a:p>
        </p:txBody>
      </p:sp>
      <p:sp>
        <p:nvSpPr>
          <p:cNvPr id="4" name="Rectangle 3"/>
          <p:cNvSpPr/>
          <p:nvPr/>
        </p:nvSpPr>
        <p:spPr>
          <a:xfrm>
            <a:off x="0" y="6396335"/>
            <a:ext cx="12192000" cy="461665"/>
          </a:xfrm>
          <a:prstGeom prst="rect">
            <a:avLst/>
          </a:prstGeom>
        </p:spPr>
        <p:txBody>
          <a:bodyPr wrap="square">
            <a:spAutoFit/>
          </a:bodyPr>
          <a:lstStyle/>
          <a:p>
            <a:pPr algn="ctr"/>
            <a:r>
              <a:rPr lang="en-US" sz="1200" dirty="0" smtClean="0"/>
              <a:t>Hope Foundation’s International Institute of Information Technology, I²IT, P-14 Rajiv Gandhi </a:t>
            </a:r>
            <a:r>
              <a:rPr lang="en-US" sz="1200" dirty="0" err="1" smtClean="0"/>
              <a:t>Infotech</a:t>
            </a:r>
            <a:r>
              <a:rPr lang="en-US" sz="1200" dirty="0" smtClean="0"/>
              <a:t> Park, </a:t>
            </a:r>
            <a:r>
              <a:rPr lang="en-US" sz="1200" dirty="0" err="1" smtClean="0"/>
              <a:t>Hinjawadi</a:t>
            </a:r>
            <a:r>
              <a:rPr lang="en-US" sz="1200" dirty="0" smtClean="0"/>
              <a:t>, </a:t>
            </a:r>
            <a:r>
              <a:rPr lang="en-US" sz="1200" dirty="0" err="1" smtClean="0"/>
              <a:t>Pune</a:t>
            </a:r>
            <a:r>
              <a:rPr lang="en-US" sz="1200" dirty="0" smtClean="0"/>
              <a:t> - 411 057 </a:t>
            </a:r>
          </a:p>
          <a:p>
            <a:pPr algn="ctr"/>
            <a:r>
              <a:rPr lang="en-US" sz="1200" dirty="0" smtClean="0"/>
              <a:t>Tel - +91 20 22933441 / 2 / 3  |  Website - </a:t>
            </a:r>
            <a:r>
              <a:rPr lang="en-US" sz="1200" dirty="0" smtClean="0">
                <a:hlinkClick r:id="rId2"/>
              </a:rPr>
              <a:t>www.isquareit.edu.in</a:t>
            </a:r>
            <a:r>
              <a:rPr lang="en-US" sz="1200" dirty="0" smtClean="0"/>
              <a:t> ; Email - </a:t>
            </a:r>
            <a:r>
              <a:rPr lang="en-US" sz="1200" dirty="0" smtClean="0">
                <a:hlinkClick r:id="rId3"/>
              </a:rPr>
              <a:t>info@isquareit.edu.in</a:t>
            </a:r>
            <a:r>
              <a:rPr lang="en-US" sz="1200" dirty="0" smtClean="0"/>
              <a:t> </a:t>
            </a:r>
            <a:endParaRPr lang="id-ID" sz="1200" dirty="0"/>
          </a:p>
        </p:txBody>
      </p:sp>
      <p:pic>
        <p:nvPicPr>
          <p:cNvPr id="5" name="Picture 4"/>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Tree>
    <p:extLst>
      <p:ext uri="{BB962C8B-B14F-4D97-AF65-F5344CB8AC3E}">
        <p14:creationId xmlns:p14="http://schemas.microsoft.com/office/powerpoint/2010/main" xmlns="" val="3078174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66CB37-F738-438A-BA24-FB968216D3FA}"/>
              </a:ext>
            </a:extLst>
          </p:cNvPr>
          <p:cNvSpPr>
            <a:spLocks noGrp="1"/>
          </p:cNvSpPr>
          <p:nvPr>
            <p:ph type="title"/>
          </p:nvPr>
        </p:nvSpPr>
        <p:spPr/>
        <p:txBody>
          <a:bodyPr/>
          <a:lstStyle/>
          <a:p>
            <a:pPr algn="ctr"/>
            <a:r>
              <a:rPr lang="id-ID" dirty="0"/>
              <a:t>Application of microwave</a:t>
            </a:r>
          </a:p>
        </p:txBody>
      </p:sp>
      <p:sp>
        <p:nvSpPr>
          <p:cNvPr id="3" name="Content Placeholder 2">
            <a:extLst>
              <a:ext uri="{FF2B5EF4-FFF2-40B4-BE49-F238E27FC236}">
                <a16:creationId xmlns:a16="http://schemas.microsoft.com/office/drawing/2014/main" xmlns="" id="{C90E7A8F-592F-421A-89B1-D9BC481CE6E9}"/>
              </a:ext>
            </a:extLst>
          </p:cNvPr>
          <p:cNvSpPr>
            <a:spLocks noGrp="1"/>
          </p:cNvSpPr>
          <p:nvPr>
            <p:ph idx="1"/>
          </p:nvPr>
        </p:nvSpPr>
        <p:spPr>
          <a:xfrm>
            <a:off x="0" y="1488802"/>
            <a:ext cx="11627708" cy="4843848"/>
          </a:xfrm>
        </p:spPr>
        <p:txBody>
          <a:bodyPr>
            <a:normAutofit fontScale="85000" lnSpcReduction="20000"/>
          </a:bodyPr>
          <a:lstStyle/>
          <a:p>
            <a:pPr>
              <a:buClr>
                <a:schemeClr val="folHlink"/>
              </a:buClr>
              <a:buSzPct val="130000"/>
            </a:pPr>
            <a:r>
              <a:rPr lang="en-US" dirty="0"/>
              <a:t> </a:t>
            </a:r>
            <a:r>
              <a:rPr lang="en-US" sz="2600" dirty="0">
                <a:latin typeface="+mj-lt"/>
                <a:ea typeface="Tahoma" panose="020B0604030504040204" pitchFamily="34" charset="0"/>
                <a:cs typeface="Tahoma" panose="020B0604030504040204" pitchFamily="34" charset="0"/>
              </a:rPr>
              <a:t>Various molecular, atomic, and nuclear resonances occur at microwave frequencies, creating a variety of unique applications in the areas of </a:t>
            </a:r>
            <a:r>
              <a:rPr lang="en-US" sz="2600" b="1" dirty="0">
                <a:latin typeface="+mj-lt"/>
                <a:ea typeface="Tahoma" panose="020B0604030504040204" pitchFamily="34" charset="0"/>
                <a:cs typeface="Tahoma" panose="020B0604030504040204" pitchFamily="34" charset="0"/>
              </a:rPr>
              <a:t>basic science, remote sensing, medical diagnostics and treatment, and heating methods</a:t>
            </a:r>
            <a:r>
              <a:rPr lang="en-US" sz="2600" dirty="0">
                <a:latin typeface="+mj-lt"/>
                <a:ea typeface="Tahoma" panose="020B0604030504040204" pitchFamily="34" charset="0"/>
                <a:cs typeface="Tahoma" panose="020B0604030504040204" pitchFamily="34" charset="0"/>
              </a:rPr>
              <a:t>.</a:t>
            </a:r>
          </a:p>
          <a:p>
            <a:pPr>
              <a:buClr>
                <a:schemeClr val="folHlink"/>
              </a:buClr>
              <a:buSzPct val="130000"/>
            </a:pPr>
            <a:r>
              <a:rPr lang="en-US" sz="2600" dirty="0">
                <a:latin typeface="+mj-lt"/>
                <a:ea typeface="Tahoma" panose="020B0604030504040204" pitchFamily="34" charset="0"/>
                <a:cs typeface="Tahoma" panose="020B0604030504040204" pitchFamily="34" charset="0"/>
              </a:rPr>
              <a:t> Today, the majority of applications of microwaves are related to radar and communication systems. Radar systems are used for detecting and locating targets and for air traffic control systems, missile tracking radars, automobile collision avoidance systems, weather prediction, motion detectors, and a wide variety of remote sensing systems.</a:t>
            </a:r>
          </a:p>
          <a:p>
            <a:pPr>
              <a:buClr>
                <a:schemeClr val="folHlink"/>
              </a:buClr>
              <a:buSzPct val="130000"/>
            </a:pPr>
            <a:r>
              <a:rPr lang="en-US" sz="2600" dirty="0">
                <a:latin typeface="+mj-lt"/>
                <a:ea typeface="Tahoma" panose="020B0604030504040204" pitchFamily="34" charset="0"/>
                <a:cs typeface="Tahoma" panose="020B0604030504040204" pitchFamily="34" charset="0"/>
              </a:rPr>
              <a:t>Microwave communication systems handle a large fraction of the world’s international and other long haul telephone, data and television transmissions.</a:t>
            </a:r>
          </a:p>
          <a:p>
            <a:pPr>
              <a:buClr>
                <a:schemeClr val="folHlink"/>
              </a:buClr>
              <a:buSzPct val="130000"/>
            </a:pPr>
            <a:r>
              <a:rPr lang="en-US" sz="2600" dirty="0">
                <a:latin typeface="+mj-lt"/>
                <a:ea typeface="Tahoma" panose="020B0604030504040204" pitchFamily="34" charset="0"/>
                <a:cs typeface="Tahoma" panose="020B0604030504040204" pitchFamily="34" charset="0"/>
              </a:rPr>
              <a:t>Most of the currently developing wireless telecommunications systems, such as direct broadcast satellite (DBS) television, personal communication systems (PCSs), wireless local area networks (WLANS), cellular video (CV) systems, and global positioning satellite (GPS) systems rely heavily on microwave technology.</a:t>
            </a:r>
            <a:endParaRPr lang="id-ID" sz="2600" dirty="0">
              <a:latin typeface="+mj-lt"/>
              <a:ea typeface="Tahoma" panose="020B0604030504040204" pitchFamily="34" charset="0"/>
              <a:cs typeface="Tahoma" panose="020B0604030504040204" pitchFamily="34" charset="0"/>
            </a:endParaRPr>
          </a:p>
        </p:txBody>
      </p:sp>
      <p:sp>
        <p:nvSpPr>
          <p:cNvPr id="4" name="Rectangle 3"/>
          <p:cNvSpPr/>
          <p:nvPr/>
        </p:nvSpPr>
        <p:spPr>
          <a:xfrm>
            <a:off x="0" y="6396335"/>
            <a:ext cx="12192000" cy="461665"/>
          </a:xfrm>
          <a:prstGeom prst="rect">
            <a:avLst/>
          </a:prstGeom>
        </p:spPr>
        <p:txBody>
          <a:bodyPr wrap="square">
            <a:spAutoFit/>
          </a:bodyPr>
          <a:lstStyle/>
          <a:p>
            <a:pPr algn="ctr"/>
            <a:r>
              <a:rPr lang="en-US" sz="1200" dirty="0" smtClean="0"/>
              <a:t>Hope Foundation’s International Institute of Information Technology, I²IT, P-14 Rajiv Gandhi </a:t>
            </a:r>
            <a:r>
              <a:rPr lang="en-US" sz="1200" dirty="0" err="1" smtClean="0"/>
              <a:t>Infotech</a:t>
            </a:r>
            <a:r>
              <a:rPr lang="en-US" sz="1200" dirty="0" smtClean="0"/>
              <a:t> Park, </a:t>
            </a:r>
            <a:r>
              <a:rPr lang="en-US" sz="1200" dirty="0" err="1" smtClean="0"/>
              <a:t>Hinjawadi</a:t>
            </a:r>
            <a:r>
              <a:rPr lang="en-US" sz="1200" dirty="0" smtClean="0"/>
              <a:t>, </a:t>
            </a:r>
            <a:r>
              <a:rPr lang="en-US" sz="1200" dirty="0" err="1" smtClean="0"/>
              <a:t>Pune</a:t>
            </a:r>
            <a:r>
              <a:rPr lang="en-US" sz="1200" dirty="0" smtClean="0"/>
              <a:t> - 411 057 </a:t>
            </a:r>
          </a:p>
          <a:p>
            <a:pPr algn="ctr"/>
            <a:r>
              <a:rPr lang="en-US" sz="1200" dirty="0" smtClean="0"/>
              <a:t>Tel - +91 20 22933441 / 2 / 3  |  Website - </a:t>
            </a:r>
            <a:r>
              <a:rPr lang="en-US" sz="1200" dirty="0" smtClean="0">
                <a:hlinkClick r:id="rId2"/>
              </a:rPr>
              <a:t>www.isquareit.edu.in</a:t>
            </a:r>
            <a:r>
              <a:rPr lang="en-US" sz="1200" dirty="0" smtClean="0"/>
              <a:t> ; Email - </a:t>
            </a:r>
            <a:r>
              <a:rPr lang="en-US" sz="1200" dirty="0" smtClean="0">
                <a:hlinkClick r:id="rId3"/>
              </a:rPr>
              <a:t>info@isquareit.edu.in</a:t>
            </a:r>
            <a:r>
              <a:rPr lang="en-US" sz="1200" dirty="0" smtClean="0"/>
              <a:t> </a:t>
            </a:r>
            <a:endParaRPr lang="id-ID" sz="1200" dirty="0"/>
          </a:p>
        </p:txBody>
      </p:sp>
      <p:pic>
        <p:nvPicPr>
          <p:cNvPr id="5" name="Picture 4"/>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Tree>
    <p:extLst>
      <p:ext uri="{BB962C8B-B14F-4D97-AF65-F5344CB8AC3E}">
        <p14:creationId xmlns:p14="http://schemas.microsoft.com/office/powerpoint/2010/main" xmlns="" val="1076284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006765A-3FD1-4449-94D8-AD746ACD7F07}"/>
              </a:ext>
            </a:extLst>
          </p:cNvPr>
          <p:cNvSpPr>
            <a:spLocks noGrp="1"/>
          </p:cNvSpPr>
          <p:nvPr>
            <p:ph idx="1"/>
          </p:nvPr>
        </p:nvSpPr>
        <p:spPr>
          <a:xfrm>
            <a:off x="862029" y="326874"/>
            <a:ext cx="10058400" cy="6531125"/>
          </a:xfrm>
        </p:spPr>
        <p:txBody>
          <a:bodyPr>
            <a:normAutofit fontScale="92500" lnSpcReduction="20000"/>
          </a:bodyPr>
          <a:lstStyle/>
          <a:p>
            <a:pPr algn="ctr">
              <a:buNone/>
            </a:pPr>
            <a:r>
              <a:rPr lang="id-ID" sz="2800" dirty="0"/>
              <a:t>Thank </a:t>
            </a:r>
            <a:r>
              <a:rPr lang="id-ID" sz="2800" dirty="0" smtClean="0"/>
              <a:t>You</a:t>
            </a:r>
            <a:endParaRPr lang="en-IN" sz="2800" dirty="0" smtClean="0"/>
          </a:p>
          <a:p>
            <a:pPr algn="ctr">
              <a:buNone/>
            </a:pPr>
            <a:r>
              <a:rPr lang="en-IN" sz="2800" dirty="0" smtClean="0"/>
              <a:t>For further details please feel free to contact </a:t>
            </a:r>
          </a:p>
          <a:p>
            <a:pPr algn="ctr">
              <a:buNone/>
            </a:pPr>
            <a:endParaRPr lang="en-IN" sz="2800" dirty="0" smtClean="0"/>
          </a:p>
          <a:p>
            <a:pPr algn="ctr">
              <a:buNone/>
            </a:pPr>
            <a:r>
              <a:rPr lang="en-IN" sz="2800" dirty="0" err="1" smtClean="0"/>
              <a:t>Bhagyashri</a:t>
            </a:r>
            <a:r>
              <a:rPr lang="en-IN" sz="2800" dirty="0" smtClean="0"/>
              <a:t> </a:t>
            </a:r>
            <a:r>
              <a:rPr lang="en-IN" sz="2800" dirty="0" err="1" smtClean="0"/>
              <a:t>Thorat</a:t>
            </a:r>
            <a:endParaRPr lang="en-IN" sz="2800" dirty="0" smtClean="0"/>
          </a:p>
          <a:p>
            <a:pPr algn="ctr">
              <a:buNone/>
            </a:pPr>
            <a:r>
              <a:rPr lang="en-IN" sz="2800" dirty="0" smtClean="0"/>
              <a:t>Department of Electronics &amp; Telecommunication</a:t>
            </a:r>
          </a:p>
          <a:p>
            <a:pPr algn="ctr">
              <a:buNone/>
            </a:pPr>
            <a:r>
              <a:rPr lang="en-IN" sz="2800" dirty="0" smtClean="0"/>
              <a:t>Hope Foundation’s</a:t>
            </a:r>
          </a:p>
          <a:p>
            <a:pPr algn="ctr">
              <a:buNone/>
            </a:pPr>
            <a:r>
              <a:rPr lang="en-IN" sz="2800" dirty="0" smtClean="0"/>
              <a:t>International Institute of Information Technology, I²IT</a:t>
            </a:r>
          </a:p>
          <a:p>
            <a:pPr algn="ctr">
              <a:buNone/>
            </a:pPr>
            <a:r>
              <a:rPr lang="en-IN" sz="2800" dirty="0" smtClean="0"/>
              <a:t>P-14, Rajiv Gandhi Infotech Park, MIDC Phase 1,</a:t>
            </a:r>
          </a:p>
          <a:p>
            <a:pPr algn="ctr">
              <a:buNone/>
            </a:pPr>
            <a:r>
              <a:rPr lang="en-IN" sz="2800" dirty="0" smtClean="0"/>
              <a:t>Hinjawadi, Pune – 411 057</a:t>
            </a:r>
          </a:p>
          <a:p>
            <a:pPr algn="ctr">
              <a:buNone/>
            </a:pPr>
            <a:endParaRPr lang="en-IN" sz="2800" dirty="0" smtClean="0"/>
          </a:p>
          <a:p>
            <a:pPr algn="ctr">
              <a:buNone/>
            </a:pPr>
            <a:r>
              <a:rPr lang="en-IN" sz="2800" dirty="0" smtClean="0"/>
              <a:t>Tel +91 20 22933441 / 2 /3</a:t>
            </a:r>
          </a:p>
          <a:p>
            <a:pPr algn="ctr">
              <a:buNone/>
            </a:pPr>
            <a:r>
              <a:rPr lang="en-IN" sz="2800" dirty="0" smtClean="0">
                <a:hlinkClick r:id="rId2"/>
              </a:rPr>
              <a:t>www.isquareit.edu.in</a:t>
            </a:r>
            <a:r>
              <a:rPr lang="en-IN" sz="2800" dirty="0" smtClean="0"/>
              <a:t> </a:t>
            </a:r>
          </a:p>
          <a:p>
            <a:pPr algn="ctr">
              <a:buNone/>
            </a:pPr>
            <a:endParaRPr lang="en-IN" sz="2800" dirty="0" smtClean="0"/>
          </a:p>
          <a:p>
            <a:pPr algn="ctr">
              <a:buNone/>
            </a:pPr>
            <a:r>
              <a:rPr lang="en-IN" sz="2800" dirty="0" smtClean="0">
                <a:hlinkClick r:id="rId3"/>
              </a:rPr>
              <a:t>bhagyashrit@isquareit.edu.in</a:t>
            </a:r>
            <a:r>
              <a:rPr lang="en-IN" sz="2800" dirty="0" smtClean="0"/>
              <a:t> | </a:t>
            </a:r>
            <a:r>
              <a:rPr lang="en-IN" sz="2800" dirty="0" smtClean="0">
                <a:hlinkClick r:id="rId4"/>
              </a:rPr>
              <a:t>info@isquareit.edu.in</a:t>
            </a:r>
            <a:r>
              <a:rPr lang="en-IN" sz="2800" dirty="0" smtClean="0"/>
              <a:t> </a:t>
            </a:r>
            <a:endParaRPr lang="id-ID" sz="2800" dirty="0"/>
          </a:p>
        </p:txBody>
      </p:sp>
      <p:pic>
        <p:nvPicPr>
          <p:cNvPr id="4" name="Picture 3"/>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Tree>
    <p:extLst>
      <p:ext uri="{BB962C8B-B14F-4D97-AF65-F5344CB8AC3E}">
        <p14:creationId xmlns:p14="http://schemas.microsoft.com/office/powerpoint/2010/main" xmlns="" val="4058044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B7ECF9-C507-4B70-8F14-B049C56B03AB}"/>
              </a:ext>
            </a:extLst>
          </p:cNvPr>
          <p:cNvSpPr>
            <a:spLocks noGrp="1"/>
          </p:cNvSpPr>
          <p:nvPr>
            <p:ph type="title"/>
          </p:nvPr>
        </p:nvSpPr>
        <p:spPr/>
        <p:txBody>
          <a:bodyPr>
            <a:normAutofit/>
          </a:bodyPr>
          <a:lstStyle/>
          <a:p>
            <a:r>
              <a:rPr lang="en-US" dirty="0" smtClean="0"/>
              <a:t>         </a:t>
            </a:r>
            <a:r>
              <a:rPr lang="id-ID" dirty="0" smtClean="0"/>
              <a:t>Electromagnetic </a:t>
            </a:r>
            <a:r>
              <a:rPr lang="id-ID" dirty="0"/>
              <a:t>Spectrum &amp; spectrum meaning</a:t>
            </a:r>
          </a:p>
        </p:txBody>
      </p:sp>
      <p:sp>
        <p:nvSpPr>
          <p:cNvPr id="9" name="Content Placeholder 8">
            <a:extLst>
              <a:ext uri="{FF2B5EF4-FFF2-40B4-BE49-F238E27FC236}">
                <a16:creationId xmlns:a16="http://schemas.microsoft.com/office/drawing/2014/main" xmlns="" id="{65606355-5FA2-47C3-A04C-89E13FBB9457}"/>
              </a:ext>
            </a:extLst>
          </p:cNvPr>
          <p:cNvSpPr>
            <a:spLocks noGrp="1"/>
          </p:cNvSpPr>
          <p:nvPr>
            <p:ph idx="1"/>
          </p:nvPr>
        </p:nvSpPr>
        <p:spPr>
          <a:xfrm>
            <a:off x="581192" y="2180496"/>
            <a:ext cx="11029615" cy="4343872"/>
          </a:xfrm>
        </p:spPr>
        <p:txBody>
          <a:bodyPr>
            <a:normAutofit lnSpcReduction="10000"/>
          </a:bodyPr>
          <a:lstStyle/>
          <a:p>
            <a:pPr defTabSz="914400" eaLnBrk="0" fontAlgn="base" hangingPunct="0">
              <a:spcBef>
                <a:spcPct val="0"/>
              </a:spcBef>
              <a:spcAft>
                <a:spcPct val="0"/>
              </a:spcAft>
              <a:buClrTx/>
              <a:buSzTx/>
            </a:pPr>
            <a:r>
              <a:rPr lang="id-ID" altLang="id-ID" sz="2400" dirty="0">
                <a:solidFill>
                  <a:schemeClr val="tx1"/>
                </a:solidFill>
                <a:latin typeface="+mj-lt"/>
              </a:rPr>
              <a:t>a band of colours, as seen in a rainbow, produced by separation of the components of light by their different degrees of refraction according to wavelength.</a:t>
            </a:r>
          </a:p>
          <a:p>
            <a:pPr marL="457200" lvl="1" indent="0" defTabSz="914400" eaLnBrk="0" fontAlgn="base" hangingPunct="0">
              <a:spcBef>
                <a:spcPct val="0"/>
              </a:spcBef>
              <a:spcAft>
                <a:spcPct val="0"/>
              </a:spcAft>
              <a:buClrTx/>
              <a:buSzTx/>
              <a:buFontTx/>
              <a:buChar char="•"/>
            </a:pPr>
            <a:r>
              <a:rPr lang="id-ID" altLang="id-ID" sz="2400" dirty="0">
                <a:solidFill>
                  <a:schemeClr val="tx1"/>
                </a:solidFill>
                <a:latin typeface="+mj-lt"/>
              </a:rPr>
              <a:t>the entire range of wavelengths of electromagnetic radiation.</a:t>
            </a:r>
          </a:p>
          <a:p>
            <a:pPr marL="0" lvl="0" indent="0" defTabSz="914400" eaLnBrk="0" fontAlgn="base" hangingPunct="0">
              <a:spcBef>
                <a:spcPct val="0"/>
              </a:spcBef>
              <a:spcAft>
                <a:spcPct val="0"/>
              </a:spcAft>
              <a:buClrTx/>
              <a:buSzTx/>
              <a:buNone/>
            </a:pPr>
            <a:r>
              <a:rPr lang="id-ID" altLang="id-ID" sz="2400" dirty="0">
                <a:solidFill>
                  <a:schemeClr val="tx1"/>
                </a:solidFill>
                <a:latin typeface="+mj-lt"/>
              </a:rPr>
              <a:t>noun: </a:t>
            </a:r>
            <a:r>
              <a:rPr lang="id-ID" altLang="id-ID" sz="2400" b="1" dirty="0">
                <a:solidFill>
                  <a:schemeClr val="tx1"/>
                </a:solidFill>
                <a:latin typeface="+mj-lt"/>
              </a:rPr>
              <a:t>the spectrum</a:t>
            </a:r>
          </a:p>
          <a:p>
            <a:pPr marL="0" lvl="0" indent="0" defTabSz="914400" eaLnBrk="0" fontAlgn="base" hangingPunct="0">
              <a:spcBef>
                <a:spcPct val="0"/>
              </a:spcBef>
              <a:spcAft>
                <a:spcPct val="0"/>
              </a:spcAft>
              <a:buClrTx/>
              <a:buSzTx/>
              <a:buNone/>
            </a:pPr>
            <a:endParaRPr lang="id-ID" altLang="id-ID" sz="2400" dirty="0">
              <a:solidFill>
                <a:schemeClr val="tx1"/>
              </a:solidFill>
              <a:latin typeface="+mj-lt"/>
            </a:endParaRPr>
          </a:p>
          <a:p>
            <a:pPr marL="457200" lvl="1" indent="0" defTabSz="914400" eaLnBrk="0" fontAlgn="base" hangingPunct="0">
              <a:spcBef>
                <a:spcPct val="0"/>
              </a:spcBef>
              <a:spcAft>
                <a:spcPct val="0"/>
              </a:spcAft>
              <a:buClrTx/>
              <a:buSzTx/>
              <a:buFontTx/>
              <a:buChar char="•"/>
            </a:pPr>
            <a:r>
              <a:rPr lang="id-ID" altLang="id-ID" sz="2400" dirty="0">
                <a:solidFill>
                  <a:schemeClr val="tx1"/>
                </a:solidFill>
                <a:latin typeface="+mj-lt"/>
              </a:rPr>
              <a:t>a characteristic series of frequencies of electromagnetic radiation emitted or absorbed by a substance.</a:t>
            </a:r>
          </a:p>
          <a:p>
            <a:pPr marL="457200" lvl="1" indent="0" defTabSz="914400" eaLnBrk="0" fontAlgn="base" hangingPunct="0">
              <a:spcBef>
                <a:spcPct val="0"/>
              </a:spcBef>
              <a:spcAft>
                <a:spcPct val="0"/>
              </a:spcAft>
              <a:buClrTx/>
              <a:buSzTx/>
              <a:buFontTx/>
              <a:buChar char="•"/>
            </a:pPr>
            <a:r>
              <a:rPr lang="id-ID" altLang="id-ID" sz="2400" dirty="0">
                <a:solidFill>
                  <a:schemeClr val="tx1"/>
                </a:solidFill>
                <a:latin typeface="+mj-lt"/>
              </a:rPr>
              <a:t>the components of a sound or other phenomenon arranged according to such characteristics as frequency, charge, and energy.</a:t>
            </a:r>
          </a:p>
          <a:p>
            <a:r>
              <a:rPr lang="id-ID" altLang="id-ID" sz="2400" dirty="0">
                <a:solidFill>
                  <a:schemeClr val="tx1"/>
                </a:solidFill>
                <a:latin typeface="+mj-lt"/>
              </a:rPr>
              <a:t>used to classify something in terms of its position on a scale between two extreme points.</a:t>
            </a:r>
          </a:p>
          <a:p>
            <a:endParaRPr lang="id-ID" dirty="0"/>
          </a:p>
        </p:txBody>
      </p:sp>
      <p:sp>
        <p:nvSpPr>
          <p:cNvPr id="4" name="Rectangle 3"/>
          <p:cNvSpPr/>
          <p:nvPr/>
        </p:nvSpPr>
        <p:spPr>
          <a:xfrm>
            <a:off x="0" y="6396335"/>
            <a:ext cx="12192000" cy="461665"/>
          </a:xfrm>
          <a:prstGeom prst="rect">
            <a:avLst/>
          </a:prstGeom>
        </p:spPr>
        <p:txBody>
          <a:bodyPr wrap="square">
            <a:spAutoFit/>
          </a:bodyPr>
          <a:lstStyle/>
          <a:p>
            <a:pPr algn="ctr"/>
            <a:r>
              <a:rPr lang="en-US" sz="1200" dirty="0" smtClean="0"/>
              <a:t>Hope Foundation’s International Institute of Information Technology, I²IT, P-14 Rajiv Gandhi </a:t>
            </a:r>
            <a:r>
              <a:rPr lang="en-US" sz="1200" dirty="0" err="1" smtClean="0"/>
              <a:t>Infotech</a:t>
            </a:r>
            <a:r>
              <a:rPr lang="en-US" sz="1200" dirty="0" smtClean="0"/>
              <a:t> Park, </a:t>
            </a:r>
            <a:r>
              <a:rPr lang="en-US" sz="1200" dirty="0" err="1" smtClean="0"/>
              <a:t>Hinjawadi</a:t>
            </a:r>
            <a:r>
              <a:rPr lang="en-US" sz="1200" dirty="0" smtClean="0"/>
              <a:t>, </a:t>
            </a:r>
            <a:r>
              <a:rPr lang="en-US" sz="1200" dirty="0" err="1" smtClean="0"/>
              <a:t>Pune</a:t>
            </a:r>
            <a:r>
              <a:rPr lang="en-US" sz="1200" dirty="0" smtClean="0"/>
              <a:t> - 411 057 </a:t>
            </a:r>
          </a:p>
          <a:p>
            <a:pPr algn="ctr"/>
            <a:r>
              <a:rPr lang="en-US" sz="1200" dirty="0" smtClean="0"/>
              <a:t>Tel - +91 20 22933441 / 2 / 3  |  Website - </a:t>
            </a:r>
            <a:r>
              <a:rPr lang="en-US" sz="1200" dirty="0" smtClean="0">
                <a:hlinkClick r:id="rId2"/>
              </a:rPr>
              <a:t>www.isquareit.edu.in</a:t>
            </a:r>
            <a:r>
              <a:rPr lang="en-US" sz="1200" dirty="0" smtClean="0"/>
              <a:t> ; Email - </a:t>
            </a:r>
            <a:r>
              <a:rPr lang="en-US" sz="1200" dirty="0" smtClean="0">
                <a:hlinkClick r:id="rId3"/>
              </a:rPr>
              <a:t>info@isquareit.edu.in</a:t>
            </a:r>
            <a:r>
              <a:rPr lang="en-US" sz="1200" dirty="0" smtClean="0"/>
              <a:t> </a:t>
            </a:r>
            <a:endParaRPr lang="id-ID" sz="1200" dirty="0"/>
          </a:p>
        </p:txBody>
      </p:sp>
      <p:pic>
        <p:nvPicPr>
          <p:cNvPr id="5" name="Picture 4"/>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Tree>
    <p:extLst>
      <p:ext uri="{BB962C8B-B14F-4D97-AF65-F5344CB8AC3E}">
        <p14:creationId xmlns:p14="http://schemas.microsoft.com/office/powerpoint/2010/main" xmlns="" val="3234628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BA4026-3D68-4E38-943C-54BE4F97C629}"/>
              </a:ext>
            </a:extLst>
          </p:cNvPr>
          <p:cNvSpPr>
            <a:spLocks noGrp="1"/>
          </p:cNvSpPr>
          <p:nvPr>
            <p:ph type="title"/>
          </p:nvPr>
        </p:nvSpPr>
        <p:spPr/>
        <p:txBody>
          <a:bodyPr/>
          <a:lstStyle/>
          <a:p>
            <a:pPr algn="ctr"/>
            <a:r>
              <a:rPr lang="id-ID" dirty="0"/>
              <a:t>Electromagnetic Spectrum</a:t>
            </a:r>
          </a:p>
        </p:txBody>
      </p:sp>
      <p:pic>
        <p:nvPicPr>
          <p:cNvPr id="4" name="Picture 2" descr="~AUT0001">
            <a:extLst>
              <a:ext uri="{FF2B5EF4-FFF2-40B4-BE49-F238E27FC236}">
                <a16:creationId xmlns:a16="http://schemas.microsoft.com/office/drawing/2014/main" xmlns="" id="{AB544AF4-04D4-4FF3-AADC-D5D60356E8E2}"/>
              </a:ext>
            </a:extLst>
          </p:cNvPr>
          <p:cNvPicPr>
            <a:picLocks noGrp="1" noChangeAspect="1" noChangeArrowheads="1"/>
          </p:cNvPicPr>
          <p:nvPr>
            <p:ph idx="1"/>
          </p:nvPr>
        </p:nvPicPr>
        <p:blipFill>
          <a:blip r:embed="rId2"/>
          <a:stretch>
            <a:fillRect/>
          </a:stretch>
        </p:blipFill>
        <p:spPr bwMode="auto">
          <a:xfrm>
            <a:off x="5100638" y="3674269"/>
            <a:ext cx="952500" cy="952500"/>
          </a:xfrm>
          <a:prstGeom prst="rect">
            <a:avLst/>
          </a:prstGeom>
          <a:noFill/>
          <a:ln w="9525">
            <a:noFill/>
            <a:miter lim="800000"/>
            <a:headEnd/>
            <a:tailEnd/>
          </a:ln>
        </p:spPr>
      </p:pic>
      <p:pic>
        <p:nvPicPr>
          <p:cNvPr id="5" name="Picture 2" descr="~AUT0001">
            <a:extLst>
              <a:ext uri="{FF2B5EF4-FFF2-40B4-BE49-F238E27FC236}">
                <a16:creationId xmlns:a16="http://schemas.microsoft.com/office/drawing/2014/main" xmlns="" id="{3E2AFA93-49B5-4610-A158-A64B38DC9782}"/>
              </a:ext>
            </a:extLst>
          </p:cNvPr>
          <p:cNvPicPr>
            <a:picLocks noChangeAspect="1" noChangeArrowheads="1"/>
          </p:cNvPicPr>
          <p:nvPr/>
        </p:nvPicPr>
        <p:blipFill>
          <a:blip r:embed="rId3"/>
          <a:srcRect/>
          <a:stretch>
            <a:fillRect/>
          </a:stretch>
        </p:blipFill>
        <p:spPr bwMode="auto">
          <a:xfrm>
            <a:off x="630195" y="1661026"/>
            <a:ext cx="10762735" cy="4436075"/>
          </a:xfrm>
          <a:prstGeom prst="rect">
            <a:avLst/>
          </a:prstGeom>
          <a:noFill/>
          <a:ln w="9525">
            <a:noFill/>
            <a:miter lim="800000"/>
            <a:headEnd/>
            <a:tailEnd/>
          </a:ln>
        </p:spPr>
      </p:pic>
      <p:sp>
        <p:nvSpPr>
          <p:cNvPr id="6" name="Rectangle 5"/>
          <p:cNvSpPr/>
          <p:nvPr/>
        </p:nvSpPr>
        <p:spPr>
          <a:xfrm>
            <a:off x="0" y="6396335"/>
            <a:ext cx="12192000" cy="461665"/>
          </a:xfrm>
          <a:prstGeom prst="rect">
            <a:avLst/>
          </a:prstGeom>
        </p:spPr>
        <p:txBody>
          <a:bodyPr wrap="square">
            <a:spAutoFit/>
          </a:bodyPr>
          <a:lstStyle/>
          <a:p>
            <a:pPr algn="ctr"/>
            <a:r>
              <a:rPr lang="en-US" sz="1200" dirty="0" smtClean="0"/>
              <a:t>Hope Foundation’s International Institute of Information Technology, I²IT, P-14 Rajiv Gandhi </a:t>
            </a:r>
            <a:r>
              <a:rPr lang="en-US" sz="1200" dirty="0" err="1" smtClean="0"/>
              <a:t>Infotech</a:t>
            </a:r>
            <a:r>
              <a:rPr lang="en-US" sz="1200" dirty="0" smtClean="0"/>
              <a:t> Park, </a:t>
            </a:r>
            <a:r>
              <a:rPr lang="en-US" sz="1200" dirty="0" err="1" smtClean="0"/>
              <a:t>Hinjawadi</a:t>
            </a:r>
            <a:r>
              <a:rPr lang="en-US" sz="1200" dirty="0" smtClean="0"/>
              <a:t>, </a:t>
            </a:r>
            <a:r>
              <a:rPr lang="en-US" sz="1200" dirty="0" err="1" smtClean="0"/>
              <a:t>Pune</a:t>
            </a:r>
            <a:r>
              <a:rPr lang="en-US" sz="1200" dirty="0" smtClean="0"/>
              <a:t> - 411 057 </a:t>
            </a:r>
          </a:p>
          <a:p>
            <a:pPr algn="ctr"/>
            <a:r>
              <a:rPr lang="en-US" sz="1200" dirty="0" smtClean="0"/>
              <a:t>Tel - +91 20 22933441 / 2 / 3  |  Website - </a:t>
            </a:r>
            <a:r>
              <a:rPr lang="en-US" sz="1200" dirty="0" smtClean="0">
                <a:hlinkClick r:id="rId4"/>
              </a:rPr>
              <a:t>www.isquareit.edu.in</a:t>
            </a:r>
            <a:r>
              <a:rPr lang="en-US" sz="1200" dirty="0" smtClean="0"/>
              <a:t> ; Email - </a:t>
            </a:r>
            <a:r>
              <a:rPr lang="en-US" sz="1200" dirty="0" smtClean="0">
                <a:hlinkClick r:id="rId5"/>
              </a:rPr>
              <a:t>info@isquareit.edu.in</a:t>
            </a:r>
            <a:r>
              <a:rPr lang="en-US" sz="1200" dirty="0" smtClean="0"/>
              <a:t> </a:t>
            </a:r>
            <a:endParaRPr lang="id-ID" sz="1200" dirty="0"/>
          </a:p>
        </p:txBody>
      </p:sp>
      <p:pic>
        <p:nvPicPr>
          <p:cNvPr id="7" name="Picture 6"/>
          <p:cNvPicPr>
            <a:picLocks noChangeAspect="1"/>
          </p:cNvPicPr>
          <p:nvPr/>
        </p:nvPicPr>
        <p:blipFill>
          <a:blip r:embed="rId6"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Tree>
    <p:extLst>
      <p:ext uri="{BB962C8B-B14F-4D97-AF65-F5344CB8AC3E}">
        <p14:creationId xmlns:p14="http://schemas.microsoft.com/office/powerpoint/2010/main" xmlns="" val="3862023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82ADA7-518B-4B0F-9AB7-6B1355ED5597}"/>
              </a:ext>
            </a:extLst>
          </p:cNvPr>
          <p:cNvSpPr>
            <a:spLocks noGrp="1"/>
          </p:cNvSpPr>
          <p:nvPr>
            <p:ph type="title"/>
          </p:nvPr>
        </p:nvSpPr>
        <p:spPr/>
        <p:txBody>
          <a:bodyPr/>
          <a:lstStyle/>
          <a:p>
            <a:endParaRPr lang="id-ID"/>
          </a:p>
        </p:txBody>
      </p:sp>
      <p:pic>
        <p:nvPicPr>
          <p:cNvPr id="5" name="Content Placeholder 4">
            <a:extLst>
              <a:ext uri="{FF2B5EF4-FFF2-40B4-BE49-F238E27FC236}">
                <a16:creationId xmlns:a16="http://schemas.microsoft.com/office/drawing/2014/main" xmlns="" id="{44AF2AE0-93F8-49B7-A69D-CE0D15C0C232}"/>
              </a:ext>
            </a:extLst>
          </p:cNvPr>
          <p:cNvPicPr>
            <a:picLocks noGrp="1" noChangeAspect="1"/>
          </p:cNvPicPr>
          <p:nvPr>
            <p:ph idx="1"/>
          </p:nvPr>
        </p:nvPicPr>
        <p:blipFill>
          <a:blip r:embed="rId2"/>
          <a:stretch>
            <a:fillRect/>
          </a:stretch>
        </p:blipFill>
        <p:spPr>
          <a:xfrm>
            <a:off x="2990336" y="56531"/>
            <a:ext cx="5276334" cy="6264877"/>
          </a:xfrm>
        </p:spPr>
      </p:pic>
      <p:sp>
        <p:nvSpPr>
          <p:cNvPr id="4" name="Rectangle 3"/>
          <p:cNvSpPr/>
          <p:nvPr/>
        </p:nvSpPr>
        <p:spPr>
          <a:xfrm>
            <a:off x="0" y="6396335"/>
            <a:ext cx="12192000" cy="461665"/>
          </a:xfrm>
          <a:prstGeom prst="rect">
            <a:avLst/>
          </a:prstGeom>
        </p:spPr>
        <p:txBody>
          <a:bodyPr wrap="square">
            <a:spAutoFit/>
          </a:bodyPr>
          <a:lstStyle/>
          <a:p>
            <a:pPr algn="ctr"/>
            <a:r>
              <a:rPr lang="en-US" sz="1200" dirty="0" smtClean="0"/>
              <a:t>Hope Foundation’s International Institute of Information Technology, I²IT, P-14 Rajiv Gandhi </a:t>
            </a:r>
            <a:r>
              <a:rPr lang="en-US" sz="1200" dirty="0" err="1" smtClean="0"/>
              <a:t>Infotech</a:t>
            </a:r>
            <a:r>
              <a:rPr lang="en-US" sz="1200" dirty="0" smtClean="0"/>
              <a:t> Park, </a:t>
            </a:r>
            <a:r>
              <a:rPr lang="en-US" sz="1200" dirty="0" err="1" smtClean="0"/>
              <a:t>Hinjawadi</a:t>
            </a:r>
            <a:r>
              <a:rPr lang="en-US" sz="1200" dirty="0" smtClean="0"/>
              <a:t>, </a:t>
            </a:r>
            <a:r>
              <a:rPr lang="en-US" sz="1200" dirty="0" err="1" smtClean="0"/>
              <a:t>Pune</a:t>
            </a:r>
            <a:r>
              <a:rPr lang="en-US" sz="1200" dirty="0" smtClean="0"/>
              <a:t> - 411 057 </a:t>
            </a:r>
          </a:p>
          <a:p>
            <a:pPr algn="ctr"/>
            <a:r>
              <a:rPr lang="en-US" sz="1200" dirty="0" smtClean="0"/>
              <a:t>Tel - +91 20 22933441 / 2 / 3  |  Website - </a:t>
            </a:r>
            <a:r>
              <a:rPr lang="en-US" sz="1200" dirty="0" smtClean="0">
                <a:hlinkClick r:id="rId3"/>
              </a:rPr>
              <a:t>www.isquareit.edu.in</a:t>
            </a:r>
            <a:r>
              <a:rPr lang="en-US" sz="1200" dirty="0" smtClean="0"/>
              <a:t> ; Email - </a:t>
            </a:r>
            <a:r>
              <a:rPr lang="en-US" sz="1200" dirty="0" smtClean="0">
                <a:hlinkClick r:id="rId4"/>
              </a:rPr>
              <a:t>info@isquareit.edu.in</a:t>
            </a:r>
            <a:r>
              <a:rPr lang="en-US" sz="1200" dirty="0" smtClean="0"/>
              <a:t> </a:t>
            </a:r>
            <a:endParaRPr lang="id-ID" sz="1200" dirty="0"/>
          </a:p>
        </p:txBody>
      </p:sp>
      <p:pic>
        <p:nvPicPr>
          <p:cNvPr id="6" name="Picture 5"/>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Tree>
    <p:extLst>
      <p:ext uri="{BB962C8B-B14F-4D97-AF65-F5344CB8AC3E}">
        <p14:creationId xmlns:p14="http://schemas.microsoft.com/office/powerpoint/2010/main" xmlns="" val="2161555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209800" y="609600"/>
            <a:ext cx="7772400" cy="685800"/>
          </a:xfrm>
        </p:spPr>
        <p:txBody>
          <a:bodyPr>
            <a:normAutofit fontScale="90000"/>
          </a:bodyPr>
          <a:lstStyle/>
          <a:p>
            <a:r>
              <a:rPr lang="en-US" dirty="0"/>
              <a:t>Brief Microwave History</a:t>
            </a:r>
          </a:p>
        </p:txBody>
      </p:sp>
      <p:sp>
        <p:nvSpPr>
          <p:cNvPr id="21507" name="Rectangle 3"/>
          <p:cNvSpPr>
            <a:spLocks noGrp="1" noChangeArrowheads="1"/>
          </p:cNvSpPr>
          <p:nvPr>
            <p:ph idx="1"/>
          </p:nvPr>
        </p:nvSpPr>
        <p:spPr>
          <a:xfrm>
            <a:off x="875270" y="2162431"/>
            <a:ext cx="10653584" cy="4073611"/>
          </a:xfrm>
        </p:spPr>
        <p:txBody>
          <a:bodyPr>
            <a:noAutofit/>
          </a:bodyPr>
          <a:lstStyle/>
          <a:p>
            <a:r>
              <a:rPr lang="en-US" sz="2400" dirty="0"/>
              <a:t>Maxwell (1864-73)</a:t>
            </a:r>
          </a:p>
          <a:p>
            <a:pPr lvl="1"/>
            <a:r>
              <a:rPr lang="en-US" sz="2400" dirty="0"/>
              <a:t>integrated electricity and magnetism</a:t>
            </a:r>
          </a:p>
          <a:p>
            <a:pPr lvl="1"/>
            <a:r>
              <a:rPr lang="en-US" sz="2400" dirty="0"/>
              <a:t>set of 4 coherent and self-consistent equations</a:t>
            </a:r>
          </a:p>
          <a:p>
            <a:pPr lvl="1"/>
            <a:r>
              <a:rPr lang="en-US" sz="2400" dirty="0"/>
              <a:t>predicted electromagnetic wave propagation</a:t>
            </a:r>
          </a:p>
          <a:p>
            <a:r>
              <a:rPr lang="en-US" sz="2400" dirty="0"/>
              <a:t>Hertz (1886-88) </a:t>
            </a:r>
          </a:p>
          <a:p>
            <a:pPr lvl="1"/>
            <a:r>
              <a:rPr lang="en-US" sz="2400" dirty="0"/>
              <a:t>experimentally confirmed Maxwell’s equations </a:t>
            </a:r>
          </a:p>
          <a:p>
            <a:pPr lvl="1"/>
            <a:r>
              <a:rPr lang="en-US" sz="2400" dirty="0"/>
              <a:t>oscillating electric spark to induce similar oscillations in a distant wire loop (</a:t>
            </a:r>
            <a:r>
              <a:rPr lang="en-US" sz="2400" dirty="0">
                <a:sym typeface="Symbol" pitchFamily="18" charset="2"/>
              </a:rPr>
              <a:t>=</a:t>
            </a:r>
            <a:r>
              <a:rPr lang="en-US" sz="2400" dirty="0"/>
              <a:t>10 cm)</a:t>
            </a:r>
          </a:p>
        </p:txBody>
      </p:sp>
      <p:sp>
        <p:nvSpPr>
          <p:cNvPr id="4" name="Rectangle 3"/>
          <p:cNvSpPr/>
          <p:nvPr/>
        </p:nvSpPr>
        <p:spPr>
          <a:xfrm>
            <a:off x="0" y="6396335"/>
            <a:ext cx="12192000" cy="461665"/>
          </a:xfrm>
          <a:prstGeom prst="rect">
            <a:avLst/>
          </a:prstGeom>
        </p:spPr>
        <p:txBody>
          <a:bodyPr wrap="square">
            <a:spAutoFit/>
          </a:bodyPr>
          <a:lstStyle/>
          <a:p>
            <a:pPr algn="ctr"/>
            <a:r>
              <a:rPr lang="en-US" sz="1200" dirty="0" smtClean="0"/>
              <a:t>Hope Foundation’s International Institute of Information Technology, I²IT, P-14 Rajiv Gandhi </a:t>
            </a:r>
            <a:r>
              <a:rPr lang="en-US" sz="1200" dirty="0" err="1" smtClean="0"/>
              <a:t>Infotech</a:t>
            </a:r>
            <a:r>
              <a:rPr lang="en-US" sz="1200" dirty="0" smtClean="0"/>
              <a:t> Park, </a:t>
            </a:r>
            <a:r>
              <a:rPr lang="en-US" sz="1200" dirty="0" err="1" smtClean="0"/>
              <a:t>Hinjawadi</a:t>
            </a:r>
            <a:r>
              <a:rPr lang="en-US" sz="1200" dirty="0" smtClean="0"/>
              <a:t>, </a:t>
            </a:r>
            <a:r>
              <a:rPr lang="en-US" sz="1200" dirty="0" err="1" smtClean="0"/>
              <a:t>Pune</a:t>
            </a:r>
            <a:r>
              <a:rPr lang="en-US" sz="1200" dirty="0" smtClean="0"/>
              <a:t> - 411 057 </a:t>
            </a:r>
          </a:p>
          <a:p>
            <a:pPr algn="ctr"/>
            <a:r>
              <a:rPr lang="en-US" sz="1200" dirty="0" smtClean="0"/>
              <a:t>Tel - +91 20 22933441 / 2 / 3  |  Website - </a:t>
            </a:r>
            <a:r>
              <a:rPr lang="en-US" sz="1200" dirty="0" smtClean="0">
                <a:hlinkClick r:id="rId2"/>
              </a:rPr>
              <a:t>www.isquareit.edu.in</a:t>
            </a:r>
            <a:r>
              <a:rPr lang="en-US" sz="1200" dirty="0" smtClean="0"/>
              <a:t> ; Email - </a:t>
            </a:r>
            <a:r>
              <a:rPr lang="en-US" sz="1200" dirty="0" smtClean="0">
                <a:hlinkClick r:id="rId3"/>
              </a:rPr>
              <a:t>info@isquareit.edu.in</a:t>
            </a:r>
            <a:r>
              <a:rPr lang="en-US" sz="1200" dirty="0" smtClean="0"/>
              <a:t> </a:t>
            </a:r>
            <a:endParaRPr lang="id-ID" sz="1200" dirty="0"/>
          </a:p>
        </p:txBody>
      </p:sp>
      <p:pic>
        <p:nvPicPr>
          <p:cNvPr id="5" name="Picture 4"/>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Tree>
    <p:extLst>
      <p:ext uri="{BB962C8B-B14F-4D97-AF65-F5344CB8AC3E}">
        <p14:creationId xmlns:p14="http://schemas.microsoft.com/office/powerpoint/2010/main" xmlns="" val="2366832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209800" y="609600"/>
            <a:ext cx="7772400" cy="685800"/>
          </a:xfrm>
        </p:spPr>
        <p:txBody>
          <a:bodyPr>
            <a:normAutofit fontScale="90000"/>
          </a:bodyPr>
          <a:lstStyle/>
          <a:p>
            <a:r>
              <a:rPr lang="en-US"/>
              <a:t>Brief Microwave History</a:t>
            </a:r>
          </a:p>
        </p:txBody>
      </p:sp>
      <p:sp>
        <p:nvSpPr>
          <p:cNvPr id="22531" name="Rectangle 3"/>
          <p:cNvSpPr>
            <a:spLocks noGrp="1" noChangeArrowheads="1"/>
          </p:cNvSpPr>
          <p:nvPr>
            <p:ph idx="1"/>
          </p:nvPr>
        </p:nvSpPr>
        <p:spPr>
          <a:xfrm>
            <a:off x="949411" y="1705232"/>
            <a:ext cx="10293178" cy="5152768"/>
          </a:xfrm>
        </p:spPr>
        <p:txBody>
          <a:bodyPr>
            <a:normAutofit/>
          </a:bodyPr>
          <a:lstStyle/>
          <a:p>
            <a:r>
              <a:rPr lang="en-US" sz="2400" dirty="0"/>
              <a:t>Marconi (early 20</a:t>
            </a:r>
            <a:r>
              <a:rPr lang="en-US" sz="2400" baseline="30000" dirty="0"/>
              <a:t>th</a:t>
            </a:r>
            <a:r>
              <a:rPr lang="en-US" sz="2400" dirty="0"/>
              <a:t> century)</a:t>
            </a:r>
          </a:p>
          <a:p>
            <a:pPr lvl="1"/>
            <a:r>
              <a:rPr lang="en-US" sz="2400" dirty="0"/>
              <a:t>parabolic antenna to demonstrate wireless telegraphic communications</a:t>
            </a:r>
          </a:p>
          <a:p>
            <a:pPr lvl="1"/>
            <a:r>
              <a:rPr lang="en-US" sz="2400" dirty="0"/>
              <a:t>tried to commercialize radio at low frequency</a:t>
            </a:r>
          </a:p>
          <a:p>
            <a:r>
              <a:rPr lang="en-US" sz="2400" dirty="0"/>
              <a:t>Lord Rayleigh (1897)</a:t>
            </a:r>
          </a:p>
          <a:p>
            <a:pPr lvl="1"/>
            <a:r>
              <a:rPr lang="en-US" sz="2400" dirty="0"/>
              <a:t>showed mathematically that EM wave propagation possible in waveguides</a:t>
            </a:r>
          </a:p>
          <a:p>
            <a:r>
              <a:rPr lang="en-US" sz="2400" dirty="0"/>
              <a:t>George Southworth (1930)</a:t>
            </a:r>
          </a:p>
          <a:p>
            <a:pPr lvl="1"/>
            <a:r>
              <a:rPr lang="en-US" sz="2400" dirty="0"/>
              <a:t>showed waveguides capable of small bandwidth transmission for high powers</a:t>
            </a:r>
          </a:p>
        </p:txBody>
      </p:sp>
      <p:sp>
        <p:nvSpPr>
          <p:cNvPr id="4" name="Rectangle 3"/>
          <p:cNvSpPr/>
          <p:nvPr/>
        </p:nvSpPr>
        <p:spPr>
          <a:xfrm>
            <a:off x="0" y="6396335"/>
            <a:ext cx="12192000" cy="461665"/>
          </a:xfrm>
          <a:prstGeom prst="rect">
            <a:avLst/>
          </a:prstGeom>
        </p:spPr>
        <p:txBody>
          <a:bodyPr wrap="square">
            <a:spAutoFit/>
          </a:bodyPr>
          <a:lstStyle/>
          <a:p>
            <a:pPr algn="ctr"/>
            <a:r>
              <a:rPr lang="en-US" sz="1200" dirty="0" smtClean="0"/>
              <a:t>Hope Foundation’s International Institute of Information Technology, I²IT, P-14 Rajiv Gandhi </a:t>
            </a:r>
            <a:r>
              <a:rPr lang="en-US" sz="1200" dirty="0" err="1" smtClean="0"/>
              <a:t>Infotech</a:t>
            </a:r>
            <a:r>
              <a:rPr lang="en-US" sz="1200" dirty="0" smtClean="0"/>
              <a:t> Park, </a:t>
            </a:r>
            <a:r>
              <a:rPr lang="en-US" sz="1200" dirty="0" err="1" smtClean="0"/>
              <a:t>Hinjawadi</a:t>
            </a:r>
            <a:r>
              <a:rPr lang="en-US" sz="1200" dirty="0" smtClean="0"/>
              <a:t>, </a:t>
            </a:r>
            <a:r>
              <a:rPr lang="en-US" sz="1200" dirty="0" err="1" smtClean="0"/>
              <a:t>Pune</a:t>
            </a:r>
            <a:r>
              <a:rPr lang="en-US" sz="1200" dirty="0" smtClean="0"/>
              <a:t> - 411 057 </a:t>
            </a:r>
          </a:p>
          <a:p>
            <a:pPr algn="ctr"/>
            <a:r>
              <a:rPr lang="en-US" sz="1200" dirty="0" smtClean="0"/>
              <a:t>Tel - +91 20 22933441 / 2 / 3  |  Website - </a:t>
            </a:r>
            <a:r>
              <a:rPr lang="en-US" sz="1200" dirty="0" smtClean="0">
                <a:hlinkClick r:id="rId2"/>
              </a:rPr>
              <a:t>www.isquareit.edu.in</a:t>
            </a:r>
            <a:r>
              <a:rPr lang="en-US" sz="1200" dirty="0" smtClean="0"/>
              <a:t> ; Email - </a:t>
            </a:r>
            <a:r>
              <a:rPr lang="en-US" sz="1200" dirty="0" smtClean="0">
                <a:hlinkClick r:id="rId3"/>
              </a:rPr>
              <a:t>info@isquareit.edu.in</a:t>
            </a:r>
            <a:r>
              <a:rPr lang="en-US" sz="1200" dirty="0" smtClean="0"/>
              <a:t> </a:t>
            </a:r>
            <a:endParaRPr lang="id-ID" sz="1200" dirty="0"/>
          </a:p>
        </p:txBody>
      </p:sp>
      <p:pic>
        <p:nvPicPr>
          <p:cNvPr id="5" name="Picture 4"/>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Tree>
    <p:extLst>
      <p:ext uri="{BB962C8B-B14F-4D97-AF65-F5344CB8AC3E}">
        <p14:creationId xmlns:p14="http://schemas.microsoft.com/office/powerpoint/2010/main" xmlns="" val="4199671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043545" y="0"/>
            <a:ext cx="7772400" cy="609600"/>
          </a:xfrm>
        </p:spPr>
        <p:txBody>
          <a:bodyPr>
            <a:normAutofit fontScale="90000"/>
          </a:bodyPr>
          <a:lstStyle/>
          <a:p>
            <a:r>
              <a:rPr lang="en-US" dirty="0"/>
              <a:t>Brief Microwave History</a:t>
            </a:r>
          </a:p>
        </p:txBody>
      </p:sp>
      <p:sp>
        <p:nvSpPr>
          <p:cNvPr id="23555" name="Rectangle 3"/>
          <p:cNvSpPr>
            <a:spLocks noGrp="1" noChangeArrowheads="1"/>
          </p:cNvSpPr>
          <p:nvPr>
            <p:ph idx="1"/>
          </p:nvPr>
        </p:nvSpPr>
        <p:spPr>
          <a:xfrm>
            <a:off x="1558636" y="803563"/>
            <a:ext cx="7772400" cy="5209309"/>
          </a:xfrm>
        </p:spPr>
        <p:txBody>
          <a:bodyPr>
            <a:normAutofit/>
          </a:bodyPr>
          <a:lstStyle/>
          <a:p>
            <a:endParaRPr lang="id-ID" sz="2400" dirty="0" smtClean="0"/>
          </a:p>
          <a:p>
            <a:r>
              <a:rPr lang="en-US" sz="2400" dirty="0" smtClean="0"/>
              <a:t>R.H. and S.F. Varian (1937)</a:t>
            </a:r>
          </a:p>
          <a:p>
            <a:pPr lvl="1"/>
            <a:r>
              <a:rPr lang="en-US" sz="2400" dirty="0" smtClean="0"/>
              <a:t>development of the klystron</a:t>
            </a:r>
          </a:p>
          <a:p>
            <a:r>
              <a:rPr lang="en-US" sz="2400" dirty="0" smtClean="0"/>
              <a:t>MIT </a:t>
            </a:r>
            <a:r>
              <a:rPr lang="en-US" sz="2400" dirty="0"/>
              <a:t>Radiation Laboratory (WWII)</a:t>
            </a:r>
          </a:p>
          <a:p>
            <a:pPr lvl="1"/>
            <a:r>
              <a:rPr lang="en-US" sz="2400" dirty="0"/>
              <a:t>radiation lab series - classic writings</a:t>
            </a:r>
          </a:p>
          <a:p>
            <a:r>
              <a:rPr lang="en-US" sz="2400" dirty="0"/>
              <a:t>Development of transistor (1950’s)</a:t>
            </a:r>
          </a:p>
          <a:p>
            <a:r>
              <a:rPr lang="en-US" sz="2400" dirty="0"/>
              <a:t>Development of Microwave Integrated Circuits</a:t>
            </a:r>
          </a:p>
          <a:p>
            <a:pPr lvl="1"/>
            <a:r>
              <a:rPr lang="en-US" sz="2400" dirty="0"/>
              <a:t>microwave circuit on a chip</a:t>
            </a:r>
          </a:p>
          <a:p>
            <a:pPr lvl="1"/>
            <a:r>
              <a:rPr lang="en-US" sz="2400" dirty="0"/>
              <a:t>microstrip lines</a:t>
            </a:r>
          </a:p>
          <a:p>
            <a:r>
              <a:rPr lang="en-US" sz="2400" dirty="0"/>
              <a:t>Satellites, wireless communications, ...</a:t>
            </a:r>
          </a:p>
        </p:txBody>
      </p:sp>
      <p:sp>
        <p:nvSpPr>
          <p:cNvPr id="5" name="Rectangle 4"/>
          <p:cNvSpPr/>
          <p:nvPr/>
        </p:nvSpPr>
        <p:spPr>
          <a:xfrm>
            <a:off x="0" y="6396335"/>
            <a:ext cx="12192000" cy="461665"/>
          </a:xfrm>
          <a:prstGeom prst="rect">
            <a:avLst/>
          </a:prstGeom>
        </p:spPr>
        <p:txBody>
          <a:bodyPr wrap="square">
            <a:spAutoFit/>
          </a:bodyPr>
          <a:lstStyle/>
          <a:p>
            <a:pPr algn="ctr"/>
            <a:r>
              <a:rPr lang="en-US" sz="1200" dirty="0" smtClean="0"/>
              <a:t>Hope Foundation’s International Institute of Information Technology, I²IT, P-14 Rajiv Gandhi </a:t>
            </a:r>
            <a:r>
              <a:rPr lang="en-US" sz="1200" dirty="0" err="1" smtClean="0"/>
              <a:t>Infotech</a:t>
            </a:r>
            <a:r>
              <a:rPr lang="en-US" sz="1200" dirty="0" smtClean="0"/>
              <a:t> Park, </a:t>
            </a:r>
            <a:r>
              <a:rPr lang="en-US" sz="1200" dirty="0" err="1" smtClean="0"/>
              <a:t>Hinjawadi</a:t>
            </a:r>
            <a:r>
              <a:rPr lang="en-US" sz="1200" dirty="0" smtClean="0"/>
              <a:t>, </a:t>
            </a:r>
            <a:r>
              <a:rPr lang="en-US" sz="1200" dirty="0" err="1" smtClean="0"/>
              <a:t>Pune</a:t>
            </a:r>
            <a:r>
              <a:rPr lang="en-US" sz="1200" dirty="0" smtClean="0"/>
              <a:t> - 411 057 </a:t>
            </a:r>
          </a:p>
          <a:p>
            <a:pPr algn="ctr"/>
            <a:r>
              <a:rPr lang="en-US" sz="1200" dirty="0" smtClean="0"/>
              <a:t>Tel - +91 20 22933441 / 2 / 3  |  Website - </a:t>
            </a:r>
            <a:r>
              <a:rPr lang="en-US" sz="1200" dirty="0" smtClean="0">
                <a:hlinkClick r:id="rId2"/>
              </a:rPr>
              <a:t>www.isquareit.edu.in</a:t>
            </a:r>
            <a:r>
              <a:rPr lang="en-US" sz="1200" dirty="0" smtClean="0"/>
              <a:t> ; Email - </a:t>
            </a:r>
            <a:r>
              <a:rPr lang="en-US" sz="1200" dirty="0" smtClean="0">
                <a:hlinkClick r:id="rId3"/>
              </a:rPr>
              <a:t>info@isquareit.edu.in</a:t>
            </a:r>
            <a:r>
              <a:rPr lang="en-US" sz="1200" dirty="0" smtClean="0"/>
              <a:t> </a:t>
            </a:r>
            <a:endParaRPr lang="id-ID" sz="1200" dirty="0"/>
          </a:p>
        </p:txBody>
      </p:sp>
      <p:pic>
        <p:nvPicPr>
          <p:cNvPr id="6" name="Picture 5"/>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Tree>
    <p:extLst>
      <p:ext uri="{BB962C8B-B14F-4D97-AF65-F5344CB8AC3E}">
        <p14:creationId xmlns:p14="http://schemas.microsoft.com/office/powerpoint/2010/main" xmlns="" val="644910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9F8344-BD2C-4A24-82C3-F5260B277753}"/>
              </a:ext>
            </a:extLst>
          </p:cNvPr>
          <p:cNvSpPr>
            <a:spLocks noGrp="1"/>
          </p:cNvSpPr>
          <p:nvPr>
            <p:ph type="title"/>
          </p:nvPr>
        </p:nvSpPr>
        <p:spPr/>
        <p:txBody>
          <a:bodyPr/>
          <a:lstStyle/>
          <a:p>
            <a:pPr algn="ctr"/>
            <a:r>
              <a:rPr lang="id-ID" dirty="0"/>
              <a:t>Advantages of Microwaves</a:t>
            </a:r>
          </a:p>
        </p:txBody>
      </p:sp>
      <p:sp>
        <p:nvSpPr>
          <p:cNvPr id="3" name="Content Placeholder 2">
            <a:extLst>
              <a:ext uri="{FF2B5EF4-FFF2-40B4-BE49-F238E27FC236}">
                <a16:creationId xmlns:a16="http://schemas.microsoft.com/office/drawing/2014/main" xmlns="" id="{66C54F65-36F0-49B0-A98B-3AD0A0284E15}"/>
              </a:ext>
            </a:extLst>
          </p:cNvPr>
          <p:cNvSpPr>
            <a:spLocks noGrp="1"/>
          </p:cNvSpPr>
          <p:nvPr>
            <p:ph idx="1"/>
          </p:nvPr>
        </p:nvSpPr>
        <p:spPr>
          <a:xfrm>
            <a:off x="525774" y="1349223"/>
            <a:ext cx="11029615" cy="4430369"/>
          </a:xfrm>
        </p:spPr>
        <p:txBody>
          <a:bodyPr>
            <a:normAutofit lnSpcReduction="10000"/>
          </a:bodyPr>
          <a:lstStyle/>
          <a:p>
            <a:pPr>
              <a:buClr>
                <a:schemeClr val="folHlink"/>
              </a:buClr>
              <a:buSzPct val="130000"/>
            </a:pPr>
            <a:r>
              <a:rPr lang="id-ID" sz="2400" dirty="0">
                <a:latin typeface="+mj-lt"/>
              </a:rPr>
              <a:t>Increased bandwidth availability</a:t>
            </a:r>
          </a:p>
          <a:p>
            <a:pPr>
              <a:buClr>
                <a:schemeClr val="folHlink"/>
              </a:buClr>
              <a:buSzPct val="130000"/>
              <a:buFontTx/>
              <a:buChar char="•"/>
            </a:pPr>
            <a:r>
              <a:rPr lang="en-US" sz="2400" dirty="0">
                <a:latin typeface="+mj-lt"/>
              </a:rPr>
              <a:t>More bandwidth can be realized at higher frequencies. Bandwidth is critically important because available frequency bands in the electromagnetic spectrum are being rapidly depleted.</a:t>
            </a:r>
          </a:p>
          <a:p>
            <a:pPr>
              <a:buClr>
                <a:schemeClr val="folHlink"/>
              </a:buClr>
              <a:buSzPct val="130000"/>
              <a:buFontTx/>
              <a:buChar char="•"/>
            </a:pPr>
            <a:r>
              <a:rPr lang="en-US" sz="2400" dirty="0">
                <a:latin typeface="+mj-lt"/>
              </a:rPr>
              <a:t> Microwave signals travel by line of sight are not bent by the ionosphere as are lower frequency signals and thus </a:t>
            </a:r>
            <a:r>
              <a:rPr lang="en-US" sz="2400" b="1" dirty="0">
                <a:latin typeface="+mj-lt"/>
              </a:rPr>
              <a:t>satellite and terrestrial communication </a:t>
            </a:r>
            <a:r>
              <a:rPr lang="en-US" sz="2400" dirty="0">
                <a:latin typeface="+mj-lt"/>
              </a:rPr>
              <a:t>links with very high capacities are possible.</a:t>
            </a:r>
          </a:p>
          <a:p>
            <a:pPr>
              <a:buClr>
                <a:schemeClr val="folHlink"/>
              </a:buClr>
              <a:buSzPct val="130000"/>
            </a:pPr>
            <a:endParaRPr lang="en-US" sz="2400" dirty="0">
              <a:latin typeface="+mj-lt"/>
            </a:endParaRPr>
          </a:p>
          <a:p>
            <a:pPr>
              <a:buClr>
                <a:schemeClr val="folHlink"/>
              </a:buClr>
              <a:buSzPct val="130000"/>
              <a:buFontTx/>
              <a:buChar char="•"/>
            </a:pPr>
            <a:r>
              <a:rPr lang="en-US" sz="2400" dirty="0">
                <a:latin typeface="+mj-lt"/>
              </a:rPr>
              <a:t> Effective reflection area (radar cross section) of a radar target is proportional to the target’s electrical size. Thus generally microwave frequencies are preferred for </a:t>
            </a:r>
            <a:r>
              <a:rPr lang="en-US" sz="2400" b="1" dirty="0">
                <a:latin typeface="+mj-lt"/>
              </a:rPr>
              <a:t>radar systems</a:t>
            </a:r>
            <a:r>
              <a:rPr lang="en-US" sz="2400" dirty="0">
                <a:latin typeface="+mj-lt"/>
              </a:rPr>
              <a:t>.</a:t>
            </a:r>
          </a:p>
          <a:p>
            <a:endParaRPr lang="id-ID" dirty="0"/>
          </a:p>
        </p:txBody>
      </p:sp>
      <p:sp>
        <p:nvSpPr>
          <p:cNvPr id="4" name="Rectangle 3"/>
          <p:cNvSpPr/>
          <p:nvPr/>
        </p:nvSpPr>
        <p:spPr>
          <a:xfrm>
            <a:off x="0" y="6396335"/>
            <a:ext cx="12192000" cy="461665"/>
          </a:xfrm>
          <a:prstGeom prst="rect">
            <a:avLst/>
          </a:prstGeom>
        </p:spPr>
        <p:txBody>
          <a:bodyPr wrap="square">
            <a:spAutoFit/>
          </a:bodyPr>
          <a:lstStyle/>
          <a:p>
            <a:pPr algn="ctr"/>
            <a:r>
              <a:rPr lang="en-US" sz="1200" dirty="0" smtClean="0"/>
              <a:t>Hope Foundation’s International Institute of Information Technology, I²IT, P-14 Rajiv Gandhi </a:t>
            </a:r>
            <a:r>
              <a:rPr lang="en-US" sz="1200" dirty="0" err="1" smtClean="0"/>
              <a:t>Infotech</a:t>
            </a:r>
            <a:r>
              <a:rPr lang="en-US" sz="1200" dirty="0" smtClean="0"/>
              <a:t> Park, </a:t>
            </a:r>
            <a:r>
              <a:rPr lang="en-US" sz="1200" dirty="0" err="1" smtClean="0"/>
              <a:t>Hinjawadi</a:t>
            </a:r>
            <a:r>
              <a:rPr lang="en-US" sz="1200" dirty="0" smtClean="0"/>
              <a:t>, </a:t>
            </a:r>
            <a:r>
              <a:rPr lang="en-US" sz="1200" dirty="0" err="1" smtClean="0"/>
              <a:t>Pune</a:t>
            </a:r>
            <a:r>
              <a:rPr lang="en-US" sz="1200" dirty="0" smtClean="0"/>
              <a:t> - 411 057 </a:t>
            </a:r>
          </a:p>
          <a:p>
            <a:pPr algn="ctr"/>
            <a:r>
              <a:rPr lang="en-US" sz="1200" dirty="0" smtClean="0"/>
              <a:t>Tel - +91 20 22933441 / 2 / 3  |  Website - </a:t>
            </a:r>
            <a:r>
              <a:rPr lang="en-US" sz="1200" dirty="0" smtClean="0">
                <a:hlinkClick r:id="rId2"/>
              </a:rPr>
              <a:t>www.isquareit.edu.in</a:t>
            </a:r>
            <a:r>
              <a:rPr lang="en-US" sz="1200" dirty="0" smtClean="0"/>
              <a:t> ; Email - </a:t>
            </a:r>
            <a:r>
              <a:rPr lang="en-US" sz="1200" dirty="0" smtClean="0">
                <a:hlinkClick r:id="rId3"/>
              </a:rPr>
              <a:t>info@isquareit.edu.in</a:t>
            </a:r>
            <a:r>
              <a:rPr lang="en-US" sz="1200" dirty="0" smtClean="0"/>
              <a:t> </a:t>
            </a:r>
            <a:endParaRPr lang="id-ID" sz="1200" dirty="0"/>
          </a:p>
        </p:txBody>
      </p:sp>
      <p:pic>
        <p:nvPicPr>
          <p:cNvPr id="5" name="Picture 4"/>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Tree>
    <p:extLst>
      <p:ext uri="{BB962C8B-B14F-4D97-AF65-F5344CB8AC3E}">
        <p14:creationId xmlns:p14="http://schemas.microsoft.com/office/powerpoint/2010/main" xmlns="" val="993414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9AC78A-ADB2-4841-A597-6DA03A60B73B}"/>
              </a:ext>
            </a:extLst>
          </p:cNvPr>
          <p:cNvSpPr>
            <a:spLocks noGrp="1"/>
          </p:cNvSpPr>
          <p:nvPr>
            <p:ph type="title"/>
          </p:nvPr>
        </p:nvSpPr>
        <p:spPr>
          <a:xfrm>
            <a:off x="646111" y="0"/>
            <a:ext cx="9404723" cy="817418"/>
          </a:xfrm>
        </p:spPr>
        <p:txBody>
          <a:bodyPr/>
          <a:lstStyle/>
          <a:p>
            <a:pPr algn="ctr"/>
            <a:r>
              <a:rPr lang="en-US" dirty="0" smtClean="0"/>
              <a:t>     </a:t>
            </a:r>
            <a:r>
              <a:rPr lang="id-ID" dirty="0" smtClean="0"/>
              <a:t>Advantages </a:t>
            </a:r>
            <a:r>
              <a:rPr lang="id-ID" dirty="0"/>
              <a:t>of microwaves</a:t>
            </a:r>
          </a:p>
        </p:txBody>
      </p:sp>
      <p:sp>
        <p:nvSpPr>
          <p:cNvPr id="3" name="Content Placeholder 2">
            <a:extLst>
              <a:ext uri="{FF2B5EF4-FFF2-40B4-BE49-F238E27FC236}">
                <a16:creationId xmlns:mc="http://schemas.openxmlformats.org/markup-compatibility/2006" xmlns:a16="http://schemas.microsoft.com/office/drawing/2014/main" xmlns="" id="{A0EF35A0-623B-4810-A26E-30687419EA07}"/>
              </a:ext>
            </a:extLst>
          </p:cNvPr>
          <p:cNvSpPr>
            <a:spLocks noGrp="1" noRot="1" noChangeAspect="1" noMove="1" noResize="1" noEditPoints="1" noAdjustHandles="1" noChangeArrowheads="1" noChangeShapeType="1" noTextEdit="1"/>
          </p:cNvSpPr>
          <p:nvPr>
            <p:ph idx="1"/>
          </p:nvPr>
        </p:nvSpPr>
        <p:spPr>
          <a:xfrm>
            <a:off x="445268" y="1851880"/>
            <a:ext cx="11029615" cy="5006120"/>
          </a:xfrm>
          <a:blipFill>
            <a:blip r:embed="rId2"/>
            <a:stretch>
              <a:fillRect l="-829" t="-974" r="-995"/>
            </a:stretch>
          </a:blipFill>
        </p:spPr>
        <p:txBody>
          <a:bodyPr/>
          <a:lstStyle/>
          <a:p>
            <a:r>
              <a:rPr lang="id-ID" dirty="0">
                <a:noFill/>
              </a:rPr>
              <a:t> </a:t>
            </a:r>
          </a:p>
        </p:txBody>
      </p:sp>
      <p:sp>
        <p:nvSpPr>
          <p:cNvPr id="4" name="Rectangle 3"/>
          <p:cNvSpPr/>
          <p:nvPr/>
        </p:nvSpPr>
        <p:spPr>
          <a:xfrm>
            <a:off x="0" y="6396335"/>
            <a:ext cx="12192000" cy="461665"/>
          </a:xfrm>
          <a:prstGeom prst="rect">
            <a:avLst/>
          </a:prstGeom>
        </p:spPr>
        <p:txBody>
          <a:bodyPr wrap="square">
            <a:spAutoFit/>
          </a:bodyPr>
          <a:lstStyle/>
          <a:p>
            <a:pPr algn="ctr"/>
            <a:r>
              <a:rPr lang="en-US" sz="1200" dirty="0" smtClean="0"/>
              <a:t>Hope Foundation’s International Institute of Information Technology, I²IT, P-14 Rajiv Gandhi </a:t>
            </a:r>
            <a:r>
              <a:rPr lang="en-US" sz="1200" dirty="0" err="1" smtClean="0"/>
              <a:t>Infotech</a:t>
            </a:r>
            <a:r>
              <a:rPr lang="en-US" sz="1200" dirty="0" smtClean="0"/>
              <a:t> Park, </a:t>
            </a:r>
            <a:r>
              <a:rPr lang="en-US" sz="1200" dirty="0" err="1" smtClean="0"/>
              <a:t>Hinjawadi</a:t>
            </a:r>
            <a:r>
              <a:rPr lang="en-US" sz="1200" dirty="0" smtClean="0"/>
              <a:t>, </a:t>
            </a:r>
            <a:r>
              <a:rPr lang="en-US" sz="1200" dirty="0" err="1" smtClean="0"/>
              <a:t>Pune</a:t>
            </a:r>
            <a:r>
              <a:rPr lang="en-US" sz="1200" dirty="0" smtClean="0"/>
              <a:t> - 411 057 </a:t>
            </a:r>
          </a:p>
          <a:p>
            <a:pPr algn="ctr"/>
            <a:r>
              <a:rPr lang="en-US" sz="1200" dirty="0" smtClean="0"/>
              <a:t>Tel - +91 20 22933441 / 2 / 3  |  Website - </a:t>
            </a:r>
            <a:r>
              <a:rPr lang="en-US" sz="1200" dirty="0" smtClean="0">
                <a:hlinkClick r:id="rId3"/>
              </a:rPr>
              <a:t>www.isquareit.edu.in</a:t>
            </a:r>
            <a:r>
              <a:rPr lang="en-US" sz="1200" dirty="0" smtClean="0"/>
              <a:t> ; Email - </a:t>
            </a:r>
            <a:r>
              <a:rPr lang="en-US" sz="1200" dirty="0" smtClean="0">
                <a:hlinkClick r:id="rId4"/>
              </a:rPr>
              <a:t>info@isquareit.edu.in</a:t>
            </a:r>
            <a:r>
              <a:rPr lang="en-US" sz="1200" dirty="0" smtClean="0"/>
              <a:t> </a:t>
            </a:r>
            <a:endParaRPr lang="id-ID" sz="1200" dirty="0"/>
          </a:p>
        </p:txBody>
      </p:sp>
      <p:pic>
        <p:nvPicPr>
          <p:cNvPr id="5" name="Picture 4"/>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0" y="0"/>
            <a:ext cx="1812415" cy="840740"/>
          </a:xfrm>
          <a:prstGeom prst="rect">
            <a:avLst/>
          </a:prstGeom>
        </p:spPr>
      </p:pic>
    </p:spTree>
    <p:extLst>
      <p:ext uri="{BB962C8B-B14F-4D97-AF65-F5344CB8AC3E}">
        <p14:creationId xmlns:p14="http://schemas.microsoft.com/office/powerpoint/2010/main" xmlns="" val="30608833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216</TotalTime>
  <Words>1100</Words>
  <Application>Microsoft Office PowerPoint</Application>
  <PresentationFormat>Custom</PresentationFormat>
  <Paragraphs>95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Ion</vt:lpstr>
      <vt:lpstr>Introduction to Microwave</vt:lpstr>
      <vt:lpstr>         Electromagnetic Spectrum &amp; spectrum meaning</vt:lpstr>
      <vt:lpstr>Electromagnetic Spectrum</vt:lpstr>
      <vt:lpstr>Slide 4</vt:lpstr>
      <vt:lpstr>Brief Microwave History</vt:lpstr>
      <vt:lpstr>Brief Microwave History</vt:lpstr>
      <vt:lpstr>Brief Microwave History</vt:lpstr>
      <vt:lpstr>Advantages of Microwaves</vt:lpstr>
      <vt:lpstr>     Advantages of microwaves</vt:lpstr>
      <vt:lpstr>Advantages of microwaves</vt:lpstr>
      <vt:lpstr>Application of microwave</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Microwave</dc:title>
  <dc:creator>shri</dc:creator>
  <cp:lastModifiedBy>Vaidehi Banerjee</cp:lastModifiedBy>
  <cp:revision>21</cp:revision>
  <dcterms:created xsi:type="dcterms:W3CDTF">2017-09-25T12:51:53Z</dcterms:created>
  <dcterms:modified xsi:type="dcterms:W3CDTF">2019-01-07T12:49:45Z</dcterms:modified>
</cp:coreProperties>
</file>