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366" r:id="rId3"/>
    <p:sldId id="258" r:id="rId4"/>
    <p:sldId id="383" r:id="rId5"/>
    <p:sldId id="259" r:id="rId6"/>
    <p:sldId id="261" r:id="rId7"/>
    <p:sldId id="262" r:id="rId8"/>
    <p:sldId id="263" r:id="rId9"/>
    <p:sldId id="384" r:id="rId10"/>
    <p:sldId id="385" r:id="rId11"/>
    <p:sldId id="265" r:id="rId12"/>
    <p:sldId id="3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015" autoAdjust="0"/>
    <p:restoredTop sz="94660"/>
  </p:normalViewPr>
  <p:slideViewPr>
    <p:cSldViewPr>
      <p:cViewPr>
        <p:scale>
          <a:sx n="72" d="100"/>
          <a:sy n="72" d="100"/>
        </p:scale>
        <p:origin x="-142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05B47-8810-4448-B2EC-818FF4D82985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ECA5B-6FBF-4B10-B60C-46F563680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89663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8FAA9-3316-4932-928A-DB15D5E11A25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7B904-31AB-4377-9C18-324667B87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3780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027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205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4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559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09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04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542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631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47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154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622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372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isquareit.edu.i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88224" y="5445224"/>
            <a:ext cx="2062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I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By :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Ashvini</a:t>
            </a:r>
            <a:r>
              <a:rPr lang="en-I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Kulkarni</a:t>
            </a:r>
            <a:endParaRPr lang="en-I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0298" y="1428736"/>
            <a:ext cx="442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Artificial Intelligence</a:t>
            </a:r>
            <a:endParaRPr lang="en-IN" sz="4000" dirty="0"/>
          </a:p>
        </p:txBody>
      </p:sp>
    </p:spTree>
    <p:extLst>
      <p:ext uri="{BB962C8B-B14F-4D97-AF65-F5344CB8AC3E}">
        <p14:creationId xmlns="" xmlns:p14="http://schemas.microsoft.com/office/powerpoint/2010/main" val="4268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897563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Task performance can be measured by following parameters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4000" b="1" dirty="0" smtClean="0"/>
              <a:t>PEAS (Performance, Environnent, </a:t>
            </a:r>
            <a:r>
              <a:rPr lang="en-IN" sz="4000" b="1" dirty="0" smtClean="0"/>
              <a:t>actuator</a:t>
            </a:r>
            <a:r>
              <a:rPr lang="fr-FR" sz="4000" b="1" dirty="0" smtClean="0"/>
              <a:t>, </a:t>
            </a:r>
            <a:r>
              <a:rPr lang="fr-FR" sz="4000" b="1" smtClean="0"/>
              <a:t>sensors</a:t>
            </a:r>
            <a:r>
              <a:rPr lang="fr-FR" sz="4000" b="1" dirty="0" smtClean="0"/>
              <a:t>) description</a:t>
            </a:r>
            <a:r>
              <a:rPr lang="en-IN" sz="4000" b="1" dirty="0" smtClean="0"/>
              <a:t> </a:t>
            </a: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Nature of environments</a:t>
            </a:r>
          </a:p>
        </p:txBody>
      </p:sp>
    </p:spTree>
    <p:extLst>
      <p:ext uri="{BB962C8B-B14F-4D97-AF65-F5344CB8AC3E}">
        <p14:creationId xmlns="" xmlns:p14="http://schemas.microsoft.com/office/powerpoint/2010/main" val="6148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Example: Taxi Driver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28802"/>
            <a:ext cx="8763000" cy="452596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Taxi Driver =</a:t>
            </a:r>
            <a:r>
              <a:rPr lang="en-IN" b="1" dirty="0" smtClean="0"/>
              <a:t> Agent Type 	</a:t>
            </a:r>
          </a:p>
          <a:p>
            <a:r>
              <a:rPr lang="en-IN" dirty="0" smtClean="0"/>
              <a:t>Safe, fast, legal, comfortable trip, maximize profits 	=</a:t>
            </a:r>
            <a:r>
              <a:rPr lang="en-IN" b="1" dirty="0" smtClean="0"/>
              <a:t>Performance Measure 	</a:t>
            </a:r>
          </a:p>
          <a:p>
            <a:r>
              <a:rPr lang="en-IN" dirty="0" smtClean="0"/>
              <a:t>Roads and other traffic, pedestrians, customers=</a:t>
            </a:r>
            <a:r>
              <a:rPr lang="en-IN" b="1" dirty="0" smtClean="0"/>
              <a:t>Environment 	</a:t>
            </a:r>
          </a:p>
          <a:p>
            <a:r>
              <a:rPr lang="en-IN" dirty="0" smtClean="0"/>
              <a:t>Steering, accelerator, brake, signal horn, display=</a:t>
            </a:r>
            <a:r>
              <a:rPr lang="en-IN" b="1" dirty="0" smtClean="0"/>
              <a:t>Actuators 	</a:t>
            </a:r>
          </a:p>
          <a:p>
            <a:r>
              <a:rPr lang="en-IN" dirty="0" smtClean="0"/>
              <a:t>Cameras, sonar, speedometer, GPS, odometer, accelerometer, engine sensors, keyboard =</a:t>
            </a:r>
            <a:r>
              <a:rPr lang="en-IN" b="1" dirty="0" smtClean="0"/>
              <a:t>Sensors 	</a:t>
            </a:r>
          </a:p>
          <a:p>
            <a:pPr>
              <a:buNone/>
            </a:pPr>
            <a:endParaRPr lang="en-IN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165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452596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[1] Stuart Russell, Peter </a:t>
            </a:r>
            <a:r>
              <a:rPr lang="en-IN" dirty="0" err="1" smtClean="0"/>
              <a:t>Norvig</a:t>
            </a:r>
            <a:r>
              <a:rPr lang="en-IN" dirty="0" smtClean="0"/>
              <a:t>, ―Artificial       Intelligence‖, A Modern Approach, Pearson Education/Prentice Hall of India. 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18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Syllabus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AI</a:t>
            </a:r>
            <a:endParaRPr lang="en-IN" dirty="0" smtClean="0"/>
          </a:p>
          <a:p>
            <a:r>
              <a:rPr lang="en-IN" dirty="0" smtClean="0"/>
              <a:t>Intelligent Agents</a:t>
            </a:r>
          </a:p>
          <a:p>
            <a:r>
              <a:rPr lang="en-IN" dirty="0" smtClean="0"/>
              <a:t> Agents </a:t>
            </a:r>
          </a:p>
          <a:p>
            <a:r>
              <a:rPr lang="en-IN" dirty="0" smtClean="0"/>
              <a:t>Agent types</a:t>
            </a:r>
          </a:p>
          <a:p>
            <a:r>
              <a:rPr lang="en-IN" dirty="0" smtClean="0"/>
              <a:t>Good behaviour</a:t>
            </a:r>
          </a:p>
          <a:p>
            <a:r>
              <a:rPr lang="en-IN" dirty="0" smtClean="0"/>
              <a:t>The nature of environments</a:t>
            </a:r>
          </a:p>
          <a:p>
            <a:r>
              <a:rPr lang="en-IN" dirty="0" smtClean="0"/>
              <a:t>structure of agents  </a:t>
            </a:r>
          </a:p>
          <a:p>
            <a:r>
              <a:rPr lang="en-IN" dirty="0" smtClean="0"/>
              <a:t>agents and nature of its environment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66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Artificial Intelligent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3795"/>
            <a:ext cx="8991600" cy="5364163"/>
          </a:xfrm>
        </p:spPr>
        <p:txBody>
          <a:bodyPr>
            <a:normAutofit/>
          </a:bodyPr>
          <a:lstStyle/>
          <a:p>
            <a:pPr>
              <a:buNone/>
            </a:pPr>
            <a:endParaRPr lang="en-IN" b="1" dirty="0" smtClean="0"/>
          </a:p>
          <a:p>
            <a:r>
              <a:rPr lang="en-IN" b="1" dirty="0" smtClean="0"/>
              <a:t>Artificial Intelligence is the study of how to make computers do things at the moment, and do better [1].</a:t>
            </a:r>
          </a:p>
          <a:p>
            <a:r>
              <a:rPr lang="en-US" b="1" dirty="0" smtClean="0"/>
              <a:t>AI important elements: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Systems that </a:t>
            </a:r>
            <a:r>
              <a:rPr lang="en-IN" dirty="0" smtClean="0">
                <a:solidFill>
                  <a:srgbClr val="FF0000"/>
                </a:solidFill>
              </a:rPr>
              <a:t>think like humans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Systems that </a:t>
            </a:r>
            <a:r>
              <a:rPr lang="en-IN" dirty="0" smtClean="0">
                <a:solidFill>
                  <a:srgbClr val="FF0000"/>
                </a:solidFill>
              </a:rPr>
              <a:t>act like humans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Systems that </a:t>
            </a:r>
            <a:r>
              <a:rPr lang="en-IN" dirty="0" smtClean="0">
                <a:solidFill>
                  <a:srgbClr val="FF0000"/>
                </a:solidFill>
              </a:rPr>
              <a:t>think rationally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Systems that </a:t>
            </a:r>
            <a:r>
              <a:rPr lang="en-IN" dirty="0" smtClean="0">
                <a:solidFill>
                  <a:srgbClr val="FF0000"/>
                </a:solidFill>
              </a:rPr>
              <a:t>act rationally 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1414"/>
            <a:ext cx="1812415" cy="840740"/>
          </a:xfrm>
          <a:prstGeom prst="rect">
            <a:avLst/>
          </a:prstGeom>
        </p:spPr>
      </p:pic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5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Artificial Intelligent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3795"/>
            <a:ext cx="8991600" cy="53641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IN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Applications of AI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Optical character recognition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Handwriting recognition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Speech recognition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Face recognition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Gaming</a:t>
            </a:r>
            <a:endParaRPr lang="en-IN" dirty="0" smtClean="0"/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Artificial creativity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Computer vision, Virtual reality, and Image processing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Photo and Video manipulation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Diagnosis (artificial intelligence)</a:t>
            </a:r>
          </a:p>
          <a:p>
            <a:endParaRPr lang="en-IN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1414"/>
            <a:ext cx="1812415" cy="840740"/>
          </a:xfrm>
          <a:prstGeom prst="rect">
            <a:avLst/>
          </a:prstGeom>
        </p:spPr>
      </p:pic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5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6871"/>
            <a:ext cx="8229600" cy="748923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Intelligent Agent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357958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8596" y="1000108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An </a:t>
            </a:r>
            <a:r>
              <a:rPr lang="en-IN" b="1" dirty="0" smtClean="0">
                <a:solidFill>
                  <a:srgbClr val="FF0000"/>
                </a:solidFill>
              </a:rPr>
              <a:t>agent is anything that can be viewed as perceiving its environment through sensors and acting upon that environment through actuators shown in Figure[1]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85852" y="2714620"/>
            <a:ext cx="157163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Environment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4572000" y="2786058"/>
            <a:ext cx="185738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Agent</a:t>
            </a:r>
            <a:endParaRPr lang="en-IN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4572000" y="235743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72066" y="22859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Sensor input</a:t>
            </a:r>
            <a:endParaRPr lang="en-IN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57488" y="3000372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6116" y="264318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percepts</a:t>
            </a:r>
            <a:endParaRPr lang="en-IN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2857488" y="3786190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357554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action</a:t>
            </a:r>
            <a:endParaRPr lang="en-IN" dirty="0"/>
          </a:p>
        </p:txBody>
      </p:sp>
      <p:sp>
        <p:nvSpPr>
          <p:cNvPr id="22" name="TextBox 21"/>
          <p:cNvSpPr txBox="1"/>
          <p:nvPr/>
        </p:nvSpPr>
        <p:spPr>
          <a:xfrm>
            <a:off x="1714480" y="4714884"/>
            <a:ext cx="471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Figure: Agent interaction with environment</a:t>
            </a:r>
            <a:endParaRPr lang="en-IN" sz="1400" dirty="0"/>
          </a:p>
        </p:txBody>
      </p:sp>
    </p:spTree>
    <p:extLst>
      <p:ext uri="{BB962C8B-B14F-4D97-AF65-F5344CB8AC3E}">
        <p14:creationId xmlns="" xmlns:p14="http://schemas.microsoft.com/office/powerpoint/2010/main" val="26226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68931"/>
          </a:xfrm>
        </p:spPr>
        <p:txBody>
          <a:bodyPr>
            <a:noAutofit/>
          </a:bodyPr>
          <a:lstStyle/>
          <a:p>
            <a:r>
              <a:rPr lang="en-US" sz="4000" dirty="0" smtClean="0"/>
              <a:t>Agent action is decided upon any input perceived by any agent.</a:t>
            </a:r>
          </a:p>
          <a:p>
            <a:endParaRPr lang="en-US" sz="4000" dirty="0" smtClean="0"/>
          </a:p>
          <a:p>
            <a:r>
              <a:rPr lang="en-US" sz="4000" dirty="0" smtClean="0"/>
              <a:t>Agent program is the action taken against that percept sequence</a:t>
            </a:r>
          </a:p>
          <a:p>
            <a:pPr marL="742950" indent="-742950">
              <a:buFont typeface="+mj-lt"/>
              <a:buAutoNum type="arabicParenR"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57356" y="142852"/>
            <a:ext cx="6858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Agent Function and Agent Program</a:t>
            </a:r>
            <a:endParaRPr lang="en-IN" sz="3200" b="1" dirty="0"/>
          </a:p>
        </p:txBody>
      </p:sp>
    </p:spTree>
    <p:extLst>
      <p:ext uri="{BB962C8B-B14F-4D97-AF65-F5344CB8AC3E}">
        <p14:creationId xmlns="" xmlns:p14="http://schemas.microsoft.com/office/powerpoint/2010/main" val="202842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Good behaviour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Rationality: Agent selects action which maximizes the performance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Learn: Agent should learn from perceive sequences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Omniscient: Agent should know the outcome of its actions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Autonomous: Agent should compensate for half/inaccurate knowledge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492"/>
            <a:ext cx="1812415" cy="840740"/>
          </a:xfrm>
          <a:prstGeom prst="rect">
            <a:avLst/>
          </a:prstGeom>
        </p:spPr>
      </p:pic>
      <p:sp>
        <p:nvSpPr>
          <p:cNvPr id="1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99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897563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Specifying the task environment</a:t>
            </a:r>
          </a:p>
          <a:p>
            <a:r>
              <a:rPr lang="en-IN" sz="4000" b="1" dirty="0" smtClean="0"/>
              <a:t>task environment specification includes the performance measure, the external environment, the actuators, and the sensors </a:t>
            </a: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/>
              <a:t>Nature of environments</a:t>
            </a:r>
            <a:endParaRPr lang="en-IN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48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897563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Task performance can be measured by following parameters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4000" b="1" dirty="0" smtClean="0"/>
              <a:t>PEAS (Performance, </a:t>
            </a:r>
            <a:r>
              <a:rPr lang="fr-FR" sz="4000" b="1" dirty="0" err="1" smtClean="0"/>
              <a:t>Environment</a:t>
            </a:r>
            <a:r>
              <a:rPr lang="fr-FR" sz="4000" b="1" dirty="0" smtClean="0"/>
              <a:t>, </a:t>
            </a:r>
            <a:r>
              <a:rPr lang="fr-FR" sz="4000" b="1" dirty="0" err="1" smtClean="0"/>
              <a:t>Actuators</a:t>
            </a:r>
            <a:r>
              <a:rPr lang="fr-FR" sz="4000" b="1" dirty="0" smtClean="0"/>
              <a:t>, </a:t>
            </a:r>
            <a:r>
              <a:rPr lang="fr-FR" sz="4000" b="1" dirty="0" err="1" smtClean="0"/>
              <a:t>Sensors</a:t>
            </a:r>
            <a:r>
              <a:rPr lang="fr-FR" sz="4000" b="1" dirty="0" smtClean="0"/>
              <a:t>) description</a:t>
            </a:r>
            <a:r>
              <a:rPr lang="en-IN" sz="4000" b="1" dirty="0" smtClean="0"/>
              <a:t> </a:t>
            </a: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Nature of environments</a:t>
            </a:r>
          </a:p>
        </p:txBody>
      </p:sp>
    </p:spTree>
    <p:extLst>
      <p:ext uri="{BB962C8B-B14F-4D97-AF65-F5344CB8AC3E}">
        <p14:creationId xmlns="" xmlns:p14="http://schemas.microsoft.com/office/powerpoint/2010/main" val="6148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806</Words>
  <Application>Microsoft Office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Introduction</vt:lpstr>
      <vt:lpstr>Syllabus </vt:lpstr>
      <vt:lpstr>Artificial Intelligent  </vt:lpstr>
      <vt:lpstr>Artificial Intelligent  </vt:lpstr>
      <vt:lpstr>Slide 5</vt:lpstr>
      <vt:lpstr>Slide 6</vt:lpstr>
      <vt:lpstr>Good behaviour</vt:lpstr>
      <vt:lpstr>Nature of environments</vt:lpstr>
      <vt:lpstr>Nature of environments</vt:lpstr>
      <vt:lpstr>Nature of environments</vt:lpstr>
      <vt:lpstr> Example: Taxi Driver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ashvinik</cp:lastModifiedBy>
  <cp:revision>76</cp:revision>
  <dcterms:created xsi:type="dcterms:W3CDTF">2017-08-15T14:16:37Z</dcterms:created>
  <dcterms:modified xsi:type="dcterms:W3CDTF">2018-12-13T02:58:19Z</dcterms:modified>
</cp:coreProperties>
</file>