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7" r:id="rId2"/>
    <p:sldId id="366" r:id="rId3"/>
    <p:sldId id="258" r:id="rId4"/>
    <p:sldId id="383" r:id="rId5"/>
    <p:sldId id="259" r:id="rId6"/>
    <p:sldId id="261" r:id="rId7"/>
    <p:sldId id="262" r:id="rId8"/>
    <p:sldId id="263" r:id="rId9"/>
    <p:sldId id="384" r:id="rId10"/>
    <p:sldId id="385" r:id="rId11"/>
    <p:sldId id="265" r:id="rId12"/>
    <p:sldId id="36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3015" autoAdjust="0"/>
    <p:restoredTop sz="94660"/>
  </p:normalViewPr>
  <p:slideViewPr>
    <p:cSldViewPr>
      <p:cViewPr>
        <p:scale>
          <a:sx n="72" d="100"/>
          <a:sy n="72" d="100"/>
        </p:scale>
        <p:origin x="-1428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D05B47-8810-4448-B2EC-818FF4D82985}" type="datetimeFigureOut">
              <a:rPr lang="en-US" smtClean="0"/>
              <a:pPr/>
              <a:t>12/13/2018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ECA5B-6FBF-4B10-B60C-46F5636808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2896636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C8FAA9-3316-4932-928A-DB15D5E11A25}" type="datetimeFigureOut">
              <a:rPr lang="en-US" smtClean="0"/>
              <a:pPr/>
              <a:t>12/13/2018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57B904-31AB-4377-9C18-324667B879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5378000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Hope Foundation’s International Institute of Information Technology, I²IT, P-14 Rajiv Gandhi Infotech Park, Hinjawadi, Pune - 411 057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16B80-B114-4B5B-9DA6-D5E201E0F9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10278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Hope Foundation’s International Institute of Information Technology, I²IT, P-14 Rajiv Gandhi Infotech Park, Hinjawadi, Pune - 411 057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16B80-B114-4B5B-9DA6-D5E201E0F9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02052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Hope Foundation’s International Institute of Information Technology, I²IT, P-14 Rajiv Gandhi Infotech Park, Hinjawadi, Pune - 411 057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16B80-B114-4B5B-9DA6-D5E201E0F9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9243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Hope Foundation’s International Institute of Information Technology, I²IT, P-14 Rajiv Gandhi Infotech Park, Hinjawadi, Pune - 411 057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16B80-B114-4B5B-9DA6-D5E201E0F9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75597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Hope Foundation’s International Institute of Information Technology, I²IT, P-14 Rajiv Gandhi Infotech Park, Hinjawadi, Pune - 411 057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16B80-B114-4B5B-9DA6-D5E201E0F9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1097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Hope Foundation’s International Institute of Information Technology, I²IT, P-14 Rajiv Gandhi Infotech Park, Hinjawadi, Pune - 411 057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16B80-B114-4B5B-9DA6-D5E201E0F9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10443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Hope Foundation’s International Institute of Information Technology, I²IT, P-14 Rajiv Gandhi Infotech Park, Hinjawadi, Pune - 411 057 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16B80-B114-4B5B-9DA6-D5E201E0F9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55426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Hope Foundation’s International Institute of Information Technology, I²IT, P-14 Rajiv Gandhi Infotech Park, Hinjawadi, Pune - 411 057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16B80-B114-4B5B-9DA6-D5E201E0F9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66312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Hope Foundation’s International Institute of Information Technology, I²IT, P-14 Rajiv Gandhi Infotech Park, Hinjawadi, Pune - 411 057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16B80-B114-4B5B-9DA6-D5E201E0F9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0471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Hope Foundation’s International Institute of Information Technology, I²IT, P-14 Rajiv Gandhi Infotech Park, Hinjawadi, Pune - 411 057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16B80-B114-4B5B-9DA6-D5E201E0F9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61545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Hope Foundation’s International Institute of Information Technology, I²IT, P-14 Rajiv Gandhi Infotech Park, Hinjawadi, Pune - 411 057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16B80-B114-4B5B-9DA6-D5E201E0F9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86222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Hope Foundation’s International Institute of Information Technology, I²IT, P-14 Rajiv Gandhi Infotech Park, Hinjawadi, Pune - 411 057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616B80-B114-4B5B-9DA6-D5E201E0F9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03728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quareit.edu.in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info@isquareit.edu.in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quareit.edu.in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info@isquareit.edu.in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quareit.edu.in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info@isquareit.edu.in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quareit.edu.in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info@isquareit.edu.in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quareit.edu.in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info@isquareit.edu.in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quareit.edu.in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info@isquareit.edu.in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quareit.edu.in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info@isquareit.edu.in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quareit.edu.in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info@isquareit.edu.in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quareit.edu.in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info@isquareit.edu.in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quareit.edu.in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info@isquareit.edu.in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quareit.edu.in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info@isquareit.edu.in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quareit.edu.in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info@isquareit.edu.in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Unit 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16B80-B114-4B5B-9DA6-D5E201E0F92E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588224" y="5445224"/>
            <a:ext cx="20625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IN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By : </a:t>
            </a:r>
            <a:r>
              <a:rPr lang="en-IN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Ashvini</a:t>
            </a:r>
            <a:r>
              <a:rPr lang="en-IN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IN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Kulkarni</a:t>
            </a:r>
            <a:endParaRPr lang="en-IN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812415" cy="840740"/>
          </a:xfrm>
          <a:prstGeom prst="rect">
            <a:avLst/>
          </a:prstGeom>
        </p:spPr>
      </p:pic>
      <p:sp>
        <p:nvSpPr>
          <p:cNvPr id="9" name="Footer Placeholder 15"/>
          <p:cNvSpPr>
            <a:spLocks noGrp="1"/>
          </p:cNvSpPr>
          <p:nvPr>
            <p:ph type="ftr" sz="quarter" idx="11"/>
          </p:nvPr>
        </p:nvSpPr>
        <p:spPr>
          <a:xfrm>
            <a:off x="0" y="6400165"/>
            <a:ext cx="9144000" cy="457835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Hope Foundation’s International Institute of Information Technology, I²IT, P-14 Rajiv Gandhi Infotech Park, Hinjawadi, Pune - 411 057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Tel - +91 20 22933441 / 2 / 3  |  Website - </a:t>
            </a:r>
            <a:r>
              <a:rPr lang="en-US" dirty="0" smtClean="0">
                <a:solidFill>
                  <a:srgbClr val="FF0000"/>
                </a:solidFill>
                <a:hlinkClick r:id="rId3"/>
              </a:rPr>
              <a:t>www.isquareit.edu.in</a:t>
            </a:r>
            <a:r>
              <a:rPr lang="en-US" dirty="0" smtClean="0">
                <a:solidFill>
                  <a:srgbClr val="FF0000"/>
                </a:solidFill>
              </a:rPr>
              <a:t> ; Email - </a:t>
            </a:r>
            <a:r>
              <a:rPr lang="en-US" dirty="0" smtClean="0">
                <a:solidFill>
                  <a:srgbClr val="FF0000"/>
                </a:solidFill>
                <a:hlinkClick r:id="rId4"/>
              </a:rPr>
              <a:t>info@isquareit.edu.in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00298" y="1428736"/>
            <a:ext cx="44291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Artificial Intelligence</a:t>
            </a:r>
            <a:endParaRPr lang="en-IN" sz="4000" dirty="0"/>
          </a:p>
        </p:txBody>
      </p:sp>
    </p:spTree>
    <p:extLst>
      <p:ext uri="{BB962C8B-B14F-4D97-AF65-F5344CB8AC3E}">
        <p14:creationId xmlns="" xmlns:p14="http://schemas.microsoft.com/office/powerpoint/2010/main" val="426804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285860"/>
            <a:ext cx="8229600" cy="5897563"/>
          </a:xfrm>
        </p:spPr>
        <p:txBody>
          <a:bodyPr>
            <a:normAutofit/>
          </a:bodyPr>
          <a:lstStyle/>
          <a:p>
            <a:r>
              <a:rPr lang="en-IN" sz="4000" b="1" dirty="0" smtClean="0"/>
              <a:t>Task performance can be measured by following parameters</a:t>
            </a:r>
          </a:p>
          <a:p>
            <a:pPr marL="742950" indent="-742950">
              <a:buFont typeface="+mj-lt"/>
              <a:buAutoNum type="arabicPeriod"/>
            </a:pPr>
            <a:r>
              <a:rPr lang="fr-FR" sz="4000" b="1" dirty="0" smtClean="0"/>
              <a:t>PEAS (Performance, Environnent, </a:t>
            </a:r>
            <a:r>
              <a:rPr lang="en-IN" sz="4000" b="1" dirty="0" smtClean="0"/>
              <a:t>actuator</a:t>
            </a:r>
            <a:r>
              <a:rPr lang="fr-FR" sz="4000" b="1" dirty="0" smtClean="0"/>
              <a:t>, </a:t>
            </a:r>
            <a:r>
              <a:rPr lang="fr-FR" sz="4000" b="1" smtClean="0"/>
              <a:t>sensors</a:t>
            </a:r>
            <a:r>
              <a:rPr lang="fr-FR" sz="4000" b="1" dirty="0" smtClean="0"/>
              <a:t>) description</a:t>
            </a:r>
            <a:r>
              <a:rPr lang="en-IN" sz="4000" b="1" dirty="0" smtClean="0"/>
              <a:t> </a:t>
            </a:r>
            <a:endParaRPr lang="en-US" sz="4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16B80-B114-4B5B-9DA6-D5E201E0F92E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812415" cy="840740"/>
          </a:xfrm>
          <a:prstGeom prst="rect">
            <a:avLst/>
          </a:prstGeom>
        </p:spPr>
      </p:pic>
      <p:sp>
        <p:nvSpPr>
          <p:cNvPr id="7" name="Footer Placeholder 15"/>
          <p:cNvSpPr>
            <a:spLocks noGrp="1"/>
          </p:cNvSpPr>
          <p:nvPr>
            <p:ph type="ftr" sz="quarter" idx="11"/>
          </p:nvPr>
        </p:nvSpPr>
        <p:spPr>
          <a:xfrm>
            <a:off x="0" y="6400165"/>
            <a:ext cx="9144000" cy="457835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Hope Foundation’s International Institute of Information Technology, I²IT, P-14 Rajiv Gandhi Infotech Park, Hinjawadi, Pune - 411 057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Tel - +91 20 22933441 / 2 / 3  |  Website - </a:t>
            </a:r>
            <a:r>
              <a:rPr lang="en-US" dirty="0" smtClean="0">
                <a:solidFill>
                  <a:srgbClr val="FF0000"/>
                </a:solidFill>
                <a:hlinkClick r:id="rId3"/>
              </a:rPr>
              <a:t>www.isquareit.edu.in</a:t>
            </a:r>
            <a:r>
              <a:rPr lang="en-US" dirty="0" smtClean="0">
                <a:solidFill>
                  <a:srgbClr val="FF0000"/>
                </a:solidFill>
              </a:rPr>
              <a:t> ; Email - </a:t>
            </a:r>
            <a:r>
              <a:rPr lang="en-US" dirty="0" smtClean="0">
                <a:solidFill>
                  <a:srgbClr val="FF0000"/>
                </a:solidFill>
                <a:hlinkClick r:id="rId4"/>
              </a:rPr>
              <a:t>info@isquareit.edu.in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143000"/>
          </a:xfrm>
        </p:spPr>
        <p:txBody>
          <a:bodyPr>
            <a:normAutofit/>
          </a:bodyPr>
          <a:lstStyle/>
          <a:p>
            <a:r>
              <a:rPr lang="en-IN" dirty="0" smtClean="0">
                <a:solidFill>
                  <a:srgbClr val="FF0000"/>
                </a:solidFill>
              </a:rPr>
              <a:t>Nature of environments</a:t>
            </a:r>
          </a:p>
        </p:txBody>
      </p:sp>
    </p:spTree>
    <p:extLst>
      <p:ext uri="{BB962C8B-B14F-4D97-AF65-F5344CB8AC3E}">
        <p14:creationId xmlns="" xmlns:p14="http://schemas.microsoft.com/office/powerpoint/2010/main" val="614827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78579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Example: Taxi Driver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928802"/>
            <a:ext cx="8763000" cy="4525963"/>
          </a:xfrm>
        </p:spPr>
        <p:txBody>
          <a:bodyPr>
            <a:normAutofit fontScale="92500" lnSpcReduction="10000"/>
          </a:bodyPr>
          <a:lstStyle/>
          <a:p>
            <a:r>
              <a:rPr lang="en-IN" dirty="0" smtClean="0"/>
              <a:t>Taxi Driver =</a:t>
            </a:r>
            <a:r>
              <a:rPr lang="en-IN" b="1" dirty="0" smtClean="0"/>
              <a:t> Agent Type 	</a:t>
            </a:r>
          </a:p>
          <a:p>
            <a:r>
              <a:rPr lang="en-IN" dirty="0" smtClean="0"/>
              <a:t>Safe, fast, legal, comfortable trip, maximize profits 	=</a:t>
            </a:r>
            <a:r>
              <a:rPr lang="en-IN" b="1" dirty="0" smtClean="0"/>
              <a:t>Performance Measure 	</a:t>
            </a:r>
          </a:p>
          <a:p>
            <a:r>
              <a:rPr lang="en-IN" dirty="0" smtClean="0"/>
              <a:t>Roads and other traffic, pedestrians, customers=</a:t>
            </a:r>
            <a:r>
              <a:rPr lang="en-IN" b="1" dirty="0" smtClean="0"/>
              <a:t>Environment 	</a:t>
            </a:r>
          </a:p>
          <a:p>
            <a:r>
              <a:rPr lang="en-IN" dirty="0" smtClean="0"/>
              <a:t>Steering, accelerator, brake, signal horn, display=</a:t>
            </a:r>
            <a:r>
              <a:rPr lang="en-IN" b="1" dirty="0" smtClean="0"/>
              <a:t>Actuators 	</a:t>
            </a:r>
          </a:p>
          <a:p>
            <a:r>
              <a:rPr lang="en-IN" dirty="0" smtClean="0"/>
              <a:t>Cameras, sonar, speedometer, GPS, odometer, accelerometer, engine sensors, keyboard =</a:t>
            </a:r>
            <a:r>
              <a:rPr lang="en-IN" b="1" dirty="0" smtClean="0"/>
              <a:t>Sensors 	</a:t>
            </a:r>
          </a:p>
          <a:p>
            <a:pPr>
              <a:buNone/>
            </a:pPr>
            <a:endParaRPr lang="en-IN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16B80-B114-4B5B-9DA6-D5E201E0F92E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6492"/>
            <a:ext cx="1812415" cy="840740"/>
          </a:xfrm>
          <a:prstGeom prst="rect">
            <a:avLst/>
          </a:prstGeom>
        </p:spPr>
      </p:pic>
      <p:sp>
        <p:nvSpPr>
          <p:cNvPr id="8" name="Footer Placeholder 15"/>
          <p:cNvSpPr>
            <a:spLocks noGrp="1"/>
          </p:cNvSpPr>
          <p:nvPr>
            <p:ph type="ftr" sz="quarter" idx="11"/>
          </p:nvPr>
        </p:nvSpPr>
        <p:spPr>
          <a:xfrm>
            <a:off x="0" y="6400165"/>
            <a:ext cx="9144000" cy="457835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Hope Foundation’s International Institute of Information Technology, I²IT, P-14 Rajiv Gandhi Infotech Park, Hinjawadi, Pune - 411 057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Tel - +91 20 22933441 / 2 / 3  |  Website - </a:t>
            </a:r>
            <a:r>
              <a:rPr lang="en-US" dirty="0" smtClean="0">
                <a:solidFill>
                  <a:srgbClr val="FF0000"/>
                </a:solidFill>
                <a:hlinkClick r:id="rId3"/>
              </a:rPr>
              <a:t>www.isquareit.edu.in</a:t>
            </a:r>
            <a:r>
              <a:rPr lang="en-US" dirty="0" smtClean="0">
                <a:solidFill>
                  <a:srgbClr val="FF0000"/>
                </a:solidFill>
              </a:rPr>
              <a:t> ; Email - </a:t>
            </a:r>
            <a:r>
              <a:rPr lang="en-US" dirty="0" smtClean="0">
                <a:solidFill>
                  <a:srgbClr val="FF0000"/>
                </a:solidFill>
                <a:hlinkClick r:id="rId4"/>
              </a:rPr>
              <a:t>info@isquareit.edu.in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31657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214422"/>
            <a:ext cx="8572560" cy="4525963"/>
          </a:xfrm>
        </p:spPr>
        <p:txBody>
          <a:bodyPr/>
          <a:lstStyle/>
          <a:p>
            <a:pPr>
              <a:buNone/>
            </a:pPr>
            <a:r>
              <a:rPr lang="en-IN" dirty="0" smtClean="0"/>
              <a:t>[1] Stuart Russell, Peter </a:t>
            </a:r>
            <a:r>
              <a:rPr lang="en-IN" dirty="0" err="1" smtClean="0"/>
              <a:t>Norvig</a:t>
            </a:r>
            <a:r>
              <a:rPr lang="en-IN" dirty="0" smtClean="0"/>
              <a:t>, ―Artificial       Intelligence‖, A Modern Approach, Pearson Education/Prentice Hall of India. 	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16B80-B114-4B5B-9DA6-D5E201E0F92E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812415" cy="840740"/>
          </a:xfrm>
          <a:prstGeom prst="rect">
            <a:avLst/>
          </a:prstGeom>
        </p:spPr>
      </p:pic>
      <p:sp>
        <p:nvSpPr>
          <p:cNvPr id="6" name="Footer Placeholder 15"/>
          <p:cNvSpPr>
            <a:spLocks noGrp="1"/>
          </p:cNvSpPr>
          <p:nvPr>
            <p:ph type="ftr" sz="quarter" idx="11"/>
          </p:nvPr>
        </p:nvSpPr>
        <p:spPr>
          <a:xfrm>
            <a:off x="0" y="6400165"/>
            <a:ext cx="9144000" cy="457835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Hope Foundation’s International Institute of Information Technology, I²IT, P-14 Rajiv Gandhi Infotech Park, Hinjawadi, Pune - 411 057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Tel - +91 20 22933441 / 2 / 3  |  Website - </a:t>
            </a:r>
            <a:r>
              <a:rPr lang="en-US" dirty="0" smtClean="0">
                <a:solidFill>
                  <a:srgbClr val="FF0000"/>
                </a:solidFill>
                <a:hlinkClick r:id="rId3"/>
              </a:rPr>
              <a:t>www.isquareit.edu.in</a:t>
            </a:r>
            <a:r>
              <a:rPr lang="en-US" dirty="0" smtClean="0">
                <a:solidFill>
                  <a:srgbClr val="FF0000"/>
                </a:solidFill>
              </a:rPr>
              <a:t> ; Email - </a:t>
            </a:r>
            <a:r>
              <a:rPr lang="en-US" dirty="0" smtClean="0">
                <a:solidFill>
                  <a:srgbClr val="FF0000"/>
                </a:solidFill>
                <a:hlinkClick r:id="rId4"/>
              </a:rPr>
              <a:t>info@isquareit.edu.in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51864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Syllabus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8991600" cy="5791200"/>
          </a:xfrm>
        </p:spPr>
        <p:txBody>
          <a:bodyPr>
            <a:normAutofit/>
          </a:bodyPr>
          <a:lstStyle/>
          <a:p>
            <a:r>
              <a:rPr lang="en-US" dirty="0" smtClean="0"/>
              <a:t>AI</a:t>
            </a:r>
            <a:endParaRPr lang="en-IN" dirty="0" smtClean="0"/>
          </a:p>
          <a:p>
            <a:r>
              <a:rPr lang="en-IN" dirty="0" smtClean="0"/>
              <a:t>Intelligent Agents</a:t>
            </a:r>
          </a:p>
          <a:p>
            <a:r>
              <a:rPr lang="en-IN" dirty="0" smtClean="0"/>
              <a:t> Agents </a:t>
            </a:r>
          </a:p>
          <a:p>
            <a:r>
              <a:rPr lang="en-IN" dirty="0" smtClean="0"/>
              <a:t>Agent types</a:t>
            </a:r>
          </a:p>
          <a:p>
            <a:r>
              <a:rPr lang="en-IN" dirty="0" smtClean="0"/>
              <a:t>Good behaviour</a:t>
            </a:r>
          </a:p>
          <a:p>
            <a:r>
              <a:rPr lang="en-IN" dirty="0" smtClean="0"/>
              <a:t>The nature of environments</a:t>
            </a:r>
          </a:p>
          <a:p>
            <a:r>
              <a:rPr lang="en-IN" dirty="0" smtClean="0"/>
              <a:t>structure of agents  </a:t>
            </a:r>
          </a:p>
          <a:p>
            <a:r>
              <a:rPr lang="en-IN" dirty="0" smtClean="0"/>
              <a:t>agents and nature of its environment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16B80-B114-4B5B-9DA6-D5E201E0F92E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812415" cy="840740"/>
          </a:xfrm>
          <a:prstGeom prst="rect">
            <a:avLst/>
          </a:prstGeom>
        </p:spPr>
      </p:pic>
      <p:sp>
        <p:nvSpPr>
          <p:cNvPr id="8" name="Footer Placeholder 15"/>
          <p:cNvSpPr>
            <a:spLocks noGrp="1"/>
          </p:cNvSpPr>
          <p:nvPr>
            <p:ph type="ftr" sz="quarter" idx="11"/>
          </p:nvPr>
        </p:nvSpPr>
        <p:spPr>
          <a:xfrm>
            <a:off x="0" y="6400165"/>
            <a:ext cx="9144000" cy="457835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Hope Foundation’s International Institute of Information Technology, I²IT, P-14 Rajiv Gandhi Infotech Park, Hinjawadi, Pune - 411 057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Tel - +91 20 22933441 / 2 / 3  |  Website - </a:t>
            </a:r>
            <a:r>
              <a:rPr lang="en-US" dirty="0" smtClean="0">
                <a:solidFill>
                  <a:srgbClr val="FF0000"/>
                </a:solidFill>
                <a:hlinkClick r:id="rId3"/>
              </a:rPr>
              <a:t>www.isquareit.edu.in</a:t>
            </a:r>
            <a:r>
              <a:rPr lang="en-US" dirty="0" smtClean="0">
                <a:solidFill>
                  <a:srgbClr val="FF0000"/>
                </a:solidFill>
              </a:rPr>
              <a:t> ; Email - </a:t>
            </a:r>
            <a:r>
              <a:rPr lang="en-US" dirty="0" smtClean="0">
                <a:solidFill>
                  <a:srgbClr val="FF0000"/>
                </a:solidFill>
                <a:hlinkClick r:id="rId4"/>
              </a:rPr>
              <a:t>info@isquareit.edu.in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06694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>
                <a:solidFill>
                  <a:srgbClr val="FF0000"/>
                </a:solidFill>
              </a:rPr>
              <a:t>Artificial Intelligent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3795"/>
            <a:ext cx="8991600" cy="5364163"/>
          </a:xfrm>
        </p:spPr>
        <p:txBody>
          <a:bodyPr>
            <a:normAutofit/>
          </a:bodyPr>
          <a:lstStyle/>
          <a:p>
            <a:pPr>
              <a:buNone/>
            </a:pPr>
            <a:endParaRPr lang="en-IN" b="1" dirty="0" smtClean="0"/>
          </a:p>
          <a:p>
            <a:r>
              <a:rPr lang="en-IN" b="1" dirty="0" smtClean="0"/>
              <a:t>Artificial Intelligence is the study of how to make computers do things at the moment, and do better [1].</a:t>
            </a:r>
          </a:p>
          <a:p>
            <a:r>
              <a:rPr lang="en-US" b="1" dirty="0" smtClean="0"/>
              <a:t>AI important elements:</a:t>
            </a:r>
            <a:endParaRPr lang="en-IN" dirty="0" smtClean="0"/>
          </a:p>
          <a:p>
            <a:pPr marL="514350" indent="-514350">
              <a:buFont typeface="+mj-lt"/>
              <a:buAutoNum type="arabicPeriod"/>
            </a:pPr>
            <a:r>
              <a:rPr lang="en-IN" dirty="0" smtClean="0"/>
              <a:t>Systems that </a:t>
            </a:r>
            <a:r>
              <a:rPr lang="en-IN" dirty="0" smtClean="0">
                <a:solidFill>
                  <a:srgbClr val="FF0000"/>
                </a:solidFill>
              </a:rPr>
              <a:t>think like humans </a:t>
            </a:r>
          </a:p>
          <a:p>
            <a:pPr marL="514350" indent="-514350">
              <a:buFont typeface="+mj-lt"/>
              <a:buAutoNum type="arabicPeriod"/>
            </a:pPr>
            <a:r>
              <a:rPr lang="en-IN" dirty="0" smtClean="0"/>
              <a:t>Systems that </a:t>
            </a:r>
            <a:r>
              <a:rPr lang="en-IN" dirty="0" smtClean="0">
                <a:solidFill>
                  <a:srgbClr val="FF0000"/>
                </a:solidFill>
              </a:rPr>
              <a:t>act like humans </a:t>
            </a:r>
          </a:p>
          <a:p>
            <a:pPr marL="514350" indent="-514350">
              <a:buFont typeface="+mj-lt"/>
              <a:buAutoNum type="arabicPeriod"/>
            </a:pPr>
            <a:r>
              <a:rPr lang="en-IN" dirty="0" smtClean="0"/>
              <a:t>Systems that </a:t>
            </a:r>
            <a:r>
              <a:rPr lang="en-IN" dirty="0" smtClean="0">
                <a:solidFill>
                  <a:srgbClr val="FF0000"/>
                </a:solidFill>
              </a:rPr>
              <a:t>think rationally </a:t>
            </a:r>
          </a:p>
          <a:p>
            <a:pPr marL="514350" indent="-514350">
              <a:buFont typeface="+mj-lt"/>
              <a:buAutoNum type="arabicPeriod"/>
            </a:pPr>
            <a:r>
              <a:rPr lang="en-IN" dirty="0" smtClean="0"/>
              <a:t>Systems that </a:t>
            </a:r>
            <a:r>
              <a:rPr lang="en-IN" dirty="0" smtClean="0">
                <a:solidFill>
                  <a:srgbClr val="FF0000"/>
                </a:solidFill>
              </a:rPr>
              <a:t>act rationally </a:t>
            </a:r>
          </a:p>
          <a:p>
            <a:pPr marL="514350" indent="-514350">
              <a:buFont typeface="+mj-lt"/>
              <a:buAutoNum type="arabicPeriod"/>
            </a:pPr>
            <a:endParaRPr lang="en-US" b="1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16B80-B114-4B5B-9DA6-D5E201E0F92E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71414"/>
            <a:ext cx="1812415" cy="840740"/>
          </a:xfrm>
          <a:prstGeom prst="rect">
            <a:avLst/>
          </a:prstGeom>
        </p:spPr>
      </p:pic>
      <p:sp>
        <p:nvSpPr>
          <p:cNvPr id="8" name="Footer Placeholder 15"/>
          <p:cNvSpPr>
            <a:spLocks noGrp="1"/>
          </p:cNvSpPr>
          <p:nvPr>
            <p:ph type="ftr" sz="quarter" idx="11"/>
          </p:nvPr>
        </p:nvSpPr>
        <p:spPr>
          <a:xfrm>
            <a:off x="0" y="6400165"/>
            <a:ext cx="9144000" cy="457835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Hope Foundation’s International Institute of Information Technology, I²IT, P-14 Rajiv Gandhi Infotech Park, Hinjawadi, Pune - 411 057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Tel - +91 20 22933441 / 2 / 3  |  Website - </a:t>
            </a:r>
            <a:r>
              <a:rPr lang="en-US" dirty="0" smtClean="0">
                <a:solidFill>
                  <a:srgbClr val="FF0000"/>
                </a:solidFill>
                <a:hlinkClick r:id="rId3"/>
              </a:rPr>
              <a:t>www.isquareit.edu.in</a:t>
            </a:r>
            <a:r>
              <a:rPr lang="en-US" dirty="0" smtClean="0">
                <a:solidFill>
                  <a:srgbClr val="FF0000"/>
                </a:solidFill>
              </a:rPr>
              <a:t> ; Email - </a:t>
            </a:r>
            <a:r>
              <a:rPr lang="en-US" dirty="0" smtClean="0">
                <a:solidFill>
                  <a:srgbClr val="FF0000"/>
                </a:solidFill>
                <a:hlinkClick r:id="rId4"/>
              </a:rPr>
              <a:t>info@isquareit.edu.in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7541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>
                <a:solidFill>
                  <a:srgbClr val="FF0000"/>
                </a:solidFill>
              </a:rPr>
              <a:t>Artificial Intelligent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3795"/>
            <a:ext cx="8991600" cy="5364163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endParaRPr lang="en-IN" b="1" dirty="0" smtClean="0"/>
          </a:p>
          <a:p>
            <a:r>
              <a:rPr lang="en-US" b="1" dirty="0" smtClean="0">
                <a:solidFill>
                  <a:srgbClr val="FF0000"/>
                </a:solidFill>
              </a:rPr>
              <a:t>Applications of AI</a:t>
            </a:r>
          </a:p>
          <a:p>
            <a:pPr marL="514350" indent="-514350">
              <a:buFont typeface="+mj-lt"/>
              <a:buAutoNum type="arabicParenR"/>
            </a:pPr>
            <a:r>
              <a:rPr lang="en-IN" dirty="0" smtClean="0"/>
              <a:t>Optical character recognition</a:t>
            </a:r>
          </a:p>
          <a:p>
            <a:pPr marL="514350" indent="-514350">
              <a:buFont typeface="+mj-lt"/>
              <a:buAutoNum type="arabicParenR"/>
            </a:pPr>
            <a:r>
              <a:rPr lang="en-IN" dirty="0" smtClean="0"/>
              <a:t>Handwriting recognition</a:t>
            </a:r>
          </a:p>
          <a:p>
            <a:pPr marL="514350" indent="-514350">
              <a:buFont typeface="+mj-lt"/>
              <a:buAutoNum type="arabicParenR"/>
            </a:pPr>
            <a:r>
              <a:rPr lang="en-IN" dirty="0" smtClean="0"/>
              <a:t>Speech recognition</a:t>
            </a:r>
          </a:p>
          <a:p>
            <a:pPr marL="514350" indent="-514350">
              <a:buFont typeface="+mj-lt"/>
              <a:buAutoNum type="arabicParenR"/>
            </a:pPr>
            <a:r>
              <a:rPr lang="en-IN" dirty="0" smtClean="0"/>
              <a:t>Face recognition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Gaming</a:t>
            </a:r>
            <a:endParaRPr lang="en-IN" dirty="0" smtClean="0"/>
          </a:p>
          <a:p>
            <a:pPr marL="514350" indent="-514350">
              <a:buFont typeface="+mj-lt"/>
              <a:buAutoNum type="arabicParenR"/>
            </a:pPr>
            <a:r>
              <a:rPr lang="en-IN" dirty="0" smtClean="0"/>
              <a:t>Artificial creativity</a:t>
            </a:r>
          </a:p>
          <a:p>
            <a:pPr marL="514350" indent="-514350">
              <a:buFont typeface="+mj-lt"/>
              <a:buAutoNum type="arabicParenR"/>
            </a:pPr>
            <a:r>
              <a:rPr lang="en-IN" dirty="0" smtClean="0"/>
              <a:t>Computer vision, Virtual reality, and Image processing</a:t>
            </a:r>
          </a:p>
          <a:p>
            <a:pPr marL="514350" indent="-514350">
              <a:buFont typeface="+mj-lt"/>
              <a:buAutoNum type="arabicParenR"/>
            </a:pPr>
            <a:r>
              <a:rPr lang="en-IN" dirty="0" smtClean="0"/>
              <a:t>Photo and Video manipulation</a:t>
            </a:r>
          </a:p>
          <a:p>
            <a:pPr marL="514350" indent="-514350">
              <a:buFont typeface="+mj-lt"/>
              <a:buAutoNum type="arabicParenR"/>
            </a:pPr>
            <a:r>
              <a:rPr lang="en-IN" dirty="0" smtClean="0"/>
              <a:t>Diagnosis (artificial intelligence)</a:t>
            </a:r>
          </a:p>
          <a:p>
            <a:endParaRPr lang="en-IN" dirty="0" smtClean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en-US" b="1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16B80-B114-4B5B-9DA6-D5E201E0F92E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71414"/>
            <a:ext cx="1812415" cy="840740"/>
          </a:xfrm>
          <a:prstGeom prst="rect">
            <a:avLst/>
          </a:prstGeom>
        </p:spPr>
      </p:pic>
      <p:sp>
        <p:nvSpPr>
          <p:cNvPr id="8" name="Footer Placeholder 15"/>
          <p:cNvSpPr>
            <a:spLocks noGrp="1"/>
          </p:cNvSpPr>
          <p:nvPr>
            <p:ph type="ftr" sz="quarter" idx="11"/>
          </p:nvPr>
        </p:nvSpPr>
        <p:spPr>
          <a:xfrm>
            <a:off x="0" y="6400165"/>
            <a:ext cx="9144000" cy="457835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Hope Foundation’s International Institute of Information Technology, I²IT, P-14 Rajiv Gandhi Infotech Park, Hinjawadi, Pune - 411 057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Tel - +91 20 22933441 / 2 / 3  |  Website - </a:t>
            </a:r>
            <a:r>
              <a:rPr lang="en-US" dirty="0" smtClean="0">
                <a:solidFill>
                  <a:srgbClr val="FF0000"/>
                </a:solidFill>
                <a:hlinkClick r:id="rId3"/>
              </a:rPr>
              <a:t>www.isquareit.edu.in</a:t>
            </a:r>
            <a:r>
              <a:rPr lang="en-US" dirty="0" smtClean="0">
                <a:solidFill>
                  <a:srgbClr val="FF0000"/>
                </a:solidFill>
              </a:rPr>
              <a:t> ; Email - </a:t>
            </a:r>
            <a:r>
              <a:rPr lang="en-US" dirty="0" smtClean="0">
                <a:solidFill>
                  <a:srgbClr val="FF0000"/>
                </a:solidFill>
                <a:hlinkClick r:id="rId4"/>
              </a:rPr>
              <a:t>info@isquareit.edu.in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7541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6871"/>
            <a:ext cx="8229600" cy="748923"/>
          </a:xfrm>
        </p:spPr>
        <p:txBody>
          <a:bodyPr/>
          <a:lstStyle/>
          <a:p>
            <a:pPr algn="ctr">
              <a:buNone/>
            </a:pPr>
            <a:r>
              <a:rPr lang="en-US" dirty="0" smtClean="0">
                <a:solidFill>
                  <a:srgbClr val="FF0000"/>
                </a:solidFill>
              </a:rPr>
              <a:t>Intelligent Agent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16B80-B114-4B5B-9DA6-D5E201E0F92E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812415" cy="840740"/>
          </a:xfrm>
          <a:prstGeom prst="rect">
            <a:avLst/>
          </a:prstGeom>
        </p:spPr>
      </p:pic>
      <p:sp>
        <p:nvSpPr>
          <p:cNvPr id="8" name="Footer Placeholder 15"/>
          <p:cNvSpPr>
            <a:spLocks noGrp="1"/>
          </p:cNvSpPr>
          <p:nvPr>
            <p:ph type="ftr" sz="quarter" idx="11"/>
          </p:nvPr>
        </p:nvSpPr>
        <p:spPr>
          <a:xfrm>
            <a:off x="0" y="6357958"/>
            <a:ext cx="9144000" cy="457835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Hope Foundation’s International Institute of Information Technology, I²IT, P-14 Rajiv Gandhi Infotech Park, Hinjawadi, Pune - 411 057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Tel - +91 20 22933441 / 2 / 3  |  Website - </a:t>
            </a:r>
            <a:r>
              <a:rPr lang="en-US" dirty="0" smtClean="0">
                <a:solidFill>
                  <a:srgbClr val="FF0000"/>
                </a:solidFill>
                <a:hlinkClick r:id="rId3"/>
              </a:rPr>
              <a:t>www.isquareit.edu.in</a:t>
            </a:r>
            <a:r>
              <a:rPr lang="en-US" dirty="0" smtClean="0">
                <a:solidFill>
                  <a:srgbClr val="FF0000"/>
                </a:solidFill>
              </a:rPr>
              <a:t> ; Email - </a:t>
            </a:r>
            <a:r>
              <a:rPr lang="en-US" dirty="0" smtClean="0">
                <a:solidFill>
                  <a:srgbClr val="FF0000"/>
                </a:solidFill>
                <a:hlinkClick r:id="rId4"/>
              </a:rPr>
              <a:t>info@isquareit.edu.in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28596" y="1000108"/>
            <a:ext cx="82153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dirty="0" smtClean="0">
                <a:solidFill>
                  <a:srgbClr val="FF0000"/>
                </a:solidFill>
              </a:rPr>
              <a:t>An </a:t>
            </a:r>
            <a:r>
              <a:rPr lang="en-IN" b="1" dirty="0" smtClean="0">
                <a:solidFill>
                  <a:srgbClr val="FF0000"/>
                </a:solidFill>
              </a:rPr>
              <a:t>agent is anything that can be viewed as perceiving its environment through sensors and acting upon that environment through actuators shown in Figure[1] 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285852" y="2714620"/>
            <a:ext cx="1571636" cy="1500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Environment</a:t>
            </a:r>
            <a:endParaRPr lang="en-IN" dirty="0"/>
          </a:p>
        </p:txBody>
      </p:sp>
      <p:sp>
        <p:nvSpPr>
          <p:cNvPr id="12" name="Rectangle 11"/>
          <p:cNvSpPr/>
          <p:nvPr/>
        </p:nvSpPr>
        <p:spPr>
          <a:xfrm>
            <a:off x="4572000" y="2786058"/>
            <a:ext cx="1857388" cy="15716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Agent</a:t>
            </a:r>
            <a:endParaRPr lang="en-IN" dirty="0"/>
          </a:p>
        </p:txBody>
      </p:sp>
      <p:cxnSp>
        <p:nvCxnSpPr>
          <p:cNvPr id="14" name="Straight Arrow Connector 13"/>
          <p:cNvCxnSpPr/>
          <p:nvPr/>
        </p:nvCxnSpPr>
        <p:spPr>
          <a:xfrm rot="5400000">
            <a:off x="4572000" y="2357430"/>
            <a:ext cx="71438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072066" y="2285992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Sensor input</a:t>
            </a:r>
            <a:endParaRPr lang="en-IN" dirty="0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2857488" y="3000372"/>
            <a:ext cx="164307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286116" y="2643182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percepts</a:t>
            </a:r>
            <a:endParaRPr lang="en-IN" dirty="0"/>
          </a:p>
        </p:txBody>
      </p:sp>
      <p:cxnSp>
        <p:nvCxnSpPr>
          <p:cNvPr id="20" name="Straight Arrow Connector 19"/>
          <p:cNvCxnSpPr/>
          <p:nvPr/>
        </p:nvCxnSpPr>
        <p:spPr>
          <a:xfrm rot="10800000">
            <a:off x="2857488" y="3786190"/>
            <a:ext cx="164307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357554" y="3786190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action</a:t>
            </a:r>
            <a:endParaRPr lang="en-IN" dirty="0"/>
          </a:p>
        </p:txBody>
      </p:sp>
      <p:sp>
        <p:nvSpPr>
          <p:cNvPr id="22" name="TextBox 21"/>
          <p:cNvSpPr txBox="1"/>
          <p:nvPr/>
        </p:nvSpPr>
        <p:spPr>
          <a:xfrm>
            <a:off x="1714480" y="4714884"/>
            <a:ext cx="47149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Figure: Agent interaction with environment</a:t>
            </a:r>
            <a:endParaRPr lang="en-IN" sz="1400" dirty="0"/>
          </a:p>
        </p:txBody>
      </p:sp>
    </p:spTree>
    <p:extLst>
      <p:ext uri="{BB962C8B-B14F-4D97-AF65-F5344CB8AC3E}">
        <p14:creationId xmlns="" xmlns:p14="http://schemas.microsoft.com/office/powerpoint/2010/main" val="2622698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071546"/>
            <a:ext cx="8229600" cy="5268931"/>
          </a:xfrm>
        </p:spPr>
        <p:txBody>
          <a:bodyPr>
            <a:noAutofit/>
          </a:bodyPr>
          <a:lstStyle/>
          <a:p>
            <a:r>
              <a:rPr lang="en-US" sz="4000" dirty="0" smtClean="0"/>
              <a:t>Agent action is decided upon any input perceived by any agent.</a:t>
            </a:r>
          </a:p>
          <a:p>
            <a:endParaRPr lang="en-US" sz="4000" dirty="0" smtClean="0"/>
          </a:p>
          <a:p>
            <a:r>
              <a:rPr lang="en-US" sz="4000" dirty="0" smtClean="0"/>
              <a:t>Agent program is the action taken against that percept sequence</a:t>
            </a:r>
          </a:p>
          <a:p>
            <a:pPr marL="742950" indent="-742950">
              <a:buFont typeface="+mj-lt"/>
              <a:buAutoNum type="arabicParenR"/>
            </a:pP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16B80-B114-4B5B-9DA6-D5E201E0F92E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812415" cy="840740"/>
          </a:xfrm>
          <a:prstGeom prst="rect">
            <a:avLst/>
          </a:prstGeom>
        </p:spPr>
      </p:pic>
      <p:sp>
        <p:nvSpPr>
          <p:cNvPr id="7" name="Footer Placeholder 15"/>
          <p:cNvSpPr>
            <a:spLocks noGrp="1"/>
          </p:cNvSpPr>
          <p:nvPr>
            <p:ph type="ftr" sz="quarter" idx="11"/>
          </p:nvPr>
        </p:nvSpPr>
        <p:spPr>
          <a:xfrm>
            <a:off x="0" y="6400165"/>
            <a:ext cx="9144000" cy="457835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Hope Foundation’s International Institute of Information Technology, I²IT, P-14 Rajiv Gandhi Infotech Park, Hinjawadi, Pune - 411 057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Tel - +91 20 22933441 / 2 / 3  |  Website - </a:t>
            </a:r>
            <a:r>
              <a:rPr lang="en-US" dirty="0" smtClean="0">
                <a:solidFill>
                  <a:srgbClr val="FF0000"/>
                </a:solidFill>
                <a:hlinkClick r:id="rId3"/>
              </a:rPr>
              <a:t>www.isquareit.edu.in</a:t>
            </a:r>
            <a:r>
              <a:rPr lang="en-US" dirty="0" smtClean="0">
                <a:solidFill>
                  <a:srgbClr val="FF0000"/>
                </a:solidFill>
              </a:rPr>
              <a:t> ; Email - </a:t>
            </a:r>
            <a:r>
              <a:rPr lang="en-US" dirty="0" smtClean="0">
                <a:solidFill>
                  <a:srgbClr val="FF0000"/>
                </a:solidFill>
                <a:hlinkClick r:id="rId4"/>
              </a:rPr>
              <a:t>info@isquareit.edu.in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857356" y="142852"/>
            <a:ext cx="685804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Agent Function and Agent Program</a:t>
            </a:r>
            <a:endParaRPr lang="en-IN" sz="3200" b="1" dirty="0"/>
          </a:p>
        </p:txBody>
      </p:sp>
    </p:spTree>
    <p:extLst>
      <p:ext uri="{BB962C8B-B14F-4D97-AF65-F5344CB8AC3E}">
        <p14:creationId xmlns="" xmlns:p14="http://schemas.microsoft.com/office/powerpoint/2010/main" val="2028420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 smtClean="0">
                <a:solidFill>
                  <a:srgbClr val="FF0000"/>
                </a:solidFill>
              </a:rPr>
              <a:t>Good behaviour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357298"/>
            <a:ext cx="8229600" cy="4525963"/>
          </a:xfrm>
        </p:spPr>
        <p:txBody>
          <a:bodyPr>
            <a:normAutofit fontScale="92500"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600" dirty="0" smtClean="0"/>
              <a:t>Rationality: Agent selects action which maximizes the performance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/>
              <a:t>Learn: Agent should learn from perceive sequences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/>
              <a:t>Omniscient: Agent should know the outcome of its actions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/>
              <a:t>Autonomous: Agent should compensate for half/inaccurate knowledge</a:t>
            </a:r>
            <a:endParaRPr lang="en-US" sz="3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16B80-B114-4B5B-9DA6-D5E201E0F92E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6492"/>
            <a:ext cx="1812415" cy="84074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6492"/>
            <a:ext cx="1812415" cy="84074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6492"/>
            <a:ext cx="1812415" cy="84074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6492"/>
            <a:ext cx="1812415" cy="84074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6492"/>
            <a:ext cx="1812415" cy="84074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6492"/>
            <a:ext cx="1812415" cy="84074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6492"/>
            <a:ext cx="1812415" cy="84074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6492"/>
            <a:ext cx="1812415" cy="840740"/>
          </a:xfrm>
          <a:prstGeom prst="rect">
            <a:avLst/>
          </a:prstGeom>
        </p:spPr>
      </p:pic>
      <p:sp>
        <p:nvSpPr>
          <p:cNvPr id="15" name="Footer Placeholder 15"/>
          <p:cNvSpPr>
            <a:spLocks noGrp="1"/>
          </p:cNvSpPr>
          <p:nvPr>
            <p:ph type="ftr" sz="quarter" idx="11"/>
          </p:nvPr>
        </p:nvSpPr>
        <p:spPr>
          <a:xfrm>
            <a:off x="0" y="6400165"/>
            <a:ext cx="9144000" cy="457835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Hope Foundation’s International Institute of Information Technology, I²IT, P-14 Rajiv Gandhi Infotech Park, Hinjawadi, Pune - 411 057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Tel - +91 20 22933441 / 2 / 3  |  Website - </a:t>
            </a:r>
            <a:r>
              <a:rPr lang="en-US" dirty="0" smtClean="0">
                <a:solidFill>
                  <a:srgbClr val="FF0000"/>
                </a:solidFill>
                <a:hlinkClick r:id="rId3"/>
              </a:rPr>
              <a:t>www.isquareit.edu.in</a:t>
            </a:r>
            <a:r>
              <a:rPr lang="en-US" dirty="0" smtClean="0">
                <a:solidFill>
                  <a:srgbClr val="FF0000"/>
                </a:solidFill>
              </a:rPr>
              <a:t> ; Email - </a:t>
            </a:r>
            <a:r>
              <a:rPr lang="en-US" dirty="0" smtClean="0">
                <a:solidFill>
                  <a:srgbClr val="FF0000"/>
                </a:solidFill>
                <a:hlinkClick r:id="rId4"/>
              </a:rPr>
              <a:t>info@isquareit.edu.in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08992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285860"/>
            <a:ext cx="8229600" cy="5897563"/>
          </a:xfrm>
        </p:spPr>
        <p:txBody>
          <a:bodyPr>
            <a:normAutofit/>
          </a:bodyPr>
          <a:lstStyle/>
          <a:p>
            <a:r>
              <a:rPr lang="en-IN" sz="4000" b="1" dirty="0" smtClean="0"/>
              <a:t>Specifying the task environment</a:t>
            </a:r>
          </a:p>
          <a:p>
            <a:r>
              <a:rPr lang="en-IN" sz="4000" b="1" dirty="0" smtClean="0"/>
              <a:t>task environment specification includes the performance measure, the external environment, the actuators, and the sensors </a:t>
            </a:r>
            <a:endParaRPr lang="en-US" sz="4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16B80-B114-4B5B-9DA6-D5E201E0F92E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812415" cy="840740"/>
          </a:xfrm>
          <a:prstGeom prst="rect">
            <a:avLst/>
          </a:prstGeom>
        </p:spPr>
      </p:pic>
      <p:sp>
        <p:nvSpPr>
          <p:cNvPr id="7" name="Footer Placeholder 15"/>
          <p:cNvSpPr>
            <a:spLocks noGrp="1"/>
          </p:cNvSpPr>
          <p:nvPr>
            <p:ph type="ftr" sz="quarter" idx="11"/>
          </p:nvPr>
        </p:nvSpPr>
        <p:spPr>
          <a:xfrm>
            <a:off x="0" y="6400165"/>
            <a:ext cx="9144000" cy="457835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Hope Foundation’s International Institute of Information Technology, I²IT, P-14 Rajiv Gandhi Infotech Park, Hinjawadi, Pune - 411 057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Tel - +91 20 22933441 / 2 / 3  |  Website - </a:t>
            </a:r>
            <a:r>
              <a:rPr lang="en-US" dirty="0" smtClean="0">
                <a:solidFill>
                  <a:srgbClr val="FF0000"/>
                </a:solidFill>
                <a:hlinkClick r:id="rId3"/>
              </a:rPr>
              <a:t>www.isquareit.edu.in</a:t>
            </a:r>
            <a:r>
              <a:rPr lang="en-US" dirty="0" smtClean="0">
                <a:solidFill>
                  <a:srgbClr val="FF0000"/>
                </a:solidFill>
              </a:rPr>
              <a:t> ; Email - </a:t>
            </a:r>
            <a:r>
              <a:rPr lang="en-US" dirty="0" smtClean="0">
                <a:solidFill>
                  <a:srgbClr val="FF0000"/>
                </a:solidFill>
                <a:hlinkClick r:id="rId4"/>
              </a:rPr>
              <a:t>info@isquareit.edu.in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143000"/>
          </a:xfrm>
        </p:spPr>
        <p:txBody>
          <a:bodyPr>
            <a:normAutofit/>
          </a:bodyPr>
          <a:lstStyle/>
          <a:p>
            <a:r>
              <a:rPr lang="en-IN" dirty="0" smtClean="0"/>
              <a:t>Nature of environments</a:t>
            </a:r>
            <a:endParaRPr lang="en-IN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14827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285860"/>
            <a:ext cx="8229600" cy="5897563"/>
          </a:xfrm>
        </p:spPr>
        <p:txBody>
          <a:bodyPr>
            <a:normAutofit/>
          </a:bodyPr>
          <a:lstStyle/>
          <a:p>
            <a:r>
              <a:rPr lang="en-IN" sz="4000" b="1" dirty="0" smtClean="0"/>
              <a:t>Task performance can be measured by following parameters</a:t>
            </a:r>
          </a:p>
          <a:p>
            <a:pPr marL="742950" indent="-742950">
              <a:buFont typeface="+mj-lt"/>
              <a:buAutoNum type="arabicPeriod"/>
            </a:pPr>
            <a:r>
              <a:rPr lang="fr-FR" sz="4000" b="1" dirty="0" smtClean="0"/>
              <a:t>PEAS (Performance, </a:t>
            </a:r>
            <a:r>
              <a:rPr lang="fr-FR" sz="4000" b="1" dirty="0" err="1" smtClean="0"/>
              <a:t>Environment</a:t>
            </a:r>
            <a:r>
              <a:rPr lang="fr-FR" sz="4000" b="1" dirty="0" smtClean="0"/>
              <a:t>, </a:t>
            </a:r>
            <a:r>
              <a:rPr lang="fr-FR" sz="4000" b="1" dirty="0" err="1" smtClean="0"/>
              <a:t>Actuators</a:t>
            </a:r>
            <a:r>
              <a:rPr lang="fr-FR" sz="4000" b="1" dirty="0" smtClean="0"/>
              <a:t>, </a:t>
            </a:r>
            <a:r>
              <a:rPr lang="fr-FR" sz="4000" b="1" dirty="0" err="1" smtClean="0"/>
              <a:t>Sensors</a:t>
            </a:r>
            <a:r>
              <a:rPr lang="fr-FR" sz="4000" b="1" dirty="0" smtClean="0"/>
              <a:t>) description</a:t>
            </a:r>
            <a:r>
              <a:rPr lang="en-IN" sz="4000" b="1" dirty="0" smtClean="0"/>
              <a:t> </a:t>
            </a:r>
            <a:endParaRPr lang="en-US" sz="4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16B80-B114-4B5B-9DA6-D5E201E0F92E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812415" cy="840740"/>
          </a:xfrm>
          <a:prstGeom prst="rect">
            <a:avLst/>
          </a:prstGeom>
        </p:spPr>
      </p:pic>
      <p:sp>
        <p:nvSpPr>
          <p:cNvPr id="7" name="Footer Placeholder 15"/>
          <p:cNvSpPr>
            <a:spLocks noGrp="1"/>
          </p:cNvSpPr>
          <p:nvPr>
            <p:ph type="ftr" sz="quarter" idx="11"/>
          </p:nvPr>
        </p:nvSpPr>
        <p:spPr>
          <a:xfrm>
            <a:off x="0" y="6400165"/>
            <a:ext cx="9144000" cy="457835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Hope Foundation’s International Institute of Information Technology, I²IT, P-14 Rajiv Gandhi Infotech Park, Hinjawadi, Pune - 411 057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Tel - +91 20 22933441 / 2 / 3  |  Website - </a:t>
            </a:r>
            <a:r>
              <a:rPr lang="en-US" dirty="0" smtClean="0">
                <a:solidFill>
                  <a:srgbClr val="FF0000"/>
                </a:solidFill>
                <a:hlinkClick r:id="rId3"/>
              </a:rPr>
              <a:t>www.isquareit.edu.in</a:t>
            </a:r>
            <a:r>
              <a:rPr lang="en-US" dirty="0" smtClean="0">
                <a:solidFill>
                  <a:srgbClr val="FF0000"/>
                </a:solidFill>
              </a:rPr>
              <a:t> ; Email - </a:t>
            </a:r>
            <a:r>
              <a:rPr lang="en-US" dirty="0" smtClean="0">
                <a:solidFill>
                  <a:srgbClr val="FF0000"/>
                </a:solidFill>
                <a:hlinkClick r:id="rId4"/>
              </a:rPr>
              <a:t>info@isquareit.edu.in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143000"/>
          </a:xfrm>
        </p:spPr>
        <p:txBody>
          <a:bodyPr>
            <a:normAutofit/>
          </a:bodyPr>
          <a:lstStyle/>
          <a:p>
            <a:r>
              <a:rPr lang="en-IN" dirty="0" smtClean="0">
                <a:solidFill>
                  <a:srgbClr val="FF0000"/>
                </a:solidFill>
              </a:rPr>
              <a:t>Nature of environments</a:t>
            </a:r>
          </a:p>
        </p:txBody>
      </p:sp>
    </p:spTree>
    <p:extLst>
      <p:ext uri="{BB962C8B-B14F-4D97-AF65-F5344CB8AC3E}">
        <p14:creationId xmlns="" xmlns:p14="http://schemas.microsoft.com/office/powerpoint/2010/main" val="614827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1802</TotalTime>
  <Words>806</Words>
  <Application>Microsoft Office PowerPoint</Application>
  <PresentationFormat>On-screen Show (4:3)</PresentationFormat>
  <Paragraphs>103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Introduction</vt:lpstr>
      <vt:lpstr>Syllabus </vt:lpstr>
      <vt:lpstr>Artificial Intelligent  </vt:lpstr>
      <vt:lpstr>Artificial Intelligent  </vt:lpstr>
      <vt:lpstr>Slide 5</vt:lpstr>
      <vt:lpstr>Slide 6</vt:lpstr>
      <vt:lpstr>Good behaviour</vt:lpstr>
      <vt:lpstr>Nature of environments</vt:lpstr>
      <vt:lpstr>Nature of environments</vt:lpstr>
      <vt:lpstr>Nature of environments</vt:lpstr>
      <vt:lpstr> Example: Taxi Driver </vt:lpstr>
      <vt:lpstr>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ashvinik</cp:lastModifiedBy>
  <cp:revision>76</cp:revision>
  <dcterms:created xsi:type="dcterms:W3CDTF">2017-08-15T14:16:37Z</dcterms:created>
  <dcterms:modified xsi:type="dcterms:W3CDTF">2018-12-13T02:58:19Z</dcterms:modified>
</cp:coreProperties>
</file>