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2"/>
  </p:notesMasterIdLst>
  <p:sldIdLst>
    <p:sldId id="267" r:id="rId2"/>
    <p:sldId id="265" r:id="rId3"/>
    <p:sldId id="266" r:id="rId4"/>
    <p:sldId id="258" r:id="rId5"/>
    <p:sldId id="259" r:id="rId6"/>
    <p:sldId id="260" r:id="rId7"/>
    <p:sldId id="270" r:id="rId8"/>
    <p:sldId id="271" r:id="rId9"/>
    <p:sldId id="272"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131077-377E-409E-9B1E-2ED6CD663DBA}" type="datetimeFigureOut">
              <a:rPr lang="en-US" smtClean="0"/>
              <a:pPr/>
              <a:t>1/5/2019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FDF10-6D5D-4629-AC98-927ADAAA79D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Dept. of Comp. Engg.</a:t>
            </a:r>
            <a:endParaRPr lang="en-IN"/>
          </a:p>
        </p:txBody>
      </p:sp>
      <p:sp>
        <p:nvSpPr>
          <p:cNvPr id="5" name="Footer Placeholder 4"/>
          <p:cNvSpPr>
            <a:spLocks noGrp="1"/>
          </p:cNvSpPr>
          <p:nvPr>
            <p:ph type="ftr" sz="quarter" idx="11"/>
          </p:nvPr>
        </p:nvSpPr>
        <p:spPr/>
        <p:txBody>
          <a:bodyPr/>
          <a:lstStyle/>
          <a:p>
            <a:r>
              <a:rPr lang="en-IN" smtClean="0"/>
              <a:t>Advanced Data Structures</a:t>
            </a:r>
            <a:endParaRPr lang="en-IN"/>
          </a:p>
        </p:txBody>
      </p:sp>
      <p:sp>
        <p:nvSpPr>
          <p:cNvPr id="6" name="Slide Number Placeholder 5"/>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
        <p:nvSpPr>
          <p:cNvPr id="13" name="TextBox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r>
              <a:rPr lang="en-US" smtClean="0"/>
              <a:t>Dept. of Comp. Engg.</a:t>
            </a:r>
            <a:endParaRPr lang="en-IN"/>
          </a:p>
        </p:txBody>
      </p:sp>
      <p:sp>
        <p:nvSpPr>
          <p:cNvPr id="4" name="Footer Placeholder 3"/>
          <p:cNvSpPr>
            <a:spLocks noGrp="1"/>
          </p:cNvSpPr>
          <p:nvPr>
            <p:ph type="ftr" sz="quarter" idx="11"/>
          </p:nvPr>
        </p:nvSpPr>
        <p:spPr/>
        <p:txBody>
          <a:bodyPr/>
          <a:lstStyle/>
          <a:p>
            <a:r>
              <a:rPr lang="en-IN" smtClean="0"/>
              <a:t>Advanced Data Structures</a:t>
            </a:r>
            <a:endParaRPr lang="en-IN"/>
          </a:p>
        </p:txBody>
      </p:sp>
      <p:sp>
        <p:nvSpPr>
          <p:cNvPr id="5" name="Slide Number Placeholder 4"/>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r>
              <a:rPr lang="en-US" smtClean="0"/>
              <a:t>Dept. of Comp. Engg.</a:t>
            </a:r>
            <a:endParaRPr lang="en-IN"/>
          </a:p>
        </p:txBody>
      </p:sp>
      <p:sp>
        <p:nvSpPr>
          <p:cNvPr id="4" name="Footer Placeholder 3"/>
          <p:cNvSpPr>
            <a:spLocks noGrp="1"/>
          </p:cNvSpPr>
          <p:nvPr>
            <p:ph type="ftr" sz="quarter" idx="11"/>
          </p:nvPr>
        </p:nvSpPr>
        <p:spPr/>
        <p:txBody>
          <a:bodyPr/>
          <a:lstStyle/>
          <a:p>
            <a:r>
              <a:rPr lang="en-IN" smtClean="0"/>
              <a:t>Advanced Data Structures</a:t>
            </a:r>
            <a:endParaRPr lang="en-IN"/>
          </a:p>
        </p:txBody>
      </p:sp>
      <p:sp>
        <p:nvSpPr>
          <p:cNvPr id="5" name="Slide Number Placeholder 4"/>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Dept. of Comp. Engg.</a:t>
            </a:r>
            <a:endParaRPr lang="en-IN"/>
          </a:p>
        </p:txBody>
      </p:sp>
      <p:sp>
        <p:nvSpPr>
          <p:cNvPr id="5" name="Footer Placeholder 4"/>
          <p:cNvSpPr>
            <a:spLocks noGrp="1"/>
          </p:cNvSpPr>
          <p:nvPr>
            <p:ph type="ftr" sz="quarter" idx="11"/>
          </p:nvPr>
        </p:nvSpPr>
        <p:spPr/>
        <p:txBody>
          <a:bodyPr/>
          <a:lstStyle/>
          <a:p>
            <a:r>
              <a:rPr lang="en-IN" smtClean="0"/>
              <a:t>Advanced Data Structures</a:t>
            </a:r>
            <a:endParaRPr lang="en-IN"/>
          </a:p>
        </p:txBody>
      </p:sp>
      <p:sp>
        <p:nvSpPr>
          <p:cNvPr id="6" name="Slide Number Placeholder 5"/>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Dept. of Comp. Engg.</a:t>
            </a:r>
            <a:endParaRPr lang="en-IN"/>
          </a:p>
        </p:txBody>
      </p:sp>
      <p:sp>
        <p:nvSpPr>
          <p:cNvPr id="5" name="Footer Placeholder 4"/>
          <p:cNvSpPr>
            <a:spLocks noGrp="1"/>
          </p:cNvSpPr>
          <p:nvPr>
            <p:ph type="ftr" sz="quarter" idx="11"/>
          </p:nvPr>
        </p:nvSpPr>
        <p:spPr/>
        <p:txBody>
          <a:bodyPr/>
          <a:lstStyle/>
          <a:p>
            <a:r>
              <a:rPr lang="en-IN" smtClean="0"/>
              <a:t>Advanced Data Structures</a:t>
            </a:r>
            <a:endParaRPr lang="en-IN"/>
          </a:p>
        </p:txBody>
      </p:sp>
      <p:sp>
        <p:nvSpPr>
          <p:cNvPr id="6" name="Slide Number Placeholder 5"/>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9BC6C1CD-D90C-4B9F-AC2B-0DCA97A0B7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Dept. of Comp. Engg.</a:t>
            </a:r>
            <a:endParaRPr lang="en-IN"/>
          </a:p>
        </p:txBody>
      </p:sp>
      <p:sp>
        <p:nvSpPr>
          <p:cNvPr id="5" name="Footer Placeholder 4"/>
          <p:cNvSpPr>
            <a:spLocks noGrp="1"/>
          </p:cNvSpPr>
          <p:nvPr>
            <p:ph type="ftr" sz="quarter" idx="11"/>
          </p:nvPr>
        </p:nvSpPr>
        <p:spPr/>
        <p:txBody>
          <a:bodyPr/>
          <a:lstStyle/>
          <a:p>
            <a:r>
              <a:rPr lang="en-IN" smtClean="0"/>
              <a:t>Advanced Data Structures</a:t>
            </a:r>
            <a:endParaRPr lang="en-IN"/>
          </a:p>
        </p:txBody>
      </p:sp>
      <p:sp>
        <p:nvSpPr>
          <p:cNvPr id="6" name="Slide Number Placeholder 5"/>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Dept. of Comp. Engg.</a:t>
            </a:r>
            <a:endParaRPr lang="en-IN"/>
          </a:p>
        </p:txBody>
      </p:sp>
      <p:sp>
        <p:nvSpPr>
          <p:cNvPr id="5" name="Footer Placeholder 4"/>
          <p:cNvSpPr>
            <a:spLocks noGrp="1"/>
          </p:cNvSpPr>
          <p:nvPr>
            <p:ph type="ftr" sz="quarter" idx="11"/>
          </p:nvPr>
        </p:nvSpPr>
        <p:spPr/>
        <p:txBody>
          <a:bodyPr/>
          <a:lstStyle/>
          <a:p>
            <a:r>
              <a:rPr lang="en-IN" smtClean="0"/>
              <a:t>Advanced Data Structures</a:t>
            </a:r>
            <a:endParaRPr lang="en-IN"/>
          </a:p>
        </p:txBody>
      </p:sp>
      <p:sp>
        <p:nvSpPr>
          <p:cNvPr id="6" name="Slide Number Placeholder 5"/>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Dept. of Comp. Engg.</a:t>
            </a:r>
            <a:endParaRPr lang="en-IN"/>
          </a:p>
        </p:txBody>
      </p:sp>
      <p:sp>
        <p:nvSpPr>
          <p:cNvPr id="8" name="Footer Placeholder 7"/>
          <p:cNvSpPr>
            <a:spLocks noGrp="1"/>
          </p:cNvSpPr>
          <p:nvPr>
            <p:ph type="ftr" sz="quarter" idx="11"/>
          </p:nvPr>
        </p:nvSpPr>
        <p:spPr/>
        <p:txBody>
          <a:bodyPr/>
          <a:lstStyle/>
          <a:p>
            <a:r>
              <a:rPr lang="en-IN" smtClean="0"/>
              <a:t>Advanced Data Structures</a:t>
            </a:r>
            <a:endParaRPr lang="en-IN"/>
          </a:p>
        </p:txBody>
      </p:sp>
      <p:sp>
        <p:nvSpPr>
          <p:cNvPr id="9" name="Slide Number Placeholder 8"/>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Dept. of Comp. Engg.</a:t>
            </a:r>
            <a:endParaRPr lang="en-IN"/>
          </a:p>
        </p:txBody>
      </p:sp>
      <p:sp>
        <p:nvSpPr>
          <p:cNvPr id="4" name="Footer Placeholder 3"/>
          <p:cNvSpPr>
            <a:spLocks noGrp="1"/>
          </p:cNvSpPr>
          <p:nvPr>
            <p:ph type="ftr" sz="quarter" idx="11"/>
          </p:nvPr>
        </p:nvSpPr>
        <p:spPr/>
        <p:txBody>
          <a:bodyPr/>
          <a:lstStyle/>
          <a:p>
            <a:r>
              <a:rPr lang="en-IN" smtClean="0"/>
              <a:t>Advanced Data Structures</a:t>
            </a:r>
            <a:endParaRPr lang="en-IN"/>
          </a:p>
        </p:txBody>
      </p:sp>
      <p:sp>
        <p:nvSpPr>
          <p:cNvPr id="5" name="Slide Number Placeholder 4"/>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r>
              <a:rPr lang="en-US" smtClean="0"/>
              <a:t>Dept. of Comp. Engg.</a:t>
            </a:r>
            <a:endParaRPr lang="en-IN"/>
          </a:p>
        </p:txBody>
      </p:sp>
      <p:sp>
        <p:nvSpPr>
          <p:cNvPr id="3" name="Footer Placeholder 2"/>
          <p:cNvSpPr>
            <a:spLocks noGrp="1"/>
          </p:cNvSpPr>
          <p:nvPr>
            <p:ph type="ftr" sz="quarter" idx="11"/>
          </p:nvPr>
        </p:nvSpPr>
        <p:spPr/>
        <p:txBody>
          <a:bodyPr/>
          <a:lstStyle/>
          <a:p>
            <a:r>
              <a:rPr lang="en-IN" smtClean="0"/>
              <a:t>Advanced Data Structures</a:t>
            </a:r>
            <a:endParaRPr lang="en-IN"/>
          </a:p>
        </p:txBody>
      </p:sp>
      <p:sp>
        <p:nvSpPr>
          <p:cNvPr id="4" name="Slide Number Placeholder 3"/>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Dept. of Comp. Engg.</a:t>
            </a:r>
            <a:endParaRPr lang="en-IN"/>
          </a:p>
        </p:txBody>
      </p:sp>
      <p:sp>
        <p:nvSpPr>
          <p:cNvPr id="6" name="Footer Placeholder 5"/>
          <p:cNvSpPr>
            <a:spLocks noGrp="1"/>
          </p:cNvSpPr>
          <p:nvPr>
            <p:ph type="ftr" sz="quarter" idx="11"/>
          </p:nvPr>
        </p:nvSpPr>
        <p:spPr/>
        <p:txBody>
          <a:bodyPr/>
          <a:lstStyle/>
          <a:p>
            <a:r>
              <a:rPr lang="en-IN" smtClean="0"/>
              <a:t>Advanced Data Structures</a:t>
            </a:r>
            <a:endParaRPr lang="en-IN"/>
          </a:p>
        </p:txBody>
      </p:sp>
      <p:sp>
        <p:nvSpPr>
          <p:cNvPr id="7" name="Slide Number Placeholder 6"/>
          <p:cNvSpPr>
            <a:spLocks noGrp="1"/>
          </p:cNvSpPr>
          <p:nvPr>
            <p:ph type="sldNum" sz="quarter" idx="12"/>
          </p:nvPr>
        </p:nvSpPr>
        <p:spPr/>
        <p:txBody>
          <a:bodyPr/>
          <a:lstStyle/>
          <a:p>
            <a:fld id="{1BAC8002-DF5E-4EC6-AE74-866923B8576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cstate="print">
            <a:alphaModFix/>
            <a:extLst>
              <a:ext uri="{28A0092B-C50C-407E-A947-70E740481C1C}">
                <a14:useLocalDpi xmlns=""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r>
              <a:rPr lang="en-US" smtClean="0"/>
              <a:t>Dept. of Comp. Engg.</a:t>
            </a:r>
            <a:endParaRPr lang="en-IN"/>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r>
              <a:rPr lang="en-IN" smtClean="0"/>
              <a:t>Advanced Data Structures</a:t>
            </a:r>
            <a:endParaRPr lang="en-IN"/>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1BAC8002-DF5E-4EC6-AE74-866923B8576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Lst>
  <p:hf hd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8229600" cy="366880"/>
          </a:xfrm>
        </p:spPr>
        <p:txBody>
          <a:bodyPr>
            <a:normAutofit fontScale="90000"/>
          </a:bodyPr>
          <a:lstStyle/>
          <a:p>
            <a:r>
              <a:rPr lang="en-IN" sz="2800" b="1" dirty="0" smtClean="0"/>
              <a:t>BINARY HEAP</a:t>
            </a:r>
            <a:endParaRPr lang="en-IN" sz="2800" b="1" dirty="0"/>
          </a:p>
        </p:txBody>
      </p:sp>
      <p:sp>
        <p:nvSpPr>
          <p:cNvPr id="6" name="Slide Number Placeholder 5"/>
          <p:cNvSpPr>
            <a:spLocks noGrp="1"/>
          </p:cNvSpPr>
          <p:nvPr>
            <p:ph type="sldNum" sz="quarter" idx="12"/>
          </p:nvPr>
        </p:nvSpPr>
        <p:spPr/>
        <p:txBody>
          <a:bodyPr/>
          <a:lstStyle/>
          <a:p>
            <a:fld id="{1BAC8002-DF5E-4EC6-AE74-866923B8576C}" type="slidenum">
              <a:rPr lang="en-IN" smtClean="0"/>
              <a:pPr/>
              <a:t>1</a:t>
            </a:fld>
            <a:endParaRPr lang="en-IN"/>
          </a:p>
        </p:txBody>
      </p:sp>
      <p:graphicFrame>
        <p:nvGraphicFramePr>
          <p:cNvPr id="10" name="Object 9"/>
          <p:cNvGraphicFramePr>
            <a:graphicFrameLocks noChangeAspect="1"/>
          </p:cNvGraphicFramePr>
          <p:nvPr/>
        </p:nvGraphicFramePr>
        <p:xfrm>
          <a:off x="3563888" y="2132856"/>
          <a:ext cx="5580112" cy="2547442"/>
        </p:xfrm>
        <a:graphic>
          <a:graphicData uri="http://schemas.openxmlformats.org/presentationml/2006/ole">
            <p:oleObj spid="_x0000_s1028" name="Document" r:id="rId3" imgW="5765609" imgH="2003467" progId="Word.Document.12">
              <p:embed/>
            </p:oleObj>
          </a:graphicData>
        </a:graphic>
      </p:graphicFrame>
      <p:pic>
        <p:nvPicPr>
          <p:cNvPr id="7" name="Picture 6" descr="logo"/>
          <p:cNvPicPr>
            <a:picLocks noChangeAspect="1" noChangeArrowheads="1"/>
          </p:cNvPicPr>
          <p:nvPr/>
        </p:nvPicPr>
        <p:blipFill>
          <a:blip r:embed="rId4" cstate="print"/>
          <a:srcRect/>
          <a:stretch>
            <a:fillRect/>
          </a:stretch>
        </p:blipFill>
        <p:spPr bwMode="auto">
          <a:xfrm>
            <a:off x="3059831" y="260648"/>
            <a:ext cx="3067441" cy="1296144"/>
          </a:xfrm>
          <a:prstGeom prst="rect">
            <a:avLst/>
          </a:prstGeom>
          <a:noFill/>
          <a:ln w="9525">
            <a:noFill/>
            <a:miter lim="800000"/>
            <a:headEnd/>
            <a:tailEnd/>
          </a:ln>
        </p:spPr>
      </p:pic>
      <p:sp>
        <p:nvSpPr>
          <p:cNvPr id="8" name="Subtitle 2"/>
          <p:cNvSpPr txBox="1">
            <a:spLocks/>
          </p:cNvSpPr>
          <p:nvPr/>
        </p:nvSpPr>
        <p:spPr>
          <a:xfrm>
            <a:off x="0" y="4005064"/>
            <a:ext cx="8915400" cy="2852936"/>
          </a:xfrm>
          <a:prstGeom prst="rect">
            <a:avLst/>
          </a:prstGeom>
        </p:spPr>
        <p:txBody>
          <a:bodyPr>
            <a:noAutofit/>
          </a:bodyPr>
          <a:lstStyle/>
          <a:p>
            <a:pPr marL="228600" marR="0" lvl="0" indent="-228600" algn="l" defTabSz="914400" rtl="0" eaLnBrk="1" fontAlgn="auto" latinLnBrk="0" hangingPunct="1">
              <a:lnSpc>
                <a:spcPct val="120000"/>
              </a:lnSpc>
              <a:spcBef>
                <a:spcPts val="1000"/>
              </a:spcBef>
              <a:spcAft>
                <a:spcPts val="0"/>
              </a:spcAft>
              <a:buClr>
                <a:schemeClr val="tx1"/>
              </a:buClr>
              <a:buSzTx/>
              <a:buFont typeface="Arial" panose="020B0604020202020204" pitchFamily="34" charset="0"/>
              <a:buChar char="•"/>
              <a:tabLst/>
              <a:defRPr/>
            </a:pPr>
            <a:r>
              <a:rPr kumimoji="0" lang="en-US" sz="2000" b="1" i="0" u="none" strike="noStrike" kern="1200" cap="all" spc="0" normalizeH="0" baseline="0" noProof="0" dirty="0" smtClean="0">
                <a:ln>
                  <a:noFill/>
                </a:ln>
                <a:solidFill>
                  <a:schemeClr val="tx2">
                    <a:lumMod val="50000"/>
                  </a:schemeClr>
                </a:solidFill>
                <a:effectLst/>
                <a:uLnTx/>
                <a:uFillTx/>
                <a:latin typeface="+mn-lt"/>
                <a:ea typeface="+mn-ea"/>
                <a:cs typeface="+mn-cs"/>
              </a:rPr>
              <a:t>Prof </a:t>
            </a:r>
            <a:r>
              <a:rPr kumimoji="0" lang="en-US" sz="2000" b="1" i="0" u="none" strike="noStrike" kern="1200" cap="all" spc="0" normalizeH="0" baseline="0" noProof="0" dirty="0" err="1" smtClean="0">
                <a:ln>
                  <a:noFill/>
                </a:ln>
                <a:solidFill>
                  <a:schemeClr val="tx2">
                    <a:lumMod val="50000"/>
                  </a:schemeClr>
                </a:solidFill>
                <a:effectLst/>
                <a:uLnTx/>
                <a:uFillTx/>
                <a:latin typeface="+mn-lt"/>
                <a:ea typeface="+mn-ea"/>
                <a:cs typeface="+mn-cs"/>
              </a:rPr>
              <a:t>ajitkumar</a:t>
            </a:r>
            <a:r>
              <a:rPr kumimoji="0" lang="en-US" sz="2000" b="1" i="0" u="none" strike="noStrike" kern="1200" cap="all" spc="0" normalizeH="0" baseline="0" noProof="0" dirty="0" smtClean="0">
                <a:ln>
                  <a:noFill/>
                </a:ln>
                <a:solidFill>
                  <a:schemeClr val="tx2">
                    <a:lumMod val="50000"/>
                  </a:schemeClr>
                </a:solidFill>
                <a:effectLst/>
                <a:uLnTx/>
                <a:uFillTx/>
                <a:latin typeface="+mn-lt"/>
                <a:ea typeface="+mn-ea"/>
                <a:cs typeface="+mn-cs"/>
              </a:rPr>
              <a:t> </a:t>
            </a:r>
            <a:r>
              <a:rPr kumimoji="0" lang="en-US" sz="2000" b="1" i="0" u="none" strike="noStrike" kern="1200" cap="all" spc="0" normalizeH="0" baseline="0" noProof="0" dirty="0" err="1" smtClean="0">
                <a:ln>
                  <a:noFill/>
                </a:ln>
                <a:solidFill>
                  <a:schemeClr val="tx2">
                    <a:lumMod val="50000"/>
                  </a:schemeClr>
                </a:solidFill>
                <a:effectLst/>
                <a:uLnTx/>
                <a:uFillTx/>
                <a:latin typeface="+mn-lt"/>
                <a:ea typeface="+mn-ea"/>
                <a:cs typeface="+mn-cs"/>
              </a:rPr>
              <a:t>shitole</a:t>
            </a:r>
            <a: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t/>
            </a:r>
            <a:b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br>
            <a: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t>Assistant Professor</a:t>
            </a:r>
            <a:b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br>
            <a: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t>Department of computer engineering</a:t>
            </a:r>
            <a:b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br>
            <a: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t/>
            </a:r>
            <a:br>
              <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rPr>
            </a:br>
            <a:r>
              <a:rPr kumimoji="0" lang="en-US" altLang="en-US" sz="2000" b="0" i="0" u="none" strike="noStrike" kern="1200" cap="all" spc="0" normalizeH="0" baseline="0" noProof="0" dirty="0" smtClean="0">
                <a:ln>
                  <a:noFill/>
                </a:ln>
                <a:solidFill>
                  <a:schemeClr val="tx2">
                    <a:lumMod val="50000"/>
                  </a:schemeClr>
                </a:solidFill>
                <a:effectLst/>
                <a:uLnTx/>
                <a:uFillTx/>
                <a:latin typeface="+mn-lt"/>
                <a:ea typeface="+mn-ea"/>
                <a:cs typeface="Times New Roman" pitchFamily="18" charset="0"/>
              </a:rPr>
              <a:t>Hope Foundation’s</a:t>
            </a:r>
            <a:br>
              <a:rPr kumimoji="0" lang="en-US" altLang="en-US" sz="2000" b="0" i="0" u="none" strike="noStrike" kern="1200" cap="all" spc="0" normalizeH="0" baseline="0" noProof="0" dirty="0" smtClean="0">
                <a:ln>
                  <a:noFill/>
                </a:ln>
                <a:solidFill>
                  <a:schemeClr val="tx2">
                    <a:lumMod val="50000"/>
                  </a:schemeClr>
                </a:solidFill>
                <a:effectLst/>
                <a:uLnTx/>
                <a:uFillTx/>
                <a:latin typeface="+mn-lt"/>
                <a:ea typeface="+mn-ea"/>
                <a:cs typeface="Times New Roman" pitchFamily="18" charset="0"/>
              </a:rPr>
            </a:br>
            <a:r>
              <a:rPr kumimoji="0" lang="en-US" altLang="en-US" sz="2000" b="0" i="0" u="none" strike="noStrike" kern="1200" cap="all" spc="0" normalizeH="0" baseline="0" noProof="0" dirty="0" smtClean="0">
                <a:ln>
                  <a:noFill/>
                </a:ln>
                <a:solidFill>
                  <a:schemeClr val="tx2">
                    <a:lumMod val="50000"/>
                  </a:schemeClr>
                </a:solidFill>
                <a:effectLst/>
                <a:uLnTx/>
                <a:uFillTx/>
                <a:latin typeface="+mn-lt"/>
                <a:ea typeface="+mn-ea"/>
                <a:cs typeface="Times New Roman" pitchFamily="18" charset="0"/>
              </a:rPr>
              <a:t>International Institute of Information Technology, I²IT</a:t>
            </a:r>
            <a:br>
              <a:rPr kumimoji="0" lang="en-US" altLang="en-US" sz="2000" b="0" i="0" u="none" strike="noStrike" kern="1200" cap="all" spc="0" normalizeH="0" baseline="0" noProof="0" dirty="0" smtClean="0">
                <a:ln>
                  <a:noFill/>
                </a:ln>
                <a:solidFill>
                  <a:schemeClr val="tx2">
                    <a:lumMod val="50000"/>
                  </a:schemeClr>
                </a:solidFill>
                <a:effectLst/>
                <a:uLnTx/>
                <a:uFillTx/>
                <a:latin typeface="+mn-lt"/>
                <a:ea typeface="+mn-ea"/>
                <a:cs typeface="Times New Roman" pitchFamily="18" charset="0"/>
              </a:rPr>
            </a:br>
            <a:r>
              <a:rPr kumimoji="0" lang="en-US" altLang="en-US" sz="2000" b="0" i="0" u="none" strike="noStrike" kern="1200" cap="all" spc="0" normalizeH="0" baseline="0" noProof="0" dirty="0" smtClean="0">
                <a:ln>
                  <a:noFill/>
                </a:ln>
                <a:solidFill>
                  <a:schemeClr val="tx2">
                    <a:lumMod val="50000"/>
                  </a:schemeClr>
                </a:solidFill>
                <a:effectLst/>
                <a:uLnTx/>
                <a:uFillTx/>
                <a:latin typeface="+mn-lt"/>
                <a:ea typeface="+mn-ea"/>
                <a:cs typeface="Times New Roman" pitchFamily="18" charset="0"/>
              </a:rPr>
              <a:t>www.isquareit.edu.in</a:t>
            </a:r>
            <a:endParaRPr kumimoji="0" lang="en-US" sz="2000" b="0" i="0" u="none" strike="noStrike" kern="1200" cap="all" spc="0" normalizeH="0" baseline="0" noProof="0" dirty="0" smtClean="0">
              <a:ln>
                <a:noFill/>
              </a:ln>
              <a:solidFill>
                <a:schemeClr val="tx2">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8147248" cy="4525963"/>
          </a:xfrm>
        </p:spPr>
        <p:txBody>
          <a:bodyPr>
            <a:normAutofit lnSpcReduction="10000"/>
          </a:bodyPr>
          <a:lstStyle/>
          <a:p>
            <a:pPr algn="ctr">
              <a:buNone/>
            </a:pPr>
            <a:r>
              <a:rPr lang="en-IN" dirty="0" smtClean="0"/>
              <a:t>THANK YOU</a:t>
            </a:r>
          </a:p>
          <a:p>
            <a:pPr algn="ctr">
              <a:buNone/>
            </a:pPr>
            <a:endParaRPr lang="en-IN" dirty="0" smtClean="0"/>
          </a:p>
          <a:p>
            <a:pPr marL="0" algn="ctr">
              <a:buNone/>
            </a:pPr>
            <a:r>
              <a:rPr lang="en-IN" sz="1700" dirty="0" smtClean="0">
                <a:latin typeface="Tahoma" pitchFamily="34" charset="0"/>
                <a:ea typeface="Tahoma" pitchFamily="34" charset="0"/>
                <a:cs typeface="Tahoma" pitchFamily="34" charset="0"/>
              </a:rPr>
              <a:t>For further information please contact</a:t>
            </a:r>
          </a:p>
          <a:p>
            <a:pPr marL="0" algn="ctr">
              <a:buNone/>
            </a:pPr>
            <a:r>
              <a:rPr lang="en-IN" sz="1700" dirty="0" smtClean="0">
                <a:latin typeface="Tahoma" pitchFamily="34" charset="0"/>
                <a:ea typeface="Tahoma" pitchFamily="34" charset="0"/>
                <a:cs typeface="Tahoma" pitchFamily="34" charset="0"/>
              </a:rPr>
              <a:t>Prof. </a:t>
            </a:r>
            <a:r>
              <a:rPr lang="en-IN" sz="1700" dirty="0" err="1" smtClean="0">
                <a:latin typeface="Tahoma" pitchFamily="34" charset="0"/>
                <a:ea typeface="Tahoma" pitchFamily="34" charset="0"/>
                <a:cs typeface="Tahoma" pitchFamily="34" charset="0"/>
              </a:rPr>
              <a:t>Ajitkumar</a:t>
            </a:r>
            <a:r>
              <a:rPr lang="en-IN" sz="1700" dirty="0" smtClean="0">
                <a:latin typeface="Tahoma" pitchFamily="34" charset="0"/>
                <a:ea typeface="Tahoma" pitchFamily="34" charset="0"/>
                <a:cs typeface="Tahoma" pitchFamily="34" charset="0"/>
              </a:rPr>
              <a:t> </a:t>
            </a:r>
            <a:r>
              <a:rPr lang="en-IN" sz="1700" dirty="0" err="1" smtClean="0">
                <a:latin typeface="Tahoma" pitchFamily="34" charset="0"/>
                <a:ea typeface="Tahoma" pitchFamily="34" charset="0"/>
                <a:cs typeface="Tahoma" pitchFamily="34" charset="0"/>
              </a:rPr>
              <a:t>Shitole</a:t>
            </a:r>
            <a:endParaRPr lang="en-IN" sz="1700" dirty="0" smtClean="0">
              <a:latin typeface="Tahoma" pitchFamily="34" charset="0"/>
              <a:ea typeface="Tahoma" pitchFamily="34" charset="0"/>
              <a:cs typeface="Tahoma" pitchFamily="34" charset="0"/>
            </a:endParaRPr>
          </a:p>
          <a:p>
            <a:pPr marL="0" algn="ctr">
              <a:buNone/>
            </a:pPr>
            <a:r>
              <a:rPr lang="en-IN" sz="1700" dirty="0" smtClean="0">
                <a:latin typeface="Tahoma" pitchFamily="34" charset="0"/>
                <a:ea typeface="Tahoma" pitchFamily="34" charset="0"/>
                <a:cs typeface="Tahoma" pitchFamily="34" charset="0"/>
              </a:rPr>
              <a:t>Department of Computer Engineering</a:t>
            </a:r>
          </a:p>
          <a:p>
            <a:pPr marL="0" algn="ctr">
              <a:buNone/>
            </a:pPr>
            <a:r>
              <a:rPr lang="en-IN" sz="1700" dirty="0" smtClean="0">
                <a:latin typeface="Tahoma" pitchFamily="34" charset="0"/>
                <a:ea typeface="Tahoma" pitchFamily="34" charset="0"/>
                <a:cs typeface="Tahoma" pitchFamily="34" charset="0"/>
              </a:rPr>
              <a:t>Hope Foundation’s International Institute of Information Technology, I²IT</a:t>
            </a:r>
          </a:p>
          <a:p>
            <a:pPr marL="0" algn="ctr">
              <a:buNone/>
            </a:pPr>
            <a:r>
              <a:rPr lang="en-IN" sz="1700" dirty="0" smtClean="0">
                <a:latin typeface="Tahoma" pitchFamily="34" charset="0"/>
                <a:ea typeface="Tahoma" pitchFamily="34" charset="0"/>
                <a:cs typeface="Tahoma" pitchFamily="34" charset="0"/>
              </a:rPr>
              <a:t>Hinjawadi, Pune – 411 057</a:t>
            </a:r>
          </a:p>
          <a:p>
            <a:pPr marL="0" algn="ctr">
              <a:buNone/>
            </a:pPr>
            <a:r>
              <a:rPr lang="en-IN" sz="1700" dirty="0" smtClean="0">
                <a:latin typeface="Tahoma" pitchFamily="34" charset="0"/>
                <a:ea typeface="Tahoma" pitchFamily="34" charset="0"/>
                <a:cs typeface="Tahoma" pitchFamily="34" charset="0"/>
              </a:rPr>
              <a:t>Phone - +91 20 22933441</a:t>
            </a:r>
          </a:p>
          <a:p>
            <a:pPr marL="0" algn="ctr">
              <a:buNone/>
            </a:pPr>
            <a:r>
              <a:rPr lang="en-IN" sz="1700" dirty="0" smtClean="0">
                <a:solidFill>
                  <a:srgbClr val="FF0000"/>
                </a:solidFill>
                <a:latin typeface="Tahoma" pitchFamily="34" charset="0"/>
                <a:ea typeface="Tahoma" pitchFamily="34" charset="0"/>
                <a:cs typeface="Tahoma" pitchFamily="34" charset="0"/>
              </a:rPr>
              <a:t>www.isquareit.edu.in  |  ajitkumars@isquareit.edu.in </a:t>
            </a:r>
            <a:r>
              <a:rPr lang="en-IN" sz="1700" dirty="0" smtClean="0">
                <a:solidFill>
                  <a:srgbClr val="FF0000"/>
                </a:solidFill>
                <a:latin typeface="Tahoma" pitchFamily="34" charset="0"/>
                <a:ea typeface="Tahoma" pitchFamily="34" charset="0"/>
                <a:cs typeface="Tahoma" pitchFamily="34" charset="0"/>
              </a:rPr>
              <a:t>| info@isquareit.edu.in</a:t>
            </a:r>
            <a:endParaRPr lang="en-IN" sz="1700" dirty="0">
              <a:solidFill>
                <a:srgbClr val="FF0000"/>
              </a:solidFill>
              <a:latin typeface="Tahoma" pitchFamily="34" charset="0"/>
              <a:ea typeface="Tahoma" pitchFamily="34" charset="0"/>
              <a:cs typeface="Tahoma" pitchFamily="34" charset="0"/>
            </a:endParaRPr>
          </a:p>
        </p:txBody>
      </p:sp>
      <p:sp>
        <p:nvSpPr>
          <p:cNvPr id="6" name="Slide Number Placeholder 5"/>
          <p:cNvSpPr>
            <a:spLocks noGrp="1"/>
          </p:cNvSpPr>
          <p:nvPr>
            <p:ph type="sldNum" sz="quarter" idx="10"/>
          </p:nvPr>
        </p:nvSpPr>
        <p:spPr/>
        <p:txBody>
          <a:bodyPr/>
          <a:lstStyle/>
          <a:p>
            <a:pPr>
              <a:defRPr/>
            </a:pPr>
            <a:fld id="{9BC6C1CD-D90C-4B9F-AC2B-0DCA97A0B7B8}"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332" y="618519"/>
            <a:ext cx="7773338" cy="650242"/>
          </a:xfrm>
        </p:spPr>
        <p:txBody>
          <a:bodyPr/>
          <a:lstStyle/>
          <a:p>
            <a:pPr eaLnBrk="1" hangingPunct="1"/>
            <a:r>
              <a:rPr lang="en-US" dirty="0" smtClean="0"/>
              <a:t>Binary Heap</a:t>
            </a:r>
          </a:p>
        </p:txBody>
      </p:sp>
      <p:sp>
        <p:nvSpPr>
          <p:cNvPr id="2051" name="Rectangle 3"/>
          <p:cNvSpPr>
            <a:spLocks noGrp="1" noChangeArrowheads="1"/>
          </p:cNvSpPr>
          <p:nvPr>
            <p:ph sz="quarter" idx="13"/>
          </p:nvPr>
        </p:nvSpPr>
        <p:spPr>
          <a:xfrm>
            <a:off x="457200" y="1412776"/>
            <a:ext cx="8458200" cy="4873744"/>
          </a:xfrm>
        </p:spPr>
        <p:txBody>
          <a:bodyPr>
            <a:normAutofit fontScale="70000" lnSpcReduction="20000"/>
          </a:bodyPr>
          <a:lstStyle/>
          <a:p>
            <a:pPr marL="533400" indent="0" algn="just">
              <a:lnSpc>
                <a:spcPct val="170000"/>
              </a:lnSpc>
              <a:buNone/>
            </a:pPr>
            <a:r>
              <a:rPr lang="en-IN" sz="2600" dirty="0" smtClean="0">
                <a:latin typeface="Tahoma" pitchFamily="34" charset="0"/>
                <a:ea typeface="Tahoma" pitchFamily="34" charset="0"/>
                <a:cs typeface="Tahoma" pitchFamily="34" charset="0"/>
              </a:rPr>
              <a:t>Special type of a binary tree. Two properties must be satisfied.</a:t>
            </a:r>
          </a:p>
          <a:p>
            <a:pPr marL="533400" indent="0" algn="just">
              <a:lnSpc>
                <a:spcPct val="170000"/>
              </a:lnSpc>
              <a:buNone/>
            </a:pPr>
            <a:r>
              <a:rPr lang="en-IN" sz="2600" dirty="0" smtClean="0">
                <a:latin typeface="Tahoma" pitchFamily="34" charset="0"/>
                <a:ea typeface="Tahoma" pitchFamily="34" charset="0"/>
                <a:cs typeface="Tahoma" pitchFamily="34" charset="0"/>
              </a:rPr>
              <a:t>Completeness / Heap Structure:</a:t>
            </a:r>
          </a:p>
          <a:p>
            <a:pPr marL="533400" indent="0" algn="just">
              <a:lnSpc>
                <a:spcPct val="170000"/>
              </a:lnSpc>
              <a:buNone/>
            </a:pPr>
            <a:r>
              <a:rPr lang="en-IN" sz="2600" dirty="0" smtClean="0">
                <a:latin typeface="Tahoma" pitchFamily="34" charset="0"/>
                <a:ea typeface="Tahoma" pitchFamily="34" charset="0"/>
                <a:cs typeface="Tahoma" pitchFamily="34" charset="0"/>
              </a:rPr>
              <a:t>Binary </a:t>
            </a:r>
            <a:r>
              <a:rPr lang="en-IN" sz="2600" dirty="0" smtClean="0">
                <a:latin typeface="Tahoma" pitchFamily="34" charset="0"/>
                <a:ea typeface="Tahoma" pitchFamily="34" charset="0"/>
                <a:cs typeface="Tahoma" pitchFamily="34" charset="0"/>
              </a:rPr>
              <a:t>tree is either complete or almost complete binary tree in which all levels are completely filled from top to bottom and left to right except bottommost  level which may or may not be filled completely.</a:t>
            </a:r>
          </a:p>
          <a:p>
            <a:pPr marL="533400" indent="0" algn="just">
              <a:lnSpc>
                <a:spcPct val="170000"/>
              </a:lnSpc>
              <a:buNone/>
            </a:pPr>
            <a:r>
              <a:rPr lang="en-IN" sz="2600" dirty="0" err="1" smtClean="0">
                <a:latin typeface="Tahoma" pitchFamily="34" charset="0"/>
                <a:ea typeface="Tahoma" pitchFamily="34" charset="0"/>
                <a:cs typeface="Tahoma" pitchFamily="34" charset="0"/>
              </a:rPr>
              <a:t>Heapness</a:t>
            </a:r>
            <a:r>
              <a:rPr lang="en-IN" sz="2600" dirty="0" smtClean="0">
                <a:latin typeface="Tahoma" pitchFamily="34" charset="0"/>
                <a:ea typeface="Tahoma" pitchFamily="34" charset="0"/>
                <a:cs typeface="Tahoma" pitchFamily="34" charset="0"/>
              </a:rPr>
              <a:t> </a:t>
            </a:r>
            <a:r>
              <a:rPr lang="en-IN" sz="2600" dirty="0" smtClean="0">
                <a:latin typeface="Tahoma" pitchFamily="34" charset="0"/>
                <a:ea typeface="Tahoma" pitchFamily="34" charset="0"/>
                <a:cs typeface="Tahoma" pitchFamily="34" charset="0"/>
              </a:rPr>
              <a:t>/ Heap Order</a:t>
            </a:r>
            <a:r>
              <a:rPr lang="en-IN" sz="2600" dirty="0" smtClean="0">
                <a:latin typeface="Tahoma" pitchFamily="34" charset="0"/>
                <a:ea typeface="Tahoma" pitchFamily="34" charset="0"/>
                <a:cs typeface="Tahoma" pitchFamily="34" charset="0"/>
              </a:rPr>
              <a:t>: The </a:t>
            </a:r>
            <a:r>
              <a:rPr lang="en-IN" sz="2600" dirty="0" smtClean="0">
                <a:latin typeface="Tahoma" pitchFamily="34" charset="0"/>
                <a:ea typeface="Tahoma" pitchFamily="34" charset="0"/>
                <a:cs typeface="Tahoma" pitchFamily="34" charset="0"/>
              </a:rPr>
              <a:t>value of parent node is greater than either child in case of max heap and is less than either child in case of min heap.</a:t>
            </a:r>
          </a:p>
          <a:p>
            <a:pPr marL="533400" indent="0" algn="just">
              <a:lnSpc>
                <a:spcPct val="170000"/>
              </a:lnSpc>
              <a:buFontTx/>
              <a:buNone/>
            </a:pPr>
            <a:endParaRPr lang="en-US" sz="2600" dirty="0" smtClean="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B2FBB667-96F7-4599-89CF-798F40EFEB4E}" type="slidenum">
              <a:rPr lang="en-US" smtClean="0"/>
              <a:pPr>
                <a:defRPr/>
              </a:pPr>
              <a:t>2</a:t>
            </a:fld>
            <a:endParaRPr lang="en-US"/>
          </a:p>
        </p:txBody>
      </p:sp>
      <p:pic>
        <p:nvPicPr>
          <p:cNvPr id="7" name="Picture 6"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 name="TextBox 7"/>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Binary Heap</a:t>
            </a:r>
          </a:p>
        </p:txBody>
      </p:sp>
      <p:sp>
        <p:nvSpPr>
          <p:cNvPr id="4099" name="Rectangle 3"/>
          <p:cNvSpPr>
            <a:spLocks noGrp="1" noChangeArrowheads="1"/>
          </p:cNvSpPr>
          <p:nvPr>
            <p:ph sz="quarter" idx="13"/>
          </p:nvPr>
        </p:nvSpPr>
        <p:spPr>
          <a:xfrm>
            <a:off x="457200" y="1295400"/>
            <a:ext cx="8458200" cy="5181600"/>
          </a:xfrm>
        </p:spPr>
        <p:txBody>
          <a:bodyPr>
            <a:normAutofit lnSpcReduction="10000"/>
          </a:bodyPr>
          <a:lstStyle/>
          <a:p>
            <a:pPr marL="609600" indent="-609600" eaLnBrk="1" hangingPunct="1">
              <a:buFontTx/>
              <a:buNone/>
            </a:pPr>
            <a:endParaRPr lang="en-US" sz="2800" dirty="0" smtClean="0">
              <a:solidFill>
                <a:schemeClr val="accent2"/>
              </a:solidFill>
              <a:latin typeface="Tahoma" pitchFamily="34" charset="0"/>
              <a:ea typeface="Tahoma" pitchFamily="34" charset="0"/>
              <a:cs typeface="Tahoma" pitchFamily="34" charset="0"/>
            </a:endParaRPr>
          </a:p>
          <a:p>
            <a:pPr marL="609600" indent="-609600" eaLnBrk="1" hangingPunct="1">
              <a:buFont typeface="+mj-lt"/>
              <a:buAutoNum type="arabicPeriod"/>
            </a:pPr>
            <a:r>
              <a:rPr lang="en-US" sz="2800" dirty="0" smtClean="0">
                <a:solidFill>
                  <a:srgbClr val="FF0000"/>
                </a:solidFill>
                <a:latin typeface="Tahoma" pitchFamily="34" charset="0"/>
                <a:ea typeface="Tahoma" pitchFamily="34" charset="0"/>
                <a:cs typeface="Tahoma" pitchFamily="34" charset="0"/>
              </a:rPr>
              <a:t>Max Heap:</a:t>
            </a:r>
          </a:p>
          <a:p>
            <a:pPr marL="609600" indent="-609600" eaLnBrk="1" hangingPunct="1">
              <a:buNone/>
            </a:pPr>
            <a:r>
              <a:rPr lang="en-US" sz="2800" dirty="0" smtClean="0">
                <a:latin typeface="Tahoma" pitchFamily="34" charset="0"/>
                <a:ea typeface="Tahoma" pitchFamily="34" charset="0"/>
                <a:cs typeface="Tahoma" pitchFamily="34" charset="0"/>
              </a:rPr>
              <a:t>	A heap is a binary tree in which every parent node value is greater than its children.</a:t>
            </a:r>
          </a:p>
          <a:p>
            <a:pPr marL="609600" indent="-609600" eaLnBrk="1" hangingPunct="1">
              <a:buNone/>
            </a:pPr>
            <a:r>
              <a:rPr lang="en-US" sz="2800" dirty="0" smtClean="0">
                <a:solidFill>
                  <a:srgbClr val="FF0000"/>
                </a:solidFill>
                <a:latin typeface="Tahoma" pitchFamily="34" charset="0"/>
                <a:ea typeface="Tahoma" pitchFamily="34" charset="0"/>
                <a:cs typeface="Tahoma" pitchFamily="34" charset="0"/>
              </a:rPr>
              <a:t>2.	Min Heap:</a:t>
            </a:r>
          </a:p>
          <a:p>
            <a:pPr marL="609600" indent="-609600">
              <a:buNone/>
            </a:pPr>
            <a:r>
              <a:rPr lang="en-US" sz="2800" dirty="0" smtClean="0">
                <a:latin typeface="Tahoma" pitchFamily="34" charset="0"/>
                <a:ea typeface="Tahoma" pitchFamily="34" charset="0"/>
                <a:cs typeface="Tahoma" pitchFamily="34" charset="0"/>
              </a:rPr>
              <a:t>	 A heap is a binary tree in which every parent node value is smaller than its children.</a:t>
            </a:r>
          </a:p>
        </p:txBody>
      </p:sp>
      <p:sp>
        <p:nvSpPr>
          <p:cNvPr id="4" name="Slide Number Placeholder 3"/>
          <p:cNvSpPr>
            <a:spLocks noGrp="1"/>
          </p:cNvSpPr>
          <p:nvPr>
            <p:ph type="sldNum" sz="quarter" idx="12"/>
          </p:nvPr>
        </p:nvSpPr>
        <p:spPr/>
        <p:txBody>
          <a:bodyPr/>
          <a:lstStyle/>
          <a:p>
            <a:pPr>
              <a:defRPr/>
            </a:pPr>
            <a:fld id="{B2FBB667-96F7-4599-89CF-798F40EFEB4E}" type="slidenum">
              <a:rPr lang="en-US" smtClean="0"/>
              <a:pPr>
                <a:defRPr/>
              </a:pPr>
              <a:t>3</a:t>
            </a:fld>
            <a:endParaRPr lang="en-US"/>
          </a:p>
        </p:txBody>
      </p:sp>
      <p:pic>
        <p:nvPicPr>
          <p:cNvPr id="7" name="Picture 6"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 name="TextBox 7"/>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332" y="618519"/>
            <a:ext cx="7773338" cy="722250"/>
          </a:xfrm>
        </p:spPr>
        <p:txBody>
          <a:bodyPr/>
          <a:lstStyle/>
          <a:p>
            <a:pPr eaLnBrk="1" hangingPunct="1"/>
            <a:r>
              <a:rPr lang="en-US" dirty="0" smtClean="0"/>
              <a:t>Binary Heap</a:t>
            </a:r>
          </a:p>
        </p:txBody>
      </p:sp>
      <p:sp>
        <p:nvSpPr>
          <p:cNvPr id="5123" name="Rectangle 3"/>
          <p:cNvSpPr>
            <a:spLocks noGrp="1" noChangeArrowheads="1"/>
          </p:cNvSpPr>
          <p:nvPr>
            <p:ph sz="quarter" idx="13"/>
          </p:nvPr>
        </p:nvSpPr>
        <p:spPr>
          <a:xfrm>
            <a:off x="457200" y="1295400"/>
            <a:ext cx="8458200" cy="5181600"/>
          </a:xfrm>
        </p:spPr>
        <p:txBody>
          <a:bodyPr>
            <a:normAutofit fontScale="92500" lnSpcReduction="20000"/>
          </a:bodyPr>
          <a:lstStyle/>
          <a:p>
            <a:pPr marL="609600" indent="-609600" eaLnBrk="1" hangingPunct="1">
              <a:buFontTx/>
              <a:buNone/>
            </a:pPr>
            <a:r>
              <a:rPr lang="en-US" sz="2400" dirty="0" smtClean="0">
                <a:latin typeface="Tahoma" pitchFamily="34" charset="0"/>
                <a:ea typeface="Tahoma" pitchFamily="34" charset="0"/>
                <a:cs typeface="Tahoma" pitchFamily="34" charset="0"/>
              </a:rPr>
              <a:t>To build a heap, data is placed in the tree as it arrives.</a:t>
            </a:r>
          </a:p>
          <a:p>
            <a:pPr marL="609600" indent="-609600" eaLnBrk="1" hangingPunct="1">
              <a:buFontTx/>
              <a:buNone/>
            </a:pPr>
            <a:endParaRPr lang="en-029" sz="2400" dirty="0" smtClean="0">
              <a:solidFill>
                <a:schemeClr val="accent2"/>
              </a:solidFill>
              <a:latin typeface="Tahoma" pitchFamily="34" charset="0"/>
              <a:ea typeface="Tahoma" pitchFamily="34" charset="0"/>
              <a:cs typeface="Tahoma" pitchFamily="34" charset="0"/>
            </a:endParaRPr>
          </a:p>
          <a:p>
            <a:pPr marL="609600" indent="-609600" eaLnBrk="1" hangingPunct="1">
              <a:buFontTx/>
              <a:buNone/>
            </a:pPr>
            <a:r>
              <a:rPr lang="en-029" sz="2400" dirty="0" smtClean="0">
                <a:solidFill>
                  <a:srgbClr val="FF0000"/>
                </a:solidFill>
                <a:latin typeface="Tahoma" pitchFamily="34" charset="0"/>
                <a:ea typeface="Tahoma" pitchFamily="34" charset="0"/>
                <a:cs typeface="Tahoma" pitchFamily="34" charset="0"/>
              </a:rPr>
              <a:t>Algorithm:</a:t>
            </a:r>
          </a:p>
          <a:p>
            <a:pPr marL="609600" indent="-609600" eaLnBrk="1" hangingPunct="1">
              <a:buFontTx/>
              <a:buNone/>
            </a:pPr>
            <a:endParaRPr lang="en-029" sz="2400" dirty="0" smtClean="0">
              <a:solidFill>
                <a:schemeClr val="accent2"/>
              </a:solidFill>
              <a:latin typeface="Tahoma" pitchFamily="34" charset="0"/>
              <a:ea typeface="Tahoma" pitchFamily="34" charset="0"/>
              <a:cs typeface="Tahoma" pitchFamily="34" charset="0"/>
            </a:endParaRPr>
          </a:p>
          <a:p>
            <a:pPr marL="609600" indent="-609600" eaLnBrk="1" hangingPunct="1">
              <a:buFontTx/>
              <a:buAutoNum type="arabicPeriod"/>
            </a:pPr>
            <a:r>
              <a:rPr lang="en-US" sz="2400" dirty="0" smtClean="0">
                <a:latin typeface="Tahoma" pitchFamily="34" charset="0"/>
                <a:ea typeface="Tahoma" pitchFamily="34" charset="0"/>
                <a:cs typeface="Tahoma" pitchFamily="34" charset="0"/>
              </a:rPr>
              <a:t>Insert  new node at the next leaf position	</a:t>
            </a:r>
          </a:p>
          <a:p>
            <a:pPr marL="609600" indent="-609600" eaLnBrk="1" hangingPunct="1">
              <a:buFontTx/>
              <a:buAutoNum type="arabicPeriod"/>
            </a:pPr>
            <a:r>
              <a:rPr lang="en-US" sz="2400" dirty="0" smtClean="0">
                <a:latin typeface="Tahoma" pitchFamily="34" charset="0"/>
                <a:ea typeface="Tahoma" pitchFamily="34" charset="0"/>
                <a:cs typeface="Tahoma" pitchFamily="34" charset="0"/>
              </a:rPr>
              <a:t>use this new node as the current position	</a:t>
            </a:r>
          </a:p>
          <a:p>
            <a:pPr marL="609600" indent="-609600" eaLnBrk="1" hangingPunct="1">
              <a:buFontTx/>
              <a:buAutoNum type="arabicPeriod"/>
            </a:pPr>
            <a:r>
              <a:rPr lang="en-US" sz="2400" dirty="0" smtClean="0">
                <a:latin typeface="Tahoma" pitchFamily="34" charset="0"/>
                <a:ea typeface="Tahoma" pitchFamily="34" charset="0"/>
                <a:cs typeface="Tahoma" pitchFamily="34" charset="0"/>
              </a:rPr>
              <a:t>While new data is greater than that in the parent of the current node:	     </a:t>
            </a:r>
          </a:p>
          <a:p>
            <a:pPr marL="609600" indent="-609600" eaLnBrk="1" hangingPunct="1">
              <a:buFontTx/>
              <a:buNone/>
            </a:pPr>
            <a:r>
              <a:rPr lang="en-US" sz="2400" dirty="0" smtClean="0">
                <a:latin typeface="Tahoma" pitchFamily="34" charset="0"/>
                <a:ea typeface="Tahoma" pitchFamily="34" charset="0"/>
                <a:cs typeface="Tahoma" pitchFamily="34" charset="0"/>
              </a:rPr>
              <a:t>     </a:t>
            </a:r>
            <a:r>
              <a:rPr lang="en-US" sz="2400" dirty="0" smtClean="0">
                <a:solidFill>
                  <a:srgbClr val="FF0000"/>
                </a:solidFill>
                <a:latin typeface="Tahoma" pitchFamily="34" charset="0"/>
                <a:ea typeface="Tahoma" pitchFamily="34" charset="0"/>
                <a:cs typeface="Tahoma" pitchFamily="34" charset="0"/>
              </a:rPr>
              <a:t>●</a:t>
            </a:r>
            <a:r>
              <a:rPr lang="en-US" sz="2400" dirty="0" smtClean="0">
                <a:latin typeface="Tahoma" pitchFamily="34" charset="0"/>
                <a:ea typeface="Tahoma" pitchFamily="34" charset="0"/>
                <a:cs typeface="Tahoma" pitchFamily="34" charset="0"/>
              </a:rPr>
              <a:t> move the parent down to the current node	       </a:t>
            </a:r>
          </a:p>
          <a:p>
            <a:pPr marL="609600" indent="-609600" eaLnBrk="1" hangingPunct="1">
              <a:buFontTx/>
              <a:buNone/>
            </a:pPr>
            <a:r>
              <a:rPr lang="en-US" sz="2400" dirty="0" smtClean="0">
                <a:latin typeface="Tahoma" pitchFamily="34" charset="0"/>
                <a:ea typeface="Tahoma" pitchFamily="34" charset="0"/>
                <a:cs typeface="Tahoma" pitchFamily="34" charset="0"/>
              </a:rPr>
              <a:t>     </a:t>
            </a:r>
            <a:r>
              <a:rPr lang="en-US" sz="2400" dirty="0" smtClean="0">
                <a:solidFill>
                  <a:srgbClr val="FF0000"/>
                </a:solidFill>
                <a:latin typeface="Tahoma" pitchFamily="34" charset="0"/>
                <a:ea typeface="Tahoma" pitchFamily="34" charset="0"/>
                <a:cs typeface="Tahoma" pitchFamily="34" charset="0"/>
              </a:rPr>
              <a:t>●</a:t>
            </a:r>
            <a:r>
              <a:rPr lang="en-US" sz="2400" dirty="0" smtClean="0">
                <a:latin typeface="Tahoma" pitchFamily="34" charset="0"/>
                <a:ea typeface="Tahoma" pitchFamily="34" charset="0"/>
                <a:cs typeface="Tahoma" pitchFamily="34" charset="0"/>
              </a:rPr>
              <a:t> make the parent (now vacant) the current node     </a:t>
            </a:r>
          </a:p>
          <a:p>
            <a:pPr marL="609600" indent="-609600" eaLnBrk="1" hangingPunct="1">
              <a:buFontTx/>
              <a:buNone/>
            </a:pPr>
            <a:r>
              <a:rPr lang="en-US" sz="2400" dirty="0" smtClean="0">
                <a:latin typeface="Tahoma" pitchFamily="34" charset="0"/>
                <a:ea typeface="Tahoma" pitchFamily="34" charset="0"/>
                <a:cs typeface="Tahoma" pitchFamily="34" charset="0"/>
              </a:rPr>
              <a:t>     </a:t>
            </a:r>
            <a:r>
              <a:rPr lang="en-US" sz="2400" dirty="0" smtClean="0">
                <a:solidFill>
                  <a:srgbClr val="FF0000"/>
                </a:solidFill>
                <a:latin typeface="Tahoma" pitchFamily="34" charset="0"/>
                <a:ea typeface="Tahoma" pitchFamily="34" charset="0"/>
                <a:cs typeface="Tahoma" pitchFamily="34" charset="0"/>
              </a:rPr>
              <a:t>●</a:t>
            </a:r>
            <a:r>
              <a:rPr lang="en-US" sz="2400" dirty="0" smtClean="0">
                <a:latin typeface="Tahoma" pitchFamily="34" charset="0"/>
                <a:ea typeface="Tahoma" pitchFamily="34" charset="0"/>
                <a:cs typeface="Tahoma" pitchFamily="34" charset="0"/>
              </a:rPr>
              <a:t> Place data in current node </a:t>
            </a:r>
          </a:p>
        </p:txBody>
      </p:sp>
      <p:sp>
        <p:nvSpPr>
          <p:cNvPr id="4" name="Slide Number Placeholder 3"/>
          <p:cNvSpPr>
            <a:spLocks noGrp="1"/>
          </p:cNvSpPr>
          <p:nvPr>
            <p:ph type="sldNum" sz="quarter" idx="12"/>
          </p:nvPr>
        </p:nvSpPr>
        <p:spPr/>
        <p:txBody>
          <a:bodyPr/>
          <a:lstStyle/>
          <a:p>
            <a:pPr>
              <a:defRPr/>
            </a:pPr>
            <a:fld id="{B2FBB667-96F7-4599-89CF-798F40EFEB4E}" type="slidenum">
              <a:rPr lang="en-US" smtClean="0"/>
              <a:pPr>
                <a:defRPr/>
              </a:pPr>
              <a:t>4</a:t>
            </a:fld>
            <a:endParaRPr lang="en-US"/>
          </a:p>
        </p:txBody>
      </p:sp>
      <p:pic>
        <p:nvPicPr>
          <p:cNvPr id="7" name="Picture 6"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 name="TextBox 7"/>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Binary Heap</a:t>
            </a:r>
          </a:p>
        </p:txBody>
      </p:sp>
      <p:sp>
        <p:nvSpPr>
          <p:cNvPr id="6147" name="Rectangle 3"/>
          <p:cNvSpPr>
            <a:spLocks noGrp="1" noChangeArrowheads="1"/>
          </p:cNvSpPr>
          <p:nvPr>
            <p:ph sz="quarter" idx="13"/>
          </p:nvPr>
        </p:nvSpPr>
        <p:spPr>
          <a:xfrm>
            <a:off x="457200" y="1295400"/>
            <a:ext cx="8458200" cy="5181600"/>
          </a:xfrm>
        </p:spPr>
        <p:txBody>
          <a:bodyPr/>
          <a:lstStyle/>
          <a:p>
            <a:pPr marL="609600" indent="-609600" algn="just" eaLnBrk="1" hangingPunct="1">
              <a:lnSpc>
                <a:spcPct val="80000"/>
              </a:lnSpc>
              <a:buFontTx/>
              <a:buNone/>
            </a:pPr>
            <a:endParaRPr lang="en-US" sz="2400" dirty="0" smtClean="0">
              <a:latin typeface="Tahoma" pitchFamily="34" charset="0"/>
              <a:ea typeface="Tahoma" pitchFamily="34" charset="0"/>
              <a:cs typeface="Tahoma" pitchFamily="34" charset="0"/>
            </a:endParaRPr>
          </a:p>
          <a:p>
            <a:pPr marL="609600" indent="-609600" algn="just" eaLnBrk="1" hangingPunct="1">
              <a:lnSpc>
                <a:spcPct val="80000"/>
              </a:lnSpc>
              <a:buFontTx/>
              <a:buNone/>
            </a:pPr>
            <a:r>
              <a:rPr lang="en-US" sz="2400" dirty="0" smtClean="0">
                <a:latin typeface="Tahoma" pitchFamily="34" charset="0"/>
                <a:ea typeface="Tahoma" pitchFamily="34" charset="0"/>
                <a:cs typeface="Tahoma" pitchFamily="34" charset="0"/>
              </a:rPr>
              <a:t>As new node is always  inserted at the last level, heap never becomes unbalanced.</a:t>
            </a:r>
          </a:p>
          <a:p>
            <a:pPr marL="609600" indent="-609600" algn="just" eaLnBrk="1" hangingPunct="1">
              <a:lnSpc>
                <a:spcPct val="80000"/>
              </a:lnSpc>
              <a:buFontTx/>
              <a:buNone/>
            </a:pPr>
            <a:endParaRPr lang="en-US" sz="2400" dirty="0" smtClean="0">
              <a:latin typeface="Tahoma" pitchFamily="34" charset="0"/>
              <a:ea typeface="Tahoma" pitchFamily="34" charset="0"/>
              <a:cs typeface="Tahoma" pitchFamily="34" charset="0"/>
            </a:endParaRPr>
          </a:p>
          <a:p>
            <a:pPr marL="609600" indent="-609600" algn="just" eaLnBrk="1" hangingPunct="1">
              <a:lnSpc>
                <a:spcPct val="80000"/>
              </a:lnSpc>
              <a:buFontTx/>
              <a:buNone/>
            </a:pPr>
            <a:r>
              <a:rPr lang="en-US" sz="2400" dirty="0" smtClean="0">
                <a:latin typeface="Tahoma" pitchFamily="34" charset="0"/>
                <a:ea typeface="Tahoma" pitchFamily="34" charset="0"/>
                <a:cs typeface="Tahoma" pitchFamily="34" charset="0"/>
              </a:rPr>
              <a:t>A heap is a partially sorted data structure.</a:t>
            </a:r>
          </a:p>
          <a:p>
            <a:pPr marL="609600" indent="-609600" algn="just" eaLnBrk="1" hangingPunct="1">
              <a:lnSpc>
                <a:spcPct val="80000"/>
              </a:lnSpc>
              <a:buFontTx/>
              <a:buNone/>
            </a:pPr>
            <a:endParaRPr lang="en-US" sz="2400" dirty="0" smtClean="0">
              <a:latin typeface="Tahoma" pitchFamily="34" charset="0"/>
              <a:ea typeface="Tahoma" pitchFamily="34" charset="0"/>
              <a:cs typeface="Tahoma" pitchFamily="34" charset="0"/>
            </a:endParaRPr>
          </a:p>
          <a:p>
            <a:pPr marL="609600" indent="-609600" algn="just" eaLnBrk="1" hangingPunct="1">
              <a:lnSpc>
                <a:spcPct val="80000"/>
              </a:lnSpc>
              <a:buFontTx/>
              <a:buNone/>
            </a:pPr>
            <a:r>
              <a:rPr lang="en-US" sz="2400" dirty="0" smtClean="0">
                <a:latin typeface="Tahoma" pitchFamily="34" charset="0"/>
                <a:ea typeface="Tahoma" pitchFamily="34" charset="0"/>
                <a:cs typeface="Tahoma" pitchFamily="34" charset="0"/>
              </a:rPr>
              <a:t>A given set of data can be formed into many different </a:t>
            </a:r>
          </a:p>
          <a:p>
            <a:pPr marL="609600" indent="-609600" algn="just" eaLnBrk="1" hangingPunct="1">
              <a:lnSpc>
                <a:spcPct val="80000"/>
              </a:lnSpc>
              <a:buFontTx/>
              <a:buNone/>
            </a:pPr>
            <a:r>
              <a:rPr lang="en-US" sz="2400" dirty="0" smtClean="0">
                <a:latin typeface="Tahoma" pitchFamily="34" charset="0"/>
                <a:ea typeface="Tahoma" pitchFamily="34" charset="0"/>
                <a:cs typeface="Tahoma" pitchFamily="34" charset="0"/>
              </a:rPr>
              <a:t>heaps (depends on the order in which the data arrives.)</a:t>
            </a:r>
          </a:p>
        </p:txBody>
      </p:sp>
      <p:sp>
        <p:nvSpPr>
          <p:cNvPr id="4" name="Slide Number Placeholder 3"/>
          <p:cNvSpPr>
            <a:spLocks noGrp="1"/>
          </p:cNvSpPr>
          <p:nvPr>
            <p:ph type="sldNum" sz="quarter" idx="12"/>
          </p:nvPr>
        </p:nvSpPr>
        <p:spPr/>
        <p:txBody>
          <a:bodyPr/>
          <a:lstStyle/>
          <a:p>
            <a:pPr>
              <a:defRPr/>
            </a:pPr>
            <a:fld id="{B2FBB667-96F7-4599-89CF-798F40EFEB4E}" type="slidenum">
              <a:rPr lang="en-US" smtClean="0"/>
              <a:pPr>
                <a:defRPr/>
              </a:pPr>
              <a:t>5</a:t>
            </a:fld>
            <a:endParaRPr lang="en-US"/>
          </a:p>
        </p:txBody>
      </p:sp>
      <p:pic>
        <p:nvPicPr>
          <p:cNvPr id="7" name="Picture 6"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 name="TextBox 7"/>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71472" y="571480"/>
            <a:ext cx="8229600" cy="1143000"/>
          </a:xfrm>
        </p:spPr>
        <p:txBody>
          <a:bodyPr/>
          <a:lstStyle/>
          <a:p>
            <a:pPr eaLnBrk="1" hangingPunct="1"/>
            <a:r>
              <a:rPr lang="en-US" dirty="0" smtClean="0"/>
              <a:t>Building Max Binary Heap</a:t>
            </a:r>
          </a:p>
        </p:txBody>
      </p:sp>
      <p:sp>
        <p:nvSpPr>
          <p:cNvPr id="7171" name="Rectangle 3"/>
          <p:cNvSpPr>
            <a:spLocks noGrp="1" noChangeArrowheads="1"/>
          </p:cNvSpPr>
          <p:nvPr>
            <p:ph sz="quarter" idx="13"/>
          </p:nvPr>
        </p:nvSpPr>
        <p:spPr>
          <a:xfrm>
            <a:off x="457200" y="1714488"/>
            <a:ext cx="8458200" cy="4762512"/>
          </a:xfrm>
        </p:spPr>
        <p:txBody>
          <a:bodyPr>
            <a:normAutofit/>
          </a:bodyPr>
          <a:lstStyle/>
          <a:p>
            <a:pPr marL="609600" indent="-609600" eaLnBrk="1" hangingPunct="1">
              <a:buFontTx/>
              <a:buNone/>
            </a:pPr>
            <a:r>
              <a:rPr lang="en-US" sz="2800" dirty="0" smtClean="0">
                <a:latin typeface="Tahoma" pitchFamily="34" charset="0"/>
                <a:ea typeface="Tahoma" pitchFamily="34" charset="0"/>
                <a:cs typeface="Tahoma" pitchFamily="34" charset="0"/>
              </a:rPr>
              <a:t>Example: </a:t>
            </a:r>
          </a:p>
          <a:p>
            <a:pPr marL="609600" indent="-609600" eaLnBrk="1" hangingPunct="1">
              <a:buFontTx/>
              <a:buNone/>
            </a:pPr>
            <a:endParaRPr lang="en-US" sz="2800" dirty="0" smtClean="0">
              <a:latin typeface="Tahoma" pitchFamily="34" charset="0"/>
              <a:ea typeface="Tahoma" pitchFamily="34" charset="0"/>
              <a:cs typeface="Tahoma" pitchFamily="34" charset="0"/>
            </a:endParaRPr>
          </a:p>
          <a:p>
            <a:pPr marL="609600" indent="-609600" eaLnBrk="1" hangingPunct="1">
              <a:buFontTx/>
              <a:buNone/>
            </a:pPr>
            <a:r>
              <a:rPr lang="en-US" sz="2800" dirty="0" smtClean="0">
                <a:latin typeface="Tahoma" pitchFamily="34" charset="0"/>
                <a:ea typeface="Tahoma" pitchFamily="34" charset="0"/>
                <a:cs typeface="Tahoma" pitchFamily="34" charset="0"/>
              </a:rPr>
              <a:t>Data arrives to be heaped in the order:</a:t>
            </a:r>
          </a:p>
          <a:p>
            <a:pPr marL="609600" indent="-609600" eaLnBrk="1" hangingPunct="1">
              <a:buFontTx/>
              <a:buNone/>
            </a:pPr>
            <a:r>
              <a:rPr lang="en-US" sz="2800" dirty="0" smtClean="0">
                <a:latin typeface="Tahoma" pitchFamily="34" charset="0"/>
                <a:ea typeface="Tahoma" pitchFamily="34" charset="0"/>
                <a:cs typeface="Tahoma" pitchFamily="34" charset="0"/>
              </a:rPr>
              <a:t> 55, 88, 28, 68, 20, 32, 30, 19, 33</a:t>
            </a:r>
          </a:p>
        </p:txBody>
      </p:sp>
      <p:sp>
        <p:nvSpPr>
          <p:cNvPr id="4" name="Slide Number Placeholder 3"/>
          <p:cNvSpPr>
            <a:spLocks noGrp="1"/>
          </p:cNvSpPr>
          <p:nvPr>
            <p:ph type="sldNum" sz="quarter" idx="12"/>
          </p:nvPr>
        </p:nvSpPr>
        <p:spPr/>
        <p:txBody>
          <a:bodyPr/>
          <a:lstStyle/>
          <a:p>
            <a:pPr>
              <a:defRPr/>
            </a:pPr>
            <a:fld id="{B2FBB667-96F7-4599-89CF-798F40EFEB4E}" type="slidenum">
              <a:rPr lang="en-US" smtClean="0"/>
              <a:pPr>
                <a:defRPr/>
              </a:pPr>
              <a:t>6</a:t>
            </a:fld>
            <a:endParaRPr lang="en-US"/>
          </a:p>
        </p:txBody>
      </p:sp>
      <p:pic>
        <p:nvPicPr>
          <p:cNvPr id="7" name="Picture 6"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 name="TextBox 7"/>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all" spc="0" normalizeH="0" baseline="0" noProof="0" smtClean="0">
                <a:ln>
                  <a:noFill/>
                </a:ln>
                <a:solidFill>
                  <a:schemeClr val="tx1"/>
                </a:solidFill>
                <a:effectLst/>
                <a:uLnTx/>
                <a:uFillTx/>
                <a:latin typeface="+mj-lt"/>
                <a:ea typeface="+mj-ea"/>
                <a:cs typeface="+mj-cs"/>
              </a:rPr>
              <a:t>Max Binary Heap</a:t>
            </a:r>
            <a:endParaRPr kumimoji="0" lang="en-US" sz="3600" b="0" i="0" u="none" strike="noStrike" kern="1200" cap="all" spc="0" normalizeH="0" baseline="0" noProof="0" dirty="0" smtClean="0">
              <a:ln>
                <a:noFill/>
              </a:ln>
              <a:solidFill>
                <a:schemeClr val="tx1"/>
              </a:solidFill>
              <a:effectLst/>
              <a:uLnTx/>
              <a:uFillTx/>
              <a:latin typeface="+mj-lt"/>
              <a:ea typeface="+mj-ea"/>
              <a:cs typeface="+mj-cs"/>
            </a:endParaRPr>
          </a:p>
        </p:txBody>
      </p:sp>
      <p:sp>
        <p:nvSpPr>
          <p:cNvPr id="8" name="Rectangle 3"/>
          <p:cNvSpPr txBox="1">
            <a:spLocks noChangeArrowheads="1"/>
          </p:cNvSpPr>
          <p:nvPr/>
        </p:nvSpPr>
        <p:spPr>
          <a:xfrm>
            <a:off x="500034" y="1285860"/>
            <a:ext cx="8077200" cy="5072098"/>
          </a:xfrm>
          <a:prstGeom prst="rect">
            <a:avLst/>
          </a:prstGeom>
        </p:spPr>
        <p:txBody>
          <a:bodyPr/>
          <a:lstStyle/>
          <a:p>
            <a:pPr marL="609600" marR="0" lvl="0" indent="-609600" algn="l" defTabSz="914400" rtl="0" eaLnBrk="1" fontAlgn="auto" latinLnBrk="0" hangingPunct="1">
              <a:lnSpc>
                <a:spcPct val="120000"/>
              </a:lnSpc>
              <a:spcBef>
                <a:spcPts val="1000"/>
              </a:spcBef>
              <a:spcAft>
                <a:spcPts val="0"/>
              </a:spcAft>
              <a:buClr>
                <a:schemeClr val="tx1"/>
              </a:buClr>
              <a:buSzTx/>
              <a:buFont typeface="Arial" panose="020B0604020202020204" pitchFamily="34" charset="0"/>
              <a:buNone/>
              <a:tabLst/>
              <a:defRPr/>
            </a:pPr>
            <a:r>
              <a:rPr kumimoji="0" lang="en-US" sz="2000" b="0" i="0" u="none" strike="noStrike" kern="1200" cap="all" spc="0" normalizeH="0" baseline="0" noProof="0" smtClean="0">
                <a:ln>
                  <a:noFill/>
                </a:ln>
                <a:solidFill>
                  <a:schemeClr val="tx1"/>
                </a:solidFill>
                <a:effectLst/>
                <a:uLnTx/>
                <a:uFillTx/>
                <a:latin typeface="Tahoma" pitchFamily="34" charset="0"/>
                <a:ea typeface="Tahoma" pitchFamily="34" charset="0"/>
                <a:cs typeface="Tahoma" pitchFamily="34" charset="0"/>
              </a:rPr>
              <a:t>55, 88, 28, 68, 20, 32, 30, 19, 33</a:t>
            </a:r>
            <a:endParaRPr kumimoji="0" lang="en-US" sz="2000" b="1" i="0" u="none" strike="noStrike" kern="1200" cap="all" spc="0" normalizeH="0" baseline="0" noProof="0" dirty="0" smtClean="0">
              <a:ln>
                <a:noFill/>
              </a:ln>
              <a:solidFill>
                <a:schemeClr val="tx1"/>
              </a:solidFill>
              <a:effectLst/>
              <a:uLnTx/>
              <a:uFillTx/>
              <a:latin typeface="+mn-lt"/>
              <a:ea typeface="+mn-ea"/>
              <a:cs typeface="+mn-cs"/>
            </a:endParaRPr>
          </a:p>
        </p:txBody>
      </p:sp>
      <p:sp>
        <p:nvSpPr>
          <p:cNvPr id="9" name="Slide Number Placeholder 52"/>
          <p:cNvSpPr>
            <a:spLocks noGrp="1"/>
          </p:cNvSpPr>
          <p:nvPr>
            <p:ph type="sldNum" sz="quarter" idx="10"/>
          </p:nvPr>
        </p:nvSpPr>
        <p:spPr>
          <a:xfrm>
            <a:off x="7885509" y="5357516"/>
            <a:ext cx="573161" cy="365125"/>
          </a:xfrm>
        </p:spPr>
        <p:txBody>
          <a:bodyPr/>
          <a:lstStyle/>
          <a:p>
            <a:pPr>
              <a:defRPr/>
            </a:pPr>
            <a:fld id="{9BC6C1CD-D90C-4B9F-AC2B-0DCA97A0B7B8}" type="slidenum">
              <a:rPr lang="en-US" smtClean="0"/>
              <a:pPr>
                <a:defRPr/>
              </a:pPr>
              <a:t>7</a:t>
            </a:fld>
            <a:endParaRPr lang="en-US"/>
          </a:p>
        </p:txBody>
      </p:sp>
      <p:sp>
        <p:nvSpPr>
          <p:cNvPr id="10" name="Text Box 14"/>
          <p:cNvSpPr txBox="1">
            <a:spLocks noChangeArrowheads="1"/>
          </p:cNvSpPr>
          <p:nvPr/>
        </p:nvSpPr>
        <p:spPr bwMode="auto">
          <a:xfrm>
            <a:off x="914400" y="1988840"/>
            <a:ext cx="533400" cy="376238"/>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55</a:t>
            </a:r>
            <a:endParaRPr lang="en-US" dirty="0">
              <a:solidFill>
                <a:srgbClr val="FF0000"/>
              </a:solidFill>
            </a:endParaRPr>
          </a:p>
        </p:txBody>
      </p:sp>
      <p:grpSp>
        <p:nvGrpSpPr>
          <p:cNvPr id="11" name="Group 18"/>
          <p:cNvGrpSpPr>
            <a:grpSpLocks/>
          </p:cNvGrpSpPr>
          <p:nvPr/>
        </p:nvGrpSpPr>
        <p:grpSpPr bwMode="auto">
          <a:xfrm>
            <a:off x="2209800" y="2065040"/>
            <a:ext cx="990600" cy="1214438"/>
            <a:chOff x="1392" y="1632"/>
            <a:chExt cx="624" cy="765"/>
          </a:xfrm>
        </p:grpSpPr>
        <p:sp>
          <p:nvSpPr>
            <p:cNvPr id="12" name="Text Box 15"/>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sp>
          <p:nvSpPr>
            <p:cNvPr id="13" name="Line 16"/>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14" name="Text Box 17"/>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88</a:t>
              </a:r>
              <a:endParaRPr lang="en-US" dirty="0">
                <a:solidFill>
                  <a:srgbClr val="FF0000"/>
                </a:solidFill>
              </a:endParaRPr>
            </a:p>
          </p:txBody>
        </p:sp>
      </p:grpSp>
      <p:grpSp>
        <p:nvGrpSpPr>
          <p:cNvPr id="15" name="Group 19"/>
          <p:cNvGrpSpPr>
            <a:grpSpLocks/>
          </p:cNvGrpSpPr>
          <p:nvPr/>
        </p:nvGrpSpPr>
        <p:grpSpPr bwMode="auto">
          <a:xfrm>
            <a:off x="4191000" y="1988840"/>
            <a:ext cx="990600" cy="1214438"/>
            <a:chOff x="1392" y="1632"/>
            <a:chExt cx="624" cy="765"/>
          </a:xfrm>
        </p:grpSpPr>
        <p:sp>
          <p:nvSpPr>
            <p:cNvPr id="16" name="Text Box 20"/>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17" name="Line 21"/>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18" name="Text Box 22"/>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grpSp>
      <p:grpSp>
        <p:nvGrpSpPr>
          <p:cNvPr id="19" name="Group 29"/>
          <p:cNvGrpSpPr>
            <a:grpSpLocks/>
          </p:cNvGrpSpPr>
          <p:nvPr/>
        </p:nvGrpSpPr>
        <p:grpSpPr bwMode="auto">
          <a:xfrm>
            <a:off x="5867400" y="1988840"/>
            <a:ext cx="1447800" cy="1214438"/>
            <a:chOff x="3696" y="1584"/>
            <a:chExt cx="912" cy="765"/>
          </a:xfrm>
        </p:grpSpPr>
        <p:grpSp>
          <p:nvGrpSpPr>
            <p:cNvPr id="20" name="Group 23"/>
            <p:cNvGrpSpPr>
              <a:grpSpLocks/>
            </p:cNvGrpSpPr>
            <p:nvPr/>
          </p:nvGrpSpPr>
          <p:grpSpPr bwMode="auto">
            <a:xfrm>
              <a:off x="3696" y="1584"/>
              <a:ext cx="624" cy="765"/>
              <a:chOff x="1392" y="1632"/>
              <a:chExt cx="624" cy="765"/>
            </a:xfrm>
          </p:grpSpPr>
          <p:sp>
            <p:nvSpPr>
              <p:cNvPr id="23" name="Text Box 24"/>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24" name="Line 25"/>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25" name="Text Box 26"/>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grpSp>
        <p:sp>
          <p:nvSpPr>
            <p:cNvPr id="21" name="Line 27"/>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US"/>
            </a:p>
          </p:txBody>
        </p:sp>
        <p:sp>
          <p:nvSpPr>
            <p:cNvPr id="22" name="Text Box 28"/>
            <p:cNvSpPr txBox="1">
              <a:spLocks noChangeArrowheads="1"/>
            </p:cNvSpPr>
            <p:nvPr/>
          </p:nvSpPr>
          <p:spPr bwMode="auto">
            <a:xfrm>
              <a:off x="4272" y="211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28</a:t>
              </a:r>
              <a:endParaRPr lang="en-US" dirty="0">
                <a:solidFill>
                  <a:srgbClr val="FF0000"/>
                </a:solidFill>
              </a:endParaRPr>
            </a:p>
          </p:txBody>
        </p:sp>
      </p:grpSp>
      <p:grpSp>
        <p:nvGrpSpPr>
          <p:cNvPr id="26" name="Group 39"/>
          <p:cNvGrpSpPr>
            <a:grpSpLocks/>
          </p:cNvGrpSpPr>
          <p:nvPr/>
        </p:nvGrpSpPr>
        <p:grpSpPr bwMode="auto">
          <a:xfrm>
            <a:off x="609600" y="3741440"/>
            <a:ext cx="1752600" cy="1976438"/>
            <a:chOff x="384" y="2688"/>
            <a:chExt cx="1104" cy="1245"/>
          </a:xfrm>
        </p:grpSpPr>
        <p:grpSp>
          <p:nvGrpSpPr>
            <p:cNvPr id="27" name="Group 30"/>
            <p:cNvGrpSpPr>
              <a:grpSpLocks/>
            </p:cNvGrpSpPr>
            <p:nvPr/>
          </p:nvGrpSpPr>
          <p:grpSpPr bwMode="auto">
            <a:xfrm>
              <a:off x="576" y="2688"/>
              <a:ext cx="912" cy="765"/>
              <a:chOff x="3696" y="1584"/>
              <a:chExt cx="912" cy="765"/>
            </a:xfrm>
          </p:grpSpPr>
          <p:grpSp>
            <p:nvGrpSpPr>
              <p:cNvPr id="30" name="Group 31"/>
              <p:cNvGrpSpPr>
                <a:grpSpLocks/>
              </p:cNvGrpSpPr>
              <p:nvPr/>
            </p:nvGrpSpPr>
            <p:grpSpPr bwMode="auto">
              <a:xfrm>
                <a:off x="3696" y="1584"/>
                <a:ext cx="624" cy="765"/>
                <a:chOff x="1392" y="1632"/>
                <a:chExt cx="624" cy="765"/>
              </a:xfrm>
            </p:grpSpPr>
            <p:sp>
              <p:nvSpPr>
                <p:cNvPr id="33" name="Text Box 32"/>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34" name="Line 33"/>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35" name="Text Box 34"/>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grpSp>
          <p:sp>
            <p:nvSpPr>
              <p:cNvPr id="31" name="Line 35"/>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US"/>
              </a:p>
            </p:txBody>
          </p:sp>
          <p:sp>
            <p:nvSpPr>
              <p:cNvPr id="32" name="Text Box 36"/>
              <p:cNvSpPr txBox="1">
                <a:spLocks noChangeArrowheads="1"/>
              </p:cNvSpPr>
              <p:nvPr/>
            </p:nvSpPr>
            <p:spPr bwMode="auto">
              <a:xfrm>
                <a:off x="4272" y="211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sp>
          <p:nvSpPr>
            <p:cNvPr id="28" name="Line 37"/>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US"/>
            </a:p>
          </p:txBody>
        </p:sp>
        <p:sp>
          <p:nvSpPr>
            <p:cNvPr id="29" name="Text Box 38"/>
            <p:cNvSpPr txBox="1">
              <a:spLocks noChangeArrowheads="1"/>
            </p:cNvSpPr>
            <p:nvPr/>
          </p:nvSpPr>
          <p:spPr bwMode="auto">
            <a:xfrm>
              <a:off x="384" y="36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68</a:t>
              </a:r>
              <a:endParaRPr lang="en-US" dirty="0">
                <a:solidFill>
                  <a:srgbClr val="FF0000"/>
                </a:solidFill>
              </a:endParaRPr>
            </a:p>
          </p:txBody>
        </p:sp>
      </p:grpSp>
      <p:grpSp>
        <p:nvGrpSpPr>
          <p:cNvPr id="36" name="Group 40"/>
          <p:cNvGrpSpPr>
            <a:grpSpLocks/>
          </p:cNvGrpSpPr>
          <p:nvPr/>
        </p:nvGrpSpPr>
        <p:grpSpPr bwMode="auto">
          <a:xfrm>
            <a:off x="3124200" y="3741440"/>
            <a:ext cx="1752600" cy="1976438"/>
            <a:chOff x="384" y="2688"/>
            <a:chExt cx="1104" cy="1245"/>
          </a:xfrm>
        </p:grpSpPr>
        <p:grpSp>
          <p:nvGrpSpPr>
            <p:cNvPr id="37" name="Group 41"/>
            <p:cNvGrpSpPr>
              <a:grpSpLocks/>
            </p:cNvGrpSpPr>
            <p:nvPr/>
          </p:nvGrpSpPr>
          <p:grpSpPr bwMode="auto">
            <a:xfrm>
              <a:off x="576" y="2688"/>
              <a:ext cx="912" cy="765"/>
              <a:chOff x="3696" y="1584"/>
              <a:chExt cx="912" cy="765"/>
            </a:xfrm>
          </p:grpSpPr>
          <p:grpSp>
            <p:nvGrpSpPr>
              <p:cNvPr id="40" name="Group 42"/>
              <p:cNvGrpSpPr>
                <a:grpSpLocks/>
              </p:cNvGrpSpPr>
              <p:nvPr/>
            </p:nvGrpSpPr>
            <p:grpSpPr bwMode="auto">
              <a:xfrm>
                <a:off x="3696" y="1584"/>
                <a:ext cx="624" cy="765"/>
                <a:chOff x="1392" y="1632"/>
                <a:chExt cx="624" cy="765"/>
              </a:xfrm>
            </p:grpSpPr>
            <p:sp>
              <p:nvSpPr>
                <p:cNvPr id="43" name="Text Box 43"/>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44" name="Line 44"/>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45" name="Text Box 45"/>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grpSp>
          <p:sp>
            <p:nvSpPr>
              <p:cNvPr id="41" name="Line 46"/>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US"/>
              </a:p>
            </p:txBody>
          </p:sp>
          <p:sp>
            <p:nvSpPr>
              <p:cNvPr id="42" name="Text Box 47"/>
              <p:cNvSpPr txBox="1">
                <a:spLocks noChangeArrowheads="1"/>
              </p:cNvSpPr>
              <p:nvPr/>
            </p:nvSpPr>
            <p:spPr bwMode="auto">
              <a:xfrm>
                <a:off x="4272" y="211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sp>
          <p:nvSpPr>
            <p:cNvPr id="38" name="Line 48"/>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US"/>
            </a:p>
          </p:txBody>
        </p:sp>
        <p:sp>
          <p:nvSpPr>
            <p:cNvPr id="39" name="Text Box 49"/>
            <p:cNvSpPr txBox="1">
              <a:spLocks noChangeArrowheads="1"/>
            </p:cNvSpPr>
            <p:nvPr/>
          </p:nvSpPr>
          <p:spPr bwMode="auto">
            <a:xfrm>
              <a:off x="384" y="36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grpSp>
      <p:grpSp>
        <p:nvGrpSpPr>
          <p:cNvPr id="46" name="Group 62"/>
          <p:cNvGrpSpPr>
            <a:grpSpLocks/>
          </p:cNvGrpSpPr>
          <p:nvPr/>
        </p:nvGrpSpPr>
        <p:grpSpPr bwMode="auto">
          <a:xfrm>
            <a:off x="5410200" y="3817640"/>
            <a:ext cx="1752600" cy="1976438"/>
            <a:chOff x="3408" y="2736"/>
            <a:chExt cx="1104" cy="1245"/>
          </a:xfrm>
        </p:grpSpPr>
        <p:grpSp>
          <p:nvGrpSpPr>
            <p:cNvPr id="47" name="Group 50"/>
            <p:cNvGrpSpPr>
              <a:grpSpLocks/>
            </p:cNvGrpSpPr>
            <p:nvPr/>
          </p:nvGrpSpPr>
          <p:grpSpPr bwMode="auto">
            <a:xfrm>
              <a:off x="3408" y="2736"/>
              <a:ext cx="1104" cy="1245"/>
              <a:chOff x="384" y="2688"/>
              <a:chExt cx="1104" cy="1245"/>
            </a:xfrm>
          </p:grpSpPr>
          <p:grpSp>
            <p:nvGrpSpPr>
              <p:cNvPr id="50" name="Group 51"/>
              <p:cNvGrpSpPr>
                <a:grpSpLocks/>
              </p:cNvGrpSpPr>
              <p:nvPr/>
            </p:nvGrpSpPr>
            <p:grpSpPr bwMode="auto">
              <a:xfrm>
                <a:off x="576" y="2688"/>
                <a:ext cx="912" cy="765"/>
                <a:chOff x="3696" y="1584"/>
                <a:chExt cx="912" cy="765"/>
              </a:xfrm>
            </p:grpSpPr>
            <p:grpSp>
              <p:nvGrpSpPr>
                <p:cNvPr id="53" name="Group 52"/>
                <p:cNvGrpSpPr>
                  <a:grpSpLocks/>
                </p:cNvGrpSpPr>
                <p:nvPr/>
              </p:nvGrpSpPr>
              <p:grpSpPr bwMode="auto">
                <a:xfrm>
                  <a:off x="3696" y="1584"/>
                  <a:ext cx="624" cy="765"/>
                  <a:chOff x="1392" y="1632"/>
                  <a:chExt cx="624" cy="765"/>
                </a:xfrm>
              </p:grpSpPr>
              <p:sp>
                <p:nvSpPr>
                  <p:cNvPr id="56" name="Text Box 53"/>
                  <p:cNvSpPr txBox="1">
                    <a:spLocks noChangeArrowheads="1"/>
                  </p:cNvSpPr>
                  <p:nvPr/>
                </p:nvSpPr>
                <p:spPr bwMode="auto">
                  <a:xfrm>
                    <a:off x="1680" y="163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57" name="Line 54"/>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US"/>
                  </a:p>
                </p:txBody>
              </p:sp>
              <p:sp>
                <p:nvSpPr>
                  <p:cNvPr id="58" name="Text Box 55"/>
                  <p:cNvSpPr txBox="1">
                    <a:spLocks noChangeArrowheads="1"/>
                  </p:cNvSpPr>
                  <p:nvPr/>
                </p:nvSpPr>
                <p:spPr bwMode="auto">
                  <a:xfrm>
                    <a:off x="1392" y="216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grpSp>
            <p:sp>
              <p:nvSpPr>
                <p:cNvPr id="54" name="Line 56"/>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US"/>
                </a:p>
              </p:txBody>
            </p:sp>
            <p:sp>
              <p:nvSpPr>
                <p:cNvPr id="55" name="Text Box 57"/>
                <p:cNvSpPr txBox="1">
                  <a:spLocks noChangeArrowheads="1"/>
                </p:cNvSpPr>
                <p:nvPr/>
              </p:nvSpPr>
              <p:spPr bwMode="auto">
                <a:xfrm>
                  <a:off x="4272" y="2112"/>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sp>
            <p:nvSpPr>
              <p:cNvPr id="51" name="Line 58"/>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US"/>
              </a:p>
            </p:txBody>
          </p:sp>
          <p:sp>
            <p:nvSpPr>
              <p:cNvPr id="52" name="Text Box 59"/>
              <p:cNvSpPr txBox="1">
                <a:spLocks noChangeArrowheads="1"/>
              </p:cNvSpPr>
              <p:nvPr/>
            </p:nvSpPr>
            <p:spPr bwMode="auto">
              <a:xfrm>
                <a:off x="384" y="36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grpSp>
        <p:sp>
          <p:nvSpPr>
            <p:cNvPr id="48" name="Line 60"/>
            <p:cNvSpPr>
              <a:spLocks noChangeShapeType="1"/>
            </p:cNvSpPr>
            <p:nvPr/>
          </p:nvSpPr>
          <p:spPr bwMode="auto">
            <a:xfrm>
              <a:off x="3696" y="3504"/>
              <a:ext cx="288" cy="240"/>
            </a:xfrm>
            <a:prstGeom prst="line">
              <a:avLst/>
            </a:prstGeom>
            <a:noFill/>
            <a:ln w="9525">
              <a:solidFill>
                <a:schemeClr val="tx1"/>
              </a:solidFill>
              <a:round/>
              <a:headEnd/>
              <a:tailEnd type="triangle" w="med" len="med"/>
            </a:ln>
          </p:spPr>
          <p:txBody>
            <a:bodyPr/>
            <a:lstStyle/>
            <a:p>
              <a:endParaRPr lang="en-US"/>
            </a:p>
          </p:txBody>
        </p:sp>
        <p:sp>
          <p:nvSpPr>
            <p:cNvPr id="49" name="Text Box 61"/>
            <p:cNvSpPr txBox="1">
              <a:spLocks noChangeArrowheads="1"/>
            </p:cNvSpPr>
            <p:nvPr/>
          </p:nvSpPr>
          <p:spPr bwMode="auto">
            <a:xfrm>
              <a:off x="3840" y="3744"/>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20</a:t>
              </a:r>
              <a:endParaRPr lang="en-US" dirty="0">
                <a:solidFill>
                  <a:srgbClr val="FF0000"/>
                </a:solidFill>
              </a:endParaRPr>
            </a:p>
          </p:txBody>
        </p:sp>
      </p:grpSp>
      <p:pic>
        <p:nvPicPr>
          <p:cNvPr id="59" name="Picture 58"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60" name="TextBox 59"/>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dirty="0">
                <a:latin typeface="Arial Narrow" pitchFamily="34" charset="0"/>
              </a:rPr>
              <a:t>Hope Foundation’s International Institute of Information Technology, I²IT P-14,Rajiv Gandhi Infotech Park</a:t>
            </a:r>
          </a:p>
          <a:p>
            <a:pPr algn="ctr"/>
            <a:r>
              <a:rPr lang="en-IN" sz="1500" i="1" dirty="0">
                <a:latin typeface="Arial Narrow" pitchFamily="34" charset="0"/>
              </a:rPr>
              <a:t>MIDC Phase 1, Hinjawadi, Pune – 411057 Tel - +91 20 22933441/2/3 </a:t>
            </a:r>
            <a:r>
              <a:rPr lang="en-IN" sz="1500" i="1" dirty="0">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2"/>
          <p:cNvSpPr>
            <a:spLocks noGrp="1" noChangeArrowheads="1"/>
          </p:cNvSpPr>
          <p:nvPr>
            <p:ph type="title"/>
          </p:nvPr>
        </p:nvSpPr>
        <p:spPr>
          <a:xfrm>
            <a:off x="457200" y="274638"/>
            <a:ext cx="8229600" cy="1143000"/>
          </a:xfrm>
        </p:spPr>
        <p:txBody>
          <a:bodyPr/>
          <a:lstStyle/>
          <a:p>
            <a:r>
              <a:rPr lang="en-US" dirty="0" smtClean="0"/>
              <a:t>Max Binary Heap</a:t>
            </a:r>
          </a:p>
        </p:txBody>
      </p:sp>
      <p:sp>
        <p:nvSpPr>
          <p:cNvPr id="60" name="Rectangle 3"/>
          <p:cNvSpPr txBox="1">
            <a:spLocks noChangeArrowheads="1"/>
          </p:cNvSpPr>
          <p:nvPr/>
        </p:nvSpPr>
        <p:spPr>
          <a:xfrm>
            <a:off x="457200" y="1600200"/>
            <a:ext cx="8077200" cy="4525963"/>
          </a:xfrm>
          <a:prstGeom prst="rect">
            <a:avLst/>
          </a:prstGeom>
        </p:spPr>
        <p:txBody>
          <a:bodyPr/>
          <a:lstStyle/>
          <a:p>
            <a:pPr marL="609600" marR="0" lvl="0" indent="-609600" algn="l" defTabSz="914400" rtl="0" eaLnBrk="1" fontAlgn="auto" latinLnBrk="0" hangingPunct="1">
              <a:lnSpc>
                <a:spcPct val="120000"/>
              </a:lnSpc>
              <a:spcBef>
                <a:spcPts val="1000"/>
              </a:spcBef>
              <a:spcAft>
                <a:spcPts val="0"/>
              </a:spcAft>
              <a:buClr>
                <a:schemeClr val="tx1"/>
              </a:buClr>
              <a:buSzTx/>
              <a:buFont typeface="Arial" panose="020B0604020202020204" pitchFamily="34" charset="0"/>
              <a:buNone/>
              <a:tabLst/>
              <a:defRPr/>
            </a:pPr>
            <a:r>
              <a:rPr kumimoji="0" lang="en-US" sz="2000" b="0" i="0" u="none" strike="noStrike" kern="1200" cap="all" spc="0" normalizeH="0" baseline="0" noProof="0" smtClean="0">
                <a:ln>
                  <a:noFill/>
                </a:ln>
                <a:solidFill>
                  <a:schemeClr val="tx1"/>
                </a:solidFill>
                <a:effectLst/>
                <a:uLnTx/>
                <a:uFillTx/>
                <a:latin typeface="Tahoma" pitchFamily="34" charset="0"/>
                <a:ea typeface="Tahoma" pitchFamily="34" charset="0"/>
                <a:cs typeface="Tahoma" pitchFamily="34" charset="0"/>
              </a:rPr>
              <a:t>55, 88, 28, 68, 20, 32, 30, 19, 33</a:t>
            </a:r>
            <a:endParaRPr kumimoji="0" lang="en-US" sz="2000" b="1" i="0" u="none" strike="noStrike" kern="1200" cap="all" spc="0" normalizeH="0" baseline="0" noProof="0" dirty="0" smtClean="0">
              <a:ln>
                <a:noFill/>
              </a:ln>
              <a:solidFill>
                <a:schemeClr val="tx1"/>
              </a:solidFill>
              <a:effectLst/>
              <a:uLnTx/>
              <a:uFillTx/>
              <a:latin typeface="+mn-lt"/>
              <a:ea typeface="+mn-ea"/>
              <a:cs typeface="+mn-cs"/>
            </a:endParaRPr>
          </a:p>
        </p:txBody>
      </p:sp>
      <p:sp>
        <p:nvSpPr>
          <p:cNvPr id="61" name="Slide Number Placeholder 27"/>
          <p:cNvSpPr>
            <a:spLocks noGrp="1"/>
          </p:cNvSpPr>
          <p:nvPr>
            <p:ph type="sldNum" sz="quarter" idx="10"/>
          </p:nvPr>
        </p:nvSpPr>
        <p:spPr>
          <a:xfrm>
            <a:off x="7885509" y="5883276"/>
            <a:ext cx="573161" cy="365125"/>
          </a:xfrm>
        </p:spPr>
        <p:txBody>
          <a:bodyPr/>
          <a:lstStyle/>
          <a:p>
            <a:pPr>
              <a:defRPr/>
            </a:pPr>
            <a:fld id="{9BC6C1CD-D90C-4B9F-AC2B-0DCA97A0B7B8}" type="slidenum">
              <a:rPr lang="en-US" smtClean="0"/>
              <a:pPr>
                <a:defRPr/>
              </a:pPr>
              <a:t>8</a:t>
            </a:fld>
            <a:endParaRPr lang="en-US"/>
          </a:p>
        </p:txBody>
      </p:sp>
      <p:grpSp>
        <p:nvGrpSpPr>
          <p:cNvPr id="62" name="Group 64"/>
          <p:cNvGrpSpPr>
            <a:grpSpLocks/>
          </p:cNvGrpSpPr>
          <p:nvPr/>
        </p:nvGrpSpPr>
        <p:grpSpPr bwMode="auto">
          <a:xfrm>
            <a:off x="649560" y="2286000"/>
            <a:ext cx="3276600" cy="2128838"/>
            <a:chOff x="240" y="1440"/>
            <a:chExt cx="2064" cy="1341"/>
          </a:xfrm>
        </p:grpSpPr>
        <p:sp>
          <p:nvSpPr>
            <p:cNvPr id="63" name="Text Box 48"/>
            <p:cNvSpPr txBox="1">
              <a:spLocks noChangeArrowheads="1"/>
            </p:cNvSpPr>
            <p:nvPr/>
          </p:nvSpPr>
          <p:spPr bwMode="auto">
            <a:xfrm>
              <a:off x="1968" y="201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nvGrpSpPr>
            <p:cNvPr id="64" name="Group 54"/>
            <p:cNvGrpSpPr>
              <a:grpSpLocks/>
            </p:cNvGrpSpPr>
            <p:nvPr/>
          </p:nvGrpSpPr>
          <p:grpSpPr bwMode="auto">
            <a:xfrm>
              <a:off x="240" y="1440"/>
              <a:ext cx="1776" cy="1341"/>
              <a:chOff x="240" y="1440"/>
              <a:chExt cx="1776" cy="1341"/>
            </a:xfrm>
          </p:grpSpPr>
          <p:sp>
            <p:nvSpPr>
              <p:cNvPr id="65" name="Text Box 44"/>
              <p:cNvSpPr txBox="1">
                <a:spLocks noChangeArrowheads="1"/>
              </p:cNvSpPr>
              <p:nvPr/>
            </p:nvSpPr>
            <p:spPr bwMode="auto">
              <a:xfrm>
                <a:off x="1248" y="144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66" name="Line 45"/>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US"/>
              </a:p>
            </p:txBody>
          </p:sp>
          <p:sp>
            <p:nvSpPr>
              <p:cNvPr id="67" name="Text Box 46"/>
              <p:cNvSpPr txBox="1">
                <a:spLocks noChangeArrowheads="1"/>
              </p:cNvSpPr>
              <p:nvPr/>
            </p:nvSpPr>
            <p:spPr bwMode="auto">
              <a:xfrm>
                <a:off x="576" y="196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sp>
            <p:nvSpPr>
              <p:cNvPr id="68" name="Line 47"/>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US"/>
              </a:p>
            </p:txBody>
          </p:sp>
          <p:sp>
            <p:nvSpPr>
              <p:cNvPr id="69" name="Line 49"/>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US"/>
              </a:p>
            </p:txBody>
          </p:sp>
          <p:sp>
            <p:nvSpPr>
              <p:cNvPr id="70" name="Text Box 50"/>
              <p:cNvSpPr txBox="1">
                <a:spLocks noChangeArrowheads="1"/>
              </p:cNvSpPr>
              <p:nvPr/>
            </p:nvSpPr>
            <p:spPr bwMode="auto">
              <a:xfrm>
                <a:off x="240" y="2544"/>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sp>
            <p:nvSpPr>
              <p:cNvPr id="71" name="Line 51"/>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US"/>
              </a:p>
            </p:txBody>
          </p:sp>
          <p:sp>
            <p:nvSpPr>
              <p:cNvPr id="72" name="Text Box 52"/>
              <p:cNvSpPr txBox="1">
                <a:spLocks noChangeArrowheads="1"/>
              </p:cNvSpPr>
              <p:nvPr/>
            </p:nvSpPr>
            <p:spPr bwMode="auto">
              <a:xfrm>
                <a:off x="960" y="24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20</a:t>
                </a:r>
                <a:endParaRPr lang="en-US" dirty="0"/>
              </a:p>
            </p:txBody>
          </p:sp>
        </p:grpSp>
      </p:grpSp>
      <p:grpSp>
        <p:nvGrpSpPr>
          <p:cNvPr id="73" name="Group 65"/>
          <p:cNvGrpSpPr>
            <a:grpSpLocks/>
          </p:cNvGrpSpPr>
          <p:nvPr/>
        </p:nvGrpSpPr>
        <p:grpSpPr bwMode="auto">
          <a:xfrm>
            <a:off x="4535760" y="2362200"/>
            <a:ext cx="3276600" cy="2128838"/>
            <a:chOff x="240" y="1440"/>
            <a:chExt cx="2064" cy="1341"/>
          </a:xfrm>
        </p:grpSpPr>
        <p:sp>
          <p:nvSpPr>
            <p:cNvPr id="74" name="Text Box 66"/>
            <p:cNvSpPr txBox="1">
              <a:spLocks noChangeArrowheads="1"/>
            </p:cNvSpPr>
            <p:nvPr/>
          </p:nvSpPr>
          <p:spPr bwMode="auto">
            <a:xfrm>
              <a:off x="1968" y="201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nvGrpSpPr>
            <p:cNvPr id="75" name="Group 67"/>
            <p:cNvGrpSpPr>
              <a:grpSpLocks/>
            </p:cNvGrpSpPr>
            <p:nvPr/>
          </p:nvGrpSpPr>
          <p:grpSpPr bwMode="auto">
            <a:xfrm>
              <a:off x="240" y="1440"/>
              <a:ext cx="1776" cy="1341"/>
              <a:chOff x="240" y="1440"/>
              <a:chExt cx="1776" cy="1341"/>
            </a:xfrm>
          </p:grpSpPr>
          <p:sp>
            <p:nvSpPr>
              <p:cNvPr id="76" name="Text Box 68"/>
              <p:cNvSpPr txBox="1">
                <a:spLocks noChangeArrowheads="1"/>
              </p:cNvSpPr>
              <p:nvPr/>
            </p:nvSpPr>
            <p:spPr bwMode="auto">
              <a:xfrm>
                <a:off x="1248" y="144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77" name="Line 69"/>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US"/>
              </a:p>
            </p:txBody>
          </p:sp>
          <p:sp>
            <p:nvSpPr>
              <p:cNvPr id="78" name="Text Box 70"/>
              <p:cNvSpPr txBox="1">
                <a:spLocks noChangeArrowheads="1"/>
              </p:cNvSpPr>
              <p:nvPr/>
            </p:nvSpPr>
            <p:spPr bwMode="auto">
              <a:xfrm>
                <a:off x="576" y="196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sp>
            <p:nvSpPr>
              <p:cNvPr id="79" name="Line 71"/>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US"/>
              </a:p>
            </p:txBody>
          </p:sp>
          <p:sp>
            <p:nvSpPr>
              <p:cNvPr id="80" name="Line 72"/>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US"/>
              </a:p>
            </p:txBody>
          </p:sp>
          <p:sp>
            <p:nvSpPr>
              <p:cNvPr id="81" name="Text Box 73"/>
              <p:cNvSpPr txBox="1">
                <a:spLocks noChangeArrowheads="1"/>
              </p:cNvSpPr>
              <p:nvPr/>
            </p:nvSpPr>
            <p:spPr bwMode="auto">
              <a:xfrm>
                <a:off x="240" y="2544"/>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sp>
            <p:nvSpPr>
              <p:cNvPr id="82" name="Line 74"/>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US"/>
              </a:p>
            </p:txBody>
          </p:sp>
          <p:sp>
            <p:nvSpPr>
              <p:cNvPr id="83" name="Text Box 75"/>
              <p:cNvSpPr txBox="1">
                <a:spLocks noChangeArrowheads="1"/>
              </p:cNvSpPr>
              <p:nvPr/>
            </p:nvSpPr>
            <p:spPr bwMode="auto">
              <a:xfrm>
                <a:off x="960" y="24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20</a:t>
                </a:r>
                <a:endParaRPr lang="en-US" dirty="0"/>
              </a:p>
            </p:txBody>
          </p:sp>
        </p:grpSp>
      </p:grpSp>
      <p:sp>
        <p:nvSpPr>
          <p:cNvPr id="84" name="Line 76"/>
          <p:cNvSpPr>
            <a:spLocks noChangeShapeType="1"/>
          </p:cNvSpPr>
          <p:nvPr/>
        </p:nvSpPr>
        <p:spPr bwMode="auto">
          <a:xfrm flipH="1">
            <a:off x="6705600" y="3657600"/>
            <a:ext cx="533400" cy="381000"/>
          </a:xfrm>
          <a:prstGeom prst="line">
            <a:avLst/>
          </a:prstGeom>
          <a:noFill/>
          <a:ln w="9525">
            <a:solidFill>
              <a:schemeClr val="tx1"/>
            </a:solidFill>
            <a:round/>
            <a:headEnd/>
            <a:tailEnd type="triangle" w="med" len="med"/>
          </a:ln>
        </p:spPr>
        <p:txBody>
          <a:bodyPr/>
          <a:lstStyle/>
          <a:p>
            <a:endParaRPr lang="en-US"/>
          </a:p>
        </p:txBody>
      </p:sp>
      <p:sp>
        <p:nvSpPr>
          <p:cNvPr id="85" name="Text Box 77"/>
          <p:cNvSpPr txBox="1">
            <a:spLocks noChangeArrowheads="1"/>
          </p:cNvSpPr>
          <p:nvPr/>
        </p:nvSpPr>
        <p:spPr bwMode="auto">
          <a:xfrm>
            <a:off x="6400800" y="4038600"/>
            <a:ext cx="533400" cy="376238"/>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32</a:t>
            </a:r>
            <a:endParaRPr lang="en-US" dirty="0">
              <a:solidFill>
                <a:srgbClr val="FF0000"/>
              </a:solidFill>
            </a:endParaRPr>
          </a:p>
        </p:txBody>
      </p:sp>
      <p:pic>
        <p:nvPicPr>
          <p:cNvPr id="86" name="Picture 85"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87" name="TextBox 86"/>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
          <p:cNvSpPr>
            <a:spLocks noGrp="1" noChangeArrowheads="1"/>
          </p:cNvSpPr>
          <p:nvPr>
            <p:ph type="title"/>
          </p:nvPr>
        </p:nvSpPr>
        <p:spPr>
          <a:xfrm>
            <a:off x="457200" y="274638"/>
            <a:ext cx="8229600" cy="1143000"/>
          </a:xfrm>
        </p:spPr>
        <p:txBody>
          <a:bodyPr/>
          <a:lstStyle/>
          <a:p>
            <a:r>
              <a:rPr lang="en-US" dirty="0" smtClean="0"/>
              <a:t>Max Binary Heap</a:t>
            </a:r>
          </a:p>
        </p:txBody>
      </p:sp>
      <p:sp>
        <p:nvSpPr>
          <p:cNvPr id="31" name="Rectangle 3"/>
          <p:cNvSpPr txBox="1">
            <a:spLocks noChangeArrowheads="1"/>
          </p:cNvSpPr>
          <p:nvPr/>
        </p:nvSpPr>
        <p:spPr>
          <a:xfrm>
            <a:off x="457200" y="1600201"/>
            <a:ext cx="8077200" cy="4257692"/>
          </a:xfrm>
          <a:prstGeom prst="rect">
            <a:avLst/>
          </a:prstGeom>
        </p:spPr>
        <p:txBody>
          <a:bodyPr/>
          <a:lstStyle/>
          <a:p>
            <a:pPr marL="609600" marR="0" lvl="0" indent="-609600" algn="l" defTabSz="914400" rtl="0" eaLnBrk="1" fontAlgn="auto" latinLnBrk="0" hangingPunct="1">
              <a:lnSpc>
                <a:spcPct val="120000"/>
              </a:lnSpc>
              <a:spcBef>
                <a:spcPts val="1000"/>
              </a:spcBef>
              <a:spcAft>
                <a:spcPts val="0"/>
              </a:spcAft>
              <a:buClr>
                <a:schemeClr val="tx1"/>
              </a:buClr>
              <a:buSzTx/>
              <a:buFont typeface="Arial" panose="020B0604020202020204" pitchFamily="34" charset="0"/>
              <a:buNone/>
              <a:tabLst/>
              <a:defRPr/>
            </a:pPr>
            <a:r>
              <a:rPr kumimoji="0" lang="en-US" sz="2000" b="0" i="0" u="none" strike="noStrike" kern="1200" cap="all" spc="0" normalizeH="0" baseline="0" noProof="0" smtClean="0">
                <a:ln>
                  <a:noFill/>
                </a:ln>
                <a:solidFill>
                  <a:schemeClr val="tx1"/>
                </a:solidFill>
                <a:effectLst/>
                <a:uLnTx/>
                <a:uFillTx/>
                <a:latin typeface="Tahoma" pitchFamily="34" charset="0"/>
                <a:ea typeface="Tahoma" pitchFamily="34" charset="0"/>
                <a:cs typeface="Tahoma" pitchFamily="34" charset="0"/>
              </a:rPr>
              <a:t>55, 88, 28, 68, 20, 32, 30, 19, 33</a:t>
            </a:r>
            <a:endParaRPr kumimoji="0" lang="en-US" sz="2000" b="1" i="0" u="none" strike="noStrike" kern="1200" cap="all" spc="0" normalizeH="0" baseline="0" noProof="0" dirty="0" smtClean="0">
              <a:ln>
                <a:noFill/>
              </a:ln>
              <a:solidFill>
                <a:schemeClr val="tx1"/>
              </a:solidFill>
              <a:effectLst/>
              <a:uLnTx/>
              <a:uFillTx/>
              <a:latin typeface="+mn-lt"/>
              <a:ea typeface="+mn-ea"/>
              <a:cs typeface="+mn-cs"/>
            </a:endParaRPr>
          </a:p>
        </p:txBody>
      </p:sp>
      <p:sp>
        <p:nvSpPr>
          <p:cNvPr id="32" name="Slide Number Placeholder 44"/>
          <p:cNvSpPr>
            <a:spLocks noGrp="1"/>
          </p:cNvSpPr>
          <p:nvPr>
            <p:ph type="sldNum" sz="quarter" idx="10"/>
          </p:nvPr>
        </p:nvSpPr>
        <p:spPr>
          <a:xfrm>
            <a:off x="7885509" y="5883276"/>
            <a:ext cx="573161" cy="365125"/>
          </a:xfrm>
        </p:spPr>
        <p:txBody>
          <a:bodyPr/>
          <a:lstStyle/>
          <a:p>
            <a:pPr>
              <a:defRPr/>
            </a:pPr>
            <a:fld id="{9BC6C1CD-D90C-4B9F-AC2B-0DCA97A0B7B8}" type="slidenum">
              <a:rPr lang="en-US" smtClean="0"/>
              <a:pPr>
                <a:defRPr/>
              </a:pPr>
              <a:t>9</a:t>
            </a:fld>
            <a:endParaRPr lang="en-US"/>
          </a:p>
        </p:txBody>
      </p:sp>
      <p:sp>
        <p:nvSpPr>
          <p:cNvPr id="33" name="Text Box 15"/>
          <p:cNvSpPr txBox="1">
            <a:spLocks noChangeArrowheads="1"/>
          </p:cNvSpPr>
          <p:nvPr/>
        </p:nvSpPr>
        <p:spPr bwMode="auto">
          <a:xfrm>
            <a:off x="4114800" y="4953000"/>
            <a:ext cx="533400" cy="376238"/>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19</a:t>
            </a:r>
            <a:endParaRPr lang="en-US" dirty="0">
              <a:solidFill>
                <a:srgbClr val="FF0000"/>
              </a:solidFill>
            </a:endParaRPr>
          </a:p>
        </p:txBody>
      </p:sp>
      <p:grpSp>
        <p:nvGrpSpPr>
          <p:cNvPr id="34" name="Group 33"/>
          <p:cNvGrpSpPr>
            <a:grpSpLocks/>
          </p:cNvGrpSpPr>
          <p:nvPr/>
        </p:nvGrpSpPr>
        <p:grpSpPr bwMode="auto">
          <a:xfrm>
            <a:off x="609600" y="2209800"/>
            <a:ext cx="3657600" cy="2128838"/>
            <a:chOff x="384" y="1392"/>
            <a:chExt cx="2304" cy="1341"/>
          </a:xfrm>
        </p:grpSpPr>
        <p:grpSp>
          <p:nvGrpSpPr>
            <p:cNvPr id="35" name="Group 30"/>
            <p:cNvGrpSpPr>
              <a:grpSpLocks/>
            </p:cNvGrpSpPr>
            <p:nvPr/>
          </p:nvGrpSpPr>
          <p:grpSpPr bwMode="auto">
            <a:xfrm>
              <a:off x="384" y="1392"/>
              <a:ext cx="2064" cy="1341"/>
              <a:chOff x="384" y="1392"/>
              <a:chExt cx="2064" cy="1341"/>
            </a:xfrm>
          </p:grpSpPr>
          <p:grpSp>
            <p:nvGrpSpPr>
              <p:cNvPr id="38" name="Group 29"/>
              <p:cNvGrpSpPr>
                <a:grpSpLocks/>
              </p:cNvGrpSpPr>
              <p:nvPr/>
            </p:nvGrpSpPr>
            <p:grpSpPr bwMode="auto">
              <a:xfrm>
                <a:off x="384" y="1392"/>
                <a:ext cx="2064" cy="1341"/>
                <a:chOff x="2688" y="1488"/>
                <a:chExt cx="2064" cy="1341"/>
              </a:xfrm>
            </p:grpSpPr>
            <p:grpSp>
              <p:nvGrpSpPr>
                <p:cNvPr id="40" name="Group 16"/>
                <p:cNvGrpSpPr>
                  <a:grpSpLocks/>
                </p:cNvGrpSpPr>
                <p:nvPr/>
              </p:nvGrpSpPr>
              <p:grpSpPr bwMode="auto">
                <a:xfrm>
                  <a:off x="2688" y="1488"/>
                  <a:ext cx="2064" cy="1341"/>
                  <a:chOff x="240" y="1440"/>
                  <a:chExt cx="2064" cy="1341"/>
                </a:xfrm>
              </p:grpSpPr>
              <p:sp>
                <p:nvSpPr>
                  <p:cNvPr id="42" name="Text Box 17"/>
                  <p:cNvSpPr txBox="1">
                    <a:spLocks noChangeArrowheads="1"/>
                  </p:cNvSpPr>
                  <p:nvPr/>
                </p:nvSpPr>
                <p:spPr bwMode="auto">
                  <a:xfrm>
                    <a:off x="1968" y="201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32</a:t>
                    </a:r>
                    <a:endParaRPr lang="en-US" dirty="0"/>
                  </a:p>
                </p:txBody>
              </p:sp>
              <p:grpSp>
                <p:nvGrpSpPr>
                  <p:cNvPr id="43" name="Group 18"/>
                  <p:cNvGrpSpPr>
                    <a:grpSpLocks/>
                  </p:cNvGrpSpPr>
                  <p:nvPr/>
                </p:nvGrpSpPr>
                <p:grpSpPr bwMode="auto">
                  <a:xfrm>
                    <a:off x="240" y="1440"/>
                    <a:ext cx="1776" cy="1341"/>
                    <a:chOff x="240" y="1440"/>
                    <a:chExt cx="1776" cy="1341"/>
                  </a:xfrm>
                </p:grpSpPr>
                <p:sp>
                  <p:nvSpPr>
                    <p:cNvPr id="44" name="Text Box 19"/>
                    <p:cNvSpPr txBox="1">
                      <a:spLocks noChangeArrowheads="1"/>
                    </p:cNvSpPr>
                    <p:nvPr/>
                  </p:nvSpPr>
                  <p:spPr bwMode="auto">
                    <a:xfrm>
                      <a:off x="1248" y="144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45" name="Line 20"/>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US"/>
                    </a:p>
                  </p:txBody>
                </p:sp>
                <p:sp>
                  <p:nvSpPr>
                    <p:cNvPr id="46" name="Text Box 21"/>
                    <p:cNvSpPr txBox="1">
                      <a:spLocks noChangeArrowheads="1"/>
                    </p:cNvSpPr>
                    <p:nvPr/>
                  </p:nvSpPr>
                  <p:spPr bwMode="auto">
                    <a:xfrm>
                      <a:off x="576" y="196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sp>
                  <p:nvSpPr>
                    <p:cNvPr id="47" name="Line 22"/>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US"/>
                    </a:p>
                  </p:txBody>
                </p:sp>
                <p:sp>
                  <p:nvSpPr>
                    <p:cNvPr id="48" name="Line 23"/>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US"/>
                    </a:p>
                  </p:txBody>
                </p:sp>
                <p:sp>
                  <p:nvSpPr>
                    <p:cNvPr id="49" name="Text Box 24"/>
                    <p:cNvSpPr txBox="1">
                      <a:spLocks noChangeArrowheads="1"/>
                    </p:cNvSpPr>
                    <p:nvPr/>
                  </p:nvSpPr>
                  <p:spPr bwMode="auto">
                    <a:xfrm>
                      <a:off x="240" y="2544"/>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sp>
                  <p:nvSpPr>
                    <p:cNvPr id="50" name="Line 25"/>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US"/>
                    </a:p>
                  </p:txBody>
                </p:sp>
                <p:sp>
                  <p:nvSpPr>
                    <p:cNvPr id="51" name="Text Box 26"/>
                    <p:cNvSpPr txBox="1">
                      <a:spLocks noChangeArrowheads="1"/>
                    </p:cNvSpPr>
                    <p:nvPr/>
                  </p:nvSpPr>
                  <p:spPr bwMode="auto">
                    <a:xfrm>
                      <a:off x="960" y="24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20</a:t>
                      </a:r>
                      <a:endParaRPr lang="en-US" dirty="0"/>
                    </a:p>
                  </p:txBody>
                </p:sp>
              </p:grpSp>
            </p:grpSp>
            <p:sp>
              <p:nvSpPr>
                <p:cNvPr id="41" name="Line 27"/>
                <p:cNvSpPr>
                  <a:spLocks noChangeShapeType="1"/>
                </p:cNvSpPr>
                <p:nvPr/>
              </p:nvSpPr>
              <p:spPr bwMode="auto">
                <a:xfrm flipH="1">
                  <a:off x="4224" y="2304"/>
                  <a:ext cx="336" cy="240"/>
                </a:xfrm>
                <a:prstGeom prst="line">
                  <a:avLst/>
                </a:prstGeom>
                <a:noFill/>
                <a:ln w="9525">
                  <a:solidFill>
                    <a:schemeClr val="tx1"/>
                  </a:solidFill>
                  <a:round/>
                  <a:headEnd/>
                  <a:tailEnd type="triangle" w="med" len="med"/>
                </a:ln>
              </p:spPr>
              <p:txBody>
                <a:bodyPr/>
                <a:lstStyle/>
                <a:p>
                  <a:endParaRPr lang="en-US"/>
                </a:p>
              </p:txBody>
            </p:sp>
          </p:grpSp>
          <p:sp>
            <p:nvSpPr>
              <p:cNvPr id="39" name="Text Box 28"/>
              <p:cNvSpPr txBox="1">
                <a:spLocks noChangeArrowheads="1"/>
              </p:cNvSpPr>
              <p:nvPr/>
            </p:nvSpPr>
            <p:spPr bwMode="auto">
              <a:xfrm>
                <a:off x="1728" y="244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sp>
          <p:nvSpPr>
            <p:cNvPr id="36" name="Line 31"/>
            <p:cNvSpPr>
              <a:spLocks noChangeShapeType="1"/>
            </p:cNvSpPr>
            <p:nvPr/>
          </p:nvSpPr>
          <p:spPr bwMode="auto">
            <a:xfrm>
              <a:off x="2256" y="2208"/>
              <a:ext cx="240" cy="240"/>
            </a:xfrm>
            <a:prstGeom prst="line">
              <a:avLst/>
            </a:prstGeom>
            <a:noFill/>
            <a:ln w="9525">
              <a:solidFill>
                <a:schemeClr val="tx1"/>
              </a:solidFill>
              <a:round/>
              <a:headEnd/>
              <a:tailEnd type="triangle" w="med" len="med"/>
            </a:ln>
          </p:spPr>
          <p:txBody>
            <a:bodyPr/>
            <a:lstStyle/>
            <a:p>
              <a:endParaRPr lang="en-US"/>
            </a:p>
          </p:txBody>
        </p:sp>
        <p:sp>
          <p:nvSpPr>
            <p:cNvPr id="37" name="Text Box 32"/>
            <p:cNvSpPr txBox="1">
              <a:spLocks noChangeArrowheads="1"/>
            </p:cNvSpPr>
            <p:nvPr/>
          </p:nvSpPr>
          <p:spPr bwMode="auto">
            <a:xfrm>
              <a:off x="2352" y="244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30</a:t>
              </a:r>
              <a:endParaRPr lang="en-US" dirty="0">
                <a:solidFill>
                  <a:srgbClr val="FF0000"/>
                </a:solidFill>
              </a:endParaRPr>
            </a:p>
          </p:txBody>
        </p:sp>
      </p:grpSp>
      <p:grpSp>
        <p:nvGrpSpPr>
          <p:cNvPr id="52" name="Group 34"/>
          <p:cNvGrpSpPr>
            <a:grpSpLocks/>
          </p:cNvGrpSpPr>
          <p:nvPr/>
        </p:nvGrpSpPr>
        <p:grpSpPr bwMode="auto">
          <a:xfrm>
            <a:off x="4716016" y="2348880"/>
            <a:ext cx="3657600" cy="2128838"/>
            <a:chOff x="384" y="1392"/>
            <a:chExt cx="2304" cy="1341"/>
          </a:xfrm>
        </p:grpSpPr>
        <p:grpSp>
          <p:nvGrpSpPr>
            <p:cNvPr id="53" name="Group 35"/>
            <p:cNvGrpSpPr>
              <a:grpSpLocks/>
            </p:cNvGrpSpPr>
            <p:nvPr/>
          </p:nvGrpSpPr>
          <p:grpSpPr bwMode="auto">
            <a:xfrm>
              <a:off x="384" y="1392"/>
              <a:ext cx="2064" cy="1341"/>
              <a:chOff x="384" y="1392"/>
              <a:chExt cx="2064" cy="1341"/>
            </a:xfrm>
          </p:grpSpPr>
          <p:grpSp>
            <p:nvGrpSpPr>
              <p:cNvPr id="56" name="Group 36"/>
              <p:cNvGrpSpPr>
                <a:grpSpLocks/>
              </p:cNvGrpSpPr>
              <p:nvPr/>
            </p:nvGrpSpPr>
            <p:grpSpPr bwMode="auto">
              <a:xfrm>
                <a:off x="384" y="1392"/>
                <a:ext cx="2064" cy="1341"/>
                <a:chOff x="2688" y="1488"/>
                <a:chExt cx="2064" cy="1341"/>
              </a:xfrm>
            </p:grpSpPr>
            <p:grpSp>
              <p:nvGrpSpPr>
                <p:cNvPr id="58" name="Group 37"/>
                <p:cNvGrpSpPr>
                  <a:grpSpLocks/>
                </p:cNvGrpSpPr>
                <p:nvPr/>
              </p:nvGrpSpPr>
              <p:grpSpPr bwMode="auto">
                <a:xfrm>
                  <a:off x="2688" y="1488"/>
                  <a:ext cx="2064" cy="1341"/>
                  <a:chOff x="240" y="1440"/>
                  <a:chExt cx="2064" cy="1341"/>
                </a:xfrm>
              </p:grpSpPr>
              <p:sp>
                <p:nvSpPr>
                  <p:cNvPr id="64" name="Text Box 38"/>
                  <p:cNvSpPr txBox="1">
                    <a:spLocks noChangeArrowheads="1"/>
                  </p:cNvSpPr>
                  <p:nvPr/>
                </p:nvSpPr>
                <p:spPr bwMode="auto">
                  <a:xfrm>
                    <a:off x="1968" y="201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32</a:t>
                    </a:r>
                    <a:endParaRPr lang="en-US" dirty="0"/>
                  </a:p>
                </p:txBody>
              </p:sp>
              <p:grpSp>
                <p:nvGrpSpPr>
                  <p:cNvPr id="73" name="Group 39"/>
                  <p:cNvGrpSpPr>
                    <a:grpSpLocks/>
                  </p:cNvGrpSpPr>
                  <p:nvPr/>
                </p:nvGrpSpPr>
                <p:grpSpPr bwMode="auto">
                  <a:xfrm>
                    <a:off x="240" y="1440"/>
                    <a:ext cx="1776" cy="1341"/>
                    <a:chOff x="240" y="1440"/>
                    <a:chExt cx="1776" cy="1341"/>
                  </a:xfrm>
                </p:grpSpPr>
                <p:sp>
                  <p:nvSpPr>
                    <p:cNvPr id="75" name="Text Box 40"/>
                    <p:cNvSpPr txBox="1">
                      <a:spLocks noChangeArrowheads="1"/>
                    </p:cNvSpPr>
                    <p:nvPr/>
                  </p:nvSpPr>
                  <p:spPr bwMode="auto">
                    <a:xfrm>
                      <a:off x="1248" y="1440"/>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88</a:t>
                      </a:r>
                      <a:endParaRPr lang="en-US" dirty="0"/>
                    </a:p>
                  </p:txBody>
                </p:sp>
                <p:sp>
                  <p:nvSpPr>
                    <p:cNvPr id="86" name="Line 41"/>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US"/>
                    </a:p>
                  </p:txBody>
                </p:sp>
                <p:sp>
                  <p:nvSpPr>
                    <p:cNvPr id="87" name="Text Box 42"/>
                    <p:cNvSpPr txBox="1">
                      <a:spLocks noChangeArrowheads="1"/>
                    </p:cNvSpPr>
                    <p:nvPr/>
                  </p:nvSpPr>
                  <p:spPr bwMode="auto">
                    <a:xfrm>
                      <a:off x="576" y="196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68</a:t>
                      </a:r>
                      <a:endParaRPr lang="en-US" dirty="0"/>
                    </a:p>
                  </p:txBody>
                </p:sp>
                <p:sp>
                  <p:nvSpPr>
                    <p:cNvPr id="88" name="Line 43"/>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US"/>
                    </a:p>
                  </p:txBody>
                </p:sp>
                <p:sp>
                  <p:nvSpPr>
                    <p:cNvPr id="89" name="Line 44"/>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US"/>
                    </a:p>
                  </p:txBody>
                </p:sp>
                <p:sp>
                  <p:nvSpPr>
                    <p:cNvPr id="90" name="Text Box 45"/>
                    <p:cNvSpPr txBox="1">
                      <a:spLocks noChangeArrowheads="1"/>
                    </p:cNvSpPr>
                    <p:nvPr/>
                  </p:nvSpPr>
                  <p:spPr bwMode="auto">
                    <a:xfrm>
                      <a:off x="240" y="2544"/>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55</a:t>
                      </a:r>
                      <a:endParaRPr lang="en-US" dirty="0"/>
                    </a:p>
                  </p:txBody>
                </p:sp>
                <p:sp>
                  <p:nvSpPr>
                    <p:cNvPr id="91" name="Line 46"/>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US"/>
                    </a:p>
                  </p:txBody>
                </p:sp>
                <p:sp>
                  <p:nvSpPr>
                    <p:cNvPr id="92" name="Text Box 47"/>
                    <p:cNvSpPr txBox="1">
                      <a:spLocks noChangeArrowheads="1"/>
                    </p:cNvSpPr>
                    <p:nvPr/>
                  </p:nvSpPr>
                  <p:spPr bwMode="auto">
                    <a:xfrm>
                      <a:off x="960" y="2496"/>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20</a:t>
                      </a:r>
                      <a:endParaRPr lang="en-US" dirty="0"/>
                    </a:p>
                  </p:txBody>
                </p:sp>
              </p:grpSp>
            </p:grpSp>
            <p:sp>
              <p:nvSpPr>
                <p:cNvPr id="62" name="Line 48"/>
                <p:cNvSpPr>
                  <a:spLocks noChangeShapeType="1"/>
                </p:cNvSpPr>
                <p:nvPr/>
              </p:nvSpPr>
              <p:spPr bwMode="auto">
                <a:xfrm flipH="1">
                  <a:off x="4224" y="2304"/>
                  <a:ext cx="336" cy="240"/>
                </a:xfrm>
                <a:prstGeom prst="line">
                  <a:avLst/>
                </a:prstGeom>
                <a:noFill/>
                <a:ln w="9525">
                  <a:solidFill>
                    <a:schemeClr val="tx1"/>
                  </a:solidFill>
                  <a:round/>
                  <a:headEnd/>
                  <a:tailEnd type="triangle" w="med" len="med"/>
                </a:ln>
              </p:spPr>
              <p:txBody>
                <a:bodyPr/>
                <a:lstStyle/>
                <a:p>
                  <a:endParaRPr lang="en-US"/>
                </a:p>
              </p:txBody>
            </p:sp>
          </p:grpSp>
          <p:sp>
            <p:nvSpPr>
              <p:cNvPr id="57" name="Text Box 49"/>
              <p:cNvSpPr txBox="1">
                <a:spLocks noChangeArrowheads="1"/>
              </p:cNvSpPr>
              <p:nvPr/>
            </p:nvSpPr>
            <p:spPr bwMode="auto">
              <a:xfrm>
                <a:off x="1728" y="244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28</a:t>
                </a:r>
                <a:endParaRPr lang="en-US" dirty="0"/>
              </a:p>
            </p:txBody>
          </p:sp>
        </p:grpSp>
        <p:sp>
          <p:nvSpPr>
            <p:cNvPr id="54" name="Line 50"/>
            <p:cNvSpPr>
              <a:spLocks noChangeShapeType="1"/>
            </p:cNvSpPr>
            <p:nvPr/>
          </p:nvSpPr>
          <p:spPr bwMode="auto">
            <a:xfrm>
              <a:off x="2256" y="2208"/>
              <a:ext cx="240" cy="240"/>
            </a:xfrm>
            <a:prstGeom prst="line">
              <a:avLst/>
            </a:prstGeom>
            <a:noFill/>
            <a:ln w="9525">
              <a:solidFill>
                <a:schemeClr val="tx1"/>
              </a:solidFill>
              <a:round/>
              <a:headEnd/>
              <a:tailEnd type="triangle" w="med" len="med"/>
            </a:ln>
          </p:spPr>
          <p:txBody>
            <a:bodyPr/>
            <a:lstStyle/>
            <a:p>
              <a:endParaRPr lang="en-US"/>
            </a:p>
          </p:txBody>
        </p:sp>
        <p:sp>
          <p:nvSpPr>
            <p:cNvPr id="55" name="Text Box 51"/>
            <p:cNvSpPr txBox="1">
              <a:spLocks noChangeArrowheads="1"/>
            </p:cNvSpPr>
            <p:nvPr/>
          </p:nvSpPr>
          <p:spPr bwMode="auto">
            <a:xfrm>
              <a:off x="2352" y="2448"/>
              <a:ext cx="336" cy="237"/>
            </a:xfrm>
            <a:prstGeom prst="rect">
              <a:avLst/>
            </a:prstGeom>
            <a:noFill/>
            <a:ln w="9525">
              <a:solidFill>
                <a:schemeClr val="tx2"/>
              </a:solidFill>
              <a:miter lim="800000"/>
              <a:headEnd/>
              <a:tailEnd/>
            </a:ln>
          </p:spPr>
          <p:txBody>
            <a:bodyPr>
              <a:spAutoFit/>
            </a:bodyPr>
            <a:lstStyle/>
            <a:p>
              <a:pPr>
                <a:spcBef>
                  <a:spcPct val="50000"/>
                </a:spcBef>
              </a:pPr>
              <a:r>
                <a:rPr lang="en-US" dirty="0" smtClean="0"/>
                <a:t>30</a:t>
              </a:r>
              <a:endParaRPr lang="en-US" dirty="0"/>
            </a:p>
          </p:txBody>
        </p:sp>
      </p:grpSp>
      <p:sp>
        <p:nvSpPr>
          <p:cNvPr id="93" name="Line 52"/>
          <p:cNvSpPr>
            <a:spLocks noChangeShapeType="1"/>
          </p:cNvSpPr>
          <p:nvPr/>
        </p:nvSpPr>
        <p:spPr bwMode="auto">
          <a:xfrm flipH="1">
            <a:off x="4343400" y="4495800"/>
            <a:ext cx="533400" cy="457200"/>
          </a:xfrm>
          <a:prstGeom prst="line">
            <a:avLst/>
          </a:prstGeom>
          <a:noFill/>
          <a:ln w="9525">
            <a:solidFill>
              <a:schemeClr val="tx1"/>
            </a:solidFill>
            <a:round/>
            <a:headEnd/>
            <a:tailEnd type="triangle" w="med" len="med"/>
          </a:ln>
        </p:spPr>
        <p:txBody>
          <a:bodyPr/>
          <a:lstStyle/>
          <a:p>
            <a:endParaRPr lang="en-US"/>
          </a:p>
        </p:txBody>
      </p:sp>
      <p:sp>
        <p:nvSpPr>
          <p:cNvPr id="94" name="Line 53"/>
          <p:cNvSpPr>
            <a:spLocks noChangeShapeType="1"/>
          </p:cNvSpPr>
          <p:nvPr/>
        </p:nvSpPr>
        <p:spPr bwMode="auto">
          <a:xfrm>
            <a:off x="4876800" y="4495800"/>
            <a:ext cx="457200" cy="457200"/>
          </a:xfrm>
          <a:prstGeom prst="line">
            <a:avLst/>
          </a:prstGeom>
          <a:noFill/>
          <a:ln w="9525">
            <a:solidFill>
              <a:schemeClr val="tx1"/>
            </a:solidFill>
            <a:round/>
            <a:headEnd/>
            <a:tailEnd type="triangle" w="med" len="med"/>
          </a:ln>
        </p:spPr>
        <p:txBody>
          <a:bodyPr/>
          <a:lstStyle/>
          <a:p>
            <a:endParaRPr lang="en-US"/>
          </a:p>
        </p:txBody>
      </p:sp>
      <p:sp>
        <p:nvSpPr>
          <p:cNvPr id="95" name="Text Box 54"/>
          <p:cNvSpPr txBox="1">
            <a:spLocks noChangeArrowheads="1"/>
          </p:cNvSpPr>
          <p:nvPr/>
        </p:nvSpPr>
        <p:spPr bwMode="auto">
          <a:xfrm>
            <a:off x="5029200" y="4953000"/>
            <a:ext cx="533400" cy="376238"/>
          </a:xfrm>
          <a:prstGeom prst="rect">
            <a:avLst/>
          </a:prstGeom>
          <a:noFill/>
          <a:ln w="9525">
            <a:solidFill>
              <a:schemeClr val="tx2"/>
            </a:solidFill>
            <a:miter lim="800000"/>
            <a:headEnd/>
            <a:tailEnd/>
          </a:ln>
        </p:spPr>
        <p:txBody>
          <a:bodyPr>
            <a:spAutoFit/>
          </a:bodyPr>
          <a:lstStyle/>
          <a:p>
            <a:pPr>
              <a:spcBef>
                <a:spcPct val="50000"/>
              </a:spcBef>
            </a:pPr>
            <a:r>
              <a:rPr lang="en-US" dirty="0" smtClean="0">
                <a:solidFill>
                  <a:srgbClr val="FF0000"/>
                </a:solidFill>
              </a:rPr>
              <a:t>33</a:t>
            </a:r>
            <a:endParaRPr lang="en-US" dirty="0">
              <a:solidFill>
                <a:srgbClr val="FF0000"/>
              </a:solidFill>
            </a:endParaRPr>
          </a:p>
        </p:txBody>
      </p:sp>
      <p:pic>
        <p:nvPicPr>
          <p:cNvPr id="96" name="Picture 95" descr="logo"/>
          <p:cNvPicPr>
            <a:picLocks noChangeAspect="1" noChangeArrowheads="1"/>
          </p:cNvPicPr>
          <p:nvPr/>
        </p:nvPicPr>
        <p:blipFill>
          <a:blip r:embed="rId2" cstate="print"/>
          <a:srcRect/>
          <a:stretch>
            <a:fillRect/>
          </a:stretch>
        </p:blipFill>
        <p:spPr bwMode="auto">
          <a:xfrm>
            <a:off x="7052121" y="116632"/>
            <a:ext cx="1984375" cy="838200"/>
          </a:xfrm>
          <a:prstGeom prst="rect">
            <a:avLst/>
          </a:prstGeom>
          <a:noFill/>
          <a:ln w="9525">
            <a:noFill/>
            <a:miter lim="800000"/>
            <a:headEnd/>
            <a:tailEnd/>
          </a:ln>
        </p:spPr>
      </p:pic>
      <p:sp>
        <p:nvSpPr>
          <p:cNvPr id="97" name="TextBox 96"/>
          <p:cNvSpPr txBox="1">
            <a:spLocks noChangeArrowheads="1"/>
          </p:cNvSpPr>
          <p:nvPr/>
        </p:nvSpPr>
        <p:spPr bwMode="auto">
          <a:xfrm>
            <a:off x="0" y="6303963"/>
            <a:ext cx="9144000"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195</TotalTime>
  <Words>624</Words>
  <Application>Microsoft Office PowerPoint</Application>
  <PresentationFormat>On-screen Show (4:3)</PresentationFormat>
  <Paragraphs>126</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Droplet</vt:lpstr>
      <vt:lpstr>Document</vt:lpstr>
      <vt:lpstr>BINARY HEAP</vt:lpstr>
      <vt:lpstr>Binary Heap</vt:lpstr>
      <vt:lpstr>Binary Heap</vt:lpstr>
      <vt:lpstr>Binary Heap</vt:lpstr>
      <vt:lpstr>Binary Heap</vt:lpstr>
      <vt:lpstr>Building Max Binary Heap</vt:lpstr>
      <vt:lpstr>Slide 7</vt:lpstr>
      <vt:lpstr>Max Binary Heap</vt:lpstr>
      <vt:lpstr>Max Binary Heap</vt:lpstr>
      <vt:lpstr>Slide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Binary Heap</dc:title>
  <dc:creator>ajitkumars</dc:creator>
  <cp:lastModifiedBy>Vaidehi Banerjee</cp:lastModifiedBy>
  <cp:revision>24</cp:revision>
  <dcterms:created xsi:type="dcterms:W3CDTF">2018-12-03T08:31:33Z</dcterms:created>
  <dcterms:modified xsi:type="dcterms:W3CDTF">2019-01-05T04:41:43Z</dcterms:modified>
</cp:coreProperties>
</file>