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2" r:id="rId3"/>
    <p:sldId id="263" r:id="rId4"/>
    <p:sldId id="264" r:id="rId5"/>
    <p:sldId id="265" r:id="rId6"/>
    <p:sldId id="267" r:id="rId7"/>
    <p:sldId id="268" r:id="rId8"/>
    <p:sldId id="269" r:id="rId9"/>
    <p:sldId id="270" r:id="rId10"/>
    <p:sldId id="271" r:id="rId11"/>
    <p:sldId id="257" r:id="rId12"/>
    <p:sldId id="266" r:id="rId13"/>
    <p:sldId id="258" r:id="rId14"/>
    <p:sldId id="259" r:id="rId15"/>
    <p:sldId id="261" r:id="rId16"/>
    <p:sldId id="272" r:id="rId17"/>
    <p:sldId id="273" r:id="rId18"/>
    <p:sldId id="274" r:id="rId19"/>
    <p:sldId id="277" r:id="rId20"/>
    <p:sldId id="278" r:id="rId21"/>
    <p:sldId id="275" r:id="rId22"/>
    <p:sldId id="276" r:id="rId23"/>
    <p:sldId id="279" r:id="rId24"/>
    <p:sldId id="281" r:id="rId25"/>
    <p:sldId id="280" r:id="rId26"/>
    <p:sldId id="282" r:id="rId27"/>
    <p:sldId id="283" r:id="rId28"/>
    <p:sldId id="285" r:id="rId29"/>
    <p:sldId id="286" r:id="rId30"/>
    <p:sldId id="284" r:id="rId31"/>
    <p:sldId id="287" r:id="rId32"/>
    <p:sldId id="288" r:id="rId33"/>
    <p:sldId id="289" r:id="rId34"/>
    <p:sldId id="290" r:id="rId35"/>
    <p:sldId id="291" r:id="rId36"/>
    <p:sldId id="292" r:id="rId37"/>
    <p:sldId id="293" r:id="rId38"/>
    <p:sldId id="295"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3AFED-C1E6-4964-92D4-5B89110F4B5F}" type="datetimeFigureOut">
              <a:rPr lang="en-IN" smtClean="0"/>
              <a:pPr/>
              <a:t>18-01-2019</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D675CF-3FD4-4B43-B357-F517FDA9E72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D3214-616E-48FF-9A2C-96AC288E118F}" type="datetime1">
              <a:rPr lang="en-US" smtClean="0"/>
              <a:pPr/>
              <a:t>1/18/2019</a:t>
            </a:fld>
            <a:endParaRPr lang="en-US"/>
          </a:p>
        </p:txBody>
      </p:sp>
      <p:sp>
        <p:nvSpPr>
          <p:cNvPr id="5" name="Footer Placeholder 4"/>
          <p:cNvSpPr>
            <a:spLocks noGrp="1"/>
          </p:cNvSpPr>
          <p:nvPr>
            <p:ph type="ftr" sz="quarter" idx="11"/>
          </p:nvPr>
        </p:nvSpPr>
        <p:spPr/>
        <p:txBody>
          <a:bodyPr/>
          <a:lstStyle/>
          <a:p>
            <a:r>
              <a:rPr lang="en-IN" smtClean="0"/>
              <a:t>Prof. Deptii Chaudhari, I2IT, Pune</a:t>
            </a:r>
            <a:endParaRPr lang="en-US"/>
          </a:p>
        </p:txBody>
      </p:sp>
      <p:sp>
        <p:nvSpPr>
          <p:cNvPr id="6" name="Slide Number Placeholder 5"/>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217817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E8FE4-7E0A-46A6-82DF-1A83C89BA910}" type="datetime1">
              <a:rPr lang="en-US" smtClean="0"/>
              <a:pPr/>
              <a:t>1/18/2019</a:t>
            </a:fld>
            <a:endParaRPr lang="en-US"/>
          </a:p>
        </p:txBody>
      </p:sp>
      <p:sp>
        <p:nvSpPr>
          <p:cNvPr id="5" name="Footer Placeholder 4"/>
          <p:cNvSpPr>
            <a:spLocks noGrp="1"/>
          </p:cNvSpPr>
          <p:nvPr>
            <p:ph type="ftr" sz="quarter" idx="11"/>
          </p:nvPr>
        </p:nvSpPr>
        <p:spPr/>
        <p:txBody>
          <a:bodyPr/>
          <a:lstStyle/>
          <a:p>
            <a:r>
              <a:rPr lang="en-IN" smtClean="0"/>
              <a:t>Prof. Deptii Chaudhari, I2IT, Pune</a:t>
            </a:r>
            <a:endParaRPr lang="en-US"/>
          </a:p>
        </p:txBody>
      </p:sp>
      <p:sp>
        <p:nvSpPr>
          <p:cNvPr id="6" name="Slide Number Placeholder 5"/>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136898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EE0EE-CB41-429B-B11B-0C2B908ACABE}" type="datetime1">
              <a:rPr lang="en-US" smtClean="0"/>
              <a:pPr/>
              <a:t>1/18/2019</a:t>
            </a:fld>
            <a:endParaRPr lang="en-US"/>
          </a:p>
        </p:txBody>
      </p:sp>
      <p:sp>
        <p:nvSpPr>
          <p:cNvPr id="5" name="Footer Placeholder 4"/>
          <p:cNvSpPr>
            <a:spLocks noGrp="1"/>
          </p:cNvSpPr>
          <p:nvPr>
            <p:ph type="ftr" sz="quarter" idx="11"/>
          </p:nvPr>
        </p:nvSpPr>
        <p:spPr/>
        <p:txBody>
          <a:bodyPr/>
          <a:lstStyle/>
          <a:p>
            <a:r>
              <a:rPr lang="en-IN" smtClean="0"/>
              <a:t>Prof. Deptii Chaudhari, I2IT, Pune</a:t>
            </a:r>
            <a:endParaRPr lang="en-US"/>
          </a:p>
        </p:txBody>
      </p:sp>
      <p:sp>
        <p:nvSpPr>
          <p:cNvPr id="6" name="Slide Number Placeholder 5"/>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235087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47506-89DF-41B3-8C6C-775E01E66254}" type="datetime1">
              <a:rPr lang="en-US" smtClean="0"/>
              <a:pPr/>
              <a:t>1/18/2019</a:t>
            </a:fld>
            <a:endParaRPr lang="en-US"/>
          </a:p>
        </p:txBody>
      </p:sp>
      <p:sp>
        <p:nvSpPr>
          <p:cNvPr id="5" name="Footer Placeholder 4"/>
          <p:cNvSpPr>
            <a:spLocks noGrp="1"/>
          </p:cNvSpPr>
          <p:nvPr>
            <p:ph type="ftr" sz="quarter" idx="11"/>
          </p:nvPr>
        </p:nvSpPr>
        <p:spPr/>
        <p:txBody>
          <a:bodyPr/>
          <a:lstStyle/>
          <a:p>
            <a:r>
              <a:rPr lang="en-IN" smtClean="0"/>
              <a:t>Prof. Deptii Chaudhari, I2IT, Pune</a:t>
            </a:r>
            <a:endParaRPr lang="en-US"/>
          </a:p>
        </p:txBody>
      </p:sp>
      <p:sp>
        <p:nvSpPr>
          <p:cNvPr id="6" name="Slide Number Placeholder 5"/>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395380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A9FE4-D389-4BC0-96B9-4E61E07039E2}" type="datetime1">
              <a:rPr lang="en-US" smtClean="0"/>
              <a:pPr/>
              <a:t>1/18/2019</a:t>
            </a:fld>
            <a:endParaRPr lang="en-US"/>
          </a:p>
        </p:txBody>
      </p:sp>
      <p:sp>
        <p:nvSpPr>
          <p:cNvPr id="5" name="Footer Placeholder 4"/>
          <p:cNvSpPr>
            <a:spLocks noGrp="1"/>
          </p:cNvSpPr>
          <p:nvPr>
            <p:ph type="ftr" sz="quarter" idx="11"/>
          </p:nvPr>
        </p:nvSpPr>
        <p:spPr/>
        <p:txBody>
          <a:bodyPr/>
          <a:lstStyle/>
          <a:p>
            <a:r>
              <a:rPr lang="en-IN" smtClean="0"/>
              <a:t>Prof. Deptii Chaudhari, I2IT, Pune</a:t>
            </a:r>
            <a:endParaRPr lang="en-US"/>
          </a:p>
        </p:txBody>
      </p:sp>
      <p:sp>
        <p:nvSpPr>
          <p:cNvPr id="6" name="Slide Number Placeholder 5"/>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147886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6FF30-FE4C-4DCE-BB96-7CE5AA7C6A8B}" type="datetime1">
              <a:rPr lang="en-US" smtClean="0"/>
              <a:pPr/>
              <a:t>1/18/2019</a:t>
            </a:fld>
            <a:endParaRPr lang="en-US"/>
          </a:p>
        </p:txBody>
      </p:sp>
      <p:sp>
        <p:nvSpPr>
          <p:cNvPr id="6" name="Footer Placeholder 5"/>
          <p:cNvSpPr>
            <a:spLocks noGrp="1"/>
          </p:cNvSpPr>
          <p:nvPr>
            <p:ph type="ftr" sz="quarter" idx="11"/>
          </p:nvPr>
        </p:nvSpPr>
        <p:spPr/>
        <p:txBody>
          <a:bodyPr/>
          <a:lstStyle/>
          <a:p>
            <a:r>
              <a:rPr lang="en-IN" smtClean="0"/>
              <a:t>Prof. Deptii Chaudhari, I2IT, Pune</a:t>
            </a:r>
            <a:endParaRPr lang="en-US"/>
          </a:p>
        </p:txBody>
      </p:sp>
      <p:sp>
        <p:nvSpPr>
          <p:cNvPr id="7" name="Slide Number Placeholder 6"/>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423531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24C44D-5296-474A-B470-FB44EA4890E0}" type="datetime1">
              <a:rPr lang="en-US" smtClean="0"/>
              <a:pPr/>
              <a:t>1/18/2019</a:t>
            </a:fld>
            <a:endParaRPr lang="en-US"/>
          </a:p>
        </p:txBody>
      </p:sp>
      <p:sp>
        <p:nvSpPr>
          <p:cNvPr id="8" name="Footer Placeholder 7"/>
          <p:cNvSpPr>
            <a:spLocks noGrp="1"/>
          </p:cNvSpPr>
          <p:nvPr>
            <p:ph type="ftr" sz="quarter" idx="11"/>
          </p:nvPr>
        </p:nvSpPr>
        <p:spPr/>
        <p:txBody>
          <a:bodyPr/>
          <a:lstStyle/>
          <a:p>
            <a:r>
              <a:rPr lang="en-IN" smtClean="0"/>
              <a:t>Prof. Deptii Chaudhari, I2IT, Pune</a:t>
            </a:r>
            <a:endParaRPr lang="en-US"/>
          </a:p>
        </p:txBody>
      </p:sp>
      <p:sp>
        <p:nvSpPr>
          <p:cNvPr id="9" name="Slide Number Placeholder 8"/>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50317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9940D2-C6D6-4A27-B251-E88855C0427F}" type="datetime1">
              <a:rPr lang="en-US" smtClean="0"/>
              <a:pPr/>
              <a:t>1/18/2019</a:t>
            </a:fld>
            <a:endParaRPr lang="en-US"/>
          </a:p>
        </p:txBody>
      </p:sp>
      <p:sp>
        <p:nvSpPr>
          <p:cNvPr id="4" name="Footer Placeholder 3"/>
          <p:cNvSpPr>
            <a:spLocks noGrp="1"/>
          </p:cNvSpPr>
          <p:nvPr>
            <p:ph type="ftr" sz="quarter" idx="11"/>
          </p:nvPr>
        </p:nvSpPr>
        <p:spPr/>
        <p:txBody>
          <a:bodyPr/>
          <a:lstStyle/>
          <a:p>
            <a:r>
              <a:rPr lang="en-IN" smtClean="0"/>
              <a:t>Prof. Deptii Chaudhari, I2IT, Pune</a:t>
            </a:r>
            <a:endParaRPr lang="en-US"/>
          </a:p>
        </p:txBody>
      </p:sp>
      <p:sp>
        <p:nvSpPr>
          <p:cNvPr id="5" name="Slide Number Placeholder 4"/>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81064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3DBB5-BC63-4718-9CCF-A189E5143158}" type="datetime1">
              <a:rPr lang="en-US" smtClean="0"/>
              <a:pPr/>
              <a:t>1/18/2019</a:t>
            </a:fld>
            <a:endParaRPr lang="en-US"/>
          </a:p>
        </p:txBody>
      </p:sp>
      <p:sp>
        <p:nvSpPr>
          <p:cNvPr id="3" name="Footer Placeholder 2"/>
          <p:cNvSpPr>
            <a:spLocks noGrp="1"/>
          </p:cNvSpPr>
          <p:nvPr>
            <p:ph type="ftr" sz="quarter" idx="11"/>
          </p:nvPr>
        </p:nvSpPr>
        <p:spPr/>
        <p:txBody>
          <a:bodyPr/>
          <a:lstStyle/>
          <a:p>
            <a:r>
              <a:rPr lang="en-IN" smtClean="0"/>
              <a:t>Prof. Deptii Chaudhari, I2IT, Pune</a:t>
            </a:r>
            <a:endParaRPr lang="en-US"/>
          </a:p>
        </p:txBody>
      </p:sp>
      <p:sp>
        <p:nvSpPr>
          <p:cNvPr id="4" name="Slide Number Placeholder 3"/>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134469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6C73E-D15B-4969-AC20-B9DFE99797E1}" type="datetime1">
              <a:rPr lang="en-US" smtClean="0"/>
              <a:pPr/>
              <a:t>1/18/2019</a:t>
            </a:fld>
            <a:endParaRPr lang="en-US"/>
          </a:p>
        </p:txBody>
      </p:sp>
      <p:sp>
        <p:nvSpPr>
          <p:cNvPr id="6" name="Footer Placeholder 5"/>
          <p:cNvSpPr>
            <a:spLocks noGrp="1"/>
          </p:cNvSpPr>
          <p:nvPr>
            <p:ph type="ftr" sz="quarter" idx="11"/>
          </p:nvPr>
        </p:nvSpPr>
        <p:spPr/>
        <p:txBody>
          <a:bodyPr/>
          <a:lstStyle/>
          <a:p>
            <a:r>
              <a:rPr lang="en-IN" smtClean="0"/>
              <a:t>Prof. Deptii Chaudhari, I2IT, Pune</a:t>
            </a:r>
            <a:endParaRPr lang="en-US"/>
          </a:p>
        </p:txBody>
      </p:sp>
      <p:sp>
        <p:nvSpPr>
          <p:cNvPr id="7" name="Slide Number Placeholder 6"/>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293222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1F77E-6D76-444B-9B23-25E699B873AB}" type="datetime1">
              <a:rPr lang="en-US" smtClean="0"/>
              <a:pPr/>
              <a:t>1/18/2019</a:t>
            </a:fld>
            <a:endParaRPr lang="en-US"/>
          </a:p>
        </p:txBody>
      </p:sp>
      <p:sp>
        <p:nvSpPr>
          <p:cNvPr id="6" name="Footer Placeholder 5"/>
          <p:cNvSpPr>
            <a:spLocks noGrp="1"/>
          </p:cNvSpPr>
          <p:nvPr>
            <p:ph type="ftr" sz="quarter" idx="11"/>
          </p:nvPr>
        </p:nvSpPr>
        <p:spPr/>
        <p:txBody>
          <a:bodyPr/>
          <a:lstStyle/>
          <a:p>
            <a:r>
              <a:rPr lang="en-IN" smtClean="0"/>
              <a:t>Prof. Deptii Chaudhari, I2IT, Pune</a:t>
            </a:r>
            <a:endParaRPr lang="en-US"/>
          </a:p>
        </p:txBody>
      </p:sp>
      <p:sp>
        <p:nvSpPr>
          <p:cNvPr id="7" name="Slide Number Placeholder 6"/>
          <p:cNvSpPr>
            <a:spLocks noGrp="1"/>
          </p:cNvSpPr>
          <p:nvPr>
            <p:ph type="sldNum" sz="quarter" idx="12"/>
          </p:nvPr>
        </p:nvSpPr>
        <p:spPr/>
        <p:txBody>
          <a:body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228958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DEBA9-5B45-44D6-AD08-236DC980052C}" type="datetime1">
              <a:rPr lang="en-US" smtClean="0"/>
              <a:pPr/>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Prof. Deptii Chaudhari, I2IT, Pune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BB399-B9F5-4210-AC74-7395239E5BB5}" type="slidenum">
              <a:rPr lang="en-US" smtClean="0"/>
              <a:pPr/>
              <a:t>‹#›</a:t>
            </a:fld>
            <a:endParaRPr lang="en-US"/>
          </a:p>
        </p:txBody>
      </p:sp>
    </p:spTree>
    <p:extLst>
      <p:ext uri="{BB962C8B-B14F-4D97-AF65-F5344CB8AC3E}">
        <p14:creationId xmlns:p14="http://schemas.microsoft.com/office/powerpoint/2010/main" xmlns="" val="16264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shwinij@isquareit.edu.in"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noChangeArrowheads="1"/>
          </p:cNvPicPr>
          <p:nvPr/>
        </p:nvPicPr>
        <p:blipFill>
          <a:blip r:embed="rId2" cstate="print"/>
          <a:srcRect/>
          <a:stretch>
            <a:fillRect/>
          </a:stretch>
        </p:blipFill>
        <p:spPr bwMode="auto">
          <a:xfrm>
            <a:off x="5243648" y="189683"/>
            <a:ext cx="1313905" cy="1350402"/>
          </a:xfrm>
          <a:prstGeom prst="rect">
            <a:avLst/>
          </a:prstGeom>
          <a:noFill/>
          <a:ln w="9525">
            <a:noFill/>
            <a:miter lim="800000"/>
            <a:headEnd/>
            <a:tailEnd/>
          </a:ln>
        </p:spPr>
      </p:pic>
      <p:sp>
        <p:nvSpPr>
          <p:cNvPr id="8" name="Title 1"/>
          <p:cNvSpPr>
            <a:spLocks noGrp="1"/>
          </p:cNvSpPr>
          <p:nvPr>
            <p:ph type="ctrTitle"/>
          </p:nvPr>
        </p:nvSpPr>
        <p:spPr>
          <a:xfrm>
            <a:off x="0" y="1593254"/>
            <a:ext cx="12192000" cy="4959946"/>
          </a:xfrm>
        </p:spPr>
        <p:txBody>
          <a:bodyPr anchor="t">
            <a:noAutofit/>
          </a:bodyPr>
          <a:lstStyle/>
          <a:p>
            <a:r>
              <a:rPr lang="en-US" sz="2800" dirty="0" smtClean="0">
                <a:solidFill>
                  <a:srgbClr val="002060"/>
                </a:solidFill>
                <a:latin typeface="Bahnschrift" pitchFamily="34" charset="0"/>
                <a:cs typeface="Times New Roman" panose="02020603050405020304" pitchFamily="18" charset="0"/>
              </a:rPr>
              <a:t>Database Management Systems </a:t>
            </a:r>
            <a:br>
              <a:rPr lang="en-US" sz="2800" dirty="0" smtClean="0">
                <a:solidFill>
                  <a:srgbClr val="002060"/>
                </a:solidFill>
                <a:latin typeface="Bahnschrift" pitchFamily="34" charset="0"/>
                <a:cs typeface="Times New Roman" panose="02020603050405020304" pitchFamily="18" charset="0"/>
              </a:rPr>
            </a:br>
            <a:r>
              <a:rPr lang="en-US" sz="2800" dirty="0" smtClean="0">
                <a:solidFill>
                  <a:srgbClr val="002060"/>
                </a:solidFill>
                <a:latin typeface="Bahnschrift" pitchFamily="34" charset="0"/>
                <a:cs typeface="Times New Roman" panose="02020603050405020304" pitchFamily="18" charset="0"/>
              </a:rPr>
              <a:t>Unit – VI</a:t>
            </a:r>
            <a:br>
              <a:rPr lang="en-US" sz="2800" dirty="0" smtClean="0">
                <a:solidFill>
                  <a:srgbClr val="002060"/>
                </a:solidFill>
                <a:latin typeface="Bahnschrift" pitchFamily="34" charset="0"/>
                <a:cs typeface="Times New Roman" panose="02020603050405020304" pitchFamily="18" charset="0"/>
              </a:rPr>
            </a:br>
            <a:r>
              <a:rPr lang="en-US" sz="2800" dirty="0" smtClean="0">
                <a:latin typeface="Bahnschrift" pitchFamily="34" charset="0"/>
                <a:cs typeface="Times New Roman" pitchFamily="18" charset="0"/>
              </a:rPr>
              <a:t>Introduction to Big Data,  HADOOP: HDFS, </a:t>
            </a:r>
            <a:r>
              <a:rPr lang="en-US" sz="2800" dirty="0" err="1" smtClean="0">
                <a:latin typeface="Bahnschrift" pitchFamily="34" charset="0"/>
                <a:cs typeface="Times New Roman" pitchFamily="18" charset="0"/>
              </a:rPr>
              <a:t>MapReduce</a:t>
            </a:r>
            <a:r>
              <a:rPr lang="en-US" sz="2800" dirty="0" smtClean="0">
                <a:latin typeface="Bahnschrift" pitchFamily="34" charset="0"/>
                <a:cs typeface="Times New Roman" pitchFamily="18" charset="0"/>
              </a:rPr>
              <a:t> 	</a:t>
            </a:r>
            <a:br>
              <a:rPr lang="en-US" sz="2800" dirty="0" smtClean="0">
                <a:latin typeface="Bahnschrift" pitchFamily="34" charset="0"/>
                <a:cs typeface="Times New Roman" pitchFamily="18" charset="0"/>
              </a:rPr>
            </a:br>
            <a:r>
              <a:rPr lang="en-US" sz="2800" dirty="0" smtClean="0">
                <a:latin typeface="Bahnschrift" pitchFamily="34" charset="0"/>
              </a:rPr>
              <a:t/>
            </a:r>
            <a:br>
              <a:rPr lang="en-US" sz="2800" dirty="0" smtClean="0">
                <a:latin typeface="Bahnschrift" pitchFamily="34" charset="0"/>
              </a:rPr>
            </a:br>
            <a:r>
              <a:rPr lang="en-US" sz="2800" dirty="0" smtClean="0">
                <a:solidFill>
                  <a:srgbClr val="002060"/>
                </a:solidFill>
                <a:latin typeface="Bahnschrift" pitchFamily="34" charset="0"/>
                <a:cs typeface="Times New Roman" panose="02020603050405020304" pitchFamily="18" charset="0"/>
              </a:rPr>
              <a:t/>
            </a:r>
            <a:br>
              <a:rPr lang="en-US" sz="2800" dirty="0" smtClean="0">
                <a:solidFill>
                  <a:srgbClr val="002060"/>
                </a:solidFill>
                <a:latin typeface="Bahnschrift" pitchFamily="34" charset="0"/>
                <a:cs typeface="Times New Roman" panose="02020603050405020304" pitchFamily="18" charset="0"/>
              </a:rPr>
            </a:br>
            <a:r>
              <a:rPr lang="en-US" sz="2800" dirty="0" smtClean="0">
                <a:solidFill>
                  <a:srgbClr val="002060"/>
                </a:solidFill>
                <a:latin typeface="Bahnschrift" pitchFamily="34" charset="0"/>
                <a:cs typeface="Times New Roman" panose="02020603050405020304" pitchFamily="18" charset="0"/>
              </a:rPr>
              <a:t>Prof. </a:t>
            </a:r>
            <a:r>
              <a:rPr lang="en-US" sz="2800" dirty="0" err="1" smtClean="0">
                <a:solidFill>
                  <a:srgbClr val="002060"/>
                </a:solidFill>
                <a:latin typeface="Bahnschrift" pitchFamily="34" charset="0"/>
                <a:cs typeface="Times New Roman" panose="02020603050405020304" pitchFamily="18" charset="0"/>
              </a:rPr>
              <a:t>Deptii</a:t>
            </a:r>
            <a:r>
              <a:rPr lang="en-US" sz="2800" dirty="0" smtClean="0">
                <a:solidFill>
                  <a:srgbClr val="002060"/>
                </a:solidFill>
                <a:latin typeface="Bahnschrift" pitchFamily="34" charset="0"/>
                <a:cs typeface="Times New Roman" panose="02020603050405020304" pitchFamily="18" charset="0"/>
              </a:rPr>
              <a:t> </a:t>
            </a:r>
            <a:r>
              <a:rPr lang="en-US" sz="2800" dirty="0" err="1" smtClean="0">
                <a:solidFill>
                  <a:srgbClr val="002060"/>
                </a:solidFill>
                <a:latin typeface="Bahnschrift" pitchFamily="34" charset="0"/>
                <a:cs typeface="Times New Roman" panose="02020603050405020304" pitchFamily="18" charset="0"/>
              </a:rPr>
              <a:t>Chaudhari</a:t>
            </a:r>
            <a:r>
              <a:rPr lang="en-US" sz="2800" dirty="0" smtClean="0">
                <a:solidFill>
                  <a:srgbClr val="002060"/>
                </a:solidFill>
                <a:latin typeface="Bahnschrift" pitchFamily="34" charset="0"/>
                <a:cs typeface="Times New Roman" panose="02020603050405020304" pitchFamily="18" charset="0"/>
              </a:rPr>
              <a:t>,</a:t>
            </a:r>
            <a:br>
              <a:rPr lang="en-US" sz="2800" dirty="0" smtClean="0">
                <a:solidFill>
                  <a:srgbClr val="002060"/>
                </a:solidFill>
                <a:latin typeface="Bahnschrift" pitchFamily="34" charset="0"/>
                <a:cs typeface="Times New Roman" panose="02020603050405020304" pitchFamily="18" charset="0"/>
              </a:rPr>
            </a:br>
            <a:r>
              <a:rPr lang="en-US" sz="2800" dirty="0" smtClean="0">
                <a:solidFill>
                  <a:srgbClr val="002060"/>
                </a:solidFill>
                <a:latin typeface="Bahnschrift" pitchFamily="34" charset="0"/>
                <a:cs typeface="Times New Roman" panose="02020603050405020304" pitchFamily="18" charset="0"/>
              </a:rPr>
              <a:t>Assistant Professor </a:t>
            </a:r>
            <a:br>
              <a:rPr lang="en-US" sz="2800" dirty="0" smtClean="0">
                <a:solidFill>
                  <a:srgbClr val="002060"/>
                </a:solidFill>
                <a:latin typeface="Bahnschrift" pitchFamily="34" charset="0"/>
                <a:cs typeface="Times New Roman" panose="02020603050405020304" pitchFamily="18" charset="0"/>
              </a:rPr>
            </a:br>
            <a:r>
              <a:rPr lang="en-US" sz="2800" dirty="0" smtClean="0">
                <a:solidFill>
                  <a:srgbClr val="002060"/>
                </a:solidFill>
                <a:latin typeface="Bahnschrift" pitchFamily="34" charset="0"/>
                <a:cs typeface="Times New Roman" panose="02020603050405020304" pitchFamily="18" charset="0"/>
              </a:rPr>
              <a:t>Department of Computer Engineering</a:t>
            </a:r>
            <a:br>
              <a:rPr lang="en-US" sz="2800" dirty="0" smtClean="0">
                <a:solidFill>
                  <a:srgbClr val="002060"/>
                </a:solidFill>
                <a:latin typeface="Bahnschrift" pitchFamily="34" charset="0"/>
                <a:cs typeface="Times New Roman" panose="02020603050405020304" pitchFamily="18" charset="0"/>
              </a:rPr>
            </a:br>
            <a:r>
              <a:rPr lang="en-US" sz="2800" dirty="0" smtClean="0">
                <a:solidFill>
                  <a:srgbClr val="002060"/>
                </a:solidFill>
                <a:latin typeface="Bahnschrift" pitchFamily="34" charset="0"/>
                <a:cs typeface="Times New Roman" panose="02020603050405020304" pitchFamily="18" charset="0"/>
              </a:rPr>
              <a:t/>
            </a:r>
            <a:br>
              <a:rPr lang="en-US" sz="2800" dirty="0" smtClean="0">
                <a:solidFill>
                  <a:srgbClr val="002060"/>
                </a:solidFill>
                <a:latin typeface="Bahnschrift" pitchFamily="34" charset="0"/>
                <a:cs typeface="Times New Roman" panose="02020603050405020304" pitchFamily="18" charset="0"/>
              </a:rPr>
            </a:br>
            <a:r>
              <a:rPr lang="en-US" sz="2800" dirty="0" smtClean="0">
                <a:solidFill>
                  <a:srgbClr val="002060"/>
                </a:solidFill>
                <a:latin typeface="Bahnschrift" pitchFamily="34" charset="0"/>
                <a:cs typeface="Times New Roman" panose="02020603050405020304" pitchFamily="18" charset="0"/>
              </a:rPr>
              <a:t/>
            </a:r>
            <a:br>
              <a:rPr lang="en-US" sz="2800" dirty="0" smtClean="0">
                <a:solidFill>
                  <a:srgbClr val="002060"/>
                </a:solidFill>
                <a:latin typeface="Bahnschrift" pitchFamily="34" charset="0"/>
                <a:cs typeface="Times New Roman" panose="02020603050405020304" pitchFamily="18" charset="0"/>
              </a:rPr>
            </a:br>
            <a:r>
              <a:rPr lang="en-US" sz="2800" dirty="0" smtClean="0">
                <a:solidFill>
                  <a:srgbClr val="002060"/>
                </a:solidFill>
                <a:latin typeface="Bahnschrift" pitchFamily="34" charset="0"/>
                <a:cs typeface="Times New Roman" panose="02020603050405020304" pitchFamily="18" charset="0"/>
              </a:rPr>
              <a:t>Hope Foundation’s</a:t>
            </a:r>
            <a:br>
              <a:rPr lang="en-US" sz="2800" dirty="0" smtClean="0">
                <a:solidFill>
                  <a:srgbClr val="002060"/>
                </a:solidFill>
                <a:latin typeface="Bahnschrift" pitchFamily="34" charset="0"/>
                <a:cs typeface="Times New Roman" panose="02020603050405020304" pitchFamily="18" charset="0"/>
              </a:rPr>
            </a:br>
            <a:r>
              <a:rPr lang="en-US" sz="2800" dirty="0" smtClean="0">
                <a:solidFill>
                  <a:srgbClr val="002060"/>
                </a:solidFill>
                <a:latin typeface="Bahnschrift" pitchFamily="34" charset="0"/>
                <a:cs typeface="Times New Roman" panose="02020603050405020304" pitchFamily="18" charset="0"/>
              </a:rPr>
              <a:t>International Institute of Information Technology, I²IT</a:t>
            </a:r>
            <a:endParaRPr lang="en-US" sz="2800" dirty="0">
              <a:solidFill>
                <a:srgbClr val="002060"/>
              </a:solidFill>
              <a:latin typeface="Bahnschrift" pitchFamily="34" charset="0"/>
              <a:cs typeface="Times New Roman" panose="02020603050405020304" pitchFamily="18" charset="0"/>
            </a:endParaRPr>
          </a:p>
        </p:txBody>
      </p:sp>
    </p:spTree>
    <p:extLst>
      <p:ext uri="{BB962C8B-B14F-4D97-AF65-F5344CB8AC3E}">
        <p14:creationId xmlns:p14="http://schemas.microsoft.com/office/powerpoint/2010/main" xmlns="" val="194993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65411" y="619684"/>
            <a:ext cx="8830235" cy="5565963"/>
          </a:xfrm>
          <a:prstGeom prst="rect">
            <a:avLst/>
          </a:prstGeom>
        </p:spPr>
      </p:pic>
      <p:pic>
        <p:nvPicPr>
          <p:cNvPr id="5" name="Picture 4"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10802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1" y="0"/>
            <a:ext cx="9174640" cy="637198"/>
          </a:xfrm>
        </p:spPr>
        <p:txBody>
          <a:bodyPr>
            <a:normAutofit fontScale="90000"/>
          </a:bodyPr>
          <a:lstStyle/>
          <a:p>
            <a:r>
              <a:rPr lang="en-US" b="1" dirty="0" smtClean="0"/>
              <a:t>What is Hadoop?</a:t>
            </a:r>
            <a:endParaRPr lang="en-US" b="1" dirty="0"/>
          </a:p>
        </p:txBody>
      </p:sp>
      <p:sp>
        <p:nvSpPr>
          <p:cNvPr id="3" name="Content Placeholder 2"/>
          <p:cNvSpPr>
            <a:spLocks noGrp="1"/>
          </p:cNvSpPr>
          <p:nvPr>
            <p:ph idx="1"/>
          </p:nvPr>
        </p:nvSpPr>
        <p:spPr>
          <a:xfrm>
            <a:off x="274629" y="858982"/>
            <a:ext cx="11666359" cy="5840412"/>
          </a:xfrm>
        </p:spPr>
        <p:txBody>
          <a:bodyPr>
            <a:noAutofit/>
          </a:bodyPr>
          <a:lstStyle/>
          <a:p>
            <a:r>
              <a:rPr lang="en-US" sz="2900" dirty="0" smtClean="0"/>
              <a:t>Hadoop is an </a:t>
            </a:r>
            <a:r>
              <a:rPr lang="en-US" sz="2900" b="1" dirty="0" smtClean="0"/>
              <a:t>open source framework </a:t>
            </a:r>
            <a:r>
              <a:rPr lang="en-US" sz="2900" dirty="0" smtClean="0"/>
              <a:t>for writing and running </a:t>
            </a:r>
            <a:r>
              <a:rPr lang="en-US" sz="2900" b="1" dirty="0" smtClean="0"/>
              <a:t>distributed applications </a:t>
            </a:r>
            <a:r>
              <a:rPr lang="en-US" sz="2900" dirty="0" smtClean="0"/>
              <a:t>that process </a:t>
            </a:r>
            <a:r>
              <a:rPr lang="en-US" sz="2900" b="1" dirty="0" smtClean="0"/>
              <a:t>large amounts of data</a:t>
            </a:r>
            <a:r>
              <a:rPr lang="en-US" sz="2900" dirty="0" smtClean="0"/>
              <a:t>. </a:t>
            </a:r>
          </a:p>
          <a:p>
            <a:r>
              <a:rPr lang="en-US" sz="2900" dirty="0" smtClean="0"/>
              <a:t>Distributed computing is a wide and varied field, but the key distinctions of Hadoop are that it is</a:t>
            </a:r>
          </a:p>
          <a:p>
            <a:r>
              <a:rPr lang="en-US" sz="2900" b="1" i="1" dirty="0"/>
              <a:t>Accessible</a:t>
            </a:r>
            <a:r>
              <a:rPr lang="en-US" sz="2900" dirty="0"/>
              <a:t>—</a:t>
            </a:r>
            <a:r>
              <a:rPr lang="en-US" sz="2900" dirty="0" err="1"/>
              <a:t>Hadoop</a:t>
            </a:r>
            <a:r>
              <a:rPr lang="en-US" sz="2900" dirty="0"/>
              <a:t> runs on large clusters of commodity machines or on </a:t>
            </a:r>
            <a:r>
              <a:rPr lang="en-US" sz="2900" dirty="0" smtClean="0"/>
              <a:t>cloud computing </a:t>
            </a:r>
            <a:r>
              <a:rPr lang="en-US" sz="2900" dirty="0"/>
              <a:t>services </a:t>
            </a:r>
            <a:endParaRPr lang="en-US" sz="2900" dirty="0" smtClean="0"/>
          </a:p>
          <a:p>
            <a:r>
              <a:rPr lang="en-US" sz="2900" b="1" i="1" dirty="0" smtClean="0"/>
              <a:t>Robust</a:t>
            </a:r>
            <a:r>
              <a:rPr lang="en-US" sz="2900" dirty="0" smtClean="0"/>
              <a:t>—Because </a:t>
            </a:r>
            <a:r>
              <a:rPr lang="en-US" sz="2900" dirty="0"/>
              <a:t>it is intended to run on commodity hardware, Hadoop is </a:t>
            </a:r>
            <a:r>
              <a:rPr lang="en-US" sz="2900" dirty="0" smtClean="0"/>
              <a:t>architected with </a:t>
            </a:r>
            <a:r>
              <a:rPr lang="en-US" sz="2900" dirty="0"/>
              <a:t>the assumption of frequent hardware malfunctions. It can </a:t>
            </a:r>
            <a:r>
              <a:rPr lang="en-US" sz="2900" dirty="0" smtClean="0"/>
              <a:t>gracefully handle </a:t>
            </a:r>
            <a:r>
              <a:rPr lang="en-US" sz="2900" dirty="0"/>
              <a:t>most such failures.</a:t>
            </a:r>
          </a:p>
          <a:p>
            <a:r>
              <a:rPr lang="en-US" sz="2900" b="1" i="1" dirty="0" smtClean="0"/>
              <a:t>Scalable</a:t>
            </a:r>
            <a:r>
              <a:rPr lang="en-US" sz="2900" dirty="0" smtClean="0"/>
              <a:t>—</a:t>
            </a:r>
            <a:r>
              <a:rPr lang="en-US" sz="2900" dirty="0" err="1" smtClean="0"/>
              <a:t>Hadoop</a:t>
            </a:r>
            <a:r>
              <a:rPr lang="en-US" sz="2900" dirty="0" smtClean="0"/>
              <a:t> </a:t>
            </a:r>
            <a:r>
              <a:rPr lang="en-US" sz="2900" dirty="0"/>
              <a:t>scales linearly to handle larger data by adding more nodes </a:t>
            </a:r>
            <a:r>
              <a:rPr lang="en-US" sz="2900" dirty="0" smtClean="0"/>
              <a:t>to the </a:t>
            </a:r>
            <a:r>
              <a:rPr lang="en-US" sz="2900" dirty="0"/>
              <a:t>cluster.</a:t>
            </a:r>
          </a:p>
          <a:p>
            <a:r>
              <a:rPr lang="en-US" sz="2900" b="1" i="1" dirty="0" smtClean="0"/>
              <a:t>Simple</a:t>
            </a:r>
            <a:r>
              <a:rPr lang="en-US" sz="2900" dirty="0" smtClean="0"/>
              <a:t>—</a:t>
            </a:r>
            <a:r>
              <a:rPr lang="en-US" sz="2900" dirty="0" err="1" smtClean="0"/>
              <a:t>Hadoop</a:t>
            </a:r>
            <a:r>
              <a:rPr lang="en-US" sz="2900" dirty="0" smtClean="0"/>
              <a:t> </a:t>
            </a:r>
            <a:r>
              <a:rPr lang="en-US" sz="2900" dirty="0"/>
              <a:t>allows users to quickly write efficient parallel code</a:t>
            </a:r>
            <a:r>
              <a:rPr lang="en-US" sz="2900" dirty="0" smtClean="0"/>
              <a:t>.</a:t>
            </a:r>
            <a:endParaRPr lang="en-US" sz="2900"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8583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12" y="1260764"/>
            <a:ext cx="11461376" cy="5220718"/>
          </a:xfrm>
        </p:spPr>
        <p:txBody>
          <a:bodyPr/>
          <a:lstStyle/>
          <a:p>
            <a:r>
              <a:rPr lang="en-US" sz="3600" dirty="0"/>
              <a:t>Hadoop is a </a:t>
            </a:r>
            <a:r>
              <a:rPr lang="en-US" sz="3600" b="1" dirty="0"/>
              <a:t>free, Java-based programming framework </a:t>
            </a:r>
            <a:r>
              <a:rPr lang="en-US" sz="3600" dirty="0"/>
              <a:t>that supports the processing of large data sets in a distributed computing environment.</a:t>
            </a:r>
            <a:r>
              <a:rPr lang="en-US" dirty="0"/>
              <a:t> </a:t>
            </a:r>
            <a:endParaRPr lang="en-US" dirty="0" smtClean="0"/>
          </a:p>
          <a:p>
            <a:endParaRPr lang="en-US" sz="3200" dirty="0" smtClean="0"/>
          </a:p>
          <a:p>
            <a:r>
              <a:rPr lang="en-US" sz="3600" dirty="0" smtClean="0"/>
              <a:t>It </a:t>
            </a:r>
            <a:r>
              <a:rPr lang="en-US" sz="3600" b="1" dirty="0"/>
              <a:t>provides massive storage </a:t>
            </a:r>
            <a:r>
              <a:rPr lang="en-US" sz="3600" dirty="0"/>
              <a:t>for any kind of data, enormous processing power and the ability to handle virtually limitless concurrent tasks or jobs. </a:t>
            </a:r>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15621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237" y="4994036"/>
            <a:ext cx="11658601" cy="1613750"/>
          </a:xfrm>
        </p:spPr>
        <p:txBody>
          <a:bodyPr>
            <a:normAutofit/>
          </a:bodyPr>
          <a:lstStyle/>
          <a:p>
            <a:pPr marL="0" indent="0">
              <a:buNone/>
            </a:pPr>
            <a:r>
              <a:rPr lang="en-US" sz="3200" dirty="0"/>
              <a:t>A Hadoop cluster has many parallel machines that store and process large </a:t>
            </a:r>
            <a:r>
              <a:rPr lang="en-US" sz="3200" dirty="0" smtClean="0"/>
              <a:t>data sets</a:t>
            </a:r>
            <a:r>
              <a:rPr lang="en-US" sz="3200" dirty="0"/>
              <a:t>. Client computers send jobs into this computer cloud and obtain results.</a:t>
            </a:r>
          </a:p>
        </p:txBody>
      </p:sp>
      <p:pic>
        <p:nvPicPr>
          <p:cNvPr id="4" name="Picture 3"/>
          <p:cNvPicPr>
            <a:picLocks noChangeAspect="1"/>
          </p:cNvPicPr>
          <p:nvPr/>
        </p:nvPicPr>
        <p:blipFill>
          <a:blip r:embed="rId2" cstate="print"/>
          <a:stretch>
            <a:fillRect/>
          </a:stretch>
        </p:blipFill>
        <p:spPr>
          <a:xfrm>
            <a:off x="1441938" y="52758"/>
            <a:ext cx="8701454" cy="4906840"/>
          </a:xfrm>
          <a:prstGeom prst="rect">
            <a:avLst/>
          </a:prstGeom>
        </p:spPr>
      </p:pic>
      <p:pic>
        <p:nvPicPr>
          <p:cNvPr id="6" name="Picture 5"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81956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407" y="858981"/>
            <a:ext cx="11400662" cy="5278583"/>
          </a:xfrm>
        </p:spPr>
        <p:txBody>
          <a:bodyPr>
            <a:normAutofit fontScale="92500"/>
          </a:bodyPr>
          <a:lstStyle/>
          <a:p>
            <a:r>
              <a:rPr lang="en-US" sz="4000" dirty="0" smtClean="0"/>
              <a:t>A Hadoop </a:t>
            </a:r>
            <a:r>
              <a:rPr lang="en-US" sz="4000" dirty="0"/>
              <a:t>cluster is a set of commodity machines networked together in one location</a:t>
            </a:r>
            <a:r>
              <a:rPr lang="en-US" sz="4000" dirty="0" smtClean="0"/>
              <a:t>.</a:t>
            </a:r>
            <a:endParaRPr lang="en-US" sz="4000" dirty="0"/>
          </a:p>
          <a:p>
            <a:endParaRPr lang="en-US" sz="3200" dirty="0" smtClean="0"/>
          </a:p>
          <a:p>
            <a:r>
              <a:rPr lang="en-US" sz="4000" dirty="0" smtClean="0"/>
              <a:t>Data </a:t>
            </a:r>
            <a:r>
              <a:rPr lang="en-US" sz="4000" dirty="0"/>
              <a:t>storage and processing all occur within this “cloud” of machines . </a:t>
            </a:r>
            <a:endParaRPr lang="en-US" sz="4000" dirty="0" smtClean="0"/>
          </a:p>
          <a:p>
            <a:endParaRPr lang="en-US" sz="3200" dirty="0" smtClean="0"/>
          </a:p>
          <a:p>
            <a:r>
              <a:rPr lang="en-US" sz="4000" dirty="0" smtClean="0"/>
              <a:t>Different users can </a:t>
            </a:r>
            <a:r>
              <a:rPr lang="en-US" sz="4000" dirty="0"/>
              <a:t>submit computing “jobs” to Hadoop from individual clients, which can be </a:t>
            </a:r>
            <a:r>
              <a:rPr lang="en-US" sz="4000" dirty="0" smtClean="0"/>
              <a:t>their own </a:t>
            </a:r>
            <a:r>
              <a:rPr lang="en-US" sz="4000" dirty="0"/>
              <a:t>desktop machines in remote locations from the Hadoop cluster.</a:t>
            </a:r>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12619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69799"/>
            <a:ext cx="9849394" cy="707536"/>
          </a:xfrm>
        </p:spPr>
        <p:txBody>
          <a:bodyPr>
            <a:normAutofit fontScale="90000"/>
          </a:bodyPr>
          <a:lstStyle/>
          <a:p>
            <a:r>
              <a:rPr lang="en-US" b="1" dirty="0"/>
              <a:t>Comparing SQL databases and Hadoop</a:t>
            </a:r>
          </a:p>
        </p:txBody>
      </p:sp>
      <p:sp>
        <p:nvSpPr>
          <p:cNvPr id="3" name="Content Placeholder 2"/>
          <p:cNvSpPr>
            <a:spLocks noGrp="1"/>
          </p:cNvSpPr>
          <p:nvPr>
            <p:ph idx="1"/>
          </p:nvPr>
        </p:nvSpPr>
        <p:spPr>
          <a:xfrm>
            <a:off x="182914" y="1040867"/>
            <a:ext cx="11677391" cy="5628874"/>
          </a:xfrm>
        </p:spPr>
        <p:txBody>
          <a:bodyPr>
            <a:normAutofit/>
          </a:bodyPr>
          <a:lstStyle/>
          <a:p>
            <a:r>
              <a:rPr lang="en-US" sz="3200" b="1" dirty="0"/>
              <a:t>SCALE-OUT INSTEAD OF </a:t>
            </a:r>
            <a:r>
              <a:rPr lang="en-US" sz="3200" b="1" dirty="0" smtClean="0"/>
              <a:t>SCALE-UP: </a:t>
            </a:r>
          </a:p>
          <a:p>
            <a:r>
              <a:rPr lang="en-US" sz="3200" dirty="0" smtClean="0"/>
              <a:t>Scaling </a:t>
            </a:r>
            <a:r>
              <a:rPr lang="en-US" sz="3200" dirty="0"/>
              <a:t>commercial relational databases is expensive. Their design is more </a:t>
            </a:r>
            <a:r>
              <a:rPr lang="en-US" sz="3200" dirty="0" smtClean="0"/>
              <a:t>friendly to </a:t>
            </a:r>
            <a:r>
              <a:rPr lang="en-US" sz="3200" dirty="0"/>
              <a:t>scaling up</a:t>
            </a:r>
            <a:r>
              <a:rPr lang="en-US" sz="3200" dirty="0" smtClean="0"/>
              <a:t>.</a:t>
            </a:r>
            <a:r>
              <a:rPr lang="en-US" sz="3200" dirty="0"/>
              <a:t> Hadoop is designed to be a scale-out architecture operating on a cluster of </a:t>
            </a:r>
            <a:r>
              <a:rPr lang="en-US" sz="3200" dirty="0" smtClean="0"/>
              <a:t>commodity PC </a:t>
            </a:r>
            <a:r>
              <a:rPr lang="en-US" sz="3200" dirty="0"/>
              <a:t>machines. Adding more resources means adding more machines to </a:t>
            </a:r>
            <a:r>
              <a:rPr lang="en-US" sz="3200" dirty="0" smtClean="0"/>
              <a:t>the Hadoop </a:t>
            </a:r>
            <a:r>
              <a:rPr lang="en-US" sz="3200" dirty="0"/>
              <a:t>cluster</a:t>
            </a:r>
            <a:r>
              <a:rPr lang="en-US" sz="3200" dirty="0" smtClean="0"/>
              <a:t>.</a:t>
            </a:r>
          </a:p>
          <a:p>
            <a:r>
              <a:rPr lang="en-US" sz="3200" b="1" dirty="0"/>
              <a:t>KEY/VALUE PAIRS INSTEAD OF </a:t>
            </a:r>
            <a:r>
              <a:rPr lang="en-US" sz="3200" b="1" dirty="0" smtClean="0"/>
              <a:t>RELATIONAL TABLES: </a:t>
            </a:r>
          </a:p>
          <a:p>
            <a:r>
              <a:rPr lang="en-US" sz="3200" dirty="0" err="1" smtClean="0"/>
              <a:t>Hadoop</a:t>
            </a:r>
            <a:r>
              <a:rPr lang="en-US" sz="3200" dirty="0" smtClean="0"/>
              <a:t> </a:t>
            </a:r>
            <a:r>
              <a:rPr lang="en-US" sz="3200" dirty="0"/>
              <a:t>uses key/value pairs as its </a:t>
            </a:r>
            <a:r>
              <a:rPr lang="en-US" sz="3200" dirty="0" smtClean="0"/>
              <a:t>basic data </a:t>
            </a:r>
            <a:r>
              <a:rPr lang="en-US" sz="3200" dirty="0"/>
              <a:t>unit, which is flexible enough to work with the less-structured data types. </a:t>
            </a:r>
            <a:r>
              <a:rPr lang="en-US" sz="3200" dirty="0" smtClean="0"/>
              <a:t>In Hadoop</a:t>
            </a:r>
            <a:r>
              <a:rPr lang="en-US" sz="3200" dirty="0"/>
              <a:t>, data can originate in any form, but it eventually transforms into (</a:t>
            </a:r>
            <a:r>
              <a:rPr lang="en-US" sz="3200" dirty="0" smtClean="0"/>
              <a:t>key/value) pairs </a:t>
            </a:r>
            <a:r>
              <a:rPr lang="en-US" sz="3200" dirty="0"/>
              <a:t>for the processing functions to work on.</a:t>
            </a:r>
            <a:endParaRPr lang="en-US" sz="3200" b="1"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668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45128"/>
            <a:ext cx="12192000" cy="5292436"/>
          </a:xfrm>
        </p:spPr>
        <p:txBody>
          <a:bodyPr>
            <a:noAutofit/>
          </a:bodyPr>
          <a:lstStyle/>
          <a:p>
            <a:r>
              <a:rPr lang="en-US" b="1" dirty="0" smtClean="0"/>
              <a:t>FUNCTIONAL PROGRAMMING (MAPREDUCE) INSTEAD OF DECLARATIVE QUERIES (SQL): </a:t>
            </a:r>
          </a:p>
          <a:p>
            <a:r>
              <a:rPr lang="en-US" dirty="0" smtClean="0"/>
              <a:t>SQL is fundamentally a high-level declarative language. You query data by stating the result you want and let the database engine figure out how to derive it.</a:t>
            </a:r>
          </a:p>
          <a:p>
            <a:r>
              <a:rPr lang="en-US" dirty="0" smtClean="0"/>
              <a:t>Under </a:t>
            </a:r>
            <a:r>
              <a:rPr lang="en-US" dirty="0" err="1" smtClean="0"/>
              <a:t>MapReduce</a:t>
            </a:r>
            <a:r>
              <a:rPr lang="en-US" dirty="0" smtClean="0"/>
              <a:t> you specify the actual steps in processing the data, which is more analogous to an execution plan for a SQL engine . </a:t>
            </a:r>
          </a:p>
          <a:p>
            <a:r>
              <a:rPr lang="en-US" dirty="0" smtClean="0"/>
              <a:t>Under SQL you have query statements; under </a:t>
            </a:r>
            <a:r>
              <a:rPr lang="en-US" dirty="0" err="1" smtClean="0"/>
              <a:t>MapReduce</a:t>
            </a:r>
            <a:r>
              <a:rPr lang="en-US" dirty="0" smtClean="0"/>
              <a:t> you have scripts and codes.</a:t>
            </a:r>
          </a:p>
          <a:p>
            <a:r>
              <a:rPr lang="en-US" b="1" dirty="0" smtClean="0"/>
              <a:t>OFFLINE BATCH PROCESSING INSTEAD OF ONLINE TRANSACTIONS:</a:t>
            </a:r>
          </a:p>
          <a:p>
            <a:r>
              <a:rPr lang="en-US" dirty="0" err="1" smtClean="0"/>
              <a:t>Hadoop</a:t>
            </a:r>
            <a:r>
              <a:rPr lang="en-US" dirty="0" smtClean="0"/>
              <a:t> is designed for offline processing and analysis of large-scale data. It doesn’t work for random reading and writing of a few records, which is the type of load for online transaction processing.</a:t>
            </a:r>
            <a:endParaRPr lang="en-US" b="1"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71328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5" y="221690"/>
            <a:ext cx="8992823" cy="656852"/>
          </a:xfrm>
        </p:spPr>
        <p:txBody>
          <a:bodyPr>
            <a:normAutofit fontScale="90000"/>
          </a:bodyPr>
          <a:lstStyle/>
          <a:p>
            <a:r>
              <a:rPr lang="en-US" b="1" dirty="0" smtClean="0"/>
              <a:t>Components of </a:t>
            </a:r>
            <a:r>
              <a:rPr lang="en-US" b="1" dirty="0"/>
              <a:t>Hadoop</a:t>
            </a:r>
          </a:p>
        </p:txBody>
      </p:sp>
      <p:sp>
        <p:nvSpPr>
          <p:cNvPr id="3" name="Content Placeholder 2"/>
          <p:cNvSpPr>
            <a:spLocks noGrp="1"/>
          </p:cNvSpPr>
          <p:nvPr>
            <p:ph idx="1"/>
          </p:nvPr>
        </p:nvSpPr>
        <p:spPr>
          <a:xfrm>
            <a:off x="264458" y="1018800"/>
            <a:ext cx="11551023" cy="5453717"/>
          </a:xfrm>
        </p:spPr>
        <p:txBody>
          <a:bodyPr>
            <a:normAutofit/>
          </a:bodyPr>
          <a:lstStyle/>
          <a:p>
            <a:r>
              <a:rPr lang="en-US" dirty="0"/>
              <a:t>Hadoop </a:t>
            </a:r>
            <a:r>
              <a:rPr lang="en-US" dirty="0" smtClean="0"/>
              <a:t>framework </a:t>
            </a:r>
            <a:r>
              <a:rPr lang="en-US" dirty="0"/>
              <a:t>includes following four modules</a:t>
            </a:r>
            <a:r>
              <a:rPr lang="en-US" dirty="0" smtClean="0"/>
              <a:t>:</a:t>
            </a:r>
          </a:p>
          <a:p>
            <a:r>
              <a:rPr lang="en-US" sz="3000" b="1" dirty="0"/>
              <a:t>Hadoop Common</a:t>
            </a:r>
            <a:r>
              <a:rPr lang="en-US" sz="3000" dirty="0"/>
              <a:t>: These are Java libraries and utilities required by other Hadoop modules. These libraries </a:t>
            </a:r>
            <a:r>
              <a:rPr lang="en-US" sz="3000" dirty="0" smtClean="0"/>
              <a:t>provide </a:t>
            </a:r>
            <a:r>
              <a:rPr lang="en-US" sz="3000" dirty="0" err="1"/>
              <a:t>filesystem</a:t>
            </a:r>
            <a:r>
              <a:rPr lang="en-US" sz="3000" dirty="0"/>
              <a:t> and OS level abstractions and contains the necessary Java files and scripts required to start Hadoop.</a:t>
            </a:r>
          </a:p>
          <a:p>
            <a:r>
              <a:rPr lang="en-US" sz="3000" b="1" dirty="0" smtClean="0"/>
              <a:t>Hadoop </a:t>
            </a:r>
            <a:r>
              <a:rPr lang="en-US" sz="3000" b="1" dirty="0"/>
              <a:t>YARN</a:t>
            </a:r>
            <a:r>
              <a:rPr lang="en-US" sz="3000" dirty="0"/>
              <a:t>: This is a framework for job scheduling and cluster resource management.</a:t>
            </a:r>
          </a:p>
          <a:p>
            <a:r>
              <a:rPr lang="en-US" sz="3000" b="1" dirty="0" smtClean="0"/>
              <a:t>Hadoop </a:t>
            </a:r>
            <a:r>
              <a:rPr lang="en-US" sz="3000" b="1" dirty="0"/>
              <a:t>Distributed File System (HDFS™)</a:t>
            </a:r>
            <a:r>
              <a:rPr lang="en-US" sz="3000" dirty="0"/>
              <a:t>: A distributed file system that provides high-throughput access to application data.</a:t>
            </a:r>
          </a:p>
          <a:p>
            <a:r>
              <a:rPr lang="en-US" sz="3000" b="1" dirty="0" smtClean="0"/>
              <a:t>Hadoop </a:t>
            </a:r>
            <a:r>
              <a:rPr lang="en-US" sz="3000" b="1" dirty="0" err="1"/>
              <a:t>MapReduce</a:t>
            </a:r>
            <a:r>
              <a:rPr lang="en-US" sz="3000" dirty="0"/>
              <a:t>: This is YARN-based system for parallel processing of large data sets.</a:t>
            </a:r>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2467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6" y="0"/>
            <a:ext cx="9109362" cy="567204"/>
          </a:xfrm>
        </p:spPr>
        <p:txBody>
          <a:bodyPr>
            <a:normAutofit fontScale="90000"/>
          </a:bodyPr>
          <a:lstStyle/>
          <a:p>
            <a:r>
              <a:rPr lang="en-US" b="1" dirty="0" err="1"/>
              <a:t>MapReduce</a:t>
            </a:r>
            <a:endParaRPr lang="en-US" b="1" dirty="0"/>
          </a:p>
        </p:txBody>
      </p:sp>
      <p:sp>
        <p:nvSpPr>
          <p:cNvPr id="3" name="Content Placeholder 2"/>
          <p:cNvSpPr>
            <a:spLocks noGrp="1"/>
          </p:cNvSpPr>
          <p:nvPr>
            <p:ph idx="1"/>
          </p:nvPr>
        </p:nvSpPr>
        <p:spPr>
          <a:xfrm>
            <a:off x="379487" y="942108"/>
            <a:ext cx="11559989" cy="5757455"/>
          </a:xfrm>
        </p:spPr>
        <p:txBody>
          <a:bodyPr>
            <a:noAutofit/>
          </a:bodyPr>
          <a:lstStyle/>
          <a:p>
            <a:r>
              <a:rPr lang="en-US" sz="2400" dirty="0"/>
              <a:t>Hadoop </a:t>
            </a:r>
            <a:r>
              <a:rPr lang="en-US" sz="2400" b="1" dirty="0" err="1"/>
              <a:t>MapReduce</a:t>
            </a:r>
            <a:r>
              <a:rPr lang="en-US" sz="2400" dirty="0"/>
              <a:t> is a software framework for easily writing applications which process big amounts of data in-parallel on large clusters (thousands of nodes) of commodity hardware in a reliable, fault-tolerant manner.</a:t>
            </a:r>
          </a:p>
          <a:p>
            <a:r>
              <a:rPr lang="en-US" sz="2400" dirty="0"/>
              <a:t>The term </a:t>
            </a:r>
            <a:r>
              <a:rPr lang="en-US" sz="2400" dirty="0" err="1"/>
              <a:t>MapReduce</a:t>
            </a:r>
            <a:r>
              <a:rPr lang="en-US" sz="2400" dirty="0"/>
              <a:t> actually refers to the following two different tasks that Hadoop programs perform</a:t>
            </a:r>
            <a:r>
              <a:rPr lang="en-US" sz="2400" dirty="0" smtClean="0"/>
              <a:t>:</a:t>
            </a:r>
          </a:p>
          <a:p>
            <a:endParaRPr lang="en-US" sz="2400" dirty="0"/>
          </a:p>
          <a:p>
            <a:r>
              <a:rPr lang="en-US" sz="2400" b="1" dirty="0"/>
              <a:t>The Map Task</a:t>
            </a:r>
            <a:r>
              <a:rPr lang="en-US" sz="2400" dirty="0"/>
              <a:t>: This is the first task, which takes input data and converts it into a set of data, where individual elements are broken down into tuples (key/value pairs).</a:t>
            </a:r>
          </a:p>
          <a:p>
            <a:endParaRPr lang="en-US" sz="2400" dirty="0"/>
          </a:p>
          <a:p>
            <a:r>
              <a:rPr lang="en-US" sz="2400" b="1" dirty="0"/>
              <a:t>The Reduce Task</a:t>
            </a:r>
            <a:r>
              <a:rPr lang="en-US" sz="2400" dirty="0"/>
              <a:t>: This task takes the output from a map task as input and combines those data tuples into a smaller set of tuples. The reduce task is always performed after the map task.</a:t>
            </a:r>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15494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034" y="872836"/>
            <a:ext cx="11461377" cy="5527964"/>
          </a:xfrm>
        </p:spPr>
        <p:txBody>
          <a:bodyPr>
            <a:noAutofit/>
          </a:bodyPr>
          <a:lstStyle/>
          <a:p>
            <a:r>
              <a:rPr lang="en-US" sz="3200" dirty="0"/>
              <a:t>Typically both the input and the output are stored in a file-system. The framework takes care of scheduling tasks, monitoring them and re-executes the failed tasks</a:t>
            </a:r>
            <a:r>
              <a:rPr lang="en-US" sz="3200" dirty="0" smtClean="0"/>
              <a:t>.</a:t>
            </a:r>
          </a:p>
          <a:p>
            <a:r>
              <a:rPr lang="en-US" sz="3200" dirty="0"/>
              <a:t>The </a:t>
            </a:r>
            <a:r>
              <a:rPr lang="en-US" sz="3200" dirty="0" err="1"/>
              <a:t>MapReduce</a:t>
            </a:r>
            <a:r>
              <a:rPr lang="en-US" sz="3200" dirty="0"/>
              <a:t> framework consists of a single master </a:t>
            </a:r>
            <a:r>
              <a:rPr lang="en-US" sz="3200" b="1" dirty="0" err="1"/>
              <a:t>JobTracker</a:t>
            </a:r>
            <a:r>
              <a:rPr lang="en-US" sz="3200" dirty="0"/>
              <a:t> and one slave </a:t>
            </a:r>
            <a:r>
              <a:rPr lang="en-US" sz="3200" b="1" dirty="0" err="1"/>
              <a:t>TaskTracker</a:t>
            </a:r>
            <a:r>
              <a:rPr lang="en-US" sz="3200" dirty="0"/>
              <a:t> per cluster-node. </a:t>
            </a:r>
            <a:endParaRPr lang="en-US" sz="3200" dirty="0" smtClean="0"/>
          </a:p>
          <a:p>
            <a:r>
              <a:rPr lang="en-US" sz="3200" dirty="0" smtClean="0"/>
              <a:t>The </a:t>
            </a:r>
            <a:r>
              <a:rPr lang="en-US" sz="3200" dirty="0"/>
              <a:t>master is responsible for resource management, tracking resource consumption/availability and scheduling the jobs component tasks on the slaves, monitoring them and re-executing the failed tasks. </a:t>
            </a:r>
            <a:endParaRPr lang="en-US" sz="3200" dirty="0" smtClean="0"/>
          </a:p>
          <a:p>
            <a:r>
              <a:rPr lang="en-US" sz="3200" dirty="0" smtClean="0"/>
              <a:t>The </a:t>
            </a:r>
            <a:r>
              <a:rPr lang="en-US" sz="3200" dirty="0"/>
              <a:t>slaves </a:t>
            </a:r>
            <a:r>
              <a:rPr lang="en-US" sz="3200" b="1" dirty="0" err="1"/>
              <a:t>TaskTracker</a:t>
            </a:r>
            <a:r>
              <a:rPr lang="en-US" sz="3200" dirty="0"/>
              <a:t> execute the tasks as directed by the master and provide task-status information to the master periodically.</a:t>
            </a:r>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7222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27" y="250825"/>
            <a:ext cx="8759004" cy="619613"/>
          </a:xfrm>
        </p:spPr>
        <p:txBody>
          <a:bodyPr>
            <a:normAutofit fontScale="90000"/>
          </a:bodyPr>
          <a:lstStyle/>
          <a:p>
            <a:r>
              <a:rPr lang="en-US" b="1" dirty="0"/>
              <a:t>What is Big Data</a:t>
            </a:r>
            <a:r>
              <a:rPr lang="en-US" b="1" dirty="0" smtClean="0"/>
              <a:t>?</a:t>
            </a:r>
            <a:endParaRPr lang="en-US" b="1" dirty="0"/>
          </a:p>
        </p:txBody>
      </p:sp>
      <p:sp>
        <p:nvSpPr>
          <p:cNvPr id="3" name="Content Placeholder 2"/>
          <p:cNvSpPr>
            <a:spLocks noGrp="1"/>
          </p:cNvSpPr>
          <p:nvPr>
            <p:ph idx="1"/>
          </p:nvPr>
        </p:nvSpPr>
        <p:spPr>
          <a:xfrm>
            <a:off x="460131" y="1524000"/>
            <a:ext cx="11453446" cy="4613564"/>
          </a:xfrm>
        </p:spPr>
        <p:txBody>
          <a:bodyPr>
            <a:normAutofit/>
          </a:bodyPr>
          <a:lstStyle/>
          <a:p>
            <a:r>
              <a:rPr lang="en-US" sz="3600" dirty="0"/>
              <a:t>Big data means </a:t>
            </a:r>
            <a:r>
              <a:rPr lang="en-US" sz="3600" b="1" dirty="0"/>
              <a:t>really a big data</a:t>
            </a:r>
            <a:r>
              <a:rPr lang="en-US" sz="3600" dirty="0"/>
              <a:t>, it is a collection of large datasets that cannot be processed using traditional computing techniques. </a:t>
            </a:r>
            <a:endParaRPr lang="en-US" sz="3600" dirty="0" smtClean="0"/>
          </a:p>
          <a:p>
            <a:r>
              <a:rPr lang="en-US" sz="3600" dirty="0" smtClean="0"/>
              <a:t>Big </a:t>
            </a:r>
            <a:r>
              <a:rPr lang="en-US" sz="3600" dirty="0"/>
              <a:t>data is not merely a data, rather it has become a complete subject, which involves various tools, </a:t>
            </a:r>
            <a:r>
              <a:rPr lang="en-US" sz="3600" dirty="0" smtClean="0"/>
              <a:t>techniques </a:t>
            </a:r>
            <a:r>
              <a:rPr lang="en-US" sz="3600" dirty="0"/>
              <a:t>and frameworks</a:t>
            </a:r>
            <a:r>
              <a:rPr lang="en-US" sz="3600" dirty="0" smtClean="0"/>
              <a:t>.</a:t>
            </a:r>
          </a:p>
          <a:p>
            <a:r>
              <a:rPr lang="en-US" sz="3600" dirty="0" smtClean="0"/>
              <a:t>Big </a:t>
            </a:r>
            <a:r>
              <a:rPr lang="en-US" sz="3600" dirty="0"/>
              <a:t>data involves the data produced by different devices and applications. </a:t>
            </a:r>
            <a:endParaRPr lang="en-US" sz="3200"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14796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296504"/>
            <a:ext cx="11582400" cy="1076046"/>
          </a:xfrm>
        </p:spPr>
        <p:txBody>
          <a:bodyPr/>
          <a:lstStyle/>
          <a:p>
            <a:pPr marL="0" indent="0">
              <a:buNone/>
            </a:pPr>
            <a:r>
              <a:rPr lang="en-US" dirty="0"/>
              <a:t>The </a:t>
            </a:r>
            <a:r>
              <a:rPr lang="en-US" dirty="0" err="1"/>
              <a:t>JobTracker</a:t>
            </a:r>
            <a:r>
              <a:rPr lang="en-US" dirty="0"/>
              <a:t> is a single point of failure for the Hadoop </a:t>
            </a:r>
            <a:r>
              <a:rPr lang="en-US" dirty="0" err="1"/>
              <a:t>MapReduce</a:t>
            </a:r>
            <a:r>
              <a:rPr lang="en-US" dirty="0"/>
              <a:t> service which means if </a:t>
            </a:r>
            <a:r>
              <a:rPr lang="en-US" dirty="0" err="1"/>
              <a:t>JobTracker</a:t>
            </a:r>
            <a:r>
              <a:rPr lang="en-US" dirty="0"/>
              <a:t> goes down, all running jobs are halted.</a:t>
            </a:r>
          </a:p>
        </p:txBody>
      </p:sp>
      <p:pic>
        <p:nvPicPr>
          <p:cNvPr id="4" name="Picture 3"/>
          <p:cNvPicPr>
            <a:picLocks noChangeAspect="1"/>
          </p:cNvPicPr>
          <p:nvPr/>
        </p:nvPicPr>
        <p:blipFill>
          <a:blip r:embed="rId2" cstate="print"/>
          <a:stretch>
            <a:fillRect/>
          </a:stretch>
        </p:blipFill>
        <p:spPr>
          <a:xfrm>
            <a:off x="2399703" y="181742"/>
            <a:ext cx="6962288" cy="4957482"/>
          </a:xfrm>
          <a:prstGeom prst="rect">
            <a:avLst/>
          </a:prstGeom>
        </p:spPr>
      </p:pic>
      <p:pic>
        <p:nvPicPr>
          <p:cNvPr id="6" name="Picture 5"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940077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81" y="0"/>
            <a:ext cx="9132183" cy="603063"/>
          </a:xfrm>
        </p:spPr>
        <p:txBody>
          <a:bodyPr>
            <a:normAutofit fontScale="90000"/>
          </a:bodyPr>
          <a:lstStyle/>
          <a:p>
            <a:r>
              <a:rPr lang="en-US" b="1" dirty="0"/>
              <a:t>Hadoop Distributed File </a:t>
            </a:r>
            <a:r>
              <a:rPr lang="en-US" b="1" dirty="0" smtClean="0"/>
              <a:t>System</a:t>
            </a:r>
            <a:endParaRPr lang="en-US" b="1" dirty="0"/>
          </a:p>
        </p:txBody>
      </p:sp>
      <p:sp>
        <p:nvSpPr>
          <p:cNvPr id="3" name="Content Placeholder 2"/>
          <p:cNvSpPr>
            <a:spLocks noGrp="1"/>
          </p:cNvSpPr>
          <p:nvPr>
            <p:ph idx="1"/>
          </p:nvPr>
        </p:nvSpPr>
        <p:spPr>
          <a:xfrm>
            <a:off x="389965" y="833718"/>
            <a:ext cx="11434482" cy="5692587"/>
          </a:xfrm>
        </p:spPr>
        <p:txBody>
          <a:bodyPr>
            <a:normAutofit/>
          </a:bodyPr>
          <a:lstStyle/>
          <a:p>
            <a:r>
              <a:rPr lang="en-US" sz="3200" dirty="0" smtClean="0"/>
              <a:t>The </a:t>
            </a:r>
            <a:r>
              <a:rPr lang="en-US" sz="3200" dirty="0"/>
              <a:t>most common file system used by Hadoop is the Hadoop Distributed File System (HDFS</a:t>
            </a:r>
            <a:r>
              <a:rPr lang="en-US" sz="3200" dirty="0" smtClean="0"/>
              <a:t>).</a:t>
            </a:r>
          </a:p>
          <a:p>
            <a:r>
              <a:rPr lang="en-US" sz="3200" dirty="0"/>
              <a:t>The Hadoop Distributed File System (HDFS) is based on the </a:t>
            </a:r>
            <a:r>
              <a:rPr lang="en-US" sz="3200" b="1" dirty="0"/>
              <a:t>Google File System (GFS) </a:t>
            </a:r>
            <a:r>
              <a:rPr lang="en-US" sz="3200" dirty="0"/>
              <a:t>and provides a distributed file system that is designed to run on large clusters (thousands of computers) of small computer machines in a reliable, fault-tolerant manner.</a:t>
            </a:r>
          </a:p>
          <a:p>
            <a:endParaRPr lang="en-US" sz="3200" dirty="0"/>
          </a:p>
          <a:p>
            <a:r>
              <a:rPr lang="en-US" sz="3200" dirty="0"/>
              <a:t>HDFS uses a </a:t>
            </a:r>
            <a:r>
              <a:rPr lang="en-US" sz="3200" b="1" dirty="0"/>
              <a:t>master/slave architecture </a:t>
            </a:r>
            <a:r>
              <a:rPr lang="en-US" sz="3200" dirty="0"/>
              <a:t>where master consists of a single </a:t>
            </a:r>
            <a:r>
              <a:rPr lang="en-US" sz="3200" b="1" dirty="0" err="1"/>
              <a:t>NameNode</a:t>
            </a:r>
            <a:r>
              <a:rPr lang="en-US" sz="3200" b="1" dirty="0"/>
              <a:t> </a:t>
            </a:r>
            <a:r>
              <a:rPr lang="en-US" sz="3200" dirty="0"/>
              <a:t>that manages the file system metadata and one or more slave </a:t>
            </a:r>
            <a:r>
              <a:rPr lang="en-US" sz="3200" b="1" dirty="0" err="1"/>
              <a:t>DataNodes</a:t>
            </a:r>
            <a:r>
              <a:rPr lang="en-US" sz="3200" b="1" dirty="0"/>
              <a:t> </a:t>
            </a:r>
            <a:r>
              <a:rPr lang="en-US" sz="3200" dirty="0"/>
              <a:t>that store the actual data.</a:t>
            </a:r>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8329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12" y="900545"/>
            <a:ext cx="11515164" cy="5195456"/>
          </a:xfrm>
        </p:spPr>
        <p:txBody>
          <a:bodyPr>
            <a:normAutofit lnSpcReduction="10000"/>
          </a:bodyPr>
          <a:lstStyle/>
          <a:p>
            <a:r>
              <a:rPr lang="en-US" sz="3600" dirty="0"/>
              <a:t>A file in an HDFS namespace is split into several blocks and those blocks are stored in a set of </a:t>
            </a:r>
            <a:r>
              <a:rPr lang="en-US" sz="3600" b="1" dirty="0" err="1"/>
              <a:t>DataNodes</a:t>
            </a:r>
            <a:r>
              <a:rPr lang="en-US" sz="3600" dirty="0"/>
              <a:t>. </a:t>
            </a:r>
            <a:endParaRPr lang="en-US" sz="3600" dirty="0" smtClean="0"/>
          </a:p>
          <a:p>
            <a:r>
              <a:rPr lang="en-US" sz="3600" dirty="0" smtClean="0"/>
              <a:t>The </a:t>
            </a:r>
            <a:r>
              <a:rPr lang="en-US" sz="3600" b="1" dirty="0" err="1"/>
              <a:t>NameNode</a:t>
            </a:r>
            <a:r>
              <a:rPr lang="en-US" sz="3600" dirty="0"/>
              <a:t> determines the mapping of blocks to the </a:t>
            </a:r>
            <a:r>
              <a:rPr lang="en-US" sz="3600" dirty="0" err="1"/>
              <a:t>DataNodes</a:t>
            </a:r>
            <a:r>
              <a:rPr lang="en-US" sz="3600" dirty="0"/>
              <a:t>. </a:t>
            </a:r>
            <a:endParaRPr lang="en-US" sz="3600" dirty="0" smtClean="0"/>
          </a:p>
          <a:p>
            <a:r>
              <a:rPr lang="en-US" sz="3600" dirty="0" smtClean="0"/>
              <a:t>The </a:t>
            </a:r>
            <a:r>
              <a:rPr lang="en-US" sz="3600" b="1" dirty="0" err="1"/>
              <a:t>DataNodes</a:t>
            </a:r>
            <a:r>
              <a:rPr lang="en-US" sz="3600" dirty="0"/>
              <a:t> takes care of read and write operation with the file system. They also take care of block creation, deletion and replication based on instruction given by </a:t>
            </a:r>
            <a:r>
              <a:rPr lang="en-US" sz="3600" dirty="0" err="1"/>
              <a:t>NameNode</a:t>
            </a:r>
            <a:r>
              <a:rPr lang="en-US" sz="3600" dirty="0"/>
              <a:t>.</a:t>
            </a:r>
          </a:p>
          <a:p>
            <a:r>
              <a:rPr lang="en-US" sz="3600" dirty="0"/>
              <a:t>HDFS provides a shell like any other file system and a list of commands are available to interact with the file system.</a:t>
            </a:r>
          </a:p>
          <a:p>
            <a:endParaRPr lang="en-US"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112673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6" y="275479"/>
            <a:ext cx="9082470" cy="638922"/>
          </a:xfrm>
        </p:spPr>
        <p:txBody>
          <a:bodyPr>
            <a:normAutofit fontScale="90000"/>
          </a:bodyPr>
          <a:lstStyle/>
          <a:p>
            <a:r>
              <a:rPr lang="en-US" b="1" dirty="0"/>
              <a:t>Advantages of </a:t>
            </a:r>
            <a:r>
              <a:rPr lang="en-US" b="1" dirty="0" smtClean="0"/>
              <a:t>Hadoop</a:t>
            </a:r>
            <a:endParaRPr lang="en-US" b="1" dirty="0"/>
          </a:p>
        </p:txBody>
      </p:sp>
      <p:sp>
        <p:nvSpPr>
          <p:cNvPr id="3" name="Content Placeholder 2"/>
          <p:cNvSpPr>
            <a:spLocks noGrp="1"/>
          </p:cNvSpPr>
          <p:nvPr>
            <p:ph idx="1"/>
          </p:nvPr>
        </p:nvSpPr>
        <p:spPr>
          <a:xfrm>
            <a:off x="354106" y="1032095"/>
            <a:ext cx="11577918" cy="5709363"/>
          </a:xfrm>
        </p:spPr>
        <p:txBody>
          <a:bodyPr>
            <a:normAutofit/>
          </a:bodyPr>
          <a:lstStyle/>
          <a:p>
            <a:r>
              <a:rPr lang="en-US" sz="3200" dirty="0"/>
              <a:t>Hadoop framework allows the user to quickly write and test distributed systems. It is efficient, and it automatic distributes the data and work across the machines and in turn, utilizes the underlying parallelism of the CPU cores</a:t>
            </a:r>
            <a:r>
              <a:rPr lang="en-US" sz="3200" dirty="0" smtClean="0"/>
              <a:t>.</a:t>
            </a:r>
          </a:p>
          <a:p>
            <a:r>
              <a:rPr lang="en-US" sz="3200" dirty="0"/>
              <a:t>Hadoop does not rely on hardware to provide fault-tolerance and high availability (FTHA), rather Hadoop library itself has been designed to detect and handle failures at the application layer</a:t>
            </a:r>
            <a:r>
              <a:rPr lang="en-US" sz="3200" dirty="0" smtClean="0"/>
              <a:t>.</a:t>
            </a:r>
          </a:p>
          <a:p>
            <a:r>
              <a:rPr lang="en-US" sz="3200" dirty="0"/>
              <a:t>Servers can be added or removed from the cluster dynamically and Hadoop continues to operate without interruption.</a:t>
            </a:r>
          </a:p>
          <a:p>
            <a:r>
              <a:rPr lang="en-US" sz="3200" dirty="0"/>
              <a:t>Another big advantage of Hadoop is that apart from being open source, it is compatible on all the platforms since it is Java based.</a:t>
            </a:r>
          </a:p>
          <a:p>
            <a:endParaRPr lang="en-US"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126922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6" y="239619"/>
            <a:ext cx="9181082" cy="629957"/>
          </a:xfrm>
        </p:spPr>
        <p:txBody>
          <a:bodyPr>
            <a:normAutofit fontScale="90000"/>
          </a:bodyPr>
          <a:lstStyle/>
          <a:p>
            <a:r>
              <a:rPr lang="en-US" b="1" dirty="0"/>
              <a:t>Limitations of Hadoop</a:t>
            </a:r>
          </a:p>
        </p:txBody>
      </p:sp>
      <p:sp>
        <p:nvSpPr>
          <p:cNvPr id="3" name="Content Placeholder 2"/>
          <p:cNvSpPr>
            <a:spLocks noGrp="1"/>
          </p:cNvSpPr>
          <p:nvPr>
            <p:ph idx="1"/>
          </p:nvPr>
        </p:nvSpPr>
        <p:spPr>
          <a:xfrm>
            <a:off x="452718" y="959224"/>
            <a:ext cx="11515164" cy="5405717"/>
          </a:xfrm>
        </p:spPr>
        <p:txBody>
          <a:bodyPr/>
          <a:lstStyle/>
          <a:p>
            <a:r>
              <a:rPr lang="en-US" sz="3200" dirty="0"/>
              <a:t>Hadoop can perform only batch processing, and data will be accessed only in a sequential manner. That means one has to search the entire dataset even for the simplest of jobs.</a:t>
            </a:r>
          </a:p>
          <a:p>
            <a:r>
              <a:rPr lang="en-US" sz="3200" dirty="0"/>
              <a:t>A huge dataset when processed results in another huge data set, which should also be processed sequentially</a:t>
            </a:r>
            <a:r>
              <a:rPr lang="en-US" sz="3200" dirty="0" smtClean="0"/>
              <a:t>.</a:t>
            </a:r>
          </a:p>
          <a:p>
            <a:endParaRPr lang="en-US" sz="3200" b="1" dirty="0" smtClean="0"/>
          </a:p>
          <a:p>
            <a:r>
              <a:rPr lang="en-US" sz="3200" b="1" dirty="0" smtClean="0"/>
              <a:t>Hadoop </a:t>
            </a:r>
            <a:r>
              <a:rPr lang="en-US" sz="3200" b="1" dirty="0"/>
              <a:t>Random Access Databases</a:t>
            </a:r>
          </a:p>
          <a:p>
            <a:r>
              <a:rPr lang="en-US" sz="3200" dirty="0"/>
              <a:t>Applications such as </a:t>
            </a:r>
            <a:r>
              <a:rPr lang="en-US" sz="3200" dirty="0" err="1"/>
              <a:t>HBase</a:t>
            </a:r>
            <a:r>
              <a:rPr lang="en-US" sz="3200" dirty="0"/>
              <a:t>, Cassandra, </a:t>
            </a:r>
            <a:r>
              <a:rPr lang="en-US" sz="3200" dirty="0" err="1"/>
              <a:t>couchDB</a:t>
            </a:r>
            <a:r>
              <a:rPr lang="en-US" sz="3200" dirty="0"/>
              <a:t>, Dynamo, and MongoDB are some of the databases that store huge amounts of data and access the data in a random manner.</a:t>
            </a:r>
          </a:p>
          <a:p>
            <a:endParaRPr lang="en-US" sz="3200" dirty="0"/>
          </a:p>
          <a:p>
            <a:endParaRPr lang="en-US"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53293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5" y="132043"/>
            <a:ext cx="8876281" cy="674781"/>
          </a:xfrm>
        </p:spPr>
        <p:txBody>
          <a:bodyPr>
            <a:normAutofit fontScale="90000"/>
          </a:bodyPr>
          <a:lstStyle/>
          <a:p>
            <a:r>
              <a:rPr lang="en-US" b="1" dirty="0" err="1" smtClean="0"/>
              <a:t>HBase</a:t>
            </a:r>
            <a:endParaRPr lang="en-US" b="1" dirty="0"/>
          </a:p>
        </p:txBody>
      </p:sp>
      <p:sp>
        <p:nvSpPr>
          <p:cNvPr id="3" name="Content Placeholder 2"/>
          <p:cNvSpPr>
            <a:spLocks noGrp="1"/>
          </p:cNvSpPr>
          <p:nvPr>
            <p:ph idx="1"/>
          </p:nvPr>
        </p:nvSpPr>
        <p:spPr>
          <a:xfrm>
            <a:off x="300317" y="806824"/>
            <a:ext cx="11551023" cy="5570258"/>
          </a:xfrm>
        </p:spPr>
        <p:txBody>
          <a:bodyPr/>
          <a:lstStyle/>
          <a:p>
            <a:r>
              <a:rPr lang="en-US" sz="3000" dirty="0" err="1"/>
              <a:t>HBase</a:t>
            </a:r>
            <a:r>
              <a:rPr lang="en-US" sz="3000" dirty="0"/>
              <a:t> is a distributed </a:t>
            </a:r>
            <a:r>
              <a:rPr lang="en-US" sz="3000" b="1" dirty="0"/>
              <a:t>column-oriented database </a:t>
            </a:r>
            <a:r>
              <a:rPr lang="en-US" sz="3000" dirty="0"/>
              <a:t>built on top of the Hadoop file system. </a:t>
            </a:r>
            <a:endParaRPr lang="en-US" sz="3000" dirty="0" smtClean="0"/>
          </a:p>
          <a:p>
            <a:r>
              <a:rPr lang="en-US" sz="3000" dirty="0" smtClean="0"/>
              <a:t>It </a:t>
            </a:r>
            <a:r>
              <a:rPr lang="en-US" sz="3000" dirty="0"/>
              <a:t>is an open-source project and is horizontally scalable.</a:t>
            </a:r>
          </a:p>
          <a:p>
            <a:r>
              <a:rPr lang="en-US" sz="3000" dirty="0" err="1"/>
              <a:t>HBase</a:t>
            </a:r>
            <a:r>
              <a:rPr lang="en-US" sz="3000" dirty="0"/>
              <a:t> is a data model that is similar to Google’s big table designed to provide quick random access to huge amounts of structured data</a:t>
            </a:r>
            <a:r>
              <a:rPr lang="en-US" sz="3000" dirty="0" smtClean="0"/>
              <a:t>.</a:t>
            </a:r>
          </a:p>
          <a:p>
            <a:r>
              <a:rPr lang="en-US" sz="3000" dirty="0" smtClean="0"/>
              <a:t>It </a:t>
            </a:r>
            <a:r>
              <a:rPr lang="en-US" sz="3000" dirty="0"/>
              <a:t>leverages the fault tolerance provided by the Hadoop File System (HDFS).</a:t>
            </a:r>
          </a:p>
          <a:p>
            <a:endParaRPr lang="en-US" dirty="0"/>
          </a:p>
        </p:txBody>
      </p:sp>
      <p:pic>
        <p:nvPicPr>
          <p:cNvPr id="4" name="Picture 3"/>
          <p:cNvPicPr>
            <a:picLocks noChangeAspect="1"/>
          </p:cNvPicPr>
          <p:nvPr/>
        </p:nvPicPr>
        <p:blipFill>
          <a:blip r:embed="rId2" cstate="print"/>
          <a:stretch>
            <a:fillRect/>
          </a:stretch>
        </p:blipFill>
        <p:spPr>
          <a:xfrm>
            <a:off x="2805954" y="3713017"/>
            <a:ext cx="4948054" cy="2660073"/>
          </a:xfrm>
          <a:prstGeom prst="rect">
            <a:avLst/>
          </a:prstGeom>
        </p:spPr>
      </p:pic>
      <p:pic>
        <p:nvPicPr>
          <p:cNvPr id="6" name="Picture 5"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34652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526" y="248583"/>
            <a:ext cx="9163967" cy="594099"/>
          </a:xfrm>
        </p:spPr>
        <p:txBody>
          <a:bodyPr>
            <a:normAutofit fontScale="90000"/>
          </a:bodyPr>
          <a:lstStyle/>
          <a:p>
            <a:r>
              <a:rPr lang="en-US" b="1" dirty="0" err="1"/>
              <a:t>HBase</a:t>
            </a:r>
            <a:r>
              <a:rPr lang="en-US" b="1" dirty="0"/>
              <a:t> and HDFS</a:t>
            </a:r>
          </a:p>
        </p:txBody>
      </p:sp>
      <p:graphicFrame>
        <p:nvGraphicFramePr>
          <p:cNvPr id="7" name="Table 6"/>
          <p:cNvGraphicFramePr>
            <a:graphicFrameLocks noGrp="1"/>
          </p:cNvGraphicFramePr>
          <p:nvPr>
            <p:extLst>
              <p:ext uri="{D42A27DB-BD31-4B8C-83A1-F6EECF244321}">
                <p14:modId xmlns:p14="http://schemas.microsoft.com/office/powerpoint/2010/main" xmlns="" val="2809823532"/>
              </p:ext>
            </p:extLst>
          </p:nvPr>
        </p:nvGraphicFramePr>
        <p:xfrm>
          <a:off x="775855" y="1017844"/>
          <a:ext cx="9670472" cy="5078161"/>
        </p:xfrm>
        <a:graphic>
          <a:graphicData uri="http://schemas.openxmlformats.org/drawingml/2006/table">
            <a:tbl>
              <a:tblPr firstRow="1" bandRow="1">
                <a:tableStyleId>{5C22544A-7EE6-4342-B048-85BDC9FD1C3A}</a:tableStyleId>
              </a:tblPr>
              <a:tblGrid>
                <a:gridCol w="4533267"/>
                <a:gridCol w="5137205"/>
              </a:tblGrid>
              <a:tr h="474721">
                <a:tc>
                  <a:txBody>
                    <a:bodyPr/>
                    <a:lstStyle/>
                    <a:p>
                      <a:pPr algn="l" fontAlgn="t"/>
                      <a:r>
                        <a:rPr lang="en-US" sz="2400" dirty="0">
                          <a:effectLst/>
                        </a:rPr>
                        <a:t>HDFS</a:t>
                      </a:r>
                    </a:p>
                  </a:txBody>
                  <a:tcPr marL="50800" marR="50800" marT="50800" marB="50800"/>
                </a:tc>
                <a:tc>
                  <a:txBody>
                    <a:bodyPr/>
                    <a:lstStyle/>
                    <a:p>
                      <a:pPr algn="l" fontAlgn="t"/>
                      <a:r>
                        <a:rPr lang="en-US" sz="2400" dirty="0" err="1">
                          <a:effectLst/>
                        </a:rPr>
                        <a:t>HBase</a:t>
                      </a:r>
                      <a:endParaRPr lang="en-US" sz="2400" dirty="0">
                        <a:effectLst/>
                      </a:endParaRPr>
                    </a:p>
                  </a:txBody>
                  <a:tcPr marL="50800" marR="50800" marT="50800" marB="50800"/>
                </a:tc>
              </a:tr>
              <a:tr h="858149">
                <a:tc>
                  <a:txBody>
                    <a:bodyPr/>
                    <a:lstStyle/>
                    <a:p>
                      <a:pPr fontAlgn="t"/>
                      <a:r>
                        <a:rPr lang="en-US" sz="2400" dirty="0">
                          <a:effectLst/>
                        </a:rPr>
                        <a:t>HDFS is a distributed file system suitable for storing large files.</a:t>
                      </a:r>
                    </a:p>
                  </a:txBody>
                  <a:tcPr marL="50800" marR="50800" marT="50800" marB="50800"/>
                </a:tc>
                <a:tc>
                  <a:txBody>
                    <a:bodyPr/>
                    <a:lstStyle/>
                    <a:p>
                      <a:pPr fontAlgn="t"/>
                      <a:r>
                        <a:rPr lang="en-US" sz="2400" dirty="0" err="1">
                          <a:effectLst/>
                        </a:rPr>
                        <a:t>HBase</a:t>
                      </a:r>
                      <a:r>
                        <a:rPr lang="en-US" sz="2400" dirty="0">
                          <a:effectLst/>
                        </a:rPr>
                        <a:t> is a database built on top of the HDFS.</a:t>
                      </a:r>
                    </a:p>
                  </a:txBody>
                  <a:tcPr marL="50800" marR="50800" marT="50800" marB="50800"/>
                </a:tc>
              </a:tr>
              <a:tr h="878709">
                <a:tc>
                  <a:txBody>
                    <a:bodyPr/>
                    <a:lstStyle/>
                    <a:p>
                      <a:pPr fontAlgn="t"/>
                      <a:r>
                        <a:rPr lang="en-US" sz="2400" dirty="0">
                          <a:effectLst/>
                        </a:rPr>
                        <a:t>HDFS does not support fast individual record lookups.</a:t>
                      </a:r>
                    </a:p>
                  </a:txBody>
                  <a:tcPr marL="50800" marR="50800" marT="50800" marB="50800"/>
                </a:tc>
                <a:tc>
                  <a:txBody>
                    <a:bodyPr/>
                    <a:lstStyle/>
                    <a:p>
                      <a:pPr fontAlgn="t"/>
                      <a:r>
                        <a:rPr lang="en-US" sz="2400" dirty="0" err="1">
                          <a:effectLst/>
                        </a:rPr>
                        <a:t>HBase</a:t>
                      </a:r>
                      <a:r>
                        <a:rPr lang="en-US" sz="2400" dirty="0">
                          <a:effectLst/>
                        </a:rPr>
                        <a:t> provides fast lookups for larger tables.</a:t>
                      </a:r>
                    </a:p>
                  </a:txBody>
                  <a:tcPr marL="50800" marR="50800" marT="50800" marB="50800"/>
                </a:tc>
              </a:tr>
              <a:tr h="1241577">
                <a:tc>
                  <a:txBody>
                    <a:bodyPr/>
                    <a:lstStyle/>
                    <a:p>
                      <a:pPr fontAlgn="t"/>
                      <a:r>
                        <a:rPr lang="en-US" sz="2400" dirty="0">
                          <a:effectLst/>
                        </a:rPr>
                        <a:t>It provides high latency batch processing; </a:t>
                      </a:r>
                      <a:r>
                        <a:rPr lang="en-US" sz="2400" dirty="0" smtClean="0">
                          <a:effectLst/>
                        </a:rPr>
                        <a:t>on </a:t>
                      </a:r>
                      <a:r>
                        <a:rPr lang="en-US" sz="2400" dirty="0">
                          <a:effectLst/>
                        </a:rPr>
                        <a:t>concept of batch processing.</a:t>
                      </a:r>
                    </a:p>
                  </a:txBody>
                  <a:tcPr marL="50800" marR="50800" marT="50800" marB="50800"/>
                </a:tc>
                <a:tc>
                  <a:txBody>
                    <a:bodyPr/>
                    <a:lstStyle/>
                    <a:p>
                      <a:pPr fontAlgn="t"/>
                      <a:r>
                        <a:rPr lang="en-US" sz="2400" dirty="0">
                          <a:effectLst/>
                        </a:rPr>
                        <a:t>It provides low latency access to single rows from billions of records (Random access).</a:t>
                      </a:r>
                    </a:p>
                  </a:txBody>
                  <a:tcPr marL="50800" marR="50800" marT="50800" marB="50800"/>
                </a:tc>
              </a:tr>
              <a:tr h="1625005">
                <a:tc>
                  <a:txBody>
                    <a:bodyPr/>
                    <a:lstStyle/>
                    <a:p>
                      <a:pPr fontAlgn="t"/>
                      <a:r>
                        <a:rPr lang="en-US" sz="2400" dirty="0">
                          <a:effectLst/>
                        </a:rPr>
                        <a:t>It provides only sequential access of data.</a:t>
                      </a:r>
                    </a:p>
                  </a:txBody>
                  <a:tcPr marL="50800" marR="50800" marT="50800" marB="50800"/>
                </a:tc>
                <a:tc>
                  <a:txBody>
                    <a:bodyPr/>
                    <a:lstStyle/>
                    <a:p>
                      <a:pPr fontAlgn="t"/>
                      <a:r>
                        <a:rPr lang="en-US" sz="2400" dirty="0" err="1">
                          <a:effectLst/>
                        </a:rPr>
                        <a:t>HBase</a:t>
                      </a:r>
                      <a:r>
                        <a:rPr lang="en-US" sz="2400" dirty="0">
                          <a:effectLst/>
                        </a:rPr>
                        <a:t> internally uses Hash tables and provides random access, and it stores the data in indexed HDFS files for faster lookups.</a:t>
                      </a:r>
                    </a:p>
                  </a:txBody>
                  <a:tcPr marL="50800" marR="50800" marT="50800" marB="50800"/>
                </a:tc>
              </a:tr>
            </a:tbl>
          </a:graphicData>
        </a:graphic>
      </p:graphicFrame>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4587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654" y="76302"/>
            <a:ext cx="9152557" cy="710640"/>
          </a:xfrm>
        </p:spPr>
        <p:txBody>
          <a:bodyPr/>
          <a:lstStyle/>
          <a:p>
            <a:r>
              <a:rPr lang="en-US" b="1" dirty="0"/>
              <a:t>Storage Mechanism in </a:t>
            </a:r>
            <a:r>
              <a:rPr lang="en-US" b="1" dirty="0" err="1"/>
              <a:t>HBase</a:t>
            </a:r>
            <a:endParaRPr lang="en-US" b="1" dirty="0"/>
          </a:p>
        </p:txBody>
      </p:sp>
      <p:sp>
        <p:nvSpPr>
          <p:cNvPr id="3" name="Content Placeholder 2"/>
          <p:cNvSpPr>
            <a:spLocks noGrp="1"/>
          </p:cNvSpPr>
          <p:nvPr>
            <p:ph idx="1"/>
          </p:nvPr>
        </p:nvSpPr>
        <p:spPr>
          <a:xfrm>
            <a:off x="479612" y="932508"/>
            <a:ext cx="11533094" cy="5773092"/>
          </a:xfrm>
        </p:spPr>
        <p:txBody>
          <a:bodyPr>
            <a:normAutofit/>
          </a:bodyPr>
          <a:lstStyle/>
          <a:p>
            <a:r>
              <a:rPr lang="en-US" sz="3200" dirty="0" err="1"/>
              <a:t>HBase</a:t>
            </a:r>
            <a:r>
              <a:rPr lang="en-US" sz="3200" dirty="0"/>
              <a:t> is a </a:t>
            </a:r>
            <a:r>
              <a:rPr lang="en-US" sz="3200" b="1" dirty="0"/>
              <a:t>column-oriented database </a:t>
            </a:r>
            <a:r>
              <a:rPr lang="en-US" sz="3200" dirty="0"/>
              <a:t>and the tables in it are sorted by row. The table schema defines only column families, which are the </a:t>
            </a:r>
            <a:r>
              <a:rPr lang="en-US" sz="3200" b="1" dirty="0"/>
              <a:t>key value pairs</a:t>
            </a:r>
            <a:r>
              <a:rPr lang="en-US" sz="3200" dirty="0"/>
              <a:t>. </a:t>
            </a:r>
            <a:endParaRPr lang="en-US" sz="3200" dirty="0" smtClean="0"/>
          </a:p>
          <a:p>
            <a:r>
              <a:rPr lang="en-US" sz="3200" dirty="0" smtClean="0"/>
              <a:t>A </a:t>
            </a:r>
            <a:r>
              <a:rPr lang="en-US" sz="3200" dirty="0"/>
              <a:t>table have multiple column families and each column family can have any number of columns. Subsequent column values are stored contiguously on the disk</a:t>
            </a:r>
            <a:r>
              <a:rPr lang="en-US" sz="3200" dirty="0" smtClean="0"/>
              <a:t>.</a:t>
            </a:r>
          </a:p>
          <a:p>
            <a:r>
              <a:rPr lang="en-US" sz="3200" dirty="0" smtClean="0"/>
              <a:t> </a:t>
            </a:r>
            <a:r>
              <a:rPr lang="en-US" sz="3200" dirty="0"/>
              <a:t>In short, in an </a:t>
            </a:r>
            <a:r>
              <a:rPr lang="en-US" sz="3200" dirty="0" err="1"/>
              <a:t>HBase</a:t>
            </a:r>
            <a:r>
              <a:rPr lang="en-US" sz="3200" dirty="0"/>
              <a:t>:</a:t>
            </a:r>
          </a:p>
          <a:p>
            <a:pPr lvl="1"/>
            <a:r>
              <a:rPr lang="en-US" sz="3200" dirty="0"/>
              <a:t>Table is a collection of rows.</a:t>
            </a:r>
          </a:p>
          <a:p>
            <a:pPr lvl="1"/>
            <a:r>
              <a:rPr lang="en-US" sz="3200" dirty="0"/>
              <a:t>Row is a collection of column families.</a:t>
            </a:r>
          </a:p>
          <a:p>
            <a:pPr lvl="1"/>
            <a:r>
              <a:rPr lang="en-US" sz="3200" dirty="0"/>
              <a:t>Column family is a collection of columns.</a:t>
            </a:r>
          </a:p>
          <a:p>
            <a:pPr lvl="1"/>
            <a:r>
              <a:rPr lang="en-US" sz="3200" dirty="0"/>
              <a:t>Column is a collection of key value pairs.</a:t>
            </a:r>
          </a:p>
          <a:p>
            <a:endParaRPr lang="en-US"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17241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112515"/>
            <a:ext cx="9148483" cy="594099"/>
          </a:xfrm>
        </p:spPr>
        <p:txBody>
          <a:bodyPr>
            <a:normAutofit fontScale="90000"/>
          </a:bodyPr>
          <a:lstStyle/>
          <a:p>
            <a:r>
              <a:rPr lang="en-US" b="1" dirty="0" err="1"/>
              <a:t>HBase</a:t>
            </a:r>
            <a:r>
              <a:rPr lang="en-US" b="1" dirty="0"/>
              <a:t> and RDBMS</a:t>
            </a:r>
          </a:p>
        </p:txBody>
      </p:sp>
      <p:graphicFrame>
        <p:nvGraphicFramePr>
          <p:cNvPr id="4" name="Table 3"/>
          <p:cNvGraphicFramePr>
            <a:graphicFrameLocks noGrp="1"/>
          </p:cNvGraphicFramePr>
          <p:nvPr>
            <p:extLst>
              <p:ext uri="{D42A27DB-BD31-4B8C-83A1-F6EECF244321}">
                <p14:modId xmlns:p14="http://schemas.microsoft.com/office/powerpoint/2010/main" xmlns="" val="832795652"/>
              </p:ext>
            </p:extLst>
          </p:nvPr>
        </p:nvGraphicFramePr>
        <p:xfrm>
          <a:off x="1071283" y="803563"/>
          <a:ext cx="10317153" cy="5415499"/>
        </p:xfrm>
        <a:graphic>
          <a:graphicData uri="http://schemas.openxmlformats.org/drawingml/2006/table">
            <a:tbl>
              <a:tblPr firstRow="1" bandRow="1">
                <a:tableStyleId>{5C22544A-7EE6-4342-B048-85BDC9FD1C3A}</a:tableStyleId>
              </a:tblPr>
              <a:tblGrid>
                <a:gridCol w="5067720"/>
                <a:gridCol w="5249433"/>
              </a:tblGrid>
              <a:tr h="536671">
                <a:tc>
                  <a:txBody>
                    <a:bodyPr/>
                    <a:lstStyle/>
                    <a:p>
                      <a:pPr algn="l" fontAlgn="t"/>
                      <a:r>
                        <a:rPr lang="en-US" sz="2400" dirty="0" err="1">
                          <a:effectLst/>
                        </a:rPr>
                        <a:t>HBase</a:t>
                      </a:r>
                      <a:endParaRPr lang="en-US" sz="2400" dirty="0">
                        <a:effectLst/>
                      </a:endParaRPr>
                    </a:p>
                  </a:txBody>
                  <a:tcPr marL="50800" marR="50800" marT="50800" marB="50800"/>
                </a:tc>
                <a:tc>
                  <a:txBody>
                    <a:bodyPr/>
                    <a:lstStyle/>
                    <a:p>
                      <a:pPr algn="l" fontAlgn="t"/>
                      <a:r>
                        <a:rPr lang="en-US" sz="2400" dirty="0">
                          <a:effectLst/>
                        </a:rPr>
                        <a:t>RDBMS</a:t>
                      </a:r>
                    </a:p>
                  </a:txBody>
                  <a:tcPr marL="50800" marR="50800" marT="50800" marB="50800"/>
                </a:tc>
              </a:tr>
              <a:tr h="1853954">
                <a:tc>
                  <a:txBody>
                    <a:bodyPr/>
                    <a:lstStyle/>
                    <a:p>
                      <a:pPr fontAlgn="t"/>
                      <a:r>
                        <a:rPr lang="en-US" sz="2400" dirty="0" err="1">
                          <a:effectLst/>
                        </a:rPr>
                        <a:t>HBase</a:t>
                      </a:r>
                      <a:r>
                        <a:rPr lang="en-US" sz="2400" dirty="0">
                          <a:effectLst/>
                        </a:rPr>
                        <a:t> is schema-less, it doesn't have the concept of fixed columns schema; defines only column families.</a:t>
                      </a:r>
                    </a:p>
                  </a:txBody>
                  <a:tcPr marL="50800" marR="50800" marT="50800" marB="50800"/>
                </a:tc>
                <a:tc>
                  <a:txBody>
                    <a:bodyPr/>
                    <a:lstStyle/>
                    <a:p>
                      <a:pPr fontAlgn="t"/>
                      <a:r>
                        <a:rPr lang="en-US" sz="2400" dirty="0">
                          <a:effectLst/>
                        </a:rPr>
                        <a:t>An RDBMS is governed by its schema, which describes the whole structure of tables.</a:t>
                      </a:r>
                    </a:p>
                  </a:txBody>
                  <a:tcPr marL="50800" marR="50800" marT="50800" marB="50800"/>
                </a:tc>
              </a:tr>
              <a:tr h="975766">
                <a:tc>
                  <a:txBody>
                    <a:bodyPr/>
                    <a:lstStyle/>
                    <a:p>
                      <a:pPr fontAlgn="t"/>
                      <a:r>
                        <a:rPr lang="en-US" sz="2400" dirty="0">
                          <a:effectLst/>
                        </a:rPr>
                        <a:t>It is built for wide tables. </a:t>
                      </a:r>
                      <a:r>
                        <a:rPr lang="en-US" sz="2400" dirty="0" err="1">
                          <a:effectLst/>
                        </a:rPr>
                        <a:t>HBase</a:t>
                      </a:r>
                      <a:r>
                        <a:rPr lang="en-US" sz="2400" dirty="0">
                          <a:effectLst/>
                        </a:rPr>
                        <a:t> is horizontally scalable.</a:t>
                      </a:r>
                    </a:p>
                  </a:txBody>
                  <a:tcPr marL="50800" marR="50800" marT="50800" marB="50800"/>
                </a:tc>
                <a:tc>
                  <a:txBody>
                    <a:bodyPr/>
                    <a:lstStyle/>
                    <a:p>
                      <a:pPr fontAlgn="t"/>
                      <a:r>
                        <a:rPr lang="en-US" sz="2400" dirty="0">
                          <a:effectLst/>
                        </a:rPr>
                        <a:t>It is thin and built for small tables. Hard to scale.</a:t>
                      </a:r>
                    </a:p>
                  </a:txBody>
                  <a:tcPr marL="50800" marR="50800" marT="50800" marB="50800"/>
                </a:tc>
              </a:tr>
              <a:tr h="536671">
                <a:tc>
                  <a:txBody>
                    <a:bodyPr/>
                    <a:lstStyle/>
                    <a:p>
                      <a:pPr fontAlgn="t"/>
                      <a:r>
                        <a:rPr lang="en-US" sz="2400">
                          <a:effectLst/>
                        </a:rPr>
                        <a:t>No transactions are there in HBase.</a:t>
                      </a:r>
                    </a:p>
                  </a:txBody>
                  <a:tcPr marL="50800" marR="50800" marT="50800" marB="50800"/>
                </a:tc>
                <a:tc>
                  <a:txBody>
                    <a:bodyPr/>
                    <a:lstStyle/>
                    <a:p>
                      <a:pPr fontAlgn="t"/>
                      <a:r>
                        <a:rPr lang="en-US" sz="2400" dirty="0">
                          <a:effectLst/>
                        </a:rPr>
                        <a:t>RDBMS is transactional.</a:t>
                      </a:r>
                    </a:p>
                  </a:txBody>
                  <a:tcPr marL="50800" marR="50800" marT="50800" marB="50800"/>
                </a:tc>
              </a:tr>
              <a:tr h="536671">
                <a:tc>
                  <a:txBody>
                    <a:bodyPr/>
                    <a:lstStyle/>
                    <a:p>
                      <a:pPr fontAlgn="t"/>
                      <a:r>
                        <a:rPr lang="en-US" sz="2400">
                          <a:effectLst/>
                        </a:rPr>
                        <a:t>It has de-normalized data.</a:t>
                      </a:r>
                    </a:p>
                  </a:txBody>
                  <a:tcPr marL="50800" marR="50800" marT="50800" marB="50800"/>
                </a:tc>
                <a:tc>
                  <a:txBody>
                    <a:bodyPr/>
                    <a:lstStyle/>
                    <a:p>
                      <a:pPr fontAlgn="t"/>
                      <a:r>
                        <a:rPr lang="en-US" sz="2400" dirty="0">
                          <a:effectLst/>
                        </a:rPr>
                        <a:t>It will have normalized data.</a:t>
                      </a:r>
                    </a:p>
                  </a:txBody>
                  <a:tcPr marL="50800" marR="50800" marT="50800" marB="50800"/>
                </a:tc>
              </a:tr>
              <a:tr h="975766">
                <a:tc>
                  <a:txBody>
                    <a:bodyPr/>
                    <a:lstStyle/>
                    <a:p>
                      <a:pPr fontAlgn="t"/>
                      <a:r>
                        <a:rPr lang="en-US" sz="2400">
                          <a:effectLst/>
                        </a:rPr>
                        <a:t>It is good for semi-structured as well as structured data.</a:t>
                      </a:r>
                    </a:p>
                  </a:txBody>
                  <a:tcPr marL="50800" marR="50800" marT="50800" marB="50800"/>
                </a:tc>
                <a:tc>
                  <a:txBody>
                    <a:bodyPr/>
                    <a:lstStyle/>
                    <a:p>
                      <a:pPr fontAlgn="t"/>
                      <a:r>
                        <a:rPr lang="en-US" sz="2400" dirty="0">
                          <a:effectLst/>
                        </a:rPr>
                        <a:t>It is good for structured data.</a:t>
                      </a:r>
                    </a:p>
                  </a:txBody>
                  <a:tcPr marL="50800" marR="50800" marT="50800" marB="50800"/>
                </a:tc>
              </a:tr>
            </a:tbl>
          </a:graphicData>
        </a:graphic>
      </p:graphicFrame>
      <p:pic>
        <p:nvPicPr>
          <p:cNvPr id="6" name="Picture 5"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16534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63" y="257550"/>
            <a:ext cx="9169671" cy="692710"/>
          </a:xfrm>
        </p:spPr>
        <p:txBody>
          <a:bodyPr>
            <a:noAutofit/>
          </a:bodyPr>
          <a:lstStyle/>
          <a:p>
            <a:r>
              <a:rPr lang="en-US" b="1" dirty="0"/>
              <a:t>Features of </a:t>
            </a:r>
            <a:r>
              <a:rPr lang="en-US" b="1" dirty="0" err="1"/>
              <a:t>HBase</a:t>
            </a:r>
            <a:endParaRPr lang="en-US" b="1" dirty="0"/>
          </a:p>
        </p:txBody>
      </p:sp>
      <p:sp>
        <p:nvSpPr>
          <p:cNvPr id="3" name="Content Placeholder 2"/>
          <p:cNvSpPr>
            <a:spLocks noGrp="1"/>
          </p:cNvSpPr>
          <p:nvPr>
            <p:ph idx="1"/>
          </p:nvPr>
        </p:nvSpPr>
        <p:spPr>
          <a:xfrm>
            <a:off x="268941" y="1198095"/>
            <a:ext cx="11860306" cy="5346139"/>
          </a:xfrm>
        </p:spPr>
        <p:txBody>
          <a:bodyPr>
            <a:normAutofit/>
          </a:bodyPr>
          <a:lstStyle/>
          <a:p>
            <a:r>
              <a:rPr lang="en-US" sz="4000" dirty="0" err="1"/>
              <a:t>HBase</a:t>
            </a:r>
            <a:r>
              <a:rPr lang="en-US" sz="4000" dirty="0"/>
              <a:t> is linearly scalable.</a:t>
            </a:r>
          </a:p>
          <a:p>
            <a:r>
              <a:rPr lang="en-US" sz="4000" dirty="0"/>
              <a:t>It has automatic failure support.</a:t>
            </a:r>
          </a:p>
          <a:p>
            <a:r>
              <a:rPr lang="en-US" sz="4000" dirty="0"/>
              <a:t>It provides consistent read and writes.</a:t>
            </a:r>
          </a:p>
          <a:p>
            <a:r>
              <a:rPr lang="en-US" sz="4000" dirty="0"/>
              <a:t>It integrates with Hadoop, both as a source and a destination.</a:t>
            </a:r>
          </a:p>
          <a:p>
            <a:r>
              <a:rPr lang="en-US" sz="4000" dirty="0"/>
              <a:t>It has easy java API for client.</a:t>
            </a:r>
          </a:p>
          <a:p>
            <a:r>
              <a:rPr lang="en-US" sz="4000" dirty="0"/>
              <a:t>It provides data replication across clusters.</a:t>
            </a:r>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22756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934" y="886691"/>
            <a:ext cx="11268808" cy="5472545"/>
          </a:xfrm>
        </p:spPr>
        <p:txBody>
          <a:bodyPr>
            <a:noAutofit/>
          </a:bodyPr>
          <a:lstStyle/>
          <a:p>
            <a:r>
              <a:rPr lang="en-US" sz="2400" b="1" dirty="0"/>
              <a:t>Social Media Data</a:t>
            </a:r>
            <a:r>
              <a:rPr lang="en-US" sz="2400" dirty="0"/>
              <a:t> : Social media such as Facebook and Twitter hold information and the views posted by millions of people across the globe.</a:t>
            </a:r>
          </a:p>
          <a:p>
            <a:r>
              <a:rPr lang="en-US" sz="2400" b="1" dirty="0"/>
              <a:t>Stock Exchange Data</a:t>
            </a:r>
            <a:r>
              <a:rPr lang="en-US" sz="2400" dirty="0"/>
              <a:t> : The stock exchange data holds information about the ‘buy’ and ‘sell’ decisions made on a share of different companies made by the customers.</a:t>
            </a:r>
          </a:p>
          <a:p>
            <a:r>
              <a:rPr lang="en-US" sz="2400" b="1" dirty="0"/>
              <a:t>Power Grid Data</a:t>
            </a:r>
            <a:r>
              <a:rPr lang="en-US" sz="2400" dirty="0"/>
              <a:t> : The power grid data holds information consumed by a particular node with respect to a base station.</a:t>
            </a:r>
          </a:p>
          <a:p>
            <a:r>
              <a:rPr lang="en-US" sz="2400" b="1" dirty="0"/>
              <a:t>Search Engine Data</a:t>
            </a:r>
            <a:r>
              <a:rPr lang="en-US" sz="2400" dirty="0"/>
              <a:t> : Search engines retrieve lots of data from different databases</a:t>
            </a:r>
            <a:r>
              <a:rPr lang="en-US" sz="2400" dirty="0" smtClean="0"/>
              <a:t>.</a:t>
            </a:r>
          </a:p>
          <a:p>
            <a:r>
              <a:rPr lang="en-US" sz="2400" dirty="0"/>
              <a:t>Thus Big Data includes huge volume, high velocity, and extensible variety of data. The data in it will be of three types.</a:t>
            </a:r>
          </a:p>
          <a:p>
            <a:r>
              <a:rPr lang="en-US" sz="2400" b="1" dirty="0"/>
              <a:t>Structured data</a:t>
            </a:r>
            <a:r>
              <a:rPr lang="en-US" sz="2400" dirty="0"/>
              <a:t> : Relational data.</a:t>
            </a:r>
          </a:p>
          <a:p>
            <a:r>
              <a:rPr lang="en-US" sz="2400" b="1" dirty="0"/>
              <a:t>Semi Structured data</a:t>
            </a:r>
            <a:r>
              <a:rPr lang="en-US" sz="2400" dirty="0"/>
              <a:t> : XML data.</a:t>
            </a:r>
          </a:p>
          <a:p>
            <a:r>
              <a:rPr lang="en-US" sz="2400" b="1" dirty="0"/>
              <a:t>Unstructured data</a:t>
            </a:r>
            <a:r>
              <a:rPr lang="en-US" sz="2400" dirty="0"/>
              <a:t> : Word, PDF, Text, Media Logs</a:t>
            </a:r>
            <a:r>
              <a:rPr lang="en-US" sz="2400" dirty="0" smtClean="0"/>
              <a:t>.</a:t>
            </a:r>
            <a:endParaRPr lang="en-US" sz="2400"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12192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19670" y="900541"/>
            <a:ext cx="10550988" cy="5549968"/>
          </a:xfrm>
          <a:prstGeom prst="rect">
            <a:avLst/>
          </a:prstGeom>
        </p:spPr>
      </p:pic>
      <p:pic>
        <p:nvPicPr>
          <p:cNvPr id="5" name="Picture 4"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10" name="TextBox 9"/>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676179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218" y="212726"/>
            <a:ext cx="9003418" cy="612028"/>
          </a:xfrm>
        </p:spPr>
        <p:txBody>
          <a:bodyPr>
            <a:normAutofit fontScale="90000"/>
          </a:bodyPr>
          <a:lstStyle/>
          <a:p>
            <a:r>
              <a:rPr lang="en-US" b="1" dirty="0"/>
              <a:t>Applications of </a:t>
            </a:r>
            <a:r>
              <a:rPr lang="en-US" b="1" dirty="0" err="1"/>
              <a:t>HBase</a:t>
            </a:r>
            <a:endParaRPr lang="en-US" b="1" dirty="0"/>
          </a:p>
        </p:txBody>
      </p:sp>
      <p:sp>
        <p:nvSpPr>
          <p:cNvPr id="3" name="Content Placeholder 2"/>
          <p:cNvSpPr>
            <a:spLocks noGrp="1"/>
          </p:cNvSpPr>
          <p:nvPr>
            <p:ph idx="1"/>
          </p:nvPr>
        </p:nvSpPr>
        <p:spPr>
          <a:xfrm>
            <a:off x="372036" y="1180166"/>
            <a:ext cx="11165540" cy="4351338"/>
          </a:xfrm>
        </p:spPr>
        <p:txBody>
          <a:bodyPr>
            <a:normAutofit/>
          </a:bodyPr>
          <a:lstStyle/>
          <a:p>
            <a:r>
              <a:rPr lang="en-US" sz="4000" dirty="0"/>
              <a:t>It is used whenever there is a need to write heavy applications.</a:t>
            </a:r>
          </a:p>
          <a:p>
            <a:r>
              <a:rPr lang="en-US" sz="4000" dirty="0" err="1"/>
              <a:t>HBase</a:t>
            </a:r>
            <a:r>
              <a:rPr lang="en-US" sz="4000" dirty="0"/>
              <a:t> is used whenever we need to provide fast random access to available data.</a:t>
            </a:r>
          </a:p>
          <a:p>
            <a:r>
              <a:rPr lang="en-US" sz="4000" dirty="0"/>
              <a:t>Companies such as Facebook, Twitter, Yahoo, and Adobe use </a:t>
            </a:r>
            <a:r>
              <a:rPr lang="en-US" sz="4000" dirty="0" err="1"/>
              <a:t>HBase</a:t>
            </a:r>
            <a:r>
              <a:rPr lang="en-US" sz="4000" dirty="0"/>
              <a:t> internally.</a:t>
            </a:r>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9111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491" y="76924"/>
            <a:ext cx="8889320" cy="576169"/>
          </a:xfrm>
        </p:spPr>
        <p:txBody>
          <a:bodyPr>
            <a:normAutofit fontScale="90000"/>
          </a:bodyPr>
          <a:lstStyle/>
          <a:p>
            <a:r>
              <a:rPr lang="en-US" b="1" dirty="0" err="1"/>
              <a:t>HBase</a:t>
            </a:r>
            <a:r>
              <a:rPr lang="en-US" b="1" dirty="0"/>
              <a:t> </a:t>
            </a:r>
            <a:r>
              <a:rPr lang="en-US" b="1" dirty="0" smtClean="0"/>
              <a:t> </a:t>
            </a:r>
            <a:r>
              <a:rPr lang="en-US" b="1" dirty="0"/>
              <a:t>Architecture</a:t>
            </a:r>
          </a:p>
        </p:txBody>
      </p:sp>
      <p:sp>
        <p:nvSpPr>
          <p:cNvPr id="3" name="Content Placeholder 2"/>
          <p:cNvSpPr>
            <a:spLocks noGrp="1"/>
          </p:cNvSpPr>
          <p:nvPr>
            <p:ph idx="1"/>
          </p:nvPr>
        </p:nvSpPr>
        <p:spPr>
          <a:xfrm>
            <a:off x="327212" y="788895"/>
            <a:ext cx="11586882" cy="4661928"/>
          </a:xfrm>
        </p:spPr>
        <p:txBody>
          <a:bodyPr>
            <a:normAutofit/>
          </a:bodyPr>
          <a:lstStyle/>
          <a:p>
            <a:r>
              <a:rPr lang="en-US" sz="3200" dirty="0"/>
              <a:t>In </a:t>
            </a:r>
            <a:r>
              <a:rPr lang="en-US" sz="3200" dirty="0" err="1"/>
              <a:t>HBase</a:t>
            </a:r>
            <a:r>
              <a:rPr lang="en-US" sz="3200" dirty="0"/>
              <a:t>, tables are split into </a:t>
            </a:r>
            <a:r>
              <a:rPr lang="en-US" sz="3200" b="1" dirty="0"/>
              <a:t>regions</a:t>
            </a:r>
            <a:r>
              <a:rPr lang="en-US" sz="3200" dirty="0"/>
              <a:t> and are served by the region servers. Regions are vertically divided by column families into “</a:t>
            </a:r>
            <a:r>
              <a:rPr lang="en-US" sz="3200" b="1" dirty="0"/>
              <a:t>Stores</a:t>
            </a:r>
            <a:r>
              <a:rPr lang="en-US" sz="3200" dirty="0"/>
              <a:t>”. Stores are saved as files in HDFS. </a:t>
            </a:r>
          </a:p>
        </p:txBody>
      </p:sp>
      <p:pic>
        <p:nvPicPr>
          <p:cNvPr id="4" name="Picture 3"/>
          <p:cNvPicPr>
            <a:picLocks noChangeAspect="1"/>
          </p:cNvPicPr>
          <p:nvPr/>
        </p:nvPicPr>
        <p:blipFill>
          <a:blip r:embed="rId2" cstate="print"/>
          <a:stretch>
            <a:fillRect/>
          </a:stretch>
        </p:blipFill>
        <p:spPr>
          <a:xfrm>
            <a:off x="1043160" y="2410687"/>
            <a:ext cx="9822960" cy="3865418"/>
          </a:xfrm>
          <a:prstGeom prst="rect">
            <a:avLst/>
          </a:prstGeom>
        </p:spPr>
      </p:pic>
      <p:pic>
        <p:nvPicPr>
          <p:cNvPr id="6" name="Picture 5"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752682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55" y="0"/>
            <a:ext cx="8785004" cy="656852"/>
          </a:xfrm>
        </p:spPr>
        <p:txBody>
          <a:bodyPr>
            <a:normAutofit fontScale="90000"/>
          </a:bodyPr>
          <a:lstStyle/>
          <a:p>
            <a:r>
              <a:rPr lang="en-US" b="1" dirty="0" smtClean="0"/>
              <a:t>Components of </a:t>
            </a:r>
            <a:r>
              <a:rPr lang="en-US" b="1" dirty="0" err="1" smtClean="0"/>
              <a:t>HBase</a:t>
            </a:r>
            <a:endParaRPr lang="en-US" b="1" dirty="0"/>
          </a:p>
        </p:txBody>
      </p:sp>
      <p:sp>
        <p:nvSpPr>
          <p:cNvPr id="3" name="Content Placeholder 2"/>
          <p:cNvSpPr>
            <a:spLocks noGrp="1"/>
          </p:cNvSpPr>
          <p:nvPr>
            <p:ph idx="1"/>
          </p:nvPr>
        </p:nvSpPr>
        <p:spPr>
          <a:xfrm>
            <a:off x="416859" y="986125"/>
            <a:ext cx="11353800" cy="5068316"/>
          </a:xfrm>
        </p:spPr>
        <p:txBody>
          <a:bodyPr>
            <a:normAutofit fontScale="92500" lnSpcReduction="20000"/>
          </a:bodyPr>
          <a:lstStyle/>
          <a:p>
            <a:r>
              <a:rPr lang="en-US" sz="3400" dirty="0" err="1"/>
              <a:t>HBase</a:t>
            </a:r>
            <a:r>
              <a:rPr lang="en-US" sz="3400" dirty="0"/>
              <a:t> has three major components: the client library, a master server, and region servers. Region servers can be added or removed as per requirement</a:t>
            </a:r>
            <a:r>
              <a:rPr lang="en-US" sz="3400" dirty="0" smtClean="0"/>
              <a:t>.</a:t>
            </a:r>
          </a:p>
          <a:p>
            <a:r>
              <a:rPr lang="en-US" sz="3400" b="1" dirty="0" smtClean="0"/>
              <a:t>Master Server</a:t>
            </a:r>
            <a:endParaRPr lang="en-US" sz="3400" b="1" dirty="0"/>
          </a:p>
          <a:p>
            <a:r>
              <a:rPr lang="en-US" sz="3400" dirty="0" smtClean="0"/>
              <a:t>Assigns </a:t>
            </a:r>
            <a:r>
              <a:rPr lang="en-US" sz="3400" dirty="0"/>
              <a:t>regions to the region servers and takes the help of Apache </a:t>
            </a:r>
            <a:r>
              <a:rPr lang="en-US" sz="3400" dirty="0" err="1"/>
              <a:t>ZooKeeper</a:t>
            </a:r>
            <a:r>
              <a:rPr lang="en-US" sz="3400" dirty="0"/>
              <a:t> for this task.</a:t>
            </a:r>
          </a:p>
          <a:p>
            <a:r>
              <a:rPr lang="en-US" sz="3400" dirty="0" smtClean="0"/>
              <a:t>It Handles </a:t>
            </a:r>
            <a:r>
              <a:rPr lang="en-US" sz="3400" dirty="0"/>
              <a:t>load balancing of the regions across region servers. It unloads the busy servers and shifts the regions to less occupied servers.</a:t>
            </a:r>
          </a:p>
          <a:p>
            <a:r>
              <a:rPr lang="en-US" sz="3400" dirty="0" smtClean="0"/>
              <a:t>It Maintains </a:t>
            </a:r>
            <a:r>
              <a:rPr lang="en-US" sz="3400" dirty="0"/>
              <a:t>the state of the cluster by negotiating the load balancing.</a:t>
            </a:r>
          </a:p>
          <a:p>
            <a:r>
              <a:rPr lang="en-US" sz="3400" dirty="0" smtClean="0"/>
              <a:t>It Is </a:t>
            </a:r>
            <a:r>
              <a:rPr lang="en-US" sz="3400" dirty="0"/>
              <a:t>responsible for schema changes and other metadata operations such as creation of tables and column families.</a:t>
            </a:r>
          </a:p>
          <a:p>
            <a:endParaRPr lang="en-US" sz="3200"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1297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423" y="845128"/>
            <a:ext cx="11613776" cy="2951018"/>
          </a:xfrm>
        </p:spPr>
        <p:txBody>
          <a:bodyPr>
            <a:normAutofit/>
          </a:bodyPr>
          <a:lstStyle/>
          <a:p>
            <a:r>
              <a:rPr lang="en-US" sz="2400" b="1" dirty="0" smtClean="0"/>
              <a:t>Regions</a:t>
            </a:r>
            <a:r>
              <a:rPr lang="en-US" sz="2400" dirty="0" smtClean="0"/>
              <a:t> </a:t>
            </a:r>
            <a:r>
              <a:rPr lang="en-US" sz="2400" dirty="0"/>
              <a:t>are nothing but tables that are split up and spread across the region servers.</a:t>
            </a:r>
          </a:p>
          <a:p>
            <a:r>
              <a:rPr lang="en-US" sz="2400" b="1" dirty="0"/>
              <a:t>Region server</a:t>
            </a:r>
          </a:p>
          <a:p>
            <a:r>
              <a:rPr lang="en-US" sz="2400" dirty="0"/>
              <a:t>The region servers have regions that -</a:t>
            </a:r>
          </a:p>
          <a:p>
            <a:r>
              <a:rPr lang="en-US" sz="2400" dirty="0"/>
              <a:t>Communicate with the client and handle data-related operations.</a:t>
            </a:r>
          </a:p>
          <a:p>
            <a:r>
              <a:rPr lang="en-US" sz="2400" dirty="0"/>
              <a:t>Handle read and write requests for all the regions under it.</a:t>
            </a:r>
          </a:p>
          <a:p>
            <a:r>
              <a:rPr lang="en-US" sz="2400" dirty="0"/>
              <a:t>Decide the size of the region by following the region size thresholds.</a:t>
            </a:r>
          </a:p>
          <a:p>
            <a:endParaRPr lang="en-US" sz="2400" dirty="0"/>
          </a:p>
        </p:txBody>
      </p:sp>
      <p:pic>
        <p:nvPicPr>
          <p:cNvPr id="4" name="Picture 3"/>
          <p:cNvPicPr>
            <a:picLocks noChangeAspect="1"/>
          </p:cNvPicPr>
          <p:nvPr/>
        </p:nvPicPr>
        <p:blipFill>
          <a:blip r:embed="rId2" cstate="print"/>
          <a:stretch>
            <a:fillRect/>
          </a:stretch>
        </p:blipFill>
        <p:spPr>
          <a:xfrm>
            <a:off x="3326107" y="3574471"/>
            <a:ext cx="4557942" cy="2715490"/>
          </a:xfrm>
          <a:prstGeom prst="rect">
            <a:avLst/>
          </a:prstGeom>
        </p:spPr>
      </p:pic>
      <p:pic>
        <p:nvPicPr>
          <p:cNvPr id="6" name="Picture 5"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37962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217" y="167724"/>
            <a:ext cx="8949629" cy="629957"/>
          </a:xfrm>
        </p:spPr>
        <p:txBody>
          <a:bodyPr>
            <a:normAutofit fontScale="90000"/>
          </a:bodyPr>
          <a:lstStyle/>
          <a:p>
            <a:r>
              <a:rPr lang="en-US" b="1" dirty="0" smtClean="0"/>
              <a:t>Zookeeper</a:t>
            </a:r>
            <a:endParaRPr lang="en-US" b="1" dirty="0"/>
          </a:p>
        </p:txBody>
      </p:sp>
      <p:sp>
        <p:nvSpPr>
          <p:cNvPr id="3" name="Content Placeholder 2"/>
          <p:cNvSpPr>
            <a:spLocks noGrp="1"/>
          </p:cNvSpPr>
          <p:nvPr>
            <p:ph idx="1"/>
          </p:nvPr>
        </p:nvSpPr>
        <p:spPr>
          <a:xfrm>
            <a:off x="318247" y="932507"/>
            <a:ext cx="11712388" cy="5656552"/>
          </a:xfrm>
        </p:spPr>
        <p:txBody>
          <a:bodyPr>
            <a:normAutofit/>
          </a:bodyPr>
          <a:lstStyle/>
          <a:p>
            <a:r>
              <a:rPr lang="en-US" sz="3200" dirty="0"/>
              <a:t>Zookeeper is an </a:t>
            </a:r>
            <a:r>
              <a:rPr lang="en-US" sz="3200" b="1" dirty="0"/>
              <a:t>open-source project </a:t>
            </a:r>
            <a:r>
              <a:rPr lang="en-US" sz="3200" dirty="0"/>
              <a:t>that provides services like maintaining configuration information, naming, providing distributed synchronization, etc.</a:t>
            </a:r>
          </a:p>
          <a:p>
            <a:r>
              <a:rPr lang="en-US" sz="3200" dirty="0"/>
              <a:t>Zookeeper has </a:t>
            </a:r>
            <a:r>
              <a:rPr lang="en-US" sz="3200" dirty="0" smtClean="0"/>
              <a:t>temporary nodes </a:t>
            </a:r>
            <a:r>
              <a:rPr lang="en-US" sz="3200" dirty="0"/>
              <a:t>representing different region servers. Master servers use these nodes to discover available servers.</a:t>
            </a:r>
          </a:p>
          <a:p>
            <a:r>
              <a:rPr lang="en-US" sz="3200" dirty="0"/>
              <a:t>In addition to availability, the nodes are also used to track server failures or network partitions.</a:t>
            </a:r>
          </a:p>
          <a:p>
            <a:r>
              <a:rPr lang="en-US" sz="3200" dirty="0"/>
              <a:t>Clients communicate with region servers via zookeeper.</a:t>
            </a:r>
          </a:p>
          <a:p>
            <a:r>
              <a:rPr lang="en-US" sz="3200" dirty="0"/>
              <a:t>In pseudo and standalone modes, </a:t>
            </a:r>
            <a:r>
              <a:rPr lang="en-US" sz="3200" dirty="0" err="1"/>
              <a:t>HBase</a:t>
            </a:r>
            <a:r>
              <a:rPr lang="en-US" sz="3200" dirty="0"/>
              <a:t> itself will take care of zookeeper.</a:t>
            </a:r>
          </a:p>
          <a:p>
            <a:endParaRPr lang="en-US" sz="3200"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80934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073" y="266514"/>
            <a:ext cx="9061280" cy="656852"/>
          </a:xfrm>
        </p:spPr>
        <p:txBody>
          <a:bodyPr>
            <a:normAutofit fontScale="90000"/>
          </a:bodyPr>
          <a:lstStyle/>
          <a:p>
            <a:r>
              <a:rPr lang="en-US" b="1" dirty="0" err="1"/>
              <a:t>Cloudera</a:t>
            </a:r>
            <a:endParaRPr lang="en-US" b="1" dirty="0"/>
          </a:p>
        </p:txBody>
      </p:sp>
      <p:sp>
        <p:nvSpPr>
          <p:cNvPr id="3" name="Content Placeholder 2"/>
          <p:cNvSpPr>
            <a:spLocks noGrp="1"/>
          </p:cNvSpPr>
          <p:nvPr>
            <p:ph idx="1"/>
          </p:nvPr>
        </p:nvSpPr>
        <p:spPr>
          <a:xfrm>
            <a:off x="443752" y="923366"/>
            <a:ext cx="11515165" cy="5432610"/>
          </a:xfrm>
        </p:spPr>
        <p:txBody>
          <a:bodyPr/>
          <a:lstStyle/>
          <a:p>
            <a:r>
              <a:rPr lang="en-US" sz="3200" dirty="0" err="1"/>
              <a:t>Cloudera</a:t>
            </a:r>
            <a:r>
              <a:rPr lang="en-US" sz="3200" dirty="0"/>
              <a:t> offers enterprises one place to store, process, and analyze all their data, empowering them to extend the value of existing investments while enabling fundamental new ways to derive value from their data.</a:t>
            </a:r>
          </a:p>
          <a:p>
            <a:r>
              <a:rPr lang="en-US" sz="3200" dirty="0"/>
              <a:t>Founded in 2008, </a:t>
            </a:r>
            <a:r>
              <a:rPr lang="en-US" sz="3200" dirty="0" err="1"/>
              <a:t>Cloudera</a:t>
            </a:r>
            <a:r>
              <a:rPr lang="en-US" sz="3200" dirty="0"/>
              <a:t> was the first, and is currently, the leading provider and supporter of Apache Hadoop for the enterprise. </a:t>
            </a:r>
            <a:endParaRPr lang="en-US" sz="3200" dirty="0" smtClean="0"/>
          </a:p>
          <a:p>
            <a:r>
              <a:rPr lang="en-US" sz="3200" dirty="0" err="1" smtClean="0"/>
              <a:t>Cloudera</a:t>
            </a:r>
            <a:r>
              <a:rPr lang="en-US" sz="3200" dirty="0" smtClean="0"/>
              <a:t> </a:t>
            </a:r>
            <a:r>
              <a:rPr lang="en-US" sz="3200" dirty="0"/>
              <a:t>also offers software for business critical data challenges including storage, access, management, analysis, security, and search.</a:t>
            </a:r>
          </a:p>
          <a:p>
            <a:endParaRPr lang="en-US"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31728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824" y="969817"/>
            <a:ext cx="11335870" cy="4876801"/>
          </a:xfrm>
        </p:spPr>
        <p:txBody>
          <a:bodyPr/>
          <a:lstStyle/>
          <a:p>
            <a:r>
              <a:rPr lang="en-US" sz="3600" b="1" dirty="0" err="1"/>
              <a:t>Cloudera</a:t>
            </a:r>
            <a:r>
              <a:rPr lang="en-US" sz="3600" b="1" dirty="0"/>
              <a:t> Inc.</a:t>
            </a:r>
            <a:r>
              <a:rPr lang="en-US" sz="3600" dirty="0"/>
              <a:t> is an American-based software company that provides Apache </a:t>
            </a:r>
            <a:r>
              <a:rPr lang="en-US" sz="3600" dirty="0" err="1"/>
              <a:t>Hadoop</a:t>
            </a:r>
            <a:r>
              <a:rPr lang="en-US" sz="3600" dirty="0"/>
              <a:t>-based software, support and services, and training to business customers.</a:t>
            </a:r>
          </a:p>
          <a:p>
            <a:endParaRPr lang="en-US" sz="3600" dirty="0" smtClean="0"/>
          </a:p>
          <a:p>
            <a:r>
              <a:rPr lang="en-US" sz="3600" dirty="0" err="1" smtClean="0"/>
              <a:t>Cloudera's</a:t>
            </a:r>
            <a:r>
              <a:rPr lang="en-US" sz="3600" dirty="0" smtClean="0"/>
              <a:t> </a:t>
            </a:r>
            <a:r>
              <a:rPr lang="en-US" sz="3600" dirty="0"/>
              <a:t>open-source Apache Hadoop distribution, CDH (</a:t>
            </a:r>
            <a:r>
              <a:rPr lang="en-US" sz="3600" dirty="0" err="1"/>
              <a:t>Cloudera</a:t>
            </a:r>
            <a:r>
              <a:rPr lang="en-US" sz="3600" dirty="0"/>
              <a:t> Distribution Including Apache Hadoop), targets enterprise-class deployments of that technology. </a:t>
            </a:r>
          </a:p>
          <a:p>
            <a:endParaRPr lang="en-US"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194414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Reference</a:t>
            </a:r>
            <a:endParaRPr lang="en-IN" dirty="0"/>
          </a:p>
        </p:txBody>
      </p:sp>
      <p:sp>
        <p:nvSpPr>
          <p:cNvPr id="3" name="Content Placeholder 2"/>
          <p:cNvSpPr>
            <a:spLocks noGrp="1"/>
          </p:cNvSpPr>
          <p:nvPr>
            <p:ph idx="1"/>
          </p:nvPr>
        </p:nvSpPr>
        <p:spPr/>
        <p:txBody>
          <a:bodyPr/>
          <a:lstStyle/>
          <a:p>
            <a:r>
              <a:rPr lang="en-IN" dirty="0" err="1" smtClean="0"/>
              <a:t>Hadoop</a:t>
            </a:r>
            <a:r>
              <a:rPr lang="en-IN" dirty="0" smtClean="0"/>
              <a:t> in </a:t>
            </a:r>
            <a:r>
              <a:rPr lang="en-IN" dirty="0" smtClean="0"/>
              <a:t>Action by Chuck Lam, Manning Publications</a:t>
            </a:r>
            <a:endParaRPr lang="en-IN" dirty="0" smtClean="0"/>
          </a:p>
          <a:p>
            <a:endParaRPr lang="en-IN" dirty="0"/>
          </a:p>
        </p:txBody>
      </p:sp>
      <p:sp>
        <p:nvSpPr>
          <p:cNvPr id="4" name="TextBox 3"/>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8" name="Content Placeholder 2"/>
          <p:cNvSpPr>
            <a:spLocks noGrp="1"/>
          </p:cNvSpPr>
          <p:nvPr>
            <p:ph idx="1"/>
          </p:nvPr>
        </p:nvSpPr>
        <p:spPr>
          <a:xfrm>
            <a:off x="381000" y="692727"/>
            <a:ext cx="11312236" cy="5888182"/>
          </a:xfrm>
        </p:spPr>
        <p:txBody>
          <a:bodyPr>
            <a:normAutofit fontScale="92500" lnSpcReduction="10000"/>
          </a:bodyPr>
          <a:lstStyle/>
          <a:p>
            <a:pPr algn="ctr">
              <a:buNone/>
            </a:pPr>
            <a:r>
              <a:rPr lang="en-IN" dirty="0" smtClean="0">
                <a:latin typeface="Arial Narrow" pitchFamily="34" charset="0"/>
              </a:rPr>
              <a:t>THANK YOU</a:t>
            </a:r>
          </a:p>
          <a:p>
            <a:pPr algn="ctr">
              <a:buNone/>
            </a:pPr>
            <a:endParaRPr lang="en-IN" dirty="0" smtClean="0">
              <a:latin typeface="Arial Narrow" pitchFamily="34" charset="0"/>
            </a:endParaRPr>
          </a:p>
          <a:p>
            <a:pPr algn="ctr">
              <a:buNone/>
            </a:pPr>
            <a:r>
              <a:rPr lang="en-IN" dirty="0" smtClean="0">
                <a:latin typeface="Arial Narrow" pitchFamily="34" charset="0"/>
              </a:rPr>
              <a:t>For further details, please contact</a:t>
            </a:r>
          </a:p>
          <a:p>
            <a:pPr algn="ctr">
              <a:buNone/>
            </a:pPr>
            <a:r>
              <a:rPr lang="en-IN" dirty="0" err="1" smtClean="0">
                <a:latin typeface="Arial Narrow" pitchFamily="34" charset="0"/>
              </a:rPr>
              <a:t>Deptii</a:t>
            </a:r>
            <a:r>
              <a:rPr lang="en-IN" dirty="0" smtClean="0">
                <a:latin typeface="Arial Narrow" pitchFamily="34" charset="0"/>
              </a:rPr>
              <a:t> </a:t>
            </a:r>
            <a:r>
              <a:rPr lang="en-IN" dirty="0" err="1" smtClean="0">
                <a:latin typeface="Arial Narrow" pitchFamily="34" charset="0"/>
              </a:rPr>
              <a:t>Chaudhari</a:t>
            </a:r>
            <a:endParaRPr lang="en-IN" dirty="0" smtClean="0">
              <a:latin typeface="Arial Narrow" pitchFamily="34" charset="0"/>
            </a:endParaRPr>
          </a:p>
          <a:p>
            <a:pPr algn="ctr">
              <a:buNone/>
            </a:pPr>
            <a:r>
              <a:rPr lang="en-IN" dirty="0" smtClean="0">
                <a:latin typeface="Arial Narrow" pitchFamily="34" charset="0"/>
                <a:hlinkClick r:id="rId3"/>
              </a:rPr>
              <a:t>deptiic@isquareit.edu.in</a:t>
            </a:r>
            <a:r>
              <a:rPr lang="en-IN" dirty="0" smtClean="0">
                <a:latin typeface="Arial Narrow" pitchFamily="34" charset="0"/>
              </a:rPr>
              <a:t> </a:t>
            </a:r>
          </a:p>
          <a:p>
            <a:pPr algn="ctr">
              <a:buNone/>
            </a:pPr>
            <a:r>
              <a:rPr lang="en-IN" dirty="0" smtClean="0">
                <a:latin typeface="Arial Narrow" pitchFamily="34" charset="0"/>
              </a:rPr>
              <a:t>Department of Computer Engineering</a:t>
            </a:r>
          </a:p>
          <a:p>
            <a:pPr algn="ctr">
              <a:buNone/>
            </a:pPr>
            <a:endParaRPr lang="en-IN" dirty="0" smtClean="0">
              <a:latin typeface="Arial Narrow" pitchFamily="34" charset="0"/>
            </a:endParaRPr>
          </a:p>
          <a:p>
            <a:pPr algn="ctr">
              <a:buNone/>
            </a:pPr>
            <a:r>
              <a:rPr lang="en-IN" dirty="0" smtClean="0">
                <a:latin typeface="Arial Narrow" pitchFamily="34" charset="0"/>
              </a:rPr>
              <a:t>Hope Foundation’s</a:t>
            </a:r>
          </a:p>
          <a:p>
            <a:pPr algn="ctr">
              <a:buNone/>
            </a:pPr>
            <a:r>
              <a:rPr lang="en-IN" dirty="0" smtClean="0">
                <a:latin typeface="Arial Narrow" pitchFamily="34" charset="0"/>
              </a:rPr>
              <a:t> International Institute of Information Technology, I²IT </a:t>
            </a:r>
          </a:p>
          <a:p>
            <a:pPr algn="ctr">
              <a:buNone/>
            </a:pPr>
            <a:r>
              <a:rPr lang="en-IN" dirty="0" smtClean="0">
                <a:latin typeface="Arial Narrow" pitchFamily="34" charset="0"/>
              </a:rPr>
              <a:t>P-14,Rajiv Gandhi Infotech Park</a:t>
            </a:r>
          </a:p>
          <a:p>
            <a:pPr algn="ctr">
              <a:buNone/>
            </a:pPr>
            <a:r>
              <a:rPr lang="en-IN" dirty="0" smtClean="0">
                <a:latin typeface="Arial Narrow" pitchFamily="34" charset="0"/>
              </a:rPr>
              <a:t>MIDC Phase 1, Hinjawadi, Pune – 411057</a:t>
            </a:r>
          </a:p>
          <a:p>
            <a:pPr algn="ctr">
              <a:buNone/>
            </a:pPr>
            <a:r>
              <a:rPr lang="en-IN" dirty="0" smtClean="0">
                <a:latin typeface="Arial Narrow" pitchFamily="34" charset="0"/>
              </a:rPr>
              <a:t>Tel - +91 20 22933441/2/3</a:t>
            </a:r>
          </a:p>
          <a:p>
            <a:pPr algn="ctr">
              <a:buNone/>
            </a:pPr>
            <a:r>
              <a:rPr lang="en-IN" dirty="0" smtClean="0">
                <a:latin typeface="Arial Narrow" pitchFamily="34" charset="0"/>
                <a:hlinkClick r:id="rId4"/>
              </a:rPr>
              <a:t>www.isquareit.edu.in</a:t>
            </a:r>
            <a:r>
              <a:rPr lang="en-IN" dirty="0" smtClean="0">
                <a:latin typeface="Arial Narrow" pitchFamily="34" charset="0"/>
              </a:rPr>
              <a:t> | </a:t>
            </a:r>
            <a:r>
              <a:rPr lang="en-IN" dirty="0" smtClean="0">
                <a:latin typeface="Arial Narrow" pitchFamily="34" charset="0"/>
                <a:hlinkClick r:id="rId5"/>
              </a:rPr>
              <a:t>info@isquareit.edu.in</a:t>
            </a:r>
            <a:r>
              <a:rPr lang="en-IN" dirty="0" smtClean="0">
                <a:latin typeface="Arial Narrow" pitchFamily="34" charset="0"/>
              </a:rPr>
              <a:t> </a:t>
            </a:r>
            <a:endParaRPr lang="en-IN" dirty="0">
              <a:latin typeface="Arial Narrow" pitchFamily="34" charset="0"/>
            </a:endParaRPr>
          </a:p>
        </p:txBody>
      </p:sp>
    </p:spTree>
    <p:extLst>
      <p:ext uri="{BB962C8B-B14F-4D97-AF65-F5344CB8AC3E}">
        <p14:creationId xmlns:p14="http://schemas.microsoft.com/office/powerpoint/2010/main" xmlns="" val="219441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109" y="285995"/>
            <a:ext cx="9394714" cy="672368"/>
          </a:xfrm>
        </p:spPr>
        <p:txBody>
          <a:bodyPr>
            <a:normAutofit fontScale="90000"/>
          </a:bodyPr>
          <a:lstStyle/>
          <a:p>
            <a:r>
              <a:rPr lang="en-US" b="1" dirty="0"/>
              <a:t>Benefits of Big </a:t>
            </a:r>
            <a:r>
              <a:rPr lang="en-US" b="1" dirty="0" smtClean="0"/>
              <a:t>Data</a:t>
            </a:r>
            <a:endParaRPr lang="en-US" b="1" dirty="0"/>
          </a:p>
        </p:txBody>
      </p:sp>
      <p:sp>
        <p:nvSpPr>
          <p:cNvPr id="3" name="Content Placeholder 2"/>
          <p:cNvSpPr>
            <a:spLocks noGrp="1"/>
          </p:cNvSpPr>
          <p:nvPr>
            <p:ph idx="1"/>
          </p:nvPr>
        </p:nvSpPr>
        <p:spPr>
          <a:xfrm>
            <a:off x="583222" y="1095864"/>
            <a:ext cx="11084169" cy="5348898"/>
          </a:xfrm>
        </p:spPr>
        <p:txBody>
          <a:bodyPr/>
          <a:lstStyle/>
          <a:p>
            <a:r>
              <a:rPr lang="en-US" sz="3200" dirty="0"/>
              <a:t>Big data is really critical to our life and its emerging as one of the most important technologies in modern world. </a:t>
            </a:r>
            <a:endParaRPr lang="en-US" sz="3200" dirty="0" smtClean="0"/>
          </a:p>
          <a:p>
            <a:r>
              <a:rPr lang="en-US" sz="3200" dirty="0"/>
              <a:t>Using the information kept in the social network like Facebook, the marketing agencies are learning about the response for their campaigns, promotions, and other advertising mediums.</a:t>
            </a:r>
          </a:p>
          <a:p>
            <a:r>
              <a:rPr lang="en-US" sz="3200" dirty="0"/>
              <a:t>Using the information in the social media like preferences and product perception of their consumers, product companies and retail organizations are planning their production.</a:t>
            </a:r>
          </a:p>
          <a:p>
            <a:r>
              <a:rPr lang="en-US" sz="3200" dirty="0"/>
              <a:t>Using the data regarding the previous medical history of patients, hospitals are providing better and quick service.</a:t>
            </a:r>
          </a:p>
          <a:p>
            <a:endParaRPr lang="en-US"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16545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6" y="259618"/>
            <a:ext cx="9071264" cy="619614"/>
          </a:xfrm>
        </p:spPr>
        <p:txBody>
          <a:bodyPr>
            <a:normAutofit fontScale="90000"/>
          </a:bodyPr>
          <a:lstStyle/>
          <a:p>
            <a:r>
              <a:rPr lang="en-US" b="1" dirty="0"/>
              <a:t>Big Data </a:t>
            </a:r>
            <a:r>
              <a:rPr lang="en-US" b="1" dirty="0" smtClean="0"/>
              <a:t>Technologies</a:t>
            </a:r>
            <a:endParaRPr lang="en-US" b="1" dirty="0"/>
          </a:p>
        </p:txBody>
      </p:sp>
      <p:sp>
        <p:nvSpPr>
          <p:cNvPr id="3" name="Content Placeholder 2"/>
          <p:cNvSpPr>
            <a:spLocks noGrp="1"/>
          </p:cNvSpPr>
          <p:nvPr>
            <p:ph idx="1"/>
          </p:nvPr>
        </p:nvSpPr>
        <p:spPr>
          <a:xfrm>
            <a:off x="387724" y="879232"/>
            <a:ext cx="11651876" cy="5772580"/>
          </a:xfrm>
        </p:spPr>
        <p:txBody>
          <a:bodyPr>
            <a:noAutofit/>
          </a:bodyPr>
          <a:lstStyle/>
          <a:p>
            <a:r>
              <a:rPr lang="en-US" sz="3200" dirty="0"/>
              <a:t>Big data technologies are important in </a:t>
            </a:r>
            <a:r>
              <a:rPr lang="en-US" sz="3200" b="1" dirty="0"/>
              <a:t>providing more accurate analysis</a:t>
            </a:r>
            <a:r>
              <a:rPr lang="en-US" sz="3200" dirty="0"/>
              <a:t>, which may lead to more concrete </a:t>
            </a:r>
            <a:r>
              <a:rPr lang="en-US" sz="3200" b="1" dirty="0"/>
              <a:t>decision-making</a:t>
            </a:r>
            <a:r>
              <a:rPr lang="en-US" sz="3200" dirty="0"/>
              <a:t> resulting in greater operational efficiencies, cost reductions, and reduced risks for the business</a:t>
            </a:r>
            <a:r>
              <a:rPr lang="en-US" sz="3200" dirty="0" smtClean="0"/>
              <a:t>.</a:t>
            </a:r>
          </a:p>
          <a:p>
            <a:endParaRPr lang="en-US" sz="1400" dirty="0" smtClean="0"/>
          </a:p>
          <a:p>
            <a:r>
              <a:rPr lang="en-US" sz="3200" dirty="0" smtClean="0"/>
              <a:t>To </a:t>
            </a:r>
            <a:r>
              <a:rPr lang="en-US" sz="3200" dirty="0"/>
              <a:t>harness the power of big data, you would require an </a:t>
            </a:r>
            <a:r>
              <a:rPr lang="en-US" sz="3200" b="1" dirty="0"/>
              <a:t>infrastructure</a:t>
            </a:r>
            <a:r>
              <a:rPr lang="en-US" sz="3200" dirty="0"/>
              <a:t> that can manage and process huge volumes of structured and unstructured data in </a:t>
            </a:r>
            <a:r>
              <a:rPr lang="en-US" sz="3200" dirty="0" smtClean="0"/>
              <a:t>real time </a:t>
            </a:r>
            <a:r>
              <a:rPr lang="en-US" sz="3200" dirty="0"/>
              <a:t>and can protect data privacy and security</a:t>
            </a:r>
            <a:r>
              <a:rPr lang="en-US" sz="3200" dirty="0" smtClean="0"/>
              <a:t>.</a:t>
            </a:r>
          </a:p>
          <a:p>
            <a:endParaRPr lang="en-US" sz="1200" dirty="0" smtClean="0"/>
          </a:p>
          <a:p>
            <a:r>
              <a:rPr lang="en-US" sz="3200" dirty="0" smtClean="0"/>
              <a:t>There </a:t>
            </a:r>
            <a:r>
              <a:rPr lang="en-US" sz="3200" dirty="0"/>
              <a:t>are various technologies in the market from different vendors including Amazon, IBM, Microsoft, etc., to handle big data.</a:t>
            </a:r>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52484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82" y="230655"/>
            <a:ext cx="9177006" cy="612027"/>
          </a:xfrm>
        </p:spPr>
        <p:txBody>
          <a:bodyPr>
            <a:normAutofit fontScale="90000"/>
          </a:bodyPr>
          <a:lstStyle/>
          <a:p>
            <a:r>
              <a:rPr lang="en-US" b="1" dirty="0"/>
              <a:t>Big Data </a:t>
            </a:r>
            <a:r>
              <a:rPr lang="en-US" b="1" dirty="0" smtClean="0"/>
              <a:t>Challenges</a:t>
            </a:r>
            <a:endParaRPr lang="en-US" b="1" dirty="0"/>
          </a:p>
        </p:txBody>
      </p:sp>
      <p:sp>
        <p:nvSpPr>
          <p:cNvPr id="3" name="Content Placeholder 2"/>
          <p:cNvSpPr>
            <a:spLocks noGrp="1"/>
          </p:cNvSpPr>
          <p:nvPr>
            <p:ph idx="1"/>
          </p:nvPr>
        </p:nvSpPr>
        <p:spPr>
          <a:xfrm>
            <a:off x="434788" y="1081553"/>
            <a:ext cx="10515600" cy="5480611"/>
          </a:xfrm>
        </p:spPr>
        <p:txBody>
          <a:bodyPr/>
          <a:lstStyle/>
          <a:p>
            <a:r>
              <a:rPr lang="en-US" sz="3600" dirty="0"/>
              <a:t>Capturing data</a:t>
            </a:r>
          </a:p>
          <a:p>
            <a:r>
              <a:rPr lang="en-US" sz="3600" dirty="0" err="1" smtClean="0"/>
              <a:t>Curation</a:t>
            </a:r>
            <a:r>
              <a:rPr lang="en-US" sz="3600" dirty="0" smtClean="0"/>
              <a:t> (Organizing, maintaining)</a:t>
            </a:r>
            <a:endParaRPr lang="en-US" sz="3600" dirty="0"/>
          </a:p>
          <a:p>
            <a:r>
              <a:rPr lang="en-US" sz="3600" dirty="0"/>
              <a:t>Storage</a:t>
            </a:r>
          </a:p>
          <a:p>
            <a:r>
              <a:rPr lang="en-US" sz="3600" dirty="0"/>
              <a:t>Searching</a:t>
            </a:r>
          </a:p>
          <a:p>
            <a:r>
              <a:rPr lang="en-US" sz="3600" dirty="0"/>
              <a:t>Sharing</a:t>
            </a:r>
          </a:p>
          <a:p>
            <a:r>
              <a:rPr lang="en-US" sz="3600" dirty="0"/>
              <a:t>Transfer</a:t>
            </a:r>
          </a:p>
          <a:p>
            <a:r>
              <a:rPr lang="en-US" sz="3600" dirty="0"/>
              <a:t>Analysis</a:t>
            </a:r>
          </a:p>
          <a:p>
            <a:r>
              <a:rPr lang="en-US" sz="3600" dirty="0"/>
              <a:t>Presentation</a:t>
            </a:r>
          </a:p>
          <a:p>
            <a:endParaRPr lang="en-US" dirty="0"/>
          </a:p>
        </p:txBody>
      </p:sp>
      <p:pic>
        <p:nvPicPr>
          <p:cNvPr id="5" name="Picture 4" descr="logo for title.jpg"/>
          <p:cNvPicPr>
            <a:picLocks noChangeAspect="1"/>
          </p:cNvPicPr>
          <p:nvPr/>
        </p:nvPicPr>
        <p:blipFill>
          <a:blip r:embed="rId2" cstate="print"/>
          <a:stretch>
            <a:fillRect/>
          </a:stretch>
        </p:blipFill>
        <p:spPr>
          <a:xfrm>
            <a:off x="76200" y="76200"/>
            <a:ext cx="1539972" cy="68580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163011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27" y="123080"/>
            <a:ext cx="9020532" cy="594098"/>
          </a:xfrm>
        </p:spPr>
        <p:txBody>
          <a:bodyPr>
            <a:normAutofit fontScale="90000"/>
          </a:bodyPr>
          <a:lstStyle/>
          <a:p>
            <a:r>
              <a:rPr lang="en-US" b="1" dirty="0"/>
              <a:t>Traditional </a:t>
            </a:r>
            <a:r>
              <a:rPr lang="en-US" b="1" dirty="0" smtClean="0"/>
              <a:t>Approach</a:t>
            </a:r>
            <a:endParaRPr lang="en-US" b="1" dirty="0"/>
          </a:p>
        </p:txBody>
      </p:sp>
      <p:sp>
        <p:nvSpPr>
          <p:cNvPr id="3" name="Content Placeholder 2"/>
          <p:cNvSpPr>
            <a:spLocks noGrp="1"/>
          </p:cNvSpPr>
          <p:nvPr>
            <p:ph idx="1"/>
          </p:nvPr>
        </p:nvSpPr>
        <p:spPr>
          <a:xfrm>
            <a:off x="336176" y="821578"/>
            <a:ext cx="11658600" cy="5866093"/>
          </a:xfrm>
        </p:spPr>
        <p:txBody>
          <a:bodyPr>
            <a:noAutofit/>
          </a:bodyPr>
          <a:lstStyle/>
          <a:p>
            <a:r>
              <a:rPr lang="en-US" sz="2900" dirty="0"/>
              <a:t>A</a:t>
            </a:r>
            <a:r>
              <a:rPr lang="en-US" sz="2900" dirty="0" smtClean="0"/>
              <a:t>n </a:t>
            </a:r>
            <a:r>
              <a:rPr lang="en-US" sz="2900" dirty="0"/>
              <a:t>enterprise will have a computer to store and process big data. Here data will be stored in an RDBMS like Oracle Database, MS SQL Server or DB2 and sophisticated </a:t>
            </a:r>
            <a:r>
              <a:rPr lang="en-US" sz="2900" dirty="0" err="1"/>
              <a:t>softwares</a:t>
            </a:r>
            <a:r>
              <a:rPr lang="en-US" sz="2900" dirty="0"/>
              <a:t> can be written to interact with the database, process the required data and present it to the users for analysis purpose</a:t>
            </a:r>
            <a:r>
              <a:rPr lang="en-US" sz="2900" dirty="0" smtClean="0"/>
              <a:t>.</a:t>
            </a:r>
          </a:p>
          <a:p>
            <a:endParaRPr lang="en-US" sz="2900" dirty="0"/>
          </a:p>
          <a:p>
            <a:endParaRPr lang="en-US" sz="2900" dirty="0" smtClean="0"/>
          </a:p>
          <a:p>
            <a:endParaRPr lang="en-US" sz="2900" dirty="0"/>
          </a:p>
          <a:p>
            <a:r>
              <a:rPr lang="en-US" sz="2900" dirty="0" smtClean="0"/>
              <a:t>This </a:t>
            </a:r>
            <a:r>
              <a:rPr lang="en-US" sz="2900" dirty="0"/>
              <a:t>approach works well where we have less volume of data that can be accommodated by standard database servers, or up to the limit of the processor which is processing the data. </a:t>
            </a:r>
            <a:endParaRPr lang="en-US" sz="2900" dirty="0" smtClean="0"/>
          </a:p>
          <a:p>
            <a:r>
              <a:rPr lang="en-US" sz="2900" dirty="0" smtClean="0"/>
              <a:t>But </a:t>
            </a:r>
            <a:r>
              <a:rPr lang="en-US" sz="2900" dirty="0"/>
              <a:t>when it comes to dealing with huge amounts of data, it is really a tedious task to process such data through a traditional database server.</a:t>
            </a:r>
          </a:p>
        </p:txBody>
      </p:sp>
      <p:pic>
        <p:nvPicPr>
          <p:cNvPr id="4" name="Picture 3"/>
          <p:cNvPicPr>
            <a:picLocks noChangeAspect="1"/>
          </p:cNvPicPr>
          <p:nvPr/>
        </p:nvPicPr>
        <p:blipFill>
          <a:blip r:embed="rId2" cstate="print"/>
          <a:stretch>
            <a:fillRect/>
          </a:stretch>
        </p:blipFill>
        <p:spPr>
          <a:xfrm>
            <a:off x="2975618" y="2571862"/>
            <a:ext cx="5021077" cy="1475038"/>
          </a:xfrm>
          <a:prstGeom prst="rect">
            <a:avLst/>
          </a:prstGeom>
        </p:spPr>
      </p:pic>
      <p:pic>
        <p:nvPicPr>
          <p:cNvPr id="6" name="Picture 5"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240585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63" y="175891"/>
            <a:ext cx="9151741" cy="594098"/>
          </a:xfrm>
        </p:spPr>
        <p:txBody>
          <a:bodyPr>
            <a:normAutofit fontScale="90000"/>
          </a:bodyPr>
          <a:lstStyle/>
          <a:p>
            <a:r>
              <a:rPr lang="en-US" b="1" dirty="0"/>
              <a:t>Google’s </a:t>
            </a:r>
            <a:r>
              <a:rPr lang="en-US" b="1" dirty="0" smtClean="0"/>
              <a:t>Solution</a:t>
            </a:r>
            <a:endParaRPr lang="en-US" b="1" dirty="0"/>
          </a:p>
        </p:txBody>
      </p:sp>
      <p:sp>
        <p:nvSpPr>
          <p:cNvPr id="3" name="Content Placeholder 2"/>
          <p:cNvSpPr>
            <a:spLocks noGrp="1"/>
          </p:cNvSpPr>
          <p:nvPr>
            <p:ph idx="1"/>
          </p:nvPr>
        </p:nvSpPr>
        <p:spPr>
          <a:xfrm>
            <a:off x="354105" y="914400"/>
            <a:ext cx="11524041" cy="4428846"/>
          </a:xfrm>
        </p:spPr>
        <p:txBody>
          <a:bodyPr/>
          <a:lstStyle/>
          <a:p>
            <a:r>
              <a:rPr lang="en-US" dirty="0"/>
              <a:t>Google solved this problem using an algorithm called </a:t>
            </a:r>
            <a:r>
              <a:rPr lang="en-US" b="1" dirty="0" err="1"/>
              <a:t>MapReduce</a:t>
            </a:r>
            <a:r>
              <a:rPr lang="en-US" dirty="0"/>
              <a:t>. This algorithm divides the task into small parts and assigns those parts to many computers connected over the network, and collects the results to form the final result dataset.</a:t>
            </a:r>
          </a:p>
        </p:txBody>
      </p:sp>
      <p:pic>
        <p:nvPicPr>
          <p:cNvPr id="5" name="Picture 4"/>
          <p:cNvPicPr>
            <a:picLocks noChangeAspect="1"/>
          </p:cNvPicPr>
          <p:nvPr/>
        </p:nvPicPr>
        <p:blipFill>
          <a:blip r:embed="rId2" cstate="print"/>
          <a:stretch>
            <a:fillRect/>
          </a:stretch>
        </p:blipFill>
        <p:spPr>
          <a:xfrm>
            <a:off x="3117268" y="2734235"/>
            <a:ext cx="5363339" cy="3369278"/>
          </a:xfrm>
          <a:prstGeom prst="rect">
            <a:avLst/>
          </a:prstGeom>
        </p:spPr>
      </p:pic>
      <p:pic>
        <p:nvPicPr>
          <p:cNvPr id="7" name="Picture 6"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8" name="TextBox 7"/>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38724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8293" b="34045"/>
          <a:stretch/>
        </p:blipFill>
        <p:spPr>
          <a:xfrm>
            <a:off x="9809769" y="0"/>
            <a:ext cx="2227449" cy="1194733"/>
          </a:xfrm>
          <a:prstGeom prst="rect">
            <a:avLst/>
          </a:prstGeom>
        </p:spPr>
      </p:pic>
      <p:sp>
        <p:nvSpPr>
          <p:cNvPr id="2" name="Title 1"/>
          <p:cNvSpPr>
            <a:spLocks noGrp="1"/>
          </p:cNvSpPr>
          <p:nvPr>
            <p:ph type="title"/>
          </p:nvPr>
        </p:nvSpPr>
        <p:spPr>
          <a:xfrm>
            <a:off x="2022764" y="176867"/>
            <a:ext cx="8900730" cy="629957"/>
          </a:xfrm>
        </p:spPr>
        <p:txBody>
          <a:bodyPr>
            <a:noAutofit/>
          </a:bodyPr>
          <a:lstStyle/>
          <a:p>
            <a:r>
              <a:rPr lang="en-US" sz="4800" b="1" dirty="0" smtClean="0"/>
              <a:t>Hadoop</a:t>
            </a:r>
            <a:endParaRPr lang="en-US" sz="4800" b="1" dirty="0"/>
          </a:p>
        </p:txBody>
      </p:sp>
      <p:sp>
        <p:nvSpPr>
          <p:cNvPr id="3" name="Content Placeholder 2"/>
          <p:cNvSpPr>
            <a:spLocks noGrp="1"/>
          </p:cNvSpPr>
          <p:nvPr>
            <p:ph idx="1"/>
          </p:nvPr>
        </p:nvSpPr>
        <p:spPr>
          <a:xfrm>
            <a:off x="407894" y="1290916"/>
            <a:ext cx="11371730" cy="4638829"/>
          </a:xfrm>
        </p:spPr>
        <p:txBody>
          <a:bodyPr>
            <a:noAutofit/>
          </a:bodyPr>
          <a:lstStyle/>
          <a:p>
            <a:r>
              <a:rPr lang="en-US" sz="3200" dirty="0"/>
              <a:t>Doug Cutting, Mike </a:t>
            </a:r>
            <a:r>
              <a:rPr lang="en-US" sz="3200" dirty="0" err="1"/>
              <a:t>Cafarella</a:t>
            </a:r>
            <a:r>
              <a:rPr lang="en-US" sz="3200" dirty="0"/>
              <a:t> and team took the solution provided by Google and started an Open Source Project called </a:t>
            </a:r>
            <a:r>
              <a:rPr lang="en-US" sz="3200" b="1" dirty="0"/>
              <a:t>HADOOP</a:t>
            </a:r>
            <a:r>
              <a:rPr lang="en-US" sz="3200" dirty="0"/>
              <a:t> in </a:t>
            </a:r>
            <a:r>
              <a:rPr lang="en-US" sz="3200" b="1" dirty="0"/>
              <a:t>2005</a:t>
            </a:r>
            <a:r>
              <a:rPr lang="en-US" sz="3200" dirty="0"/>
              <a:t> and </a:t>
            </a:r>
            <a:r>
              <a:rPr lang="en-US" sz="3200" dirty="0" smtClean="0"/>
              <a:t>Doug </a:t>
            </a:r>
            <a:r>
              <a:rPr lang="en-US" sz="3200" dirty="0"/>
              <a:t>named it after his son's toy elephant</a:t>
            </a:r>
            <a:r>
              <a:rPr lang="en-US" sz="3200" dirty="0" smtClean="0"/>
              <a:t>.</a:t>
            </a:r>
          </a:p>
          <a:p>
            <a:r>
              <a:rPr lang="en-US" sz="3200" dirty="0" err="1" smtClean="0"/>
              <a:t>Hadoop</a:t>
            </a:r>
            <a:r>
              <a:rPr lang="en-US" sz="3200" dirty="0" smtClean="0"/>
              <a:t> </a:t>
            </a:r>
            <a:r>
              <a:rPr lang="en-US" sz="3200" dirty="0"/>
              <a:t>runs applications using the </a:t>
            </a:r>
            <a:r>
              <a:rPr lang="en-US" sz="3200" dirty="0" err="1"/>
              <a:t>MapReduce</a:t>
            </a:r>
            <a:r>
              <a:rPr lang="en-US" sz="3200" dirty="0"/>
              <a:t> algorithm, where the data is processed in parallel on different CPU nodes. </a:t>
            </a:r>
            <a:endParaRPr lang="en-US" sz="3200" dirty="0" smtClean="0"/>
          </a:p>
          <a:p>
            <a:r>
              <a:rPr lang="en-US" sz="3200" dirty="0" smtClean="0"/>
              <a:t>In </a:t>
            </a:r>
            <a:r>
              <a:rPr lang="en-US" sz="3200" dirty="0"/>
              <a:t>short, Hadoop framework is </a:t>
            </a:r>
            <a:r>
              <a:rPr lang="en-US" sz="3200" dirty="0" smtClean="0"/>
              <a:t>capable </a:t>
            </a:r>
            <a:r>
              <a:rPr lang="en-US" sz="3200" dirty="0"/>
              <a:t>enough to develop applications capable of running on clusters of computers and they could perform complete statistical analysis for a huge amounts of data.</a:t>
            </a:r>
          </a:p>
        </p:txBody>
      </p:sp>
      <p:pic>
        <p:nvPicPr>
          <p:cNvPr id="6" name="Picture 5" descr="logo for title.jpg"/>
          <p:cNvPicPr>
            <a:picLocks noChangeAspect="1"/>
          </p:cNvPicPr>
          <p:nvPr/>
        </p:nvPicPr>
        <p:blipFill>
          <a:blip r:embed="rId3" cstate="print"/>
          <a:stretch>
            <a:fillRect/>
          </a:stretch>
        </p:blipFill>
        <p:spPr>
          <a:xfrm>
            <a:off x="76200" y="76200"/>
            <a:ext cx="1539972" cy="68580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err="1" smtClean="0">
                <a:latin typeface="Arial Narrow" pitchFamily="34" charset="0"/>
              </a:rPr>
              <a:t>Deptii</a:t>
            </a:r>
            <a:r>
              <a:rPr lang="en-IN" sz="1400" i="1" dirty="0" smtClean="0">
                <a:latin typeface="Arial Narrow" pitchFamily="34" charset="0"/>
              </a:rPr>
              <a:t> </a:t>
            </a:r>
            <a:r>
              <a:rPr lang="en-IN" sz="1400" i="1" dirty="0" err="1" smtClean="0">
                <a:latin typeface="Arial Narrow" pitchFamily="34" charset="0"/>
              </a:rPr>
              <a:t>Chaudhari</a:t>
            </a:r>
            <a:r>
              <a:rPr lang="en-IN" sz="1400" i="1" dirty="0" smtClean="0">
                <a:latin typeface="Arial Narrow" pitchFamily="34" charset="0"/>
              </a:rPr>
              <a:t>, Dept. of Computer Engineering, 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extLst>
      <p:ext uri="{BB962C8B-B14F-4D97-AF65-F5344CB8AC3E}">
        <p14:creationId xmlns:p14="http://schemas.microsoft.com/office/powerpoint/2010/main" xmlns="" val="4006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3893</Words>
  <Application>Microsoft Office PowerPoint</Application>
  <PresentationFormat>Custom</PresentationFormat>
  <Paragraphs>276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Database Management Systems  Unit – VI Introduction to Big Data,  HADOOP: HDFS, MapReduce     Prof. Deptii Chaudhari, Assistant Professor  Department of Computer Engineering   Hope Foundation’s International Institute of Information Technology, I²IT</vt:lpstr>
      <vt:lpstr>What is Big Data?</vt:lpstr>
      <vt:lpstr>Slide 3</vt:lpstr>
      <vt:lpstr>Benefits of Big Data</vt:lpstr>
      <vt:lpstr>Big Data Technologies</vt:lpstr>
      <vt:lpstr>Big Data Challenges</vt:lpstr>
      <vt:lpstr>Traditional Approach</vt:lpstr>
      <vt:lpstr>Google’s Solution</vt:lpstr>
      <vt:lpstr>Hadoop</vt:lpstr>
      <vt:lpstr>Slide 10</vt:lpstr>
      <vt:lpstr>What is Hadoop?</vt:lpstr>
      <vt:lpstr>Slide 12</vt:lpstr>
      <vt:lpstr>Slide 13</vt:lpstr>
      <vt:lpstr>Slide 14</vt:lpstr>
      <vt:lpstr>Comparing SQL databases and Hadoop</vt:lpstr>
      <vt:lpstr>Slide 16</vt:lpstr>
      <vt:lpstr>Components of Hadoop</vt:lpstr>
      <vt:lpstr>MapReduce</vt:lpstr>
      <vt:lpstr>Slide 19</vt:lpstr>
      <vt:lpstr>Slide 20</vt:lpstr>
      <vt:lpstr>Hadoop Distributed File System</vt:lpstr>
      <vt:lpstr>Slide 22</vt:lpstr>
      <vt:lpstr>Advantages of Hadoop</vt:lpstr>
      <vt:lpstr>Limitations of Hadoop</vt:lpstr>
      <vt:lpstr>HBase</vt:lpstr>
      <vt:lpstr>HBase and HDFS</vt:lpstr>
      <vt:lpstr>Storage Mechanism in HBase</vt:lpstr>
      <vt:lpstr>HBase and RDBMS</vt:lpstr>
      <vt:lpstr>Features of HBase</vt:lpstr>
      <vt:lpstr>Slide 30</vt:lpstr>
      <vt:lpstr>Applications of HBase</vt:lpstr>
      <vt:lpstr>HBase  Architecture</vt:lpstr>
      <vt:lpstr>Components of HBase</vt:lpstr>
      <vt:lpstr>Slide 34</vt:lpstr>
      <vt:lpstr>Zookeeper</vt:lpstr>
      <vt:lpstr>Cloudera</vt:lpstr>
      <vt:lpstr>Slide 37</vt:lpstr>
      <vt:lpstr>Reference</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V</dc:title>
  <dc:creator>deptii</dc:creator>
  <cp:lastModifiedBy>Deptii D. Choudhari</cp:lastModifiedBy>
  <cp:revision>70</cp:revision>
  <dcterms:created xsi:type="dcterms:W3CDTF">2015-09-09T15:43:54Z</dcterms:created>
  <dcterms:modified xsi:type="dcterms:W3CDTF">2019-01-18T04:21:48Z</dcterms:modified>
</cp:coreProperties>
</file>