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6C1CD-D90C-4B9F-AC2B-0DCA97A0B7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info@isquareit.edu.in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ajitkumars@isquareit.edu.in" TargetMode="External"/><Relationship Id="rId2" Type="http://schemas.openxmlformats.org/officeDocument/2006/relationships/hyperlink" Target="http://www.isquareit.edu.in/" TargetMode="Externa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info@isquareit.edu.in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info@isquareit.edu.in" TargetMode="External"/><Relationship Id="rId4" Type="http://schemas.openxmlformats.org/officeDocument/2006/relationships/hyperlink" Target="http://www.isquareit.edu.in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isquareit.edu.in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quareit.edu.in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4" Type="http://schemas.openxmlformats.org/officeDocument/2006/relationships/hyperlink" Target="mailto:info@isquareit.edu.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C8002-DF5E-4EC6-AE74-866923B8576C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8" name="Picture 7" descr="only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0"/>
            <a:ext cx="1495400" cy="173035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0" y="5373216"/>
            <a:ext cx="9144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</a:t>
            </a:r>
          </a:p>
          <a:p>
            <a:pPr algn="ctr"/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INTERNATIONAL INSTITUTE OF IFORMATION TECHNOLOGY, (I²IT)</a:t>
            </a: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www.isquareit.edu.in</a:t>
            </a:r>
            <a:endParaRPr lang="en-IN" sz="16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IN" sz="1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+91 20 22933441 / 2</a:t>
            </a:r>
            <a:endParaRPr lang="en-IN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1981200" y="4953000"/>
            <a:ext cx="4929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/>
              <a:t>PREPARED BY: PROF. KIMI B. RAMTEKE</a:t>
            </a:r>
            <a:endParaRPr lang="en-IN" sz="16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752600"/>
            <a:ext cx="7772400" cy="11652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400" b="1" dirty="0" smtClean="0"/>
              <a:t>WEB TECHNOLOGY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CASCADING STYLE SHEET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css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67000" y="2743200"/>
            <a:ext cx="3314700" cy="21336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External</a:t>
            </a:r>
            <a:r>
              <a:rPr lang="en-US" b="1" dirty="0" smtClean="0"/>
              <a:t> </a:t>
            </a:r>
            <a:r>
              <a:rPr lang="en-US" sz="4000" b="1" dirty="0" smtClean="0"/>
              <a:t>style sheet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Test.html</a:t>
            </a:r>
          </a:p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b="1" dirty="0" smtClean="0">
                <a:solidFill>
                  <a:schemeClr val="tx2"/>
                </a:solidFill>
              </a:rPr>
              <a:t> &lt;link </a:t>
            </a:r>
            <a:r>
              <a:rPr lang="en-US" b="1" dirty="0" err="1" smtClean="0">
                <a:solidFill>
                  <a:schemeClr val="tx2"/>
                </a:solidFill>
              </a:rPr>
              <a:t>rel</a:t>
            </a:r>
            <a:r>
              <a:rPr lang="en-US" b="1" dirty="0" smtClean="0">
                <a:solidFill>
                  <a:schemeClr val="tx2"/>
                </a:solidFill>
              </a:rPr>
              <a:t>="</a:t>
            </a:r>
            <a:r>
              <a:rPr lang="en-US" b="1" dirty="0" err="1" smtClean="0">
                <a:solidFill>
                  <a:schemeClr val="tx2"/>
                </a:solidFill>
              </a:rPr>
              <a:t>stylesheet</a:t>
            </a:r>
            <a:r>
              <a:rPr lang="en-US" b="1" dirty="0" smtClean="0">
                <a:solidFill>
                  <a:schemeClr val="tx2"/>
                </a:solidFill>
              </a:rPr>
              <a:t>" type=“text/</a:t>
            </a:r>
            <a:r>
              <a:rPr lang="en-US" b="1" dirty="0" err="1" smtClean="0">
                <a:solidFill>
                  <a:schemeClr val="tx2"/>
                </a:solidFill>
              </a:rPr>
              <a:t>css</a:t>
            </a:r>
            <a:r>
              <a:rPr lang="en-US" b="1" dirty="0" smtClean="0">
                <a:solidFill>
                  <a:schemeClr val="tx2"/>
                </a:solidFill>
              </a:rPr>
              <a:t>” </a:t>
            </a:r>
            <a:r>
              <a:rPr lang="en-US" b="1" dirty="0" err="1" smtClean="0">
                <a:solidFill>
                  <a:schemeClr val="tx2"/>
                </a:solidFill>
              </a:rPr>
              <a:t>href</a:t>
            </a:r>
            <a:r>
              <a:rPr lang="en-US" b="1" dirty="0" smtClean="0">
                <a:solidFill>
                  <a:schemeClr val="tx2"/>
                </a:solidFill>
              </a:rPr>
              <a:t>=“Demo.css"&gt;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&lt;h1&gt;This is a heading&lt;/h1&gt;</a:t>
            </a:r>
          </a:p>
          <a:p>
            <a:pPr>
              <a:buNone/>
            </a:pPr>
            <a:r>
              <a:rPr lang="en-US" dirty="0" smtClean="0"/>
              <a:t>&lt;p&gt;This is a paragraph.&lt;/p&gt;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u="sng" dirty="0" smtClean="0"/>
              <a:t>Demo.css</a:t>
            </a:r>
          </a:p>
          <a:p>
            <a:pPr>
              <a:buNone/>
            </a:pPr>
            <a:r>
              <a:rPr lang="en-US" dirty="0" smtClean="0"/>
              <a:t>&lt;style&gt;</a:t>
            </a:r>
          </a:p>
          <a:p>
            <a:pPr>
              <a:buNone/>
            </a:pPr>
            <a:r>
              <a:rPr lang="en-US" dirty="0" smtClean="0"/>
              <a:t>body {background-color: </a:t>
            </a:r>
            <a:r>
              <a:rPr lang="en-US" dirty="0" err="1" smtClean="0"/>
              <a:t>powderblue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h1   {color: blue;}</a:t>
            </a:r>
          </a:p>
          <a:p>
            <a:pPr>
              <a:buNone/>
            </a:pPr>
            <a:r>
              <a:rPr lang="en-US" dirty="0" smtClean="0"/>
              <a:t>p    {color: red;}</a:t>
            </a:r>
          </a:p>
          <a:p>
            <a:pPr>
              <a:buNone/>
            </a:pPr>
            <a:r>
              <a:rPr lang="en-US" dirty="0" smtClean="0"/>
              <a:t>&lt;/style&gt;</a:t>
            </a: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2971800" y="2133600"/>
            <a:ext cx="1295400" cy="11430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3200400" y="2209801"/>
            <a:ext cx="1143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Linking CSS with HTML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Internal style sheet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600" b="1" dirty="0" smtClean="0"/>
              <a:t>&lt;html&gt;</a:t>
            </a:r>
          </a:p>
          <a:p>
            <a:pPr>
              <a:buNone/>
            </a:pPr>
            <a:r>
              <a:rPr lang="en-US" sz="1600" b="1" dirty="0" smtClean="0"/>
              <a:t>	&lt;head&gt;</a:t>
            </a:r>
          </a:p>
          <a:p>
            <a:pPr>
              <a:buNone/>
            </a:pPr>
            <a:r>
              <a:rPr lang="en-US" sz="1600" b="1" dirty="0" smtClean="0"/>
              <a:t>		......This is example of Internal CSS, style is written inside head element only.........</a:t>
            </a:r>
          </a:p>
          <a:p>
            <a:pPr>
              <a:buNone/>
            </a:pPr>
            <a:r>
              <a:rPr lang="en-US" sz="1600" b="1" dirty="0" smtClean="0"/>
              <a:t>		&lt;style&gt;</a:t>
            </a:r>
          </a:p>
          <a:p>
            <a:pPr>
              <a:buNone/>
            </a:pPr>
            <a:r>
              <a:rPr lang="en-US" sz="1600" b="1" dirty="0" smtClean="0"/>
              <a:t>			body {background-color: </a:t>
            </a:r>
            <a:r>
              <a:rPr lang="en-US" sz="1600" b="1" dirty="0" err="1" smtClean="0"/>
              <a:t>powderblue</a:t>
            </a:r>
            <a:r>
              <a:rPr lang="en-US" sz="1600" b="1" dirty="0" smtClean="0"/>
              <a:t>;}</a:t>
            </a:r>
          </a:p>
          <a:p>
            <a:pPr>
              <a:buNone/>
            </a:pPr>
            <a:r>
              <a:rPr lang="en-US" sz="1600" b="1" dirty="0" smtClean="0"/>
              <a:t>			h1   {color: blue;}</a:t>
            </a:r>
          </a:p>
          <a:p>
            <a:pPr>
              <a:buNone/>
            </a:pPr>
            <a:r>
              <a:rPr lang="en-US" sz="1600" b="1" dirty="0" smtClean="0"/>
              <a:t>			p    {color: red;}</a:t>
            </a:r>
          </a:p>
          <a:p>
            <a:pPr>
              <a:buNone/>
            </a:pPr>
            <a:r>
              <a:rPr lang="en-US" sz="1600" b="1" dirty="0" smtClean="0"/>
              <a:t>		&lt;/style&gt;</a:t>
            </a:r>
          </a:p>
          <a:p>
            <a:pPr>
              <a:buNone/>
            </a:pPr>
            <a:r>
              <a:rPr lang="en-US" sz="1600" b="1" dirty="0" smtClean="0"/>
              <a:t>	&lt;/head&gt;</a:t>
            </a:r>
          </a:p>
          <a:p>
            <a:pPr>
              <a:buNone/>
            </a:pPr>
            <a:r>
              <a:rPr lang="en-US" sz="1600" b="1" dirty="0" smtClean="0"/>
              <a:t>	&lt;body&gt;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	&lt;h1&gt;This is a heading&lt;/h1&gt;</a:t>
            </a:r>
          </a:p>
          <a:p>
            <a:pPr>
              <a:buNone/>
            </a:pPr>
            <a:r>
              <a:rPr lang="en-US" sz="1600" b="1" dirty="0" smtClean="0"/>
              <a:t>		&lt;p&gt;This is a paragraph.&lt;/p&gt;</a:t>
            </a:r>
          </a:p>
          <a:p>
            <a:pPr>
              <a:buNone/>
            </a:pPr>
            <a:endParaRPr lang="en-US" sz="1600" b="1" dirty="0" smtClean="0"/>
          </a:p>
          <a:p>
            <a:pPr>
              <a:buNone/>
            </a:pPr>
            <a:r>
              <a:rPr lang="en-US" sz="1600" b="1" dirty="0" smtClean="0"/>
              <a:t>	&lt;/body&gt;</a:t>
            </a:r>
          </a:p>
          <a:p>
            <a:pPr>
              <a:buNone/>
            </a:pPr>
            <a:r>
              <a:rPr lang="en-US" sz="1600" b="1" dirty="0" smtClean="0"/>
              <a:t>&lt;/html&gt; </a:t>
            </a:r>
            <a:endParaRPr lang="en-US" sz="1600" b="1" dirty="0"/>
          </a:p>
        </p:txBody>
      </p:sp>
      <p:sp>
        <p:nvSpPr>
          <p:cNvPr id="4" name="Left Brace 3"/>
          <p:cNvSpPr/>
          <p:nvPr/>
        </p:nvSpPr>
        <p:spPr>
          <a:xfrm>
            <a:off x="1219200" y="2667000"/>
            <a:ext cx="304800" cy="1295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Oval Callout 8"/>
          <p:cNvSpPr/>
          <p:nvPr/>
        </p:nvSpPr>
        <p:spPr>
          <a:xfrm>
            <a:off x="0" y="2590800"/>
            <a:ext cx="1066800" cy="1143000"/>
          </a:xfrm>
          <a:prstGeom prst="wedgeEllipseCallout">
            <a:avLst>
              <a:gd name="adj1" fmla="val 65844"/>
              <a:gd name="adj2" fmla="val 1595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/>
          <p:cNvSpPr txBox="1"/>
          <p:nvPr/>
        </p:nvSpPr>
        <p:spPr>
          <a:xfrm>
            <a:off x="0" y="274320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CSS embedded in HTML</a:t>
            </a:r>
            <a:endParaRPr lang="en-IN" b="1" dirty="0">
              <a:solidFill>
                <a:schemeClr val="bg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Inline style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	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&lt;h1 style="</a:t>
            </a:r>
            <a:r>
              <a:rPr lang="en-US" dirty="0" err="1" smtClean="0"/>
              <a:t>color:Red</a:t>
            </a:r>
            <a:r>
              <a:rPr lang="en-US" dirty="0" smtClean="0"/>
              <a:t>;"&gt;This is a Blue    		   Heading&lt;/h1&gt;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&lt;/body&gt;</a:t>
            </a:r>
            <a:r>
              <a:rPr lang="en-US" dirty="0" err="1" smtClean="0"/>
              <a:t>ss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Oval Callout 4"/>
          <p:cNvSpPr/>
          <p:nvPr/>
        </p:nvSpPr>
        <p:spPr>
          <a:xfrm>
            <a:off x="533400" y="3276600"/>
            <a:ext cx="762000" cy="609600"/>
          </a:xfrm>
          <a:prstGeom prst="wedgeEllipseCallout">
            <a:avLst>
              <a:gd name="adj1" fmla="val 78859"/>
              <a:gd name="adj2" fmla="val 440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TextBox 5"/>
          <p:cNvSpPr txBox="1"/>
          <p:nvPr/>
        </p:nvSpPr>
        <p:spPr>
          <a:xfrm>
            <a:off x="609600" y="32766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Inline CSS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Exercise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"background-color: linen" for the page, using an internal style sheet.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"background-color: blue" for the page, using an inline style sheet.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Set &lt;p&gt; with "background-color: green" and &lt;h1&gt; with “color : green” using external style sheet.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Guess the Output?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500" b="1" dirty="0" smtClean="0"/>
              <a:t>&lt;!DOCTYPE html&gt;</a:t>
            </a:r>
          </a:p>
          <a:p>
            <a:pPr>
              <a:buNone/>
            </a:pPr>
            <a:r>
              <a:rPr lang="en-US" sz="1500" b="1" dirty="0" smtClean="0"/>
              <a:t>&lt;html&gt;</a:t>
            </a:r>
          </a:p>
          <a:p>
            <a:pPr>
              <a:buNone/>
            </a:pPr>
            <a:r>
              <a:rPr lang="en-US" sz="1500" b="1" dirty="0" smtClean="0"/>
              <a:t>	&lt;head&gt;</a:t>
            </a:r>
          </a:p>
          <a:p>
            <a:pPr>
              <a:buNone/>
            </a:pPr>
            <a:r>
              <a:rPr lang="en-US" sz="1500" b="1" dirty="0" smtClean="0"/>
              <a:t>		&lt;style&gt;</a:t>
            </a:r>
          </a:p>
          <a:p>
            <a:pPr>
              <a:buNone/>
            </a:pPr>
            <a:r>
              <a:rPr lang="en-US" sz="1500" b="1" dirty="0" smtClean="0"/>
              <a:t>			h1 {</a:t>
            </a:r>
          </a:p>
          <a:p>
            <a:pPr>
              <a:buNone/>
            </a:pPr>
            <a:r>
              <a:rPr lang="en-US" sz="1500" b="1" dirty="0" smtClean="0"/>
              <a:t>   				 color: orange;</a:t>
            </a:r>
          </a:p>
          <a:p>
            <a:pPr>
              <a:buNone/>
            </a:pPr>
            <a:r>
              <a:rPr lang="en-US" sz="1500" b="1" dirty="0" smtClean="0"/>
              <a:t>			}</a:t>
            </a:r>
          </a:p>
          <a:p>
            <a:pPr>
              <a:buNone/>
            </a:pPr>
            <a:r>
              <a:rPr lang="en-US" sz="1500" b="1" dirty="0" smtClean="0"/>
              <a:t>		&lt;/style&gt;</a:t>
            </a:r>
          </a:p>
          <a:p>
            <a:pPr>
              <a:buNone/>
            </a:pPr>
            <a:r>
              <a:rPr lang="en-US" sz="1500" b="1" dirty="0" smtClean="0"/>
              <a:t>		&lt;link </a:t>
            </a:r>
            <a:r>
              <a:rPr lang="en-US" sz="1500" b="1" dirty="0" err="1" smtClean="0"/>
              <a:t>rel</a:t>
            </a:r>
            <a:r>
              <a:rPr lang="en-US" sz="1500" b="1" dirty="0" smtClean="0"/>
              <a:t>="</a:t>
            </a:r>
            <a:r>
              <a:rPr lang="en-US" sz="1500" b="1" dirty="0" err="1" smtClean="0"/>
              <a:t>stylesheet</a:t>
            </a:r>
            <a:r>
              <a:rPr lang="en-US" sz="1500" b="1" dirty="0" smtClean="0"/>
              <a:t>" type="text/</a:t>
            </a:r>
            <a:r>
              <a:rPr lang="en-US" sz="1500" b="1" dirty="0" err="1" smtClean="0"/>
              <a:t>css</a:t>
            </a:r>
            <a:r>
              <a:rPr lang="en-US" sz="1500" b="1" dirty="0" smtClean="0"/>
              <a:t>" </a:t>
            </a:r>
            <a:r>
              <a:rPr lang="en-US" sz="1500" b="1" dirty="0" err="1" smtClean="0"/>
              <a:t>href</a:t>
            </a:r>
            <a:r>
              <a:rPr lang="en-US" sz="1500" b="1" dirty="0" smtClean="0"/>
              <a:t>=“Demo.css"&gt;</a:t>
            </a:r>
          </a:p>
          <a:p>
            <a:pPr>
              <a:buNone/>
            </a:pPr>
            <a:r>
              <a:rPr lang="en-US" sz="1500" b="1" dirty="0" smtClean="0"/>
              <a:t>	&lt;/head&gt;</a:t>
            </a:r>
          </a:p>
          <a:p>
            <a:pPr>
              <a:buNone/>
            </a:pPr>
            <a:r>
              <a:rPr lang="en-US" sz="1500" b="1" dirty="0" smtClean="0"/>
              <a:t>	&lt;body&gt;</a:t>
            </a:r>
          </a:p>
          <a:p>
            <a:pPr>
              <a:buNone/>
            </a:pPr>
            <a:endParaRPr lang="en-US" sz="1500" b="1" dirty="0" smtClean="0"/>
          </a:p>
          <a:p>
            <a:pPr>
              <a:buNone/>
            </a:pPr>
            <a:r>
              <a:rPr lang="en-US" sz="1500" b="1" dirty="0" smtClean="0"/>
              <a:t>		&lt;h1&gt;This is a heading&lt;/h1&gt;</a:t>
            </a:r>
          </a:p>
          <a:p>
            <a:pPr>
              <a:buNone/>
            </a:pPr>
            <a:r>
              <a:rPr lang="en-US" sz="1500" b="1" dirty="0" smtClean="0"/>
              <a:t>		&lt;p&gt;The style of this document is a combination of an external style sheet, and internal style&lt;/p&gt;</a:t>
            </a:r>
          </a:p>
          <a:p>
            <a:pPr>
              <a:buNone/>
            </a:pPr>
            <a:endParaRPr lang="en-US" sz="1500" b="1" dirty="0" smtClean="0"/>
          </a:p>
          <a:p>
            <a:pPr>
              <a:buNone/>
            </a:pPr>
            <a:r>
              <a:rPr lang="en-US" sz="1500" b="1" dirty="0" smtClean="0"/>
              <a:t>	&lt;/body&gt;</a:t>
            </a:r>
          </a:p>
          <a:p>
            <a:pPr>
              <a:buNone/>
            </a:pPr>
            <a:r>
              <a:rPr lang="en-US" sz="1500" b="1" dirty="0" smtClean="0"/>
              <a:t>&lt;/html&gt;</a:t>
            </a:r>
            <a:endParaRPr lang="en-US" sz="15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" y="6492875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References</a:t>
            </a:r>
            <a:endParaRPr lang="en-IN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Ivan </a:t>
            </a:r>
            <a:r>
              <a:rPr lang="en-IN" dirty="0" err="1" smtClean="0"/>
              <a:t>Bayross</a:t>
            </a:r>
            <a:r>
              <a:rPr lang="en-IN" dirty="0" smtClean="0"/>
              <a:t>, “Web enabled commercial applications developments using </a:t>
            </a:r>
            <a:r>
              <a:rPr lang="en-IN" dirty="0" err="1" smtClean="0"/>
              <a:t>HTML,JavaScript</a:t>
            </a:r>
            <a:r>
              <a:rPr lang="en-IN" dirty="0" smtClean="0"/>
              <a:t>, DHTML,PHP” BPB.</a:t>
            </a:r>
          </a:p>
          <a:p>
            <a:r>
              <a:rPr lang="en-IN" dirty="0" smtClean="0"/>
              <a:t>https://www.w3schools.com/css/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IN" dirty="0" smtClean="0"/>
              <a:t>THANK YOU</a:t>
            </a:r>
          </a:p>
          <a:p>
            <a:pPr algn="ctr">
              <a:buNone/>
            </a:pPr>
            <a:endParaRPr lang="en-IN" dirty="0" smtClean="0"/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further information please contact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Prof.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Kimi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17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Ramteke</a:t>
            </a:r>
            <a:endParaRPr lang="en-IN" sz="17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Department of Computer Engineering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Hope Foundation’s International Institute of Information Technology, I²IT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Hinjawadi, Pune – 411 057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Phone - +91 20 22933441</a:t>
            </a:r>
          </a:p>
          <a:p>
            <a:pPr marL="0" algn="ctr">
              <a:buNone/>
            </a:pP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|  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kimir@isquareit.edu.in</a:t>
            </a:r>
            <a:r>
              <a:rPr lang="en-IN" sz="17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IN" sz="17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BC6C1CD-D90C-4B9F-AC2B-0DCA97A0B7B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Web Technology</a:t>
            </a:r>
            <a:br>
              <a:rPr lang="en-US" dirty="0" smtClean="0"/>
            </a:br>
            <a:r>
              <a:rPr lang="en-US" dirty="0" smtClean="0"/>
              <a:t>UNIT 1</a:t>
            </a:r>
            <a:br>
              <a:rPr lang="en-US" dirty="0" smtClean="0"/>
            </a:br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Contents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to CSS</a:t>
            </a:r>
          </a:p>
          <a:p>
            <a:r>
              <a:rPr lang="en-US" dirty="0" smtClean="0"/>
              <a:t>Use of CSS</a:t>
            </a:r>
          </a:p>
          <a:p>
            <a:r>
              <a:rPr lang="en-US" dirty="0" smtClean="0"/>
              <a:t>Syntax of CSS</a:t>
            </a:r>
          </a:p>
          <a:p>
            <a:r>
              <a:rPr lang="en-US" dirty="0" smtClean="0"/>
              <a:t>Types of CSS</a:t>
            </a:r>
          </a:p>
          <a:p>
            <a:pPr lvl="1"/>
            <a:r>
              <a:rPr lang="en-US" dirty="0" smtClean="0"/>
              <a:t>External CSS</a:t>
            </a:r>
          </a:p>
          <a:p>
            <a:pPr lvl="1"/>
            <a:r>
              <a:rPr lang="en-US" dirty="0" smtClean="0"/>
              <a:t>Internal CSS</a:t>
            </a:r>
          </a:p>
          <a:p>
            <a:pPr lvl="1"/>
            <a:r>
              <a:rPr lang="en-US" dirty="0" smtClean="0"/>
              <a:t>Inline CSS</a:t>
            </a:r>
          </a:p>
          <a:p>
            <a:r>
              <a:rPr lang="en-US" dirty="0" smtClean="0"/>
              <a:t>Exercise</a:t>
            </a: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b="1" dirty="0" smtClean="0"/>
              <a:t/>
            </a:r>
            <a:br>
              <a:rPr lang="en-US" sz="4900" b="1" dirty="0" smtClean="0"/>
            </a:br>
            <a:r>
              <a:rPr lang="en-US" sz="4900" b="1" dirty="0" smtClean="0"/>
              <a:t>CSS Introduction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CSS</a:t>
            </a:r>
            <a:r>
              <a:rPr lang="en-US" dirty="0" smtClean="0"/>
              <a:t> stands for </a:t>
            </a:r>
            <a:r>
              <a:rPr lang="en-US" b="1" dirty="0" smtClean="0"/>
              <a:t>C</a:t>
            </a:r>
            <a:r>
              <a:rPr lang="en-US" dirty="0" smtClean="0"/>
              <a:t>ascading </a:t>
            </a:r>
            <a:r>
              <a:rPr lang="en-US" b="1" dirty="0" smtClean="0"/>
              <a:t>S</a:t>
            </a:r>
            <a:r>
              <a:rPr lang="en-US" dirty="0" smtClean="0"/>
              <a:t>tyle </a:t>
            </a:r>
            <a:r>
              <a:rPr lang="en-US" b="1" dirty="0" smtClean="0"/>
              <a:t>S</a:t>
            </a:r>
            <a:r>
              <a:rPr lang="en-US" dirty="0" smtClean="0"/>
              <a:t>heets</a:t>
            </a:r>
          </a:p>
          <a:p>
            <a:r>
              <a:rPr lang="en-US" dirty="0" smtClean="0"/>
              <a:t>CSS depicts about how HTML elements are to be displayed on screen, different media devices</a:t>
            </a:r>
          </a:p>
          <a:p>
            <a:r>
              <a:rPr lang="en-US" dirty="0" smtClean="0"/>
              <a:t>CSS saves a lot of time for styling many pages of a big website just at once with single control file(.</a:t>
            </a:r>
            <a:r>
              <a:rPr lang="en-US" dirty="0" err="1" smtClean="0"/>
              <a:t>css</a:t>
            </a:r>
            <a:r>
              <a:rPr lang="en-US" dirty="0" smtClean="0"/>
              <a:t>).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Why to Use CSS?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CSS is helps you to give design, layout for your web pages and variations in display for various devices and sizes of the screen. 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CSS Syntax </a:t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Content Placeholder 3" descr="selector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24000" y="2133600"/>
            <a:ext cx="6215062" cy="2753519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5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CSS Syntax Description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selector helps to style the HTML element you want.</a:t>
            </a:r>
          </a:p>
          <a:p>
            <a:r>
              <a:rPr lang="en-US" dirty="0" smtClean="0"/>
              <a:t>The declaration block can contains one or many declarations which need to be separated by semicolons.</a:t>
            </a:r>
          </a:p>
          <a:p>
            <a:r>
              <a:rPr lang="en-US" dirty="0" smtClean="0"/>
              <a:t>Each declaration has two parts: </a:t>
            </a:r>
          </a:p>
          <a:p>
            <a:pPr lvl="1"/>
            <a:r>
              <a:rPr lang="en-US" dirty="0" smtClean="0"/>
              <a:t>1. property name </a:t>
            </a:r>
          </a:p>
          <a:p>
            <a:pPr lvl="1"/>
            <a:r>
              <a:rPr lang="en-US" dirty="0" smtClean="0"/>
              <a:t>2. a value and both are separated by a colon(:).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How to apply CSS to HTML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3 Ways:</a:t>
            </a:r>
          </a:p>
          <a:p>
            <a:r>
              <a:rPr lang="en-US" dirty="0" smtClean="0"/>
              <a:t>External style sheet</a:t>
            </a:r>
          </a:p>
          <a:p>
            <a:pPr lvl="1"/>
            <a:r>
              <a:rPr lang="en-US" dirty="0" smtClean="0"/>
              <a:t>External style sheet helps to change style of multiple pages of a website at once by making changes in just one file.</a:t>
            </a:r>
          </a:p>
          <a:p>
            <a:r>
              <a:rPr lang="en-US" dirty="0" smtClean="0"/>
              <a:t>Internal style sheet</a:t>
            </a:r>
          </a:p>
          <a:p>
            <a:pPr lvl="1"/>
            <a:r>
              <a:rPr lang="en-US" dirty="0" smtClean="0"/>
              <a:t>An internal style sheet is helpful if one single page has to give a different style.</a:t>
            </a:r>
          </a:p>
          <a:p>
            <a:r>
              <a:rPr lang="en-US" dirty="0" smtClean="0"/>
              <a:t>Inline style</a:t>
            </a:r>
          </a:p>
          <a:p>
            <a:pPr lvl="1"/>
            <a:r>
              <a:rPr lang="en-US" dirty="0" smtClean="0"/>
              <a:t>An inline style is helpful if element need to be  styled differently.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  <p:sp>
        <p:nvSpPr>
          <p:cNvPr id="6" name="Oval Callout 5"/>
          <p:cNvSpPr/>
          <p:nvPr/>
        </p:nvSpPr>
        <p:spPr>
          <a:xfrm>
            <a:off x="3886200" y="1524000"/>
            <a:ext cx="2209800" cy="609600"/>
          </a:xfrm>
          <a:prstGeom prst="wedgeEllipseCallout">
            <a:avLst>
              <a:gd name="adj1" fmla="val -49480"/>
              <a:gd name="adj2" fmla="val 76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Oval Callout 6"/>
          <p:cNvSpPr/>
          <p:nvPr/>
        </p:nvSpPr>
        <p:spPr>
          <a:xfrm>
            <a:off x="4343400" y="3200400"/>
            <a:ext cx="1981200" cy="609600"/>
          </a:xfrm>
          <a:prstGeom prst="wedgeEllipseCallout">
            <a:avLst>
              <a:gd name="adj1" fmla="val -64961"/>
              <a:gd name="adj2" fmla="val 3993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Oval Callout 7"/>
          <p:cNvSpPr/>
          <p:nvPr/>
        </p:nvSpPr>
        <p:spPr>
          <a:xfrm>
            <a:off x="4191000" y="4572000"/>
            <a:ext cx="2286000" cy="609600"/>
          </a:xfrm>
          <a:prstGeom prst="wedgeEllipseCallout">
            <a:avLst>
              <a:gd name="adj1" fmla="val -116833"/>
              <a:gd name="adj2" fmla="val 163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038600" y="1600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Website Level style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32766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dirty="0"/>
          </a:p>
        </p:txBody>
      </p:sp>
      <p:sp>
        <p:nvSpPr>
          <p:cNvPr id="12" name="TextBox 11"/>
          <p:cNvSpPr txBox="1"/>
          <p:nvPr/>
        </p:nvSpPr>
        <p:spPr>
          <a:xfrm>
            <a:off x="4572000" y="3352800"/>
            <a:ext cx="1905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Page Level Style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95800" y="4724400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Element level Style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External style sheet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HTML file</a:t>
            </a:r>
          </a:p>
          <a:p>
            <a:pPr>
              <a:buNone/>
            </a:pPr>
            <a:r>
              <a:rPr lang="en-US" dirty="0" smtClean="0"/>
              <a:t>&lt;!DOCTYPE html&gt;</a:t>
            </a:r>
          </a:p>
          <a:p>
            <a:pPr>
              <a:buNone/>
            </a:pPr>
            <a:r>
              <a:rPr lang="en-US" dirty="0" smtClean="0"/>
              <a:t>&lt;html&gt;</a:t>
            </a:r>
          </a:p>
          <a:p>
            <a:pPr>
              <a:buNone/>
            </a:pPr>
            <a:r>
              <a:rPr lang="en-US" dirty="0" smtClean="0"/>
              <a:t>&lt;head&gt;</a:t>
            </a:r>
          </a:p>
          <a:p>
            <a:pPr>
              <a:buNone/>
            </a:pPr>
            <a:r>
              <a:rPr lang="en-US" dirty="0" smtClean="0"/>
              <a:t>&lt;/head&gt;</a:t>
            </a:r>
          </a:p>
          <a:p>
            <a:pPr>
              <a:buNone/>
            </a:pPr>
            <a:r>
              <a:rPr lang="en-US" dirty="0" smtClean="0"/>
              <a:t>&lt;body&gt;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&lt;h1&gt;This is a heading&lt;/h1&gt;</a:t>
            </a:r>
          </a:p>
          <a:p>
            <a:pPr>
              <a:buNone/>
            </a:pPr>
            <a:r>
              <a:rPr lang="en-US" dirty="0" smtClean="0"/>
              <a:t>&lt;p&gt;This is a paragraph.&lt;/p&gt;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&lt;/body&gt;</a:t>
            </a:r>
          </a:p>
          <a:p>
            <a:pPr>
              <a:buNone/>
            </a:pPr>
            <a:r>
              <a:rPr lang="en-US" dirty="0" smtClean="0"/>
              <a:t>&lt;/html&gt;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 smtClean="0"/>
              <a:t>CSS File</a:t>
            </a:r>
          </a:p>
          <a:p>
            <a:pPr>
              <a:buNone/>
            </a:pPr>
            <a:r>
              <a:rPr lang="en-US" dirty="0" smtClean="0"/>
              <a:t>&lt;style&gt;</a:t>
            </a:r>
          </a:p>
          <a:p>
            <a:pPr>
              <a:buNone/>
            </a:pPr>
            <a:r>
              <a:rPr lang="en-US" dirty="0" smtClean="0"/>
              <a:t>body {background-color: </a:t>
            </a:r>
            <a:r>
              <a:rPr lang="en-US" dirty="0" err="1" smtClean="0"/>
              <a:t>powderblue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h1   {color: blue;}</a:t>
            </a:r>
          </a:p>
          <a:p>
            <a:pPr>
              <a:buNone/>
            </a:pPr>
            <a:r>
              <a:rPr lang="en-US" dirty="0" smtClean="0"/>
              <a:t>p    {color: red;}</a:t>
            </a:r>
          </a:p>
          <a:p>
            <a:pPr>
              <a:buNone/>
            </a:pPr>
            <a:r>
              <a:rPr lang="en-US" dirty="0" smtClean="0"/>
              <a:t>&lt;/style&gt;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5" name="Oval Callout 4"/>
          <p:cNvSpPr/>
          <p:nvPr/>
        </p:nvSpPr>
        <p:spPr>
          <a:xfrm>
            <a:off x="1600200" y="990600"/>
            <a:ext cx="1371600" cy="914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Oval Callout 5"/>
          <p:cNvSpPr/>
          <p:nvPr/>
        </p:nvSpPr>
        <p:spPr>
          <a:xfrm>
            <a:off x="7467600" y="914400"/>
            <a:ext cx="1295400" cy="914400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1828800" y="990600"/>
            <a:ext cx="1066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Separate HTML file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00" y="11430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Separate CSS File</a:t>
            </a:r>
            <a:endParaRPr lang="en-IN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643042" cy="762172"/>
          </a:xfrm>
          <a:prstGeom prst="rect">
            <a:avLst/>
          </a:prstGeom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4282" y="6356350"/>
            <a:ext cx="8715436" cy="365125"/>
          </a:xfrm>
        </p:spPr>
        <p:txBody>
          <a:bodyPr/>
          <a:lstStyle/>
          <a:p>
            <a:pPr lvl="0"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Hope Foundation’s International Institute of Information Technology, I²IT, P-14 Rajiv Gandhi </a:t>
            </a:r>
            <a:r>
              <a:rPr lang="en-US" dirty="0" err="1" smtClean="0">
                <a:solidFill>
                  <a:schemeClr val="tx1"/>
                </a:solidFill>
              </a:rPr>
              <a:t>Infotech</a:t>
            </a:r>
            <a:r>
              <a:rPr lang="en-US" dirty="0" smtClean="0">
                <a:solidFill>
                  <a:schemeClr val="tx1"/>
                </a:solidFill>
              </a:rPr>
              <a:t> Park, </a:t>
            </a:r>
            <a:r>
              <a:rPr lang="en-US" dirty="0" err="1" smtClean="0">
                <a:solidFill>
                  <a:schemeClr val="tx1"/>
                </a:solidFill>
              </a:rPr>
              <a:t>Hinjawadi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Pune</a:t>
            </a:r>
            <a:r>
              <a:rPr lang="en-US" dirty="0" smtClean="0">
                <a:solidFill>
                  <a:schemeClr val="tx1"/>
                </a:solidFill>
              </a:rPr>
              <a:t> - 411 057 </a:t>
            </a:r>
          </a:p>
          <a:p>
            <a:pPr lvl="0">
              <a:defRPr/>
            </a:pPr>
            <a:r>
              <a:rPr lang="en-US" dirty="0" smtClean="0">
                <a:solidFill>
                  <a:schemeClr val="tx1"/>
                </a:solidFill>
              </a:rPr>
              <a:t>Tel - +91 20 22933441 / 2 / 3  |  Website - </a:t>
            </a:r>
            <a:r>
              <a:rPr lang="en-US" dirty="0" smtClean="0">
                <a:solidFill>
                  <a:schemeClr val="tx1"/>
                </a:solidFill>
                <a:hlinkClick r:id="rId3"/>
              </a:rPr>
              <a:t>www.isquareit.edu.in</a:t>
            </a:r>
            <a:r>
              <a:rPr lang="en-US" dirty="0" smtClean="0">
                <a:solidFill>
                  <a:schemeClr val="tx1"/>
                </a:solidFill>
              </a:rPr>
              <a:t> ; Email - </a:t>
            </a:r>
            <a:r>
              <a:rPr lang="en-US" dirty="0" smtClean="0">
                <a:solidFill>
                  <a:schemeClr val="tx1"/>
                </a:solidFill>
                <a:hlinkClick r:id="rId4"/>
              </a:rPr>
              <a:t>info@isquareit.edu.in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1083</Words>
  <Application>Microsoft Office PowerPoint</Application>
  <PresentationFormat>On-screen Show (4:3)</PresentationFormat>
  <Paragraphs>186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Web Technology UNIT 1 </vt:lpstr>
      <vt:lpstr>Contents</vt:lpstr>
      <vt:lpstr> CSS Introduction </vt:lpstr>
      <vt:lpstr> Why to Use CSS? </vt:lpstr>
      <vt:lpstr> CSS Syntax  </vt:lpstr>
      <vt:lpstr> CSS Syntax Description </vt:lpstr>
      <vt:lpstr>How to apply CSS to HTML</vt:lpstr>
      <vt:lpstr>External style sheet</vt:lpstr>
      <vt:lpstr>External style sheet</vt:lpstr>
      <vt:lpstr> Internal style sheet </vt:lpstr>
      <vt:lpstr> Inline style </vt:lpstr>
      <vt:lpstr>Exercise</vt:lpstr>
      <vt:lpstr>Guess the Output?</vt:lpstr>
      <vt:lpstr>References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KimiR</dc:creator>
  <cp:lastModifiedBy>Vaidehi Banerjee</cp:lastModifiedBy>
  <cp:revision>38</cp:revision>
  <dcterms:created xsi:type="dcterms:W3CDTF">2006-08-16T00:00:00Z</dcterms:created>
  <dcterms:modified xsi:type="dcterms:W3CDTF">2019-01-07T11:53:51Z</dcterms:modified>
</cp:coreProperties>
</file>