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70" r:id="rId17"/>
    <p:sldId id="271" r:id="rId18"/>
    <p:sldId id="272" r:id="rId19"/>
    <p:sldId id="273" r:id="rId20"/>
    <p:sldId id="283" r:id="rId21"/>
    <p:sldId id="288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4" r:id="rId30"/>
    <p:sldId id="285" r:id="rId31"/>
    <p:sldId id="286" r:id="rId32"/>
    <p:sldId id="287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60"/>
  </p:normalViewPr>
  <p:slideViewPr>
    <p:cSldViewPr>
      <p:cViewPr varScale="1">
        <p:scale>
          <a:sx n="64" d="100"/>
          <a:sy n="64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BB1C6-B151-4A3D-9C74-80E972D81EB8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2B695-48C9-4A6E-A3A8-47231575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BB1C6-B151-4A3D-9C74-80E972D81EB8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2B695-48C9-4A6E-A3A8-47231575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BB1C6-B151-4A3D-9C74-80E972D81EB8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2B695-48C9-4A6E-A3A8-47231575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BB1C6-B151-4A3D-9C74-80E972D81EB8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2B695-48C9-4A6E-A3A8-47231575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BB1C6-B151-4A3D-9C74-80E972D81EB8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2B695-48C9-4A6E-A3A8-47231575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BB1C6-B151-4A3D-9C74-80E972D81EB8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2B695-48C9-4A6E-A3A8-47231575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BB1C6-B151-4A3D-9C74-80E972D81EB8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2B695-48C9-4A6E-A3A8-47231575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BB1C6-B151-4A3D-9C74-80E972D81EB8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2B695-48C9-4A6E-A3A8-47231575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BB1C6-B151-4A3D-9C74-80E972D81EB8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2B695-48C9-4A6E-A3A8-47231575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BB1C6-B151-4A3D-9C74-80E972D81EB8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2B695-48C9-4A6E-A3A8-47231575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BB1C6-B151-4A3D-9C74-80E972D81EB8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B2B695-48C9-4A6E-A3A8-472315756A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01BB1C6-B151-4A3D-9C74-80E972D81EB8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5B2B695-48C9-4A6E-A3A8-47231575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hyperlink" Target="mailto:sachindrac@isquareit.edu.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squareit.edu.i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791968"/>
          </a:xfrm>
        </p:spPr>
        <p:txBody>
          <a:bodyPr>
            <a:normAutofit/>
          </a:bodyPr>
          <a:lstStyle/>
          <a:p>
            <a:r>
              <a:rPr lang="en-US" dirty="0" smtClean="0"/>
              <a:t>Prof. </a:t>
            </a:r>
            <a:r>
              <a:rPr lang="en-US" dirty="0" err="1" smtClean="0"/>
              <a:t>Sachindra</a:t>
            </a:r>
            <a:r>
              <a:rPr lang="en-US" dirty="0" smtClean="0"/>
              <a:t> </a:t>
            </a:r>
            <a:r>
              <a:rPr lang="en-US" dirty="0" err="1" smtClean="0"/>
              <a:t>Chavan</a:t>
            </a:r>
            <a:endParaRPr lang="en-US" dirty="0" smtClean="0"/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Department of Information Technology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altLang="en-US" dirty="0" smtClean="0">
                <a:solidFill>
                  <a:schemeClr val="folHlink"/>
                </a:solidFill>
                <a:cs typeface="Times New Roman" pitchFamily="18" charset="0"/>
              </a:rPr>
              <a:t>Hope Foundation’s</a:t>
            </a:r>
          </a:p>
          <a:p>
            <a:r>
              <a:rPr lang="en-US" altLang="en-US" dirty="0" smtClean="0">
                <a:solidFill>
                  <a:schemeClr val="folHlink"/>
                </a:solidFill>
                <a:cs typeface="Times New Roman" pitchFamily="18" charset="0"/>
              </a:rPr>
              <a:t>International Institute of Information Technology, I²IT</a:t>
            </a:r>
          </a:p>
          <a:p>
            <a:r>
              <a:rPr lang="en-US" altLang="en-US" dirty="0" smtClean="0">
                <a:solidFill>
                  <a:schemeClr val="folHlink"/>
                </a:solidFill>
                <a:cs typeface="Times New Roman" pitchFamily="18" charset="0"/>
              </a:rPr>
              <a:t>www.isquareit.edu.in</a:t>
            </a: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7948" y="548680"/>
            <a:ext cx="32382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as a Service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Flexibility </a:t>
            </a:r>
            <a:r>
              <a:rPr lang="en-US" dirty="0" err="1" smtClean="0"/>
              <a:t>vs</a:t>
            </a:r>
            <a:r>
              <a:rPr lang="en-US" dirty="0" smtClean="0"/>
              <a:t> Power tradeoff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Accessible from any computer or devices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Software available facilitates collaborative working.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Off shelf products non-flexible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Cannot provide add-ons or customize them</a:t>
            </a:r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Provides all infrastructure needed for a consumer to run applications over the internet.</a:t>
            </a:r>
          </a:p>
          <a:p>
            <a:r>
              <a:rPr lang="en-US" dirty="0" err="1" smtClean="0"/>
              <a:t>PaaS</a:t>
            </a:r>
            <a:r>
              <a:rPr lang="en-US" dirty="0" smtClean="0"/>
              <a:t> is a Cloud Computing service that offers a computing platform and solution stack for users.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OS</a:t>
            </a:r>
          </a:p>
          <a:p>
            <a:pPr lvl="1"/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Middleware</a:t>
            </a:r>
          </a:p>
          <a:p>
            <a:pPr lvl="1"/>
            <a:r>
              <a:rPr lang="en-US" dirty="0" smtClean="0"/>
              <a:t>Other applications</a:t>
            </a:r>
          </a:p>
          <a:p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to look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Programming Languages</a:t>
            </a:r>
          </a:p>
          <a:p>
            <a:pPr lvl="1"/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Java</a:t>
            </a:r>
          </a:p>
          <a:p>
            <a:pPr lvl="1"/>
            <a:r>
              <a:rPr lang="en-US" dirty="0" err="1" smtClean="0"/>
              <a:t>.Net</a:t>
            </a:r>
            <a:r>
              <a:rPr lang="en-US" dirty="0" smtClean="0"/>
              <a:t> Languages</a:t>
            </a:r>
          </a:p>
          <a:p>
            <a:pPr lvl="1"/>
            <a:r>
              <a:rPr lang="en-US" dirty="0" smtClean="0"/>
              <a:t>Ruby</a:t>
            </a:r>
          </a:p>
          <a:p>
            <a:r>
              <a:rPr lang="en-US" dirty="0" smtClean="0"/>
              <a:t>Programming Frameworks</a:t>
            </a:r>
          </a:p>
          <a:p>
            <a:pPr lvl="1"/>
            <a:r>
              <a:rPr lang="en-US" dirty="0" smtClean="0"/>
              <a:t>Ruby on Rails</a:t>
            </a:r>
          </a:p>
          <a:p>
            <a:pPr lvl="1"/>
            <a:r>
              <a:rPr lang="en-US" dirty="0" smtClean="0"/>
              <a:t>Spring</a:t>
            </a:r>
          </a:p>
          <a:p>
            <a:pPr lvl="1"/>
            <a:r>
              <a:rPr lang="en-US" dirty="0" smtClean="0"/>
              <a:t>Java EE</a:t>
            </a:r>
          </a:p>
          <a:p>
            <a:pPr lvl="1"/>
            <a:r>
              <a:rPr lang="en-US" dirty="0" err="1" smtClean="0"/>
              <a:t>.Net</a:t>
            </a:r>
            <a:endParaRPr lang="en-US" dirty="0" smtClean="0"/>
          </a:p>
          <a:p>
            <a:r>
              <a:rPr lang="en-US" dirty="0" smtClean="0"/>
              <a:t>Persistence Options</a:t>
            </a:r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PaaS</a:t>
            </a:r>
            <a:r>
              <a:rPr lang="en-US" dirty="0" smtClean="0"/>
              <a:t> Cloud should be able to support various programming models for different types of Programming.</a:t>
            </a:r>
          </a:p>
          <a:p>
            <a:pPr lvl="1"/>
            <a:r>
              <a:rPr lang="en-US" dirty="0" smtClean="0"/>
              <a:t>Programming large datasets in clusters of computers (</a:t>
            </a:r>
            <a:r>
              <a:rPr lang="en-US" dirty="0" err="1" smtClean="0"/>
              <a:t>MapReduce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Development of request-based web services and applications</a:t>
            </a:r>
          </a:p>
          <a:p>
            <a:pPr lvl="1"/>
            <a:r>
              <a:rPr lang="en-US" dirty="0" smtClean="0"/>
              <a:t>Orchestration of a business process in the form of workflows (</a:t>
            </a:r>
            <a:r>
              <a:rPr lang="en-US" dirty="0" err="1" smtClean="0"/>
              <a:t>WorkFlow</a:t>
            </a:r>
            <a:r>
              <a:rPr lang="en-US" dirty="0" smtClean="0"/>
              <a:t> Model)</a:t>
            </a:r>
          </a:p>
          <a:p>
            <a:pPr lvl="1"/>
            <a:r>
              <a:rPr lang="en-US" dirty="0" smtClean="0"/>
              <a:t>High-performance distributed execution of tasks.</a:t>
            </a:r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as a Service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Google Apps Engine</a:t>
            </a:r>
          </a:p>
          <a:p>
            <a:pPr lvl="1"/>
            <a:r>
              <a:rPr lang="en-US" dirty="0" smtClean="0"/>
              <a:t>Windows Azure Platform</a:t>
            </a:r>
          </a:p>
          <a:p>
            <a:pPr lvl="1"/>
            <a:r>
              <a:rPr lang="en-US" dirty="0" smtClean="0"/>
              <a:t>Force.com</a:t>
            </a:r>
          </a:p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Rapid Deployment</a:t>
            </a:r>
          </a:p>
          <a:p>
            <a:pPr lvl="1"/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Private or Public Deployment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Not much freedom</a:t>
            </a:r>
          </a:p>
          <a:p>
            <a:pPr lvl="1"/>
            <a:r>
              <a:rPr lang="en-US" dirty="0" smtClean="0"/>
              <a:t>Choices of tools are limited</a:t>
            </a:r>
          </a:p>
          <a:p>
            <a:pPr lvl="1"/>
            <a:r>
              <a:rPr lang="en-US" dirty="0" smtClean="0"/>
              <a:t>Vendor Lock-in</a:t>
            </a:r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PaaS</a:t>
            </a:r>
            <a:r>
              <a:rPr lang="en-US" dirty="0" smtClean="0"/>
              <a:t> Service Providers</a:t>
            </a:r>
            <a:endParaRPr lang="en-US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service that allows existing applications to run on its hardware.</a:t>
            </a:r>
          </a:p>
          <a:p>
            <a:r>
              <a:rPr lang="en-US" dirty="0" smtClean="0"/>
              <a:t>Rents out resources dynamically wherever they are needed.</a:t>
            </a:r>
          </a:p>
          <a:p>
            <a:r>
              <a:rPr lang="en-US" dirty="0" smtClean="0"/>
              <a:t>Services:</a:t>
            </a:r>
          </a:p>
          <a:p>
            <a:pPr lvl="1"/>
            <a:r>
              <a:rPr lang="en-US" dirty="0" smtClean="0"/>
              <a:t>Compute Servers</a:t>
            </a:r>
          </a:p>
          <a:p>
            <a:pPr lvl="1"/>
            <a:r>
              <a:rPr lang="en-US" dirty="0" smtClean="0"/>
              <a:t>Data Storage</a:t>
            </a:r>
          </a:p>
          <a:p>
            <a:pPr lvl="1"/>
            <a:r>
              <a:rPr lang="en-US" dirty="0" smtClean="0"/>
              <a:t>Firewall</a:t>
            </a:r>
          </a:p>
          <a:p>
            <a:pPr lvl="1"/>
            <a:r>
              <a:rPr lang="en-US" dirty="0" smtClean="0"/>
              <a:t>Load Balancer</a:t>
            </a:r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Distinguishable features of </a:t>
            </a:r>
            <a:r>
              <a:rPr lang="en-US" dirty="0" err="1" smtClean="0"/>
              <a:t>IaaS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Geographical Presence</a:t>
            </a:r>
          </a:p>
          <a:p>
            <a:pPr lvl="1"/>
            <a:r>
              <a:rPr lang="en-US" dirty="0" smtClean="0"/>
              <a:t>Responsiveness</a:t>
            </a:r>
          </a:p>
          <a:p>
            <a:pPr lvl="1"/>
            <a:r>
              <a:rPr lang="en-US" dirty="0" smtClean="0"/>
              <a:t>Availability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User Interfaces and Access to Servers</a:t>
            </a:r>
          </a:p>
          <a:p>
            <a:pPr lvl="1"/>
            <a:r>
              <a:rPr lang="en-US" dirty="0" smtClean="0"/>
              <a:t>Providing means of accessing their Cloud</a:t>
            </a:r>
          </a:p>
          <a:p>
            <a:pPr lvl="2"/>
            <a:r>
              <a:rPr lang="en-US" dirty="0" err="1" smtClean="0"/>
              <a:t>Gui</a:t>
            </a:r>
            <a:endParaRPr lang="en-US" dirty="0" smtClean="0"/>
          </a:p>
          <a:p>
            <a:pPr lvl="2"/>
            <a:r>
              <a:rPr lang="en-US" dirty="0" smtClean="0"/>
              <a:t>CLI</a:t>
            </a:r>
          </a:p>
          <a:p>
            <a:pPr lvl="2"/>
            <a:r>
              <a:rPr lang="en-US" dirty="0" smtClean="0"/>
              <a:t>Web Services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Distinguishable features of </a:t>
            </a:r>
            <a:r>
              <a:rPr lang="en-US" dirty="0" err="1" smtClean="0"/>
              <a:t>IaaS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 Reservation of Capacity</a:t>
            </a:r>
          </a:p>
          <a:p>
            <a:pPr lvl="1"/>
            <a:r>
              <a:rPr lang="en-US" dirty="0" smtClean="0"/>
              <a:t>Time-Frame reservations</a:t>
            </a:r>
          </a:p>
          <a:p>
            <a:endParaRPr lang="en-US" dirty="0" smtClean="0"/>
          </a:p>
          <a:p>
            <a:r>
              <a:rPr lang="en-US" dirty="0" smtClean="0"/>
              <a:t>Automatic Scaling and Load Balancing</a:t>
            </a:r>
          </a:p>
          <a:p>
            <a:pPr lvl="1"/>
            <a:r>
              <a:rPr lang="en-US" dirty="0" smtClean="0"/>
              <a:t>Elasticity of the service</a:t>
            </a:r>
          </a:p>
          <a:p>
            <a:pPr lvl="1"/>
            <a:r>
              <a:rPr lang="en-US" dirty="0" smtClean="0"/>
              <a:t>One of the most desirable features of an </a:t>
            </a:r>
            <a:r>
              <a:rPr lang="en-US" dirty="0" err="1" smtClean="0"/>
              <a:t>IaaS</a:t>
            </a:r>
            <a:r>
              <a:rPr lang="en-US" dirty="0" smtClean="0"/>
              <a:t> Cloud</a:t>
            </a:r>
          </a:p>
          <a:p>
            <a:pPr lvl="1"/>
            <a:r>
              <a:rPr lang="en-US" dirty="0" smtClean="0"/>
              <a:t>Traffic distribution</a:t>
            </a:r>
          </a:p>
          <a:p>
            <a:endParaRPr lang="en-US" dirty="0" smtClean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Distinguishable features of </a:t>
            </a:r>
            <a:r>
              <a:rPr lang="en-US" dirty="0" err="1" smtClean="0"/>
              <a:t>IaaS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Service-Level Agreement</a:t>
            </a:r>
          </a:p>
          <a:p>
            <a:pPr lvl="1"/>
            <a:r>
              <a:rPr lang="en-US" dirty="0" smtClean="0"/>
              <a:t>As with all services, parties much sign an agreement</a:t>
            </a:r>
          </a:p>
          <a:p>
            <a:pPr lvl="1"/>
            <a:r>
              <a:rPr lang="en-US" dirty="0" smtClean="0"/>
              <a:t>Metrics</a:t>
            </a:r>
          </a:p>
          <a:p>
            <a:pPr lvl="2"/>
            <a:r>
              <a:rPr lang="en-US" dirty="0" smtClean="0"/>
              <a:t>Uptime, Performance measures</a:t>
            </a:r>
          </a:p>
          <a:p>
            <a:pPr lvl="1"/>
            <a:r>
              <a:rPr lang="en-US" dirty="0" smtClean="0"/>
              <a:t>Penalties</a:t>
            </a:r>
          </a:p>
          <a:p>
            <a:pPr lvl="2"/>
            <a:r>
              <a:rPr lang="en-US" dirty="0" smtClean="0"/>
              <a:t>Amazon</a:t>
            </a:r>
          </a:p>
          <a:p>
            <a:r>
              <a:rPr lang="en-US" dirty="0" smtClean="0"/>
              <a:t>Hypervisor and Operating System Choice</a:t>
            </a:r>
          </a:p>
          <a:p>
            <a:pPr lvl="1"/>
            <a:r>
              <a:rPr lang="en-US" dirty="0" err="1" smtClean="0"/>
              <a:t>Xen</a:t>
            </a:r>
            <a:endParaRPr lang="en-US" dirty="0" smtClean="0"/>
          </a:p>
          <a:p>
            <a:pPr lvl="1"/>
            <a:r>
              <a:rPr lang="en-US" dirty="0" err="1" smtClean="0"/>
              <a:t>VMWare</a:t>
            </a:r>
            <a:r>
              <a:rPr lang="en-US" dirty="0" smtClean="0"/>
              <a:t>, </a:t>
            </a:r>
            <a:r>
              <a:rPr lang="en-US" dirty="0" err="1" smtClean="0"/>
              <a:t>vCloud</a:t>
            </a:r>
            <a:r>
              <a:rPr lang="en-US" dirty="0" smtClean="0"/>
              <a:t>, Citric Cloud Center</a:t>
            </a:r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http://meship.com/Blog/wp-content/uploads/2011/03/innovation-cloud-compu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67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0"/>
            <a:ext cx="8229600" cy="2286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is Cloud </a:t>
            </a:r>
            <a:br>
              <a:rPr lang="en-US" sz="5400" dirty="0" smtClean="0"/>
            </a:br>
            <a:r>
              <a:rPr lang="en-US" sz="5400" dirty="0" smtClean="0"/>
              <a:t>Computing?</a:t>
            </a:r>
            <a:endParaRPr lang="en-US" sz="5400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198390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 Service Providers</a:t>
            </a:r>
            <a:endParaRPr lang="en-US" dirty="0"/>
          </a:p>
        </p:txBody>
      </p:sp>
      <p:pic>
        <p:nvPicPr>
          <p:cNvPr id="156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0" y="685800"/>
            <a:ext cx="914686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Cube Model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200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60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 Infrastructure Managers (VIMs)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Operating System of the Cloud</a:t>
            </a:r>
          </a:p>
          <a:p>
            <a:endParaRPr lang="en-US" dirty="0" smtClean="0"/>
          </a:p>
          <a:p>
            <a:r>
              <a:rPr lang="en-US" dirty="0" smtClean="0"/>
              <a:t>Responsible for the Allocation of resources in a cloud</a:t>
            </a:r>
          </a:p>
          <a:p>
            <a:endParaRPr lang="en-US" dirty="0" smtClean="0"/>
          </a:p>
          <a:p>
            <a:r>
              <a:rPr lang="en-US" dirty="0" smtClean="0"/>
              <a:t>Aggregates resources from multiple sources</a:t>
            </a:r>
          </a:p>
          <a:p>
            <a:endParaRPr lang="en-US" dirty="0" smtClean="0"/>
          </a:p>
          <a:p>
            <a:r>
              <a:rPr lang="en-US" dirty="0" smtClean="0"/>
              <a:t>Also called Cloud Operating System, Infrastructure Sharing Software, and Virtual Infrastructure Engines</a:t>
            </a:r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a VI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Virtualization Support</a:t>
            </a:r>
          </a:p>
          <a:p>
            <a:pPr lvl="1"/>
            <a:r>
              <a:rPr lang="en-US" dirty="0" smtClean="0"/>
              <a:t>Backbone</a:t>
            </a:r>
          </a:p>
          <a:p>
            <a:pPr lvl="1"/>
            <a:r>
              <a:rPr lang="en-US" dirty="0" err="1" smtClean="0"/>
              <a:t>Cpu</a:t>
            </a:r>
            <a:r>
              <a:rPr lang="en-US" dirty="0" smtClean="0"/>
              <a:t>, Memory, Storage</a:t>
            </a:r>
          </a:p>
          <a:p>
            <a:pPr lvl="1"/>
            <a:r>
              <a:rPr lang="en-US" dirty="0" smtClean="0"/>
              <a:t>Sizing and resizing</a:t>
            </a:r>
          </a:p>
          <a:p>
            <a:r>
              <a:rPr lang="en-US" dirty="0" smtClean="0"/>
              <a:t>Self-Service, On-Demand Resource Provisioning</a:t>
            </a:r>
          </a:p>
          <a:p>
            <a:pPr lvl="1"/>
            <a:r>
              <a:rPr lang="en-US" dirty="0" smtClean="0"/>
              <a:t>Directly obtain services from cloud</a:t>
            </a:r>
          </a:p>
          <a:p>
            <a:pPr lvl="2"/>
            <a:r>
              <a:rPr lang="en-US" dirty="0" smtClean="0"/>
              <a:t>Creation of Servers</a:t>
            </a:r>
          </a:p>
          <a:p>
            <a:pPr lvl="2"/>
            <a:r>
              <a:rPr lang="en-US" dirty="0" smtClean="0"/>
              <a:t>Tailoring Software</a:t>
            </a:r>
          </a:p>
          <a:p>
            <a:pPr lvl="2"/>
            <a:r>
              <a:rPr lang="en-US" dirty="0" smtClean="0"/>
              <a:t>Configurations</a:t>
            </a:r>
          </a:p>
          <a:p>
            <a:pPr lvl="2"/>
            <a:r>
              <a:rPr lang="en-US" dirty="0" smtClean="0"/>
              <a:t>Security Policies</a:t>
            </a:r>
          </a:p>
          <a:p>
            <a:pPr lvl="1"/>
            <a:r>
              <a:rPr lang="en-US" dirty="0" smtClean="0"/>
              <a:t>Eliminates going through a system admin</a:t>
            </a:r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of a VI Manager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Backend Hypervisors</a:t>
            </a:r>
          </a:p>
          <a:p>
            <a:pPr lvl="1"/>
            <a:r>
              <a:rPr lang="en-US" dirty="0" smtClean="0"/>
              <a:t>Drawbacks of virtualization models</a:t>
            </a:r>
          </a:p>
          <a:p>
            <a:pPr lvl="1"/>
            <a:r>
              <a:rPr lang="en-US" dirty="0" smtClean="0"/>
              <a:t>Uniform Management of Virtualization</a:t>
            </a:r>
          </a:p>
          <a:p>
            <a:r>
              <a:rPr lang="en-US" dirty="0" smtClean="0"/>
              <a:t>Storage Virtualization</a:t>
            </a:r>
          </a:p>
          <a:p>
            <a:pPr lvl="1"/>
            <a:r>
              <a:rPr lang="en-US" dirty="0" smtClean="0"/>
              <a:t>Abstracting Logical Storage from Physical Storage</a:t>
            </a:r>
          </a:p>
          <a:p>
            <a:pPr lvl="1"/>
            <a:r>
              <a:rPr lang="en-US" dirty="0" smtClean="0"/>
              <a:t>Creation of Virtual disk independent from device and location</a:t>
            </a:r>
          </a:p>
          <a:p>
            <a:pPr lvl="1"/>
            <a:r>
              <a:rPr lang="en-US" dirty="0" smtClean="0"/>
              <a:t>Storage Area Networks (SAN)</a:t>
            </a:r>
          </a:p>
          <a:p>
            <a:pPr lvl="2"/>
            <a:r>
              <a:rPr lang="en-US" dirty="0" err="1" smtClean="0"/>
              <a:t>Fibre</a:t>
            </a:r>
            <a:r>
              <a:rPr lang="en-US" dirty="0" smtClean="0"/>
              <a:t> Channel, </a:t>
            </a:r>
            <a:r>
              <a:rPr lang="en-US" dirty="0" err="1" smtClean="0"/>
              <a:t>iSCSI</a:t>
            </a:r>
            <a:r>
              <a:rPr lang="en-US" dirty="0" smtClean="0"/>
              <a:t>, NFS</a:t>
            </a:r>
          </a:p>
          <a:p>
            <a:endParaRPr lang="en-US" dirty="0"/>
          </a:p>
        </p:txBody>
      </p:sp>
      <p:pic>
        <p:nvPicPr>
          <p:cNvPr id="8194" name="Picture 2" descr="http://www.bcgsystems.com/Portals/34007/images/Virtualization%20Picture-resized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681730"/>
            <a:ext cx="2446037" cy="1789684"/>
          </a:xfrm>
          <a:prstGeom prst="rect">
            <a:avLst/>
          </a:prstGeom>
          <a:noFill/>
        </p:spPr>
      </p:pic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of a VI Manager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Interface to Public Clouds</a:t>
            </a:r>
          </a:p>
          <a:p>
            <a:pPr lvl="1"/>
            <a:r>
              <a:rPr lang="en-US" dirty="0" smtClean="0"/>
              <a:t>Overloading requires borrowing</a:t>
            </a:r>
          </a:p>
          <a:p>
            <a:pPr lvl="1"/>
            <a:r>
              <a:rPr lang="en-US" dirty="0" smtClean="0"/>
              <a:t>During spikes, VIMs can obtain resources from external sources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Virtual Networking</a:t>
            </a:r>
          </a:p>
          <a:p>
            <a:pPr lvl="1"/>
            <a:r>
              <a:rPr lang="en-US" dirty="0" smtClean="0"/>
              <a:t>Isolated Virtual Networks on top of a Physical Infrastructure</a:t>
            </a:r>
          </a:p>
          <a:p>
            <a:pPr lvl="1"/>
            <a:r>
              <a:rPr lang="en-US" dirty="0" smtClean="0"/>
              <a:t>Allows VMs to be grouped in same broad cast domain</a:t>
            </a:r>
          </a:p>
          <a:p>
            <a:pPr lvl="1"/>
            <a:r>
              <a:rPr lang="en-US" dirty="0" smtClean="0"/>
              <a:t>Allows VM’s in one group to block messages from another.</a:t>
            </a:r>
          </a:p>
          <a:p>
            <a:endParaRPr lang="en-US" dirty="0" smtClean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of a VI Manager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Dynamic Resource Allocation</a:t>
            </a:r>
          </a:p>
          <a:p>
            <a:pPr lvl="1"/>
            <a:r>
              <a:rPr lang="en-US" dirty="0" smtClean="0"/>
              <a:t>Resources need to allocated and </a:t>
            </a:r>
            <a:r>
              <a:rPr lang="en-US" dirty="0" err="1" smtClean="0"/>
              <a:t>deallocated</a:t>
            </a:r>
            <a:r>
              <a:rPr lang="en-US" dirty="0" smtClean="0"/>
              <a:t> when needed.</a:t>
            </a:r>
          </a:p>
          <a:p>
            <a:pPr lvl="2"/>
            <a:r>
              <a:rPr lang="en-US" dirty="0" smtClean="0"/>
              <a:t>Demand prediction is difficult to calculate</a:t>
            </a:r>
          </a:p>
          <a:p>
            <a:pPr lvl="1"/>
            <a:r>
              <a:rPr lang="en-US" dirty="0" smtClean="0"/>
              <a:t>Machine not in use will be put into a low-powered state</a:t>
            </a:r>
          </a:p>
          <a:p>
            <a:pPr lvl="1"/>
            <a:r>
              <a:rPr lang="en-US" dirty="0" smtClean="0"/>
              <a:t>Moving loads around to reduce overheating</a:t>
            </a:r>
          </a:p>
          <a:p>
            <a:pPr lvl="1"/>
            <a:r>
              <a:rPr lang="en-US" dirty="0" smtClean="0"/>
              <a:t>Monitor resource utilization and reallocated accordingly</a:t>
            </a:r>
          </a:p>
          <a:p>
            <a:r>
              <a:rPr lang="en-US" dirty="0" smtClean="0"/>
              <a:t>Virtual Clusters</a:t>
            </a:r>
          </a:p>
          <a:p>
            <a:pPr lvl="1"/>
            <a:r>
              <a:rPr lang="en-US" dirty="0" smtClean="0"/>
              <a:t>Holistically managing interconnected groups of Virtual Machines</a:t>
            </a:r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of a VI Manager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Reservation and Negotiation Mechanism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Requesting Computational Resources to be available for them at a specific time (AR)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endParaRPr lang="en-US" dirty="0" smtClean="0"/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Those that allow AR will be better than those without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endParaRPr lang="en-US" dirty="0" smtClean="0"/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Having advance reservations using complex attributes is useful to satisfy priorities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endParaRPr lang="en-US" dirty="0" smtClean="0"/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Reservations should also be able to be negotiated and renegotiated when required.</a:t>
            </a:r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 of a VI Manager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High Availability and Data Recovery</a:t>
            </a:r>
          </a:p>
          <a:p>
            <a:pPr lvl="1"/>
            <a:r>
              <a:rPr lang="en-US" dirty="0" smtClean="0"/>
              <a:t>Must have little downtime</a:t>
            </a:r>
          </a:p>
          <a:p>
            <a:pPr lvl="1"/>
            <a:r>
              <a:rPr lang="en-US" dirty="0" smtClean="0"/>
              <a:t>VIMs must have a High Availability (HA) feature used to minimize downtime and prevent business disruptions</a:t>
            </a:r>
          </a:p>
          <a:p>
            <a:pPr lvl="2"/>
            <a:r>
              <a:rPr lang="en-US" dirty="0" smtClean="0"/>
              <a:t>Detects physical/virtual server failure</a:t>
            </a:r>
          </a:p>
          <a:p>
            <a:pPr lvl="2"/>
            <a:r>
              <a:rPr lang="en-US" dirty="0" smtClean="0"/>
              <a:t>Restarts VM on a healthy server</a:t>
            </a:r>
          </a:p>
          <a:p>
            <a:pPr lvl="2"/>
            <a:r>
              <a:rPr lang="en-US" dirty="0" smtClean="0"/>
              <a:t>If not enough VIMs will run redundant VMs and Synchronize them</a:t>
            </a:r>
          </a:p>
          <a:p>
            <a:pPr lvl="3"/>
            <a:r>
              <a:rPr lang="en-US" dirty="0" smtClean="0"/>
              <a:t>If one fails, users can be moved to a healthy one</a:t>
            </a:r>
          </a:p>
          <a:p>
            <a:pPr lvl="1"/>
            <a:r>
              <a:rPr lang="en-US" dirty="0" smtClean="0"/>
              <a:t>VI Managers must handle backups of a large number of VMs</a:t>
            </a:r>
          </a:p>
          <a:p>
            <a:pPr lvl="2"/>
            <a:r>
              <a:rPr lang="en-US" dirty="0" smtClean="0"/>
              <a:t>Must not interfere with performance too much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 Infrastructure Managers</a:t>
            </a:r>
            <a:endParaRPr lang="en-US" dirty="0"/>
          </a:p>
        </p:txBody>
      </p:sp>
      <p:pic>
        <p:nvPicPr>
          <p:cNvPr id="158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33857"/>
            <a:ext cx="7543800" cy="460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Virtualized distributed processing, storage, and software resources and a service.</a:t>
            </a:r>
          </a:p>
          <a:p>
            <a:endParaRPr lang="en-US" dirty="0" smtClean="0"/>
          </a:p>
          <a:p>
            <a:r>
              <a:rPr lang="en-US" dirty="0" smtClean="0"/>
              <a:t>Delivering computing as a on-demand, pay-as-you-go service.</a:t>
            </a:r>
          </a:p>
          <a:p>
            <a:endParaRPr lang="en-US" dirty="0" smtClean="0"/>
          </a:p>
          <a:p>
            <a:r>
              <a:rPr lang="en-US" dirty="0" smtClean="0"/>
              <a:t>"clouds are a large pool of easily usable and accessible virtualized resources (such as hardware, development platforms and/or services). These resources can be dynamically reconfigured to adjust to a variable load (scale), allowing also for an optimum resource utilization. This pool of resources is typically exploited by a pay-per-use model in which guarantees are offered by the Infrastructure Provider by means of customized Service Level Agreements." Vaquero et al.</a:t>
            </a:r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Reliant on Cloud Provider</a:t>
            </a:r>
          </a:p>
          <a:p>
            <a:pPr lvl="1"/>
            <a:r>
              <a:rPr lang="en-US" dirty="0" smtClean="0"/>
              <a:t>Flaws</a:t>
            </a:r>
          </a:p>
          <a:p>
            <a:endParaRPr lang="en-US" dirty="0" smtClean="0"/>
          </a:p>
          <a:p>
            <a:r>
              <a:rPr lang="en-US" dirty="0" smtClean="0"/>
              <a:t>Requires an Internet Access</a:t>
            </a:r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</a:p>
          <a:p>
            <a:endParaRPr lang="en-US" dirty="0" smtClean="0"/>
          </a:p>
          <a:p>
            <a:r>
              <a:rPr lang="en-US" dirty="0" smtClean="0"/>
              <a:t>Software as a Service</a:t>
            </a:r>
          </a:p>
          <a:p>
            <a:endParaRPr lang="en-US" dirty="0" smtClean="0"/>
          </a:p>
          <a:p>
            <a:r>
              <a:rPr lang="en-US" dirty="0" smtClean="0"/>
              <a:t>Platform as a Service</a:t>
            </a:r>
          </a:p>
          <a:p>
            <a:endParaRPr lang="en-US" dirty="0" smtClean="0"/>
          </a:p>
          <a:p>
            <a:r>
              <a:rPr lang="en-US" dirty="0" smtClean="0"/>
              <a:t>Infrastructure as a Service</a:t>
            </a:r>
          </a:p>
          <a:p>
            <a:pPr lvl="1"/>
            <a:r>
              <a:rPr lang="en-US" dirty="0" smtClean="0"/>
              <a:t>Virtual Infrastructure Management</a:t>
            </a:r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Computing: Principles and Paradigms. </a:t>
            </a:r>
            <a:r>
              <a:rPr lang="en-US" dirty="0" err="1" smtClean="0"/>
              <a:t>Buyya</a:t>
            </a:r>
            <a:r>
              <a:rPr lang="en-US" dirty="0" smtClean="0"/>
              <a:t> et al.</a:t>
            </a:r>
          </a:p>
          <a:p>
            <a:endParaRPr lang="en-US" dirty="0" smtClean="0"/>
          </a:p>
          <a:p>
            <a:r>
              <a:rPr lang="en-US" dirty="0" smtClean="0"/>
              <a:t>ExplainingComputers.com</a:t>
            </a:r>
          </a:p>
          <a:p>
            <a:endParaRPr lang="en-US" dirty="0" smtClean="0"/>
          </a:p>
          <a:p>
            <a:r>
              <a:rPr lang="en-US" dirty="0" smtClean="0"/>
              <a:t>http://www.securityweek.com/addressing-cloud-security-concerns-key-issues-and-recommendations</a:t>
            </a:r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8991600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THANK YOU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For further details, please contact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Sachindra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Chavan</a:t>
            </a: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IN" dirty="0" err="1" smtClean="0">
                <a:latin typeface="Arial Narrow" pitchFamily="34" charset="0"/>
                <a:ea typeface="+mn-ea"/>
                <a:hlinkClick r:id="rId2"/>
              </a:rPr>
              <a:t>sachindrac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2"/>
              </a:rPr>
              <a:t>@</a:t>
            </a: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2"/>
              </a:rPr>
              <a:t>isquareit.edu.in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Department of Information</a:t>
            </a:r>
            <a:r>
              <a:rPr kumimoji="0" lang="en-I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Technology</a:t>
            </a: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Hope Foundation’s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International Institute of Information Technology, I²IT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P-14,Rajiv Gandhi Infotech Park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MIDC Phase 1, Hinjawadi, Pune – 411057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Tel - +91 20 22933441/2/3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3"/>
              </a:rPr>
              <a:t>www.isquareit.edu.in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| 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hlinkClick r:id="rId4"/>
              </a:rPr>
              <a:t>info@isquareit.edu.in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a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Pay-per-use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Elastic capacity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Illusion of Infinite Resources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Self-Service interface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Resources that are abstracted or virtualized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Provide API and Development tools for developers to build scalable applications on their services.</a:t>
            </a:r>
            <a:endParaRPr lang="en-US" dirty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 Cloud?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Dynamically Scalable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Device independent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Instant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Cost-efficient</a:t>
            </a:r>
          </a:p>
          <a:p>
            <a:pPr lvl="1"/>
            <a:r>
              <a:rPr lang="en-US" dirty="0" smtClean="0"/>
              <a:t>Task-Centrism</a:t>
            </a:r>
          </a:p>
          <a:p>
            <a:pPr lvl="1"/>
            <a:r>
              <a:rPr lang="en-US" smtClean="0"/>
              <a:t>Private Server Cost</a:t>
            </a:r>
            <a:endParaRPr lang="en-US" dirty="0" smtClean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Cloud Computing</a:t>
            </a:r>
            <a:endParaRPr lang="en-US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448" y="533400"/>
            <a:ext cx="640495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Under-utilization of resource</a:t>
            </a:r>
          </a:p>
          <a:p>
            <a:r>
              <a:rPr lang="en-US" dirty="0" smtClean="0"/>
              <a:t>Dividing up the resources</a:t>
            </a:r>
          </a:p>
          <a:p>
            <a:r>
              <a:rPr lang="en-US" dirty="0" smtClean="0"/>
              <a:t>Maintenance required</a:t>
            </a:r>
          </a:p>
          <a:p>
            <a:pPr lvl="1"/>
            <a:r>
              <a:rPr lang="en-US" dirty="0" smtClean="0"/>
              <a:t>Controlling job flow</a:t>
            </a:r>
            <a:endParaRPr lang="en-US" dirty="0"/>
          </a:p>
        </p:txBody>
      </p:sp>
      <p:pic>
        <p:nvPicPr>
          <p:cNvPr id="151554" name="Picture 2" descr="http://www.eci.com/blog/images/2-9-12_vmware_virtualiz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43200"/>
            <a:ext cx="4286250" cy="2533651"/>
          </a:xfrm>
          <a:prstGeom prst="rect">
            <a:avLst/>
          </a:prstGeom>
          <a:noFill/>
        </p:spPr>
      </p:pic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Models of a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Private/Enterprise</a:t>
            </a:r>
          </a:p>
          <a:p>
            <a:r>
              <a:rPr lang="en-US" dirty="0" smtClean="0"/>
              <a:t>Dedicated</a:t>
            </a:r>
          </a:p>
          <a:p>
            <a:r>
              <a:rPr lang="en-US" dirty="0" smtClean="0"/>
              <a:t>Hybrid/Mixed</a:t>
            </a:r>
          </a:p>
          <a:p>
            <a:r>
              <a:rPr lang="en-US" dirty="0" smtClean="0"/>
              <a:t>Cloud/Public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0"/>
            <a:ext cx="781547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off-the-shelf applications offered over the internet</a:t>
            </a:r>
          </a:p>
          <a:p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Google Docs</a:t>
            </a:r>
          </a:p>
          <a:p>
            <a:pPr lvl="1"/>
            <a:r>
              <a:rPr lang="en-US" dirty="0" smtClean="0"/>
              <a:t>Aviary</a:t>
            </a:r>
          </a:p>
          <a:p>
            <a:pPr lvl="1"/>
            <a:r>
              <a:rPr lang="en-US" dirty="0" err="1" smtClean="0"/>
              <a:t>Pixlr</a:t>
            </a:r>
            <a:endParaRPr lang="en-US" dirty="0" smtClean="0"/>
          </a:p>
          <a:p>
            <a:pPr lvl="1"/>
            <a:r>
              <a:rPr lang="en-US" dirty="0" smtClean="0"/>
              <a:t>Microsoft Office Web App</a:t>
            </a:r>
          </a:p>
          <a:p>
            <a:endParaRPr lang="en-US" dirty="0" smtClean="0"/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92968"/>
            <a:ext cx="1249041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 smtClean="0">
                <a:latin typeface="Arial Narrow" pitchFamily="34" charset="0"/>
              </a:rPr>
              <a:t>Hope Foundation’s International Institute of Information Technology, I²IT P-14,Rajiv Gandhi Infotech Park</a:t>
            </a:r>
          </a:p>
          <a:p>
            <a:pPr algn="ctr"/>
            <a:r>
              <a:rPr lang="en-IN" sz="1400" i="1" dirty="0" smtClean="0">
                <a:latin typeface="Arial Narrow" pitchFamily="34" charset="0"/>
              </a:rPr>
              <a:t>MIDC Phase 1, Hinjawadi, Pune – 411057 Tel - +91 20 22933441/2/3 </a:t>
            </a:r>
            <a:r>
              <a:rPr lang="en-IN" sz="1400" i="1" dirty="0" smtClean="0">
                <a:solidFill>
                  <a:srgbClr val="FF0000"/>
                </a:solidFill>
                <a:latin typeface="Arial Narrow" pitchFamily="34" charset="0"/>
              </a:rPr>
              <a:t>| www.isquareit.edu.in | info@isquareit.edu.in</a:t>
            </a:r>
            <a:endParaRPr lang="en-IN" sz="1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2057</TotalTime>
  <Words>2045</Words>
  <Application>Microsoft Office PowerPoint</Application>
  <PresentationFormat>On-screen Show (4:3)</PresentationFormat>
  <Paragraphs>298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Aspect</vt:lpstr>
      <vt:lpstr>Cloud Computing</vt:lpstr>
      <vt:lpstr>What is Cloud  Computing?</vt:lpstr>
      <vt:lpstr>Cloud Computing</vt:lpstr>
      <vt:lpstr>Characteristics of a Cloud</vt:lpstr>
      <vt:lpstr>Why go Cloud?</vt:lpstr>
      <vt:lpstr>Models of Cloud Computing</vt:lpstr>
      <vt:lpstr>Virtualization</vt:lpstr>
      <vt:lpstr>Deployment Models of a Cloud</vt:lpstr>
      <vt:lpstr>Software as a Service (SaaS)</vt:lpstr>
      <vt:lpstr>Software as a Service cont.</vt:lpstr>
      <vt:lpstr>Platform as a Service (PaaS)</vt:lpstr>
      <vt:lpstr>Features to look for</vt:lpstr>
      <vt:lpstr>Programming Models</vt:lpstr>
      <vt:lpstr>Platform as a Service (cont.)</vt:lpstr>
      <vt:lpstr>PaaS Service Providers</vt:lpstr>
      <vt:lpstr>Infrastructure as a Service (IaaS)</vt:lpstr>
      <vt:lpstr>Distinguishable features of IaaS</vt:lpstr>
      <vt:lpstr>Distinguishable features of IaaS (Cont.)</vt:lpstr>
      <vt:lpstr>Distinguishable features of IaaS (Cont.)</vt:lpstr>
      <vt:lpstr>IaaS Service Providers</vt:lpstr>
      <vt:lpstr>Cloud Cube Model</vt:lpstr>
      <vt:lpstr>Virtual Infrastructure Managers (VIMs)</vt:lpstr>
      <vt:lpstr>Features of a VI Manager</vt:lpstr>
      <vt:lpstr>Features of a VI Manager (Cont.)</vt:lpstr>
      <vt:lpstr>Features of a VI Manager (Cont.)</vt:lpstr>
      <vt:lpstr>Features of a VI Manager (Cont.)</vt:lpstr>
      <vt:lpstr>Features of a VI Manager (Cont.)</vt:lpstr>
      <vt:lpstr>Features of a VI Manager (Cont.)</vt:lpstr>
      <vt:lpstr>Virtual Infrastructure Managers</vt:lpstr>
      <vt:lpstr>Disadvantages of the Cloud</vt:lpstr>
      <vt:lpstr>Summary</vt:lpstr>
      <vt:lpstr>Works Cited</vt:lpstr>
      <vt:lpstr>Slide 33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</dc:title>
  <dc:creator>MySpecialPC</dc:creator>
  <cp:lastModifiedBy>Vaidehi Banerjee</cp:lastModifiedBy>
  <cp:revision>41</cp:revision>
  <dcterms:created xsi:type="dcterms:W3CDTF">2012-05-13T03:12:15Z</dcterms:created>
  <dcterms:modified xsi:type="dcterms:W3CDTF">2019-01-04T14:54:42Z</dcterms:modified>
</cp:coreProperties>
</file>