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0083800" cy="7556500"/>
  <p:notesSz cx="10083800" cy="7556500"/>
  <p:defaultTextStyle>
    <a:defPPr>
      <a:defRPr lang="en-US"/>
    </a:defPPr>
    <a:lvl1pPr marL="0" algn="l" defTabSz="91411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058" algn="l" defTabSz="91411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115" algn="l" defTabSz="91411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173" algn="l" defTabSz="91411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231" algn="l" defTabSz="91411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289" algn="l" defTabSz="91411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347" algn="l" defTabSz="91411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405" algn="l" defTabSz="91411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462" algn="l" defTabSz="91411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8309" autoAdjust="0"/>
    <p:restoredTop sz="94660"/>
  </p:normalViewPr>
  <p:slideViewPr>
    <p:cSldViewPr>
      <p:cViewPr varScale="1">
        <p:scale>
          <a:sx n="58" d="100"/>
          <a:sy n="58" d="100"/>
        </p:scale>
        <p:origin x="-1146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6285" y="2347413"/>
            <a:ext cx="8571230" cy="16197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570" y="4282016"/>
            <a:ext cx="7058660" cy="193110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3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8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7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6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95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35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74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1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061789" y="334098"/>
            <a:ext cx="2501692" cy="710345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6712" y="334098"/>
            <a:ext cx="7337015" cy="710345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551" y="4855753"/>
            <a:ext cx="8571230" cy="1500805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551" y="3202769"/>
            <a:ext cx="8571230" cy="1652984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39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0783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1175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201567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51959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302351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5274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403135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6710" y="1943352"/>
            <a:ext cx="4919354" cy="5494205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44127" y="1943352"/>
            <a:ext cx="4919354" cy="5494205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190" y="302610"/>
            <a:ext cx="9075420" cy="125941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190" y="1691467"/>
            <a:ext cx="4455430" cy="704923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3920" indent="0">
              <a:buNone/>
              <a:defRPr sz="2200" b="1"/>
            </a:lvl2pPr>
            <a:lvl3pPr marL="1007838" indent="0">
              <a:buNone/>
              <a:defRPr sz="2000" b="1"/>
            </a:lvl3pPr>
            <a:lvl4pPr marL="1511758" indent="0">
              <a:buNone/>
              <a:defRPr sz="1800" b="1"/>
            </a:lvl4pPr>
            <a:lvl5pPr marL="2015677" indent="0">
              <a:buNone/>
              <a:defRPr sz="1800" b="1"/>
            </a:lvl5pPr>
            <a:lvl6pPr marL="2519597" indent="0">
              <a:buNone/>
              <a:defRPr sz="1800" b="1"/>
            </a:lvl6pPr>
            <a:lvl7pPr marL="3023515" indent="0">
              <a:buNone/>
              <a:defRPr sz="1800" b="1"/>
            </a:lvl7pPr>
            <a:lvl8pPr marL="3527435" indent="0">
              <a:buNone/>
              <a:defRPr sz="1800" b="1"/>
            </a:lvl8pPr>
            <a:lvl9pPr marL="4031354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190" y="2396390"/>
            <a:ext cx="4455430" cy="4353734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2432" y="1691467"/>
            <a:ext cx="4457180" cy="704923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3920" indent="0">
              <a:buNone/>
              <a:defRPr sz="2200" b="1"/>
            </a:lvl2pPr>
            <a:lvl3pPr marL="1007838" indent="0">
              <a:buNone/>
              <a:defRPr sz="2000" b="1"/>
            </a:lvl3pPr>
            <a:lvl4pPr marL="1511758" indent="0">
              <a:buNone/>
              <a:defRPr sz="1800" b="1"/>
            </a:lvl4pPr>
            <a:lvl5pPr marL="2015677" indent="0">
              <a:buNone/>
              <a:defRPr sz="1800" b="1"/>
            </a:lvl5pPr>
            <a:lvl6pPr marL="2519597" indent="0">
              <a:buNone/>
              <a:defRPr sz="1800" b="1"/>
            </a:lvl6pPr>
            <a:lvl7pPr marL="3023515" indent="0">
              <a:buNone/>
              <a:defRPr sz="1800" b="1"/>
            </a:lvl7pPr>
            <a:lvl8pPr marL="3527435" indent="0">
              <a:buNone/>
              <a:defRPr sz="1800" b="1"/>
            </a:lvl8pPr>
            <a:lvl9pPr marL="4031354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2432" y="2396390"/>
            <a:ext cx="4457180" cy="4353734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192" y="300862"/>
            <a:ext cx="3317501" cy="1280407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2486" y="300863"/>
            <a:ext cx="5637124" cy="6449263"/>
          </a:xfrm>
        </p:spPr>
        <p:txBody>
          <a:bodyPr/>
          <a:lstStyle>
            <a:lvl1pPr>
              <a:defRPr sz="3500"/>
            </a:lvl1pPr>
            <a:lvl2pPr>
              <a:defRPr sz="31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192" y="1581268"/>
            <a:ext cx="3317501" cy="5168856"/>
          </a:xfrm>
        </p:spPr>
        <p:txBody>
          <a:bodyPr/>
          <a:lstStyle>
            <a:lvl1pPr marL="0" indent="0">
              <a:buNone/>
              <a:defRPr sz="1500"/>
            </a:lvl1pPr>
            <a:lvl2pPr marL="503920" indent="0">
              <a:buNone/>
              <a:defRPr sz="1300"/>
            </a:lvl2pPr>
            <a:lvl3pPr marL="1007838" indent="0">
              <a:buNone/>
              <a:defRPr sz="1100"/>
            </a:lvl3pPr>
            <a:lvl4pPr marL="1511758" indent="0">
              <a:buNone/>
              <a:defRPr sz="1000"/>
            </a:lvl4pPr>
            <a:lvl5pPr marL="2015677" indent="0">
              <a:buNone/>
              <a:defRPr sz="1000"/>
            </a:lvl5pPr>
            <a:lvl6pPr marL="2519597" indent="0">
              <a:buNone/>
              <a:defRPr sz="1000"/>
            </a:lvl6pPr>
            <a:lvl7pPr marL="3023515" indent="0">
              <a:buNone/>
              <a:defRPr sz="1000"/>
            </a:lvl7pPr>
            <a:lvl8pPr marL="3527435" indent="0">
              <a:buNone/>
              <a:defRPr sz="1000"/>
            </a:lvl8pPr>
            <a:lvl9pPr marL="4031354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95" y="5289550"/>
            <a:ext cx="6050280" cy="624461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95" y="675187"/>
            <a:ext cx="6050280" cy="4533900"/>
          </a:xfrm>
        </p:spPr>
        <p:txBody>
          <a:bodyPr/>
          <a:lstStyle>
            <a:lvl1pPr marL="0" indent="0">
              <a:buNone/>
              <a:defRPr sz="3500"/>
            </a:lvl1pPr>
            <a:lvl2pPr marL="503920" indent="0">
              <a:buNone/>
              <a:defRPr sz="3100"/>
            </a:lvl2pPr>
            <a:lvl3pPr marL="1007838" indent="0">
              <a:buNone/>
              <a:defRPr sz="2600"/>
            </a:lvl3pPr>
            <a:lvl4pPr marL="1511758" indent="0">
              <a:buNone/>
              <a:defRPr sz="2200"/>
            </a:lvl4pPr>
            <a:lvl5pPr marL="2015677" indent="0">
              <a:buNone/>
              <a:defRPr sz="2200"/>
            </a:lvl5pPr>
            <a:lvl6pPr marL="2519597" indent="0">
              <a:buNone/>
              <a:defRPr sz="2200"/>
            </a:lvl6pPr>
            <a:lvl7pPr marL="3023515" indent="0">
              <a:buNone/>
              <a:defRPr sz="2200"/>
            </a:lvl7pPr>
            <a:lvl8pPr marL="3527435" indent="0">
              <a:buNone/>
              <a:defRPr sz="2200"/>
            </a:lvl8pPr>
            <a:lvl9pPr marL="4031354" indent="0">
              <a:buNone/>
              <a:defRPr sz="22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95" y="5914011"/>
            <a:ext cx="6050280" cy="886839"/>
          </a:xfrm>
        </p:spPr>
        <p:txBody>
          <a:bodyPr/>
          <a:lstStyle>
            <a:lvl1pPr marL="0" indent="0">
              <a:buNone/>
              <a:defRPr sz="1500"/>
            </a:lvl1pPr>
            <a:lvl2pPr marL="503920" indent="0">
              <a:buNone/>
              <a:defRPr sz="1300"/>
            </a:lvl2pPr>
            <a:lvl3pPr marL="1007838" indent="0">
              <a:buNone/>
              <a:defRPr sz="1100"/>
            </a:lvl3pPr>
            <a:lvl4pPr marL="1511758" indent="0">
              <a:buNone/>
              <a:defRPr sz="1000"/>
            </a:lvl4pPr>
            <a:lvl5pPr marL="2015677" indent="0">
              <a:buNone/>
              <a:defRPr sz="1000"/>
            </a:lvl5pPr>
            <a:lvl6pPr marL="2519597" indent="0">
              <a:buNone/>
              <a:defRPr sz="1000"/>
            </a:lvl6pPr>
            <a:lvl7pPr marL="3023515" indent="0">
              <a:buNone/>
              <a:defRPr sz="1000"/>
            </a:lvl7pPr>
            <a:lvl8pPr marL="3527435" indent="0">
              <a:buNone/>
              <a:defRPr sz="1000"/>
            </a:lvl8pPr>
            <a:lvl9pPr marL="4031354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4190" y="302610"/>
            <a:ext cx="9075420" cy="1259417"/>
          </a:xfrm>
          <a:prstGeom prst="rect">
            <a:avLst/>
          </a:prstGeom>
        </p:spPr>
        <p:txBody>
          <a:bodyPr vert="horz" lIns="100783" tIns="50392" rIns="100783" bIns="50392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190" y="1763185"/>
            <a:ext cx="9075420" cy="4986941"/>
          </a:xfrm>
          <a:prstGeom prst="rect">
            <a:avLst/>
          </a:prstGeom>
        </p:spPr>
        <p:txBody>
          <a:bodyPr vert="horz" lIns="100783" tIns="50392" rIns="100783" bIns="5039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191" y="7003756"/>
            <a:ext cx="2352887" cy="402314"/>
          </a:xfrm>
          <a:prstGeom prst="rect">
            <a:avLst/>
          </a:prstGeom>
        </p:spPr>
        <p:txBody>
          <a:bodyPr vert="horz" lIns="100783" tIns="50392" rIns="100783" bIns="50392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5300" y="7003756"/>
            <a:ext cx="3193203" cy="402314"/>
          </a:xfrm>
          <a:prstGeom prst="rect">
            <a:avLst/>
          </a:prstGeom>
        </p:spPr>
        <p:txBody>
          <a:bodyPr vert="horz" lIns="100783" tIns="50392" rIns="100783" bIns="50392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6723" y="7003756"/>
            <a:ext cx="2352887" cy="402314"/>
          </a:xfrm>
          <a:prstGeom prst="rect">
            <a:avLst/>
          </a:prstGeom>
        </p:spPr>
        <p:txBody>
          <a:bodyPr vert="horz" lIns="100783" tIns="50392" rIns="100783" bIns="50392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1007838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7940" indent="-377940" algn="l" defTabSz="1007838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18869" indent="-314949" algn="l" defTabSz="1007838" rtl="0" eaLnBrk="1" latinLnBrk="0" hangingPunct="1">
        <a:spcBef>
          <a:spcPct val="20000"/>
        </a:spcBef>
        <a:buFont typeface="Arial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59799" indent="-251960" algn="l" defTabSz="1007838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63717" indent="-251960" algn="l" defTabSz="1007838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67637" indent="-251960" algn="l" defTabSz="1007838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71557" indent="-251960" algn="l" defTabSz="1007838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75476" indent="-251960" algn="l" defTabSz="1007838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79395" indent="-251960" algn="l" defTabSz="1007838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83314" indent="-251960" algn="l" defTabSz="1007838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83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3920" algn="l" defTabSz="100783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7838" algn="l" defTabSz="100783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758" algn="l" defTabSz="100783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5677" algn="l" defTabSz="100783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9597" algn="l" defTabSz="100783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3515" algn="l" defTabSz="100783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7435" algn="l" defTabSz="100783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31354" algn="l" defTabSz="100783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ordepdev.me/posts/code-coverage" TargetMode="External"/><Relationship Id="rId2" Type="http://schemas.openxmlformats.org/officeDocument/2006/relationships/hyperlink" Target="https://en.wikipedia.org/wiki/Code_coverage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ashvinik@isquareit.edu.in" TargetMode="External"/><Relationship Id="rId2" Type="http://schemas.openxmlformats.org/officeDocument/2006/relationships/hyperlink" Target="http://www.isquareit.edu.in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mailto:info@isquareit.edu.in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isquareit.edu.in" TargetMode="External"/><Relationship Id="rId2" Type="http://schemas.openxmlformats.org/officeDocument/2006/relationships/hyperlink" Target="http://www.isquareit.edu.in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isquareit.edu.in" TargetMode="External"/><Relationship Id="rId2" Type="http://schemas.openxmlformats.org/officeDocument/2006/relationships/hyperlink" Target="http://www.isquareit.edu.in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isquareit.edu.in" TargetMode="External"/><Relationship Id="rId2" Type="http://schemas.openxmlformats.org/officeDocument/2006/relationships/hyperlink" Target="http://www.isquareit.edu.in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isquareit.edu.in" TargetMode="External"/><Relationship Id="rId2" Type="http://schemas.openxmlformats.org/officeDocument/2006/relationships/hyperlink" Target="http://www.isquareit.edu.in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s://coverage.readthedocs.io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isquareit.edu.in" TargetMode="External"/><Relationship Id="rId2" Type="http://schemas.openxmlformats.org/officeDocument/2006/relationships/hyperlink" Target="http://www.isquareit.edu.in/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isquareit.edu.in" TargetMode="External"/><Relationship Id="rId2" Type="http://schemas.openxmlformats.org/officeDocument/2006/relationships/hyperlink" Target="http://www.isquareit.edu.in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isquareit.edu.in" TargetMode="External"/><Relationship Id="rId2" Type="http://schemas.openxmlformats.org/officeDocument/2006/relationships/hyperlink" Target="http://www.isquareit.edu.in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isquareit.edu.in" TargetMode="External"/><Relationship Id="rId2" Type="http://schemas.openxmlformats.org/officeDocument/2006/relationships/hyperlink" Target="http://www.isquareit.edu.in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ode_Coverag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55900" y="1111250"/>
            <a:ext cx="4540301" cy="2438400"/>
          </a:xfrm>
          <a:prstGeom prst="rect">
            <a:avLst/>
          </a:prstGeom>
        </p:spPr>
      </p:pic>
      <p:sp>
        <p:nvSpPr>
          <p:cNvPr id="2" name="object 2"/>
          <p:cNvSpPr txBox="1"/>
          <p:nvPr/>
        </p:nvSpPr>
        <p:spPr>
          <a:xfrm>
            <a:off x="1689100" y="3530878"/>
            <a:ext cx="7086600" cy="628372"/>
          </a:xfrm>
          <a:prstGeom prst="rect">
            <a:avLst/>
          </a:prstGeom>
        </p:spPr>
        <p:txBody>
          <a:bodyPr vert="horz" wrap="square" lIns="0" tIns="12695" rIns="0" bIns="0" rtlCol="0">
            <a:spAutoFit/>
          </a:bodyPr>
          <a:lstStyle/>
          <a:p>
            <a:pPr marL="12695" algn="ctr">
              <a:spcBef>
                <a:spcPts val="100"/>
              </a:spcBef>
            </a:pPr>
            <a:r>
              <a:rPr lang="en-US" sz="4000" b="1" spc="-6" dirty="0" smtClean="0">
                <a:latin typeface="Liberation Sans"/>
                <a:cs typeface="Liberation Sans"/>
              </a:rPr>
              <a:t>CODE</a:t>
            </a:r>
            <a:r>
              <a:rPr lang="en-US" sz="4000" b="1" spc="-90" dirty="0" smtClean="0">
                <a:latin typeface="Liberation Sans"/>
                <a:cs typeface="Liberation Sans"/>
              </a:rPr>
              <a:t> </a:t>
            </a:r>
            <a:r>
              <a:rPr lang="en-US" sz="4000" b="1" spc="-10" dirty="0" smtClean="0">
                <a:latin typeface="Liberation Sans"/>
                <a:cs typeface="Liberation Sans"/>
              </a:rPr>
              <a:t>COVERAGE</a:t>
            </a:r>
            <a:endParaRPr lang="en-US" sz="4000" dirty="0">
              <a:latin typeface="Liberation Sans"/>
              <a:cs typeface="Liberation San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0" y="4006850"/>
            <a:ext cx="10083800" cy="4042127"/>
          </a:xfrm>
          <a:prstGeom prst="rect">
            <a:avLst/>
          </a:prstGeom>
        </p:spPr>
        <p:txBody>
          <a:bodyPr vert="horz" wrap="square" lIns="0" tIns="12695" rIns="0" bIns="0" rtlCol="0">
            <a:spAutoFit/>
          </a:bodyPr>
          <a:lstStyle/>
          <a:p>
            <a:pPr marL="12695" algn="ctr">
              <a:spcBef>
                <a:spcPts val="100"/>
              </a:spcBef>
            </a:pPr>
            <a:r>
              <a:rPr sz="3200" spc="-6" dirty="0">
                <a:latin typeface="Liberation Sans"/>
                <a:cs typeface="Liberation Sans"/>
              </a:rPr>
              <a:t>Prof. </a:t>
            </a:r>
            <a:r>
              <a:rPr sz="3200" dirty="0" err="1">
                <a:latin typeface="Liberation Sans"/>
                <a:cs typeface="Liberation Sans"/>
              </a:rPr>
              <a:t>Ramkrushna</a:t>
            </a:r>
            <a:r>
              <a:rPr sz="3200" spc="-65" dirty="0">
                <a:latin typeface="Liberation Sans"/>
                <a:cs typeface="Liberation Sans"/>
              </a:rPr>
              <a:t> </a:t>
            </a:r>
            <a:r>
              <a:rPr sz="3200" dirty="0" err="1" smtClean="0">
                <a:latin typeface="Liberation Sans"/>
                <a:cs typeface="Liberation Sans"/>
              </a:rPr>
              <a:t>Maheshwar</a:t>
            </a:r>
            <a:endParaRPr lang="en-IN" sz="3200" dirty="0" smtClean="0">
              <a:latin typeface="Liberation Sans"/>
              <a:cs typeface="Liberation Sans"/>
            </a:endParaRPr>
          </a:p>
          <a:p>
            <a:pPr marL="12695" algn="ctr">
              <a:spcBef>
                <a:spcPts val="100"/>
              </a:spcBef>
            </a:pPr>
            <a:r>
              <a:rPr lang="en-IN" sz="3200" dirty="0" smtClean="0">
                <a:latin typeface="Liberation Sans"/>
                <a:cs typeface="Liberation Sans"/>
              </a:rPr>
              <a:t>Assistant Professor</a:t>
            </a:r>
            <a:endParaRPr lang="en-US" sz="3200" dirty="0" smtClean="0">
              <a:latin typeface="Liberation Sans"/>
              <a:cs typeface="Liberation Sans"/>
            </a:endParaRPr>
          </a:p>
          <a:p>
            <a:pPr marL="12695" algn="ctr">
              <a:spcBef>
                <a:spcPts val="100"/>
              </a:spcBef>
            </a:pPr>
            <a:r>
              <a:rPr lang="en-US" sz="3200" dirty="0" smtClean="0">
                <a:latin typeface="Liberation Sans"/>
                <a:cs typeface="Liberation Sans"/>
              </a:rPr>
              <a:t>Department of Computer </a:t>
            </a:r>
            <a:r>
              <a:rPr lang="en-US" sz="3200" dirty="0" smtClean="0">
                <a:latin typeface="Liberation Sans"/>
                <a:cs typeface="Liberation Sans"/>
              </a:rPr>
              <a:t>Engineering</a:t>
            </a:r>
          </a:p>
          <a:p>
            <a:pPr marL="12695" algn="ctr">
              <a:spcBef>
                <a:spcPts val="100"/>
              </a:spcBef>
            </a:pPr>
            <a:endParaRPr lang="en-US" sz="3200" dirty="0" smtClean="0">
              <a:latin typeface="Liberation Sans"/>
              <a:cs typeface="Liberation Sans"/>
            </a:endParaRPr>
          </a:p>
          <a:p>
            <a:pPr marL="12695" algn="ctr">
              <a:spcBef>
                <a:spcPts val="100"/>
              </a:spcBef>
            </a:pPr>
            <a:r>
              <a:rPr lang="en-US" sz="3200" dirty="0" smtClean="0">
                <a:latin typeface="Liberation Sans"/>
                <a:cs typeface="Liberation Sans"/>
              </a:rPr>
              <a:t>Hope Foundation’s</a:t>
            </a:r>
          </a:p>
          <a:p>
            <a:pPr marL="12695" algn="ctr">
              <a:spcBef>
                <a:spcPts val="100"/>
              </a:spcBef>
            </a:pPr>
            <a:r>
              <a:rPr lang="en-US" sz="3200" dirty="0" smtClean="0">
                <a:latin typeface="Liberation Sans"/>
                <a:cs typeface="Liberation Sans"/>
              </a:rPr>
              <a:t>International Institute of Information Technology, I²IT</a:t>
            </a:r>
          </a:p>
          <a:p>
            <a:pPr marL="12695" algn="ctr">
              <a:spcBef>
                <a:spcPts val="100"/>
              </a:spcBef>
            </a:pPr>
            <a:r>
              <a:rPr lang="en-US" sz="3200" dirty="0" smtClean="0">
                <a:latin typeface="Liberation Sans"/>
                <a:cs typeface="Liberation Sans"/>
                <a:hlinkClick r:id="rId3"/>
              </a:rPr>
              <a:t>www.isquareit.edu.in</a:t>
            </a:r>
            <a:r>
              <a:rPr lang="en-US" sz="3200" dirty="0" smtClean="0">
                <a:latin typeface="Liberation Sans"/>
                <a:cs typeface="Liberation Sans"/>
              </a:rPr>
              <a:t> </a:t>
            </a:r>
            <a:endParaRPr lang="en-US" sz="3200" dirty="0" smtClean="0">
              <a:latin typeface="Liberation Sans"/>
              <a:cs typeface="Liberation Sans"/>
            </a:endParaRPr>
          </a:p>
          <a:p>
            <a:pPr marL="12695">
              <a:spcBef>
                <a:spcPts val="100"/>
              </a:spcBef>
            </a:pPr>
            <a:endParaRPr sz="3200" dirty="0">
              <a:latin typeface="Liberation Sans"/>
              <a:cs typeface="Liberation Sans"/>
            </a:endParaRPr>
          </a:p>
        </p:txBody>
      </p:sp>
      <p:pic>
        <p:nvPicPr>
          <p:cNvPr id="7" name="Picture 6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77736" y="120650"/>
            <a:ext cx="2517164" cy="106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Reference :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>
                <a:hlinkClick r:id="rId2"/>
              </a:rPr>
              <a:t>https://en.wikipedia.org/wiki/Code_coverage</a:t>
            </a:r>
            <a:endParaRPr lang="en-IN" dirty="0" smtClean="0"/>
          </a:p>
          <a:p>
            <a:r>
              <a:rPr lang="en-IN" dirty="0" smtClean="0">
                <a:hlinkClick r:id="rId3"/>
              </a:rPr>
              <a:t>https://ordepdev.me/posts/code-coverage</a:t>
            </a:r>
            <a:endParaRPr lang="en-IN" dirty="0" smtClean="0"/>
          </a:p>
          <a:p>
            <a:r>
              <a:rPr lang="en-IN" smtClean="0"/>
              <a:t>https://coverage.readthedocs.io/en/v4.5.x/</a:t>
            </a:r>
            <a:endParaRPr lang="en-IN" dirty="0"/>
          </a:p>
        </p:txBody>
      </p:sp>
      <p:pic>
        <p:nvPicPr>
          <p:cNvPr id="4" name="Picture 3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77736" y="120650"/>
            <a:ext cx="2517164" cy="106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THANK YOU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63185"/>
            <a:ext cx="10083800" cy="5793315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en-IN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For further information please contact</a:t>
            </a:r>
          </a:p>
          <a:p>
            <a:pPr algn="ctr">
              <a:buNone/>
            </a:pPr>
            <a:r>
              <a:rPr lang="en-IN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Prof. </a:t>
            </a:r>
            <a:r>
              <a:rPr lang="en-IN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Ramkrushna</a:t>
            </a:r>
            <a:r>
              <a:rPr lang="en-IN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IN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Maheshwar</a:t>
            </a:r>
            <a:endParaRPr lang="en-IN" sz="3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>
              <a:buNone/>
            </a:pPr>
            <a:r>
              <a:rPr lang="en-IN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Department of Computer Engineering</a:t>
            </a:r>
          </a:p>
          <a:p>
            <a:pPr algn="ctr">
              <a:buNone/>
            </a:pPr>
            <a:endParaRPr lang="en-IN" sz="3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>
              <a:buNone/>
            </a:pPr>
            <a:r>
              <a:rPr lang="en-IN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Hope Foundation’s </a:t>
            </a:r>
          </a:p>
          <a:p>
            <a:pPr algn="ctr">
              <a:buNone/>
            </a:pPr>
            <a:r>
              <a:rPr lang="en-IN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International Institute of Information Technology, I²IT</a:t>
            </a:r>
          </a:p>
          <a:p>
            <a:pPr algn="ctr">
              <a:buNone/>
            </a:pPr>
            <a:r>
              <a:rPr lang="en-IN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P-14, Rajiv Gandhi Infotech Park, MIDC Phase I, Hinjawadi, Pune – 411 057</a:t>
            </a:r>
          </a:p>
          <a:p>
            <a:pPr algn="ctr">
              <a:buNone/>
            </a:pPr>
            <a:r>
              <a:rPr lang="en-IN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Phone - +91 20 22933441</a:t>
            </a:r>
          </a:p>
          <a:p>
            <a:pPr algn="ctr">
              <a:buNone/>
            </a:pPr>
            <a:r>
              <a:rPr lang="en-IN" sz="3600" dirty="0" smtClean="0">
                <a:latin typeface="Tahoma" pitchFamily="34" charset="0"/>
                <a:ea typeface="Tahoma" pitchFamily="34" charset="0"/>
                <a:cs typeface="Tahoma" pitchFamily="34" charset="0"/>
                <a:hlinkClick r:id="rId2"/>
              </a:rPr>
              <a:t>www.isquareit.edu.in</a:t>
            </a:r>
            <a:r>
              <a:rPr lang="en-IN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|  </a:t>
            </a:r>
            <a:r>
              <a:rPr lang="en-IN" sz="3600" dirty="0" smtClean="0">
                <a:latin typeface="Tahoma" pitchFamily="34" charset="0"/>
                <a:ea typeface="Tahoma" pitchFamily="34" charset="0"/>
                <a:cs typeface="Tahoma" pitchFamily="34" charset="0"/>
                <a:hlinkClick r:id="rId3"/>
              </a:rPr>
              <a:t>ramkrushnam@isquareit.edu.in</a:t>
            </a:r>
            <a:r>
              <a:rPr lang="en-IN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| </a:t>
            </a:r>
            <a:r>
              <a:rPr lang="en-IN" sz="3600" dirty="0" smtClean="0">
                <a:latin typeface="Tahoma" pitchFamily="34" charset="0"/>
                <a:ea typeface="Tahoma" pitchFamily="34" charset="0"/>
                <a:cs typeface="Tahoma" pitchFamily="34" charset="0"/>
                <a:hlinkClick r:id="rId4"/>
              </a:rPr>
              <a:t>info@isquareit.edu.in</a:t>
            </a:r>
            <a:r>
              <a:rPr lang="en-IN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en-US" sz="3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>
              <a:buNone/>
            </a:pPr>
            <a:endParaRPr lang="en-IN" sz="3600" dirty="0" smtClean="0"/>
          </a:p>
          <a:p>
            <a:endParaRPr lang="en-IN" dirty="0"/>
          </a:p>
        </p:txBody>
      </p:sp>
      <p:pic>
        <p:nvPicPr>
          <p:cNvPr id="4" name="Picture 3" descr="logo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477736" y="120650"/>
            <a:ext cx="2517164" cy="106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68320" y="553721"/>
            <a:ext cx="3938904" cy="691063"/>
          </a:xfrm>
          <a:prstGeom prst="rect">
            <a:avLst/>
          </a:prstGeom>
        </p:spPr>
        <p:txBody>
          <a:bodyPr vert="horz" wrap="square" lIns="0" tIns="12695" rIns="0" bIns="0" rtlCol="0">
            <a:spAutoFit/>
          </a:bodyPr>
          <a:lstStyle/>
          <a:p>
            <a:pPr marL="12695">
              <a:spcBef>
                <a:spcPts val="100"/>
              </a:spcBef>
            </a:pPr>
            <a:r>
              <a:rPr sz="4400" spc="-6" dirty="0"/>
              <a:t>Code</a:t>
            </a:r>
            <a:r>
              <a:rPr sz="4400" spc="-90" dirty="0"/>
              <a:t> </a:t>
            </a:r>
            <a:r>
              <a:rPr sz="4400" spc="-6" dirty="0"/>
              <a:t>Coverage</a:t>
            </a:r>
            <a:endParaRPr sz="4400" dirty="0"/>
          </a:p>
        </p:txBody>
      </p:sp>
      <p:sp>
        <p:nvSpPr>
          <p:cNvPr id="6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165100" y="6826250"/>
            <a:ext cx="9753600" cy="5334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US" sz="1200" dirty="0">
                <a:solidFill>
                  <a:srgbClr val="FF0000"/>
                </a:solidFill>
              </a:rPr>
              <a:t>Hope Foundation’s International Institute of Information Technology, I²IT, P-14 Rajiv Gandhi Infotech Park, Hinjawadi, Pune - 411 057 </a:t>
            </a:r>
          </a:p>
          <a:p>
            <a:pPr algn="ctr"/>
            <a:r>
              <a:rPr lang="en-US" sz="1200" dirty="0">
                <a:solidFill>
                  <a:srgbClr val="FF0000"/>
                </a:solidFill>
              </a:rPr>
              <a:t>Tel - +91 20 22933441 / 2 / 3  |  Website - </a:t>
            </a:r>
            <a:r>
              <a:rPr lang="en-US" sz="1200" dirty="0">
                <a:solidFill>
                  <a:srgbClr val="FF0000"/>
                </a:solidFill>
                <a:hlinkClick r:id="rId2"/>
              </a:rPr>
              <a:t>www.isquareit.edu.in</a:t>
            </a:r>
            <a:r>
              <a:rPr lang="en-US" sz="1200" dirty="0">
                <a:solidFill>
                  <a:srgbClr val="FF0000"/>
                </a:solidFill>
              </a:rPr>
              <a:t> ; Email - </a:t>
            </a:r>
            <a:r>
              <a:rPr lang="en-US" sz="1200" dirty="0">
                <a:solidFill>
                  <a:srgbClr val="FF0000"/>
                </a:solidFill>
                <a:hlinkClick r:id="rId3"/>
              </a:rPr>
              <a:t>info@isquareit.edu.in</a:t>
            </a:r>
            <a:r>
              <a:rPr lang="en-US" sz="12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27380" y="1851151"/>
            <a:ext cx="8823960" cy="3916452"/>
          </a:xfrm>
          <a:prstGeom prst="rect">
            <a:avLst/>
          </a:prstGeom>
        </p:spPr>
        <p:txBody>
          <a:bodyPr vert="horz" wrap="square" lIns="0" tIns="12695" rIns="0" bIns="0" rtlCol="0">
            <a:spAutoFit/>
          </a:bodyPr>
          <a:lstStyle/>
          <a:p>
            <a:pPr marL="12695" marR="517997" algn="just">
              <a:lnSpc>
                <a:spcPct val="111000"/>
              </a:lnSpc>
              <a:spcBef>
                <a:spcPts val="100"/>
              </a:spcBef>
              <a:buAutoNum type="arabicParenR"/>
              <a:tabLst>
                <a:tab pos="369455" algn="l"/>
              </a:tabLst>
            </a:pPr>
            <a:r>
              <a:rPr lang="en-IN" sz="2000" spc="-110" dirty="0" smtClean="0">
                <a:latin typeface="Verdana"/>
                <a:cs typeface="Verdana"/>
              </a:rPr>
              <a:t> In software engineering, test coverage is utilized to depict how much the source code of a program is executed when a specific test suite runs.</a:t>
            </a:r>
            <a:endParaRPr sz="2000" dirty="0">
              <a:latin typeface="Verdana"/>
              <a:cs typeface="Verdana"/>
            </a:endParaRPr>
          </a:p>
          <a:p>
            <a:pPr marL="12695" marR="191076">
              <a:lnSpc>
                <a:spcPct val="111100"/>
              </a:lnSpc>
              <a:spcBef>
                <a:spcPts val="1878"/>
              </a:spcBef>
              <a:buAutoNum type="arabicParenR"/>
              <a:tabLst>
                <a:tab pos="368820" algn="l"/>
                <a:tab pos="369455" algn="l"/>
              </a:tabLst>
            </a:pPr>
            <a:r>
              <a:rPr lang="en-IN" sz="2000" spc="-134" dirty="0" smtClean="0">
                <a:latin typeface="Verdana"/>
                <a:cs typeface="Verdana"/>
              </a:rPr>
              <a:t> A program with high test inclusion, estimated as a rate, has had a greater amount of its source code executed amid testing which recommends it has a lower possibility of containing undetected programming bugs contrasted with a program with low test inclusion. </a:t>
            </a:r>
          </a:p>
          <a:p>
            <a:pPr marL="12695" marR="191076">
              <a:lnSpc>
                <a:spcPct val="111100"/>
              </a:lnSpc>
              <a:spcBef>
                <a:spcPts val="1878"/>
              </a:spcBef>
              <a:buAutoNum type="arabicParenR"/>
              <a:tabLst>
                <a:tab pos="368820" algn="l"/>
                <a:tab pos="369455" algn="l"/>
              </a:tabLst>
            </a:pPr>
            <a:r>
              <a:rPr lang="en-IN" sz="2000" spc="-134" dirty="0" smtClean="0">
                <a:latin typeface="Verdana"/>
                <a:cs typeface="Verdana"/>
              </a:rPr>
              <a:t> A wide range of measurements can be utilized to ascertain test inclusion; the absolute most fundamental are the level of program subroutines and the level of program articulations called amid execution of the test suite</a:t>
            </a:r>
            <a:r>
              <a:rPr sz="2000" spc="-95" smtClean="0">
                <a:latin typeface="Verdana"/>
                <a:cs typeface="Verdana"/>
              </a:rPr>
              <a:t>.</a:t>
            </a:r>
            <a:endParaRPr sz="2000" dirty="0">
              <a:latin typeface="Verdana"/>
              <a:cs typeface="Verdana"/>
            </a:endParaRPr>
          </a:p>
        </p:txBody>
      </p:sp>
      <p:pic>
        <p:nvPicPr>
          <p:cNvPr id="7" name="Picture 6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77736" y="120650"/>
            <a:ext cx="2517164" cy="106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59103" y="553721"/>
            <a:ext cx="4155440" cy="691063"/>
          </a:xfrm>
          <a:prstGeom prst="rect">
            <a:avLst/>
          </a:prstGeom>
        </p:spPr>
        <p:txBody>
          <a:bodyPr vert="horz" wrap="square" lIns="0" tIns="12695" rIns="0" bIns="0" rtlCol="0">
            <a:spAutoFit/>
          </a:bodyPr>
          <a:lstStyle/>
          <a:p>
            <a:pPr marL="12695">
              <a:spcBef>
                <a:spcPts val="100"/>
              </a:spcBef>
            </a:pPr>
            <a:r>
              <a:rPr sz="4400" spc="-6" dirty="0"/>
              <a:t>coverage</a:t>
            </a:r>
            <a:r>
              <a:rPr sz="4400" spc="-95" dirty="0"/>
              <a:t> </a:t>
            </a:r>
            <a:r>
              <a:rPr sz="4400" dirty="0"/>
              <a:t>criteria</a:t>
            </a:r>
            <a:endParaRPr sz="4400"/>
          </a:p>
        </p:txBody>
      </p:sp>
      <p:sp>
        <p:nvSpPr>
          <p:cNvPr id="10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165100" y="6826250"/>
            <a:ext cx="9753600" cy="5334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US" sz="1200" dirty="0">
                <a:solidFill>
                  <a:srgbClr val="FF0000"/>
                </a:solidFill>
              </a:rPr>
              <a:t>Hope Foundation’s International Institute of Information Technology, I²IT, P-14 Rajiv Gandhi Infotech Park, Hinjawadi, Pune - 411 057 </a:t>
            </a:r>
          </a:p>
          <a:p>
            <a:pPr algn="ctr"/>
            <a:r>
              <a:rPr lang="en-US" sz="1200" dirty="0">
                <a:solidFill>
                  <a:srgbClr val="FF0000"/>
                </a:solidFill>
              </a:rPr>
              <a:t>Tel - +91 20 22933441 / 2 / 3  |  Website - </a:t>
            </a:r>
            <a:r>
              <a:rPr lang="en-US" sz="1200" dirty="0">
                <a:solidFill>
                  <a:srgbClr val="FF0000"/>
                </a:solidFill>
                <a:hlinkClick r:id="rId2"/>
              </a:rPr>
              <a:t>www.isquareit.edu.in</a:t>
            </a:r>
            <a:r>
              <a:rPr lang="en-US" sz="1200" dirty="0">
                <a:solidFill>
                  <a:srgbClr val="FF0000"/>
                </a:solidFill>
              </a:rPr>
              <a:t> ; Email - </a:t>
            </a:r>
            <a:r>
              <a:rPr lang="en-US" sz="1200" dirty="0">
                <a:solidFill>
                  <a:srgbClr val="FF0000"/>
                </a:solidFill>
                <a:hlinkClick r:id="rId3"/>
              </a:rPr>
              <a:t>info@isquareit.edu.in</a:t>
            </a:r>
            <a:r>
              <a:rPr lang="en-US" sz="12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80389" y="1851660"/>
            <a:ext cx="120651" cy="168909"/>
          </a:xfrm>
          <a:prstGeom prst="rect">
            <a:avLst/>
          </a:prstGeom>
        </p:spPr>
        <p:txBody>
          <a:bodyPr vert="horz" wrap="square" lIns="0" tIns="11426" rIns="0" bIns="0" rtlCol="0">
            <a:spAutoFit/>
          </a:bodyPr>
          <a:lstStyle/>
          <a:p>
            <a:pPr marL="12695">
              <a:spcBef>
                <a:spcPts val="90"/>
              </a:spcBef>
            </a:pPr>
            <a:r>
              <a:rPr sz="1000" spc="170" dirty="0">
                <a:latin typeface="Trebuchet MS"/>
                <a:cs typeface="Trebuchet MS"/>
              </a:rPr>
              <a:t>●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80389" y="2715263"/>
            <a:ext cx="120651" cy="168909"/>
          </a:xfrm>
          <a:prstGeom prst="rect">
            <a:avLst/>
          </a:prstGeom>
        </p:spPr>
        <p:txBody>
          <a:bodyPr vert="horz" wrap="square" lIns="0" tIns="11426" rIns="0" bIns="0" rtlCol="0">
            <a:spAutoFit/>
          </a:bodyPr>
          <a:lstStyle/>
          <a:p>
            <a:pPr marL="12695">
              <a:spcBef>
                <a:spcPts val="90"/>
              </a:spcBef>
            </a:pPr>
            <a:r>
              <a:rPr sz="1000" spc="170" dirty="0">
                <a:latin typeface="Trebuchet MS"/>
                <a:cs typeface="Trebuchet MS"/>
              </a:rPr>
              <a:t>●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80389" y="3580132"/>
            <a:ext cx="120651" cy="168909"/>
          </a:xfrm>
          <a:prstGeom prst="rect">
            <a:avLst/>
          </a:prstGeom>
        </p:spPr>
        <p:txBody>
          <a:bodyPr vert="horz" wrap="square" lIns="0" tIns="11426" rIns="0" bIns="0" rtlCol="0">
            <a:spAutoFit/>
          </a:bodyPr>
          <a:lstStyle/>
          <a:p>
            <a:pPr marL="12695">
              <a:spcBef>
                <a:spcPts val="90"/>
              </a:spcBef>
            </a:pPr>
            <a:r>
              <a:rPr sz="1000" spc="170" dirty="0">
                <a:latin typeface="Trebuchet MS"/>
                <a:cs typeface="Trebuchet MS"/>
              </a:rPr>
              <a:t>●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80389" y="5518150"/>
            <a:ext cx="120651" cy="168909"/>
          </a:xfrm>
          <a:prstGeom prst="rect">
            <a:avLst/>
          </a:prstGeom>
        </p:spPr>
        <p:txBody>
          <a:bodyPr vert="horz" wrap="square" lIns="0" tIns="11426" rIns="0" bIns="0" rtlCol="0">
            <a:spAutoFit/>
          </a:bodyPr>
          <a:lstStyle/>
          <a:p>
            <a:pPr marL="12695">
              <a:spcBef>
                <a:spcPts val="90"/>
              </a:spcBef>
            </a:pPr>
            <a:r>
              <a:rPr sz="1000" spc="170" dirty="0">
                <a:latin typeface="Trebuchet MS"/>
                <a:cs typeface="Trebuchet MS"/>
              </a:rPr>
              <a:t>●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45818" y="1736853"/>
            <a:ext cx="8648700" cy="4416910"/>
          </a:xfrm>
          <a:prstGeom prst="rect">
            <a:avLst/>
          </a:prstGeom>
        </p:spPr>
        <p:txBody>
          <a:bodyPr vert="horz" wrap="square" lIns="0" tIns="12060" rIns="0" bIns="0" rtlCol="0">
            <a:spAutoFit/>
          </a:bodyPr>
          <a:lstStyle/>
          <a:p>
            <a:pPr marL="12695" marR="118074">
              <a:lnSpc>
                <a:spcPct val="111900"/>
              </a:lnSpc>
              <a:spcBef>
                <a:spcPts val="95"/>
              </a:spcBef>
            </a:pPr>
            <a:r>
              <a:rPr sz="2100" spc="-80" dirty="0">
                <a:latin typeface="Verdana"/>
                <a:cs typeface="Verdana"/>
              </a:rPr>
              <a:t>Function</a:t>
            </a:r>
            <a:r>
              <a:rPr sz="2100" spc="-170" dirty="0">
                <a:latin typeface="Verdana"/>
                <a:cs typeface="Verdana"/>
              </a:rPr>
              <a:t> </a:t>
            </a:r>
            <a:r>
              <a:rPr sz="2100" spc="-125" dirty="0">
                <a:latin typeface="Verdana"/>
                <a:cs typeface="Verdana"/>
              </a:rPr>
              <a:t>coverage</a:t>
            </a:r>
            <a:r>
              <a:rPr sz="2100" spc="-160" dirty="0">
                <a:latin typeface="Verdana"/>
                <a:cs typeface="Verdana"/>
              </a:rPr>
              <a:t> </a:t>
            </a:r>
            <a:r>
              <a:rPr sz="2100" spc="-274" dirty="0">
                <a:latin typeface="Verdana"/>
                <a:cs typeface="Verdana"/>
              </a:rPr>
              <a:t>–</a:t>
            </a:r>
            <a:r>
              <a:rPr sz="2100" spc="-160" dirty="0">
                <a:latin typeface="Verdana"/>
                <a:cs typeface="Verdana"/>
              </a:rPr>
              <a:t> </a:t>
            </a:r>
            <a:r>
              <a:rPr sz="2100" spc="-114" dirty="0">
                <a:latin typeface="Verdana"/>
                <a:cs typeface="Verdana"/>
              </a:rPr>
              <a:t>Has</a:t>
            </a:r>
            <a:r>
              <a:rPr sz="2100" spc="-180" dirty="0">
                <a:latin typeface="Verdana"/>
                <a:cs typeface="Verdana"/>
              </a:rPr>
              <a:t> </a:t>
            </a:r>
            <a:r>
              <a:rPr sz="2100" spc="-105" dirty="0">
                <a:latin typeface="Verdana"/>
                <a:cs typeface="Verdana"/>
              </a:rPr>
              <a:t>each</a:t>
            </a:r>
            <a:r>
              <a:rPr sz="2100" spc="-175" dirty="0">
                <a:latin typeface="Verdana"/>
                <a:cs typeface="Verdana"/>
              </a:rPr>
              <a:t> </a:t>
            </a:r>
            <a:r>
              <a:rPr sz="2100" spc="-65" dirty="0">
                <a:latin typeface="Verdana"/>
                <a:cs typeface="Verdana"/>
              </a:rPr>
              <a:t>function</a:t>
            </a:r>
            <a:r>
              <a:rPr sz="2100" spc="-180" dirty="0">
                <a:latin typeface="Verdana"/>
                <a:cs typeface="Verdana"/>
              </a:rPr>
              <a:t> </a:t>
            </a:r>
            <a:r>
              <a:rPr sz="2100" spc="-130" dirty="0">
                <a:latin typeface="Verdana"/>
                <a:cs typeface="Verdana"/>
              </a:rPr>
              <a:t>(or</a:t>
            </a:r>
            <a:r>
              <a:rPr sz="2100" spc="-180" dirty="0">
                <a:latin typeface="Verdana"/>
                <a:cs typeface="Verdana"/>
              </a:rPr>
              <a:t> </a:t>
            </a:r>
            <a:r>
              <a:rPr sz="2100" spc="-95" dirty="0">
                <a:latin typeface="Verdana"/>
                <a:cs typeface="Verdana"/>
              </a:rPr>
              <a:t>subroutine)</a:t>
            </a:r>
            <a:r>
              <a:rPr sz="2100" spc="-175" dirty="0">
                <a:latin typeface="Verdana"/>
                <a:cs typeface="Verdana"/>
              </a:rPr>
              <a:t> </a:t>
            </a:r>
            <a:r>
              <a:rPr sz="2100" spc="-50" dirty="0">
                <a:latin typeface="Verdana"/>
                <a:cs typeface="Verdana"/>
              </a:rPr>
              <a:t>in</a:t>
            </a:r>
            <a:r>
              <a:rPr sz="2100" spc="-175" dirty="0">
                <a:latin typeface="Verdana"/>
                <a:cs typeface="Verdana"/>
              </a:rPr>
              <a:t> </a:t>
            </a:r>
            <a:r>
              <a:rPr sz="2100" spc="-100" dirty="0">
                <a:latin typeface="Verdana"/>
                <a:cs typeface="Verdana"/>
              </a:rPr>
              <a:t>the</a:t>
            </a:r>
            <a:r>
              <a:rPr sz="2100" spc="-160" dirty="0">
                <a:latin typeface="Verdana"/>
                <a:cs typeface="Verdana"/>
              </a:rPr>
              <a:t> </a:t>
            </a:r>
            <a:r>
              <a:rPr sz="2100" spc="-100" dirty="0">
                <a:latin typeface="Verdana"/>
                <a:cs typeface="Verdana"/>
              </a:rPr>
              <a:t>program  </a:t>
            </a:r>
            <a:r>
              <a:rPr sz="2100" spc="-85" dirty="0">
                <a:latin typeface="Verdana"/>
                <a:cs typeface="Verdana"/>
              </a:rPr>
              <a:t>been</a:t>
            </a:r>
            <a:r>
              <a:rPr sz="2100" spc="-175" dirty="0">
                <a:latin typeface="Verdana"/>
                <a:cs typeface="Verdana"/>
              </a:rPr>
              <a:t> </a:t>
            </a:r>
            <a:r>
              <a:rPr sz="2100" spc="-100" dirty="0">
                <a:latin typeface="Verdana"/>
                <a:cs typeface="Verdana"/>
              </a:rPr>
              <a:t>called?</a:t>
            </a:r>
            <a:endParaRPr sz="2100">
              <a:latin typeface="Verdana"/>
              <a:cs typeface="Verdana"/>
            </a:endParaRPr>
          </a:p>
          <a:p>
            <a:pPr marL="12695" marR="923002">
              <a:lnSpc>
                <a:spcPct val="111900"/>
              </a:lnSpc>
              <a:spcBef>
                <a:spcPts val="1170"/>
              </a:spcBef>
            </a:pPr>
            <a:r>
              <a:rPr sz="2100" spc="-134" dirty="0">
                <a:latin typeface="Verdana"/>
                <a:cs typeface="Verdana"/>
              </a:rPr>
              <a:t>Statement </a:t>
            </a:r>
            <a:r>
              <a:rPr sz="2100" spc="-125" dirty="0">
                <a:latin typeface="Verdana"/>
                <a:cs typeface="Verdana"/>
              </a:rPr>
              <a:t>coverage </a:t>
            </a:r>
            <a:r>
              <a:rPr sz="2100" spc="-274" dirty="0">
                <a:latin typeface="Verdana"/>
                <a:cs typeface="Verdana"/>
              </a:rPr>
              <a:t>– </a:t>
            </a:r>
            <a:r>
              <a:rPr sz="2100" spc="-120" dirty="0">
                <a:latin typeface="Verdana"/>
                <a:cs typeface="Verdana"/>
              </a:rPr>
              <a:t>Has </a:t>
            </a:r>
            <a:r>
              <a:rPr sz="2100" spc="-105" dirty="0">
                <a:latin typeface="Verdana"/>
                <a:cs typeface="Verdana"/>
              </a:rPr>
              <a:t>each </a:t>
            </a:r>
            <a:r>
              <a:rPr sz="2100" spc="-110" dirty="0">
                <a:latin typeface="Verdana"/>
                <a:cs typeface="Verdana"/>
              </a:rPr>
              <a:t>statement </a:t>
            </a:r>
            <a:r>
              <a:rPr sz="2100" spc="-50" dirty="0">
                <a:latin typeface="Verdana"/>
                <a:cs typeface="Verdana"/>
              </a:rPr>
              <a:t>in </a:t>
            </a:r>
            <a:r>
              <a:rPr sz="2100" spc="-100" dirty="0">
                <a:latin typeface="Verdana"/>
                <a:cs typeface="Verdana"/>
              </a:rPr>
              <a:t>the program</a:t>
            </a:r>
            <a:r>
              <a:rPr sz="2100" spc="-470" dirty="0">
                <a:latin typeface="Verdana"/>
                <a:cs typeface="Verdana"/>
              </a:rPr>
              <a:t> </a:t>
            </a:r>
            <a:r>
              <a:rPr sz="2100" spc="-85" dirty="0">
                <a:latin typeface="Verdana"/>
                <a:cs typeface="Verdana"/>
              </a:rPr>
              <a:t>been  </a:t>
            </a:r>
            <a:r>
              <a:rPr sz="2100" spc="-120" dirty="0">
                <a:latin typeface="Verdana"/>
                <a:cs typeface="Verdana"/>
              </a:rPr>
              <a:t>executed?</a:t>
            </a:r>
            <a:endParaRPr sz="2100">
              <a:latin typeface="Verdana"/>
              <a:cs typeface="Verdana"/>
            </a:endParaRPr>
          </a:p>
          <a:p>
            <a:pPr marL="12695" marR="5077">
              <a:lnSpc>
                <a:spcPct val="111900"/>
              </a:lnSpc>
              <a:spcBef>
                <a:spcPts val="1160"/>
              </a:spcBef>
              <a:tabLst>
                <a:tab pos="6208369" algn="l"/>
              </a:tabLst>
            </a:pPr>
            <a:r>
              <a:rPr sz="2100" spc="-100" dirty="0">
                <a:latin typeface="Verdana"/>
                <a:cs typeface="Verdana"/>
              </a:rPr>
              <a:t>Branch </a:t>
            </a:r>
            <a:r>
              <a:rPr sz="2100" spc="-125" dirty="0">
                <a:latin typeface="Verdana"/>
                <a:cs typeface="Verdana"/>
              </a:rPr>
              <a:t>coverage </a:t>
            </a:r>
            <a:r>
              <a:rPr sz="2100" spc="-274" dirty="0">
                <a:latin typeface="Verdana"/>
                <a:cs typeface="Verdana"/>
              </a:rPr>
              <a:t>– </a:t>
            </a:r>
            <a:r>
              <a:rPr sz="2100" spc="-110" dirty="0">
                <a:latin typeface="Verdana"/>
                <a:cs typeface="Verdana"/>
              </a:rPr>
              <a:t>Has </a:t>
            </a:r>
            <a:r>
              <a:rPr sz="2100" spc="-105" dirty="0">
                <a:latin typeface="Verdana"/>
                <a:cs typeface="Verdana"/>
              </a:rPr>
              <a:t>each </a:t>
            </a:r>
            <a:r>
              <a:rPr sz="2100" spc="-85" dirty="0">
                <a:latin typeface="Verdana"/>
                <a:cs typeface="Verdana"/>
              </a:rPr>
              <a:t>branch </a:t>
            </a:r>
            <a:r>
              <a:rPr sz="2100" spc="-130" dirty="0">
                <a:latin typeface="Verdana"/>
                <a:cs typeface="Verdana"/>
              </a:rPr>
              <a:t>(also </a:t>
            </a:r>
            <a:r>
              <a:rPr sz="2100" spc="-80" dirty="0">
                <a:latin typeface="Verdana"/>
                <a:cs typeface="Verdana"/>
              </a:rPr>
              <a:t>called </a:t>
            </a:r>
            <a:r>
              <a:rPr sz="2100" spc="-160" dirty="0">
                <a:latin typeface="Verdana"/>
                <a:cs typeface="Verdana"/>
              </a:rPr>
              <a:t>DD-path) </a:t>
            </a:r>
            <a:r>
              <a:rPr sz="2100" spc="-35" dirty="0">
                <a:latin typeface="Verdana"/>
                <a:cs typeface="Verdana"/>
              </a:rPr>
              <a:t>of </a:t>
            </a:r>
            <a:r>
              <a:rPr sz="2100" spc="-105" dirty="0">
                <a:latin typeface="Verdana"/>
                <a:cs typeface="Verdana"/>
              </a:rPr>
              <a:t>each  </a:t>
            </a:r>
            <a:r>
              <a:rPr sz="2100" spc="-65" dirty="0">
                <a:latin typeface="Verdana"/>
                <a:cs typeface="Verdana"/>
              </a:rPr>
              <a:t>control </a:t>
            </a:r>
            <a:r>
              <a:rPr sz="2100" spc="-90" dirty="0">
                <a:latin typeface="Verdana"/>
                <a:cs typeface="Verdana"/>
              </a:rPr>
              <a:t>structure </a:t>
            </a:r>
            <a:r>
              <a:rPr sz="2100" spc="-140" dirty="0">
                <a:latin typeface="Verdana"/>
                <a:cs typeface="Verdana"/>
              </a:rPr>
              <a:t>(such </a:t>
            </a:r>
            <a:r>
              <a:rPr sz="2100" spc="-130" dirty="0">
                <a:latin typeface="Verdana"/>
                <a:cs typeface="Verdana"/>
              </a:rPr>
              <a:t>as </a:t>
            </a:r>
            <a:r>
              <a:rPr sz="2100" spc="-55" dirty="0">
                <a:latin typeface="Verdana"/>
                <a:cs typeface="Verdana"/>
              </a:rPr>
              <a:t>in </a:t>
            </a:r>
            <a:r>
              <a:rPr sz="2100" spc="-40" dirty="0">
                <a:latin typeface="Verdana"/>
                <a:cs typeface="Verdana"/>
              </a:rPr>
              <a:t>if </a:t>
            </a:r>
            <a:r>
              <a:rPr sz="2100" spc="-90" dirty="0">
                <a:latin typeface="Verdana"/>
                <a:cs typeface="Verdana"/>
              </a:rPr>
              <a:t>and </a:t>
            </a:r>
            <a:r>
              <a:rPr sz="2100" spc="-125" dirty="0">
                <a:latin typeface="Verdana"/>
                <a:cs typeface="Verdana"/>
              </a:rPr>
              <a:t>case </a:t>
            </a:r>
            <a:r>
              <a:rPr sz="2100" spc="-130" dirty="0">
                <a:latin typeface="Verdana"/>
                <a:cs typeface="Verdana"/>
              </a:rPr>
              <a:t>statements) </a:t>
            </a:r>
            <a:r>
              <a:rPr sz="2100" spc="-85" dirty="0">
                <a:latin typeface="Verdana"/>
                <a:cs typeface="Verdana"/>
              </a:rPr>
              <a:t>been </a:t>
            </a:r>
            <a:r>
              <a:rPr sz="2100" spc="-120" dirty="0">
                <a:latin typeface="Verdana"/>
                <a:cs typeface="Verdana"/>
              </a:rPr>
              <a:t>executed?  </a:t>
            </a:r>
            <a:r>
              <a:rPr sz="2100" spc="-80" dirty="0">
                <a:latin typeface="Verdana"/>
                <a:cs typeface="Verdana"/>
              </a:rPr>
              <a:t>For </a:t>
            </a:r>
            <a:r>
              <a:rPr sz="2100" spc="-120" dirty="0">
                <a:latin typeface="Verdana"/>
                <a:cs typeface="Verdana"/>
              </a:rPr>
              <a:t>example, </a:t>
            </a:r>
            <a:r>
              <a:rPr sz="2100" spc="-125" dirty="0">
                <a:latin typeface="Verdana"/>
                <a:cs typeface="Verdana"/>
              </a:rPr>
              <a:t>given </a:t>
            </a:r>
            <a:r>
              <a:rPr sz="2100" spc="-100" dirty="0">
                <a:latin typeface="Verdana"/>
                <a:cs typeface="Verdana"/>
              </a:rPr>
              <a:t>an </a:t>
            </a:r>
            <a:r>
              <a:rPr sz="2100" spc="-40" dirty="0">
                <a:latin typeface="Verdana"/>
                <a:cs typeface="Verdana"/>
              </a:rPr>
              <a:t>if </a:t>
            </a:r>
            <a:r>
              <a:rPr sz="2100" spc="-125" dirty="0">
                <a:latin typeface="Verdana"/>
                <a:cs typeface="Verdana"/>
              </a:rPr>
              <a:t>statement, </a:t>
            </a:r>
            <a:r>
              <a:rPr sz="2100" spc="-134" dirty="0">
                <a:latin typeface="Verdana"/>
                <a:cs typeface="Verdana"/>
              </a:rPr>
              <a:t>have</a:t>
            </a:r>
            <a:r>
              <a:rPr sz="2100" spc="-545" dirty="0">
                <a:latin typeface="Verdana"/>
                <a:cs typeface="Verdana"/>
              </a:rPr>
              <a:t> </a:t>
            </a:r>
            <a:r>
              <a:rPr sz="2100" spc="-65" dirty="0">
                <a:latin typeface="Verdana"/>
                <a:cs typeface="Verdana"/>
              </a:rPr>
              <a:t>both</a:t>
            </a:r>
            <a:r>
              <a:rPr sz="2100" spc="-160" dirty="0">
                <a:latin typeface="Verdana"/>
                <a:cs typeface="Verdana"/>
              </a:rPr>
              <a:t> </a:t>
            </a:r>
            <a:r>
              <a:rPr sz="2100" spc="-100" dirty="0">
                <a:latin typeface="Verdana"/>
                <a:cs typeface="Verdana"/>
              </a:rPr>
              <a:t>the	</a:t>
            </a:r>
            <a:r>
              <a:rPr sz="2100" spc="-85" dirty="0">
                <a:latin typeface="Verdana"/>
                <a:cs typeface="Verdana"/>
              </a:rPr>
              <a:t>true </a:t>
            </a:r>
            <a:r>
              <a:rPr sz="2100" spc="-90" dirty="0">
                <a:latin typeface="Verdana"/>
                <a:cs typeface="Verdana"/>
              </a:rPr>
              <a:t>and false  </a:t>
            </a:r>
            <a:r>
              <a:rPr sz="2100" spc="-95" dirty="0">
                <a:latin typeface="Verdana"/>
                <a:cs typeface="Verdana"/>
              </a:rPr>
              <a:t>branches</a:t>
            </a:r>
            <a:r>
              <a:rPr sz="2100" spc="-175" dirty="0">
                <a:latin typeface="Verdana"/>
                <a:cs typeface="Verdana"/>
              </a:rPr>
              <a:t> </a:t>
            </a:r>
            <a:r>
              <a:rPr sz="2100" spc="-85" dirty="0">
                <a:latin typeface="Verdana"/>
                <a:cs typeface="Verdana"/>
              </a:rPr>
              <a:t>been</a:t>
            </a:r>
            <a:r>
              <a:rPr sz="2100" spc="-175" dirty="0">
                <a:latin typeface="Verdana"/>
                <a:cs typeface="Verdana"/>
              </a:rPr>
              <a:t> </a:t>
            </a:r>
            <a:r>
              <a:rPr sz="2100" spc="-120" dirty="0">
                <a:latin typeface="Verdana"/>
                <a:cs typeface="Verdana"/>
              </a:rPr>
              <a:t>executed?</a:t>
            </a:r>
            <a:r>
              <a:rPr sz="2100" spc="-175" dirty="0">
                <a:latin typeface="Verdana"/>
                <a:cs typeface="Verdana"/>
              </a:rPr>
              <a:t> </a:t>
            </a:r>
            <a:r>
              <a:rPr sz="2100" spc="-80" dirty="0">
                <a:latin typeface="Verdana"/>
                <a:cs typeface="Verdana"/>
              </a:rPr>
              <a:t>Another</a:t>
            </a:r>
            <a:r>
              <a:rPr sz="2100" spc="-185" dirty="0">
                <a:latin typeface="Verdana"/>
                <a:cs typeface="Verdana"/>
              </a:rPr>
              <a:t> </a:t>
            </a:r>
            <a:r>
              <a:rPr sz="2100" spc="-150" dirty="0">
                <a:latin typeface="Verdana"/>
                <a:cs typeface="Verdana"/>
              </a:rPr>
              <a:t>way</a:t>
            </a:r>
            <a:r>
              <a:rPr sz="2100" spc="-170" dirty="0">
                <a:latin typeface="Verdana"/>
                <a:cs typeface="Verdana"/>
              </a:rPr>
              <a:t> </a:t>
            </a:r>
            <a:r>
              <a:rPr sz="2100" spc="-40" dirty="0">
                <a:latin typeface="Verdana"/>
                <a:cs typeface="Verdana"/>
              </a:rPr>
              <a:t>of</a:t>
            </a:r>
            <a:r>
              <a:rPr sz="2100" spc="-160" dirty="0">
                <a:latin typeface="Verdana"/>
                <a:cs typeface="Verdana"/>
              </a:rPr>
              <a:t> </a:t>
            </a:r>
            <a:r>
              <a:rPr sz="2100" spc="-130" dirty="0">
                <a:latin typeface="Verdana"/>
                <a:cs typeface="Verdana"/>
              </a:rPr>
              <a:t>saying</a:t>
            </a:r>
            <a:r>
              <a:rPr sz="2100" spc="-165" dirty="0">
                <a:latin typeface="Verdana"/>
                <a:cs typeface="Verdana"/>
              </a:rPr>
              <a:t> </a:t>
            </a:r>
            <a:r>
              <a:rPr sz="2100" spc="-85" dirty="0">
                <a:latin typeface="Verdana"/>
                <a:cs typeface="Verdana"/>
              </a:rPr>
              <a:t>this</a:t>
            </a:r>
            <a:r>
              <a:rPr sz="2100" spc="-190" dirty="0">
                <a:latin typeface="Verdana"/>
                <a:cs typeface="Verdana"/>
              </a:rPr>
              <a:t> </a:t>
            </a:r>
            <a:r>
              <a:rPr sz="2100" spc="-134" dirty="0">
                <a:latin typeface="Verdana"/>
                <a:cs typeface="Verdana"/>
              </a:rPr>
              <a:t>is,</a:t>
            </a:r>
            <a:r>
              <a:rPr sz="2100" spc="-160" dirty="0">
                <a:latin typeface="Verdana"/>
                <a:cs typeface="Verdana"/>
              </a:rPr>
              <a:t> </a:t>
            </a:r>
            <a:r>
              <a:rPr sz="2100" spc="-114" dirty="0">
                <a:latin typeface="Verdana"/>
                <a:cs typeface="Verdana"/>
              </a:rPr>
              <a:t>has</a:t>
            </a:r>
            <a:r>
              <a:rPr sz="2100" spc="-175" dirty="0">
                <a:latin typeface="Verdana"/>
                <a:cs typeface="Verdana"/>
              </a:rPr>
              <a:t> </a:t>
            </a:r>
            <a:r>
              <a:rPr sz="2100" spc="-140" dirty="0">
                <a:latin typeface="Verdana"/>
                <a:cs typeface="Verdana"/>
              </a:rPr>
              <a:t>every</a:t>
            </a:r>
            <a:r>
              <a:rPr sz="2100" spc="-175" dirty="0">
                <a:latin typeface="Verdana"/>
                <a:cs typeface="Verdana"/>
              </a:rPr>
              <a:t> </a:t>
            </a:r>
            <a:r>
              <a:rPr sz="2100" spc="-120" dirty="0">
                <a:latin typeface="Verdana"/>
                <a:cs typeface="Verdana"/>
              </a:rPr>
              <a:t>edge  </a:t>
            </a:r>
            <a:r>
              <a:rPr sz="2100" spc="-55" dirty="0">
                <a:latin typeface="Verdana"/>
                <a:cs typeface="Verdana"/>
              </a:rPr>
              <a:t>in </a:t>
            </a:r>
            <a:r>
              <a:rPr sz="2100" spc="-95" dirty="0">
                <a:latin typeface="Verdana"/>
                <a:cs typeface="Verdana"/>
              </a:rPr>
              <a:t>the </a:t>
            </a:r>
            <a:r>
              <a:rPr sz="2100" spc="-100" dirty="0">
                <a:latin typeface="Verdana"/>
                <a:cs typeface="Verdana"/>
              </a:rPr>
              <a:t>program </a:t>
            </a:r>
            <a:r>
              <a:rPr sz="2100" spc="-85" dirty="0">
                <a:latin typeface="Verdana"/>
                <a:cs typeface="Verdana"/>
              </a:rPr>
              <a:t>been</a:t>
            </a:r>
            <a:r>
              <a:rPr sz="2100" spc="-470" dirty="0">
                <a:latin typeface="Verdana"/>
                <a:cs typeface="Verdana"/>
              </a:rPr>
              <a:t> </a:t>
            </a:r>
            <a:r>
              <a:rPr sz="2100" spc="-120" dirty="0">
                <a:latin typeface="Verdana"/>
                <a:cs typeface="Verdana"/>
              </a:rPr>
              <a:t>executed?</a:t>
            </a:r>
            <a:endParaRPr sz="2100">
              <a:latin typeface="Verdana"/>
              <a:cs typeface="Verdana"/>
            </a:endParaRPr>
          </a:p>
          <a:p>
            <a:pPr marL="12695" marR="312956">
              <a:lnSpc>
                <a:spcPct val="111900"/>
              </a:lnSpc>
              <a:spcBef>
                <a:spcPts val="1170"/>
              </a:spcBef>
            </a:pPr>
            <a:r>
              <a:rPr sz="2100" spc="-69" dirty="0">
                <a:latin typeface="Verdana"/>
                <a:cs typeface="Verdana"/>
              </a:rPr>
              <a:t>Condition </a:t>
            </a:r>
            <a:r>
              <a:rPr sz="2100" spc="-125" dirty="0">
                <a:latin typeface="Verdana"/>
                <a:cs typeface="Verdana"/>
              </a:rPr>
              <a:t>coverage </a:t>
            </a:r>
            <a:r>
              <a:rPr sz="2100" spc="-130" dirty="0">
                <a:latin typeface="Verdana"/>
                <a:cs typeface="Verdana"/>
              </a:rPr>
              <a:t>(or </a:t>
            </a:r>
            <a:r>
              <a:rPr sz="2100" spc="-85" dirty="0">
                <a:latin typeface="Verdana"/>
                <a:cs typeface="Verdana"/>
              </a:rPr>
              <a:t>predicate </a:t>
            </a:r>
            <a:r>
              <a:rPr sz="2100" spc="-146" dirty="0">
                <a:latin typeface="Verdana"/>
                <a:cs typeface="Verdana"/>
              </a:rPr>
              <a:t>coverage) </a:t>
            </a:r>
            <a:r>
              <a:rPr sz="2100" spc="-274" dirty="0">
                <a:latin typeface="Verdana"/>
                <a:cs typeface="Verdana"/>
              </a:rPr>
              <a:t>– </a:t>
            </a:r>
            <a:r>
              <a:rPr sz="2100" spc="-114" dirty="0">
                <a:latin typeface="Verdana"/>
                <a:cs typeface="Verdana"/>
              </a:rPr>
              <a:t>Has </a:t>
            </a:r>
            <a:r>
              <a:rPr sz="2100" spc="-105" dirty="0">
                <a:latin typeface="Verdana"/>
                <a:cs typeface="Verdana"/>
              </a:rPr>
              <a:t>each </a:t>
            </a:r>
            <a:r>
              <a:rPr sz="2100" spc="-75" dirty="0">
                <a:latin typeface="Verdana"/>
                <a:cs typeface="Verdana"/>
              </a:rPr>
              <a:t>Boolean</a:t>
            </a:r>
            <a:r>
              <a:rPr sz="2100" spc="-425" dirty="0">
                <a:latin typeface="Verdana"/>
                <a:cs typeface="Verdana"/>
              </a:rPr>
              <a:t> </a:t>
            </a:r>
            <a:r>
              <a:rPr sz="2100" spc="-134" dirty="0">
                <a:latin typeface="Verdana"/>
                <a:cs typeface="Verdana"/>
              </a:rPr>
              <a:t>sub-  </a:t>
            </a:r>
            <a:r>
              <a:rPr sz="2100" spc="-90" dirty="0">
                <a:latin typeface="Verdana"/>
                <a:cs typeface="Verdana"/>
              </a:rPr>
              <a:t>expression </a:t>
            </a:r>
            <a:r>
              <a:rPr sz="2100" spc="-105" dirty="0">
                <a:latin typeface="Verdana"/>
                <a:cs typeface="Verdana"/>
              </a:rPr>
              <a:t>evaluated </a:t>
            </a:r>
            <a:r>
              <a:rPr sz="2100" spc="-65" dirty="0">
                <a:latin typeface="Verdana"/>
                <a:cs typeface="Verdana"/>
              </a:rPr>
              <a:t>both</a:t>
            </a:r>
            <a:r>
              <a:rPr sz="2100" spc="-565" dirty="0">
                <a:latin typeface="Verdana"/>
                <a:cs typeface="Verdana"/>
              </a:rPr>
              <a:t> </a:t>
            </a:r>
            <a:r>
              <a:rPr sz="2100" spc="-75" dirty="0">
                <a:latin typeface="Verdana"/>
                <a:cs typeface="Verdana"/>
              </a:rPr>
              <a:t>to </a:t>
            </a:r>
            <a:r>
              <a:rPr sz="2100" spc="-85" dirty="0">
                <a:latin typeface="Verdana"/>
                <a:cs typeface="Verdana"/>
              </a:rPr>
              <a:t>true </a:t>
            </a:r>
            <a:r>
              <a:rPr sz="2100" spc="-90" dirty="0">
                <a:latin typeface="Verdana"/>
                <a:cs typeface="Verdana"/>
              </a:rPr>
              <a:t>and </a:t>
            </a:r>
            <a:r>
              <a:rPr sz="2100" spc="-114" dirty="0">
                <a:latin typeface="Verdana"/>
                <a:cs typeface="Verdana"/>
              </a:rPr>
              <a:t>false?</a:t>
            </a:r>
            <a:endParaRPr sz="2100">
              <a:latin typeface="Verdana"/>
              <a:cs typeface="Verdana"/>
            </a:endParaRPr>
          </a:p>
        </p:txBody>
      </p:sp>
      <p:pic>
        <p:nvPicPr>
          <p:cNvPr id="11" name="Picture 10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77736" y="120650"/>
            <a:ext cx="2517164" cy="106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96643" y="553720"/>
            <a:ext cx="2882265" cy="695960"/>
          </a:xfrm>
          <a:prstGeom prst="rect">
            <a:avLst/>
          </a:prstGeom>
        </p:spPr>
        <p:txBody>
          <a:bodyPr vert="horz" wrap="square" lIns="0" tIns="12695" rIns="0" bIns="0" rtlCol="0">
            <a:spAutoFit/>
          </a:bodyPr>
          <a:lstStyle/>
          <a:p>
            <a:pPr marL="12695">
              <a:spcBef>
                <a:spcPts val="100"/>
              </a:spcBef>
            </a:pPr>
            <a:r>
              <a:rPr sz="4400" spc="-6" dirty="0"/>
              <a:t>Commands</a:t>
            </a:r>
            <a:endParaRPr sz="4400"/>
          </a:p>
        </p:txBody>
      </p:sp>
      <p:sp>
        <p:nvSpPr>
          <p:cNvPr id="13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165100" y="6826250"/>
            <a:ext cx="9753600" cy="5334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US" sz="1200" dirty="0">
                <a:solidFill>
                  <a:srgbClr val="FF0000"/>
                </a:solidFill>
              </a:rPr>
              <a:t>Hope Foundation’s International Institute of Information Technology, I²IT, P-14 Rajiv Gandhi Infotech Park, Hinjawadi, Pune - 411 057 </a:t>
            </a:r>
          </a:p>
          <a:p>
            <a:pPr algn="ctr"/>
            <a:r>
              <a:rPr lang="en-US" sz="1200" dirty="0">
                <a:solidFill>
                  <a:srgbClr val="FF0000"/>
                </a:solidFill>
              </a:rPr>
              <a:t>Tel - +91 20 22933441 / 2 / 3  |  Website - </a:t>
            </a:r>
            <a:r>
              <a:rPr lang="en-US" sz="1200" dirty="0">
                <a:solidFill>
                  <a:srgbClr val="FF0000"/>
                </a:solidFill>
                <a:hlinkClick r:id="rId2"/>
              </a:rPr>
              <a:t>www.isquareit.edu.in</a:t>
            </a:r>
            <a:r>
              <a:rPr lang="en-US" sz="1200" dirty="0">
                <a:solidFill>
                  <a:srgbClr val="FF0000"/>
                </a:solidFill>
              </a:rPr>
              <a:t> ; Email - </a:t>
            </a:r>
            <a:r>
              <a:rPr lang="en-US" sz="1200" dirty="0">
                <a:solidFill>
                  <a:srgbClr val="FF0000"/>
                </a:solidFill>
                <a:hlinkClick r:id="rId3"/>
              </a:rPr>
              <a:t>info@isquareit.edu.in</a:t>
            </a:r>
            <a:r>
              <a:rPr lang="en-US" sz="12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9440" y="1852933"/>
            <a:ext cx="124460" cy="175259"/>
          </a:xfrm>
          <a:prstGeom prst="rect">
            <a:avLst/>
          </a:prstGeom>
        </p:spPr>
        <p:txBody>
          <a:bodyPr vert="horz" wrap="square" lIns="0" tIns="16505" rIns="0" bIns="0" rtlCol="0">
            <a:spAutoFit/>
          </a:bodyPr>
          <a:lstStyle/>
          <a:p>
            <a:pPr marL="12695">
              <a:spcBef>
                <a:spcPts val="130"/>
              </a:spcBef>
            </a:pPr>
            <a:r>
              <a:rPr sz="1000" spc="204" dirty="0">
                <a:latin typeface="Trebuchet MS"/>
                <a:cs typeface="Trebuchet MS"/>
              </a:rPr>
              <a:t>●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99440" y="2397764"/>
            <a:ext cx="124460" cy="175259"/>
          </a:xfrm>
          <a:prstGeom prst="rect">
            <a:avLst/>
          </a:prstGeom>
        </p:spPr>
        <p:txBody>
          <a:bodyPr vert="horz" wrap="square" lIns="0" tIns="16505" rIns="0" bIns="0" rtlCol="0">
            <a:spAutoFit/>
          </a:bodyPr>
          <a:lstStyle/>
          <a:p>
            <a:pPr marL="12695">
              <a:spcBef>
                <a:spcPts val="130"/>
              </a:spcBef>
            </a:pPr>
            <a:r>
              <a:rPr sz="1000" spc="204" dirty="0">
                <a:latin typeface="Trebuchet MS"/>
                <a:cs typeface="Trebuchet MS"/>
              </a:rPr>
              <a:t>●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99440" y="2943864"/>
            <a:ext cx="124460" cy="175259"/>
          </a:xfrm>
          <a:prstGeom prst="rect">
            <a:avLst/>
          </a:prstGeom>
        </p:spPr>
        <p:txBody>
          <a:bodyPr vert="horz" wrap="square" lIns="0" tIns="16505" rIns="0" bIns="0" rtlCol="0">
            <a:spAutoFit/>
          </a:bodyPr>
          <a:lstStyle/>
          <a:p>
            <a:pPr marL="12695">
              <a:spcBef>
                <a:spcPts val="130"/>
              </a:spcBef>
            </a:pPr>
            <a:r>
              <a:rPr sz="1000" spc="204" dirty="0">
                <a:latin typeface="Trebuchet MS"/>
                <a:cs typeface="Trebuchet MS"/>
              </a:rPr>
              <a:t>●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99440" y="3489963"/>
            <a:ext cx="124460" cy="175259"/>
          </a:xfrm>
          <a:prstGeom prst="rect">
            <a:avLst/>
          </a:prstGeom>
        </p:spPr>
        <p:txBody>
          <a:bodyPr vert="horz" wrap="square" lIns="0" tIns="16505" rIns="0" bIns="0" rtlCol="0">
            <a:spAutoFit/>
          </a:bodyPr>
          <a:lstStyle/>
          <a:p>
            <a:pPr marL="12695">
              <a:spcBef>
                <a:spcPts val="130"/>
              </a:spcBef>
            </a:pPr>
            <a:r>
              <a:rPr sz="1000" spc="204" dirty="0">
                <a:latin typeface="Trebuchet MS"/>
                <a:cs typeface="Trebuchet MS"/>
              </a:rPr>
              <a:t>●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99440" y="4036063"/>
            <a:ext cx="124460" cy="175259"/>
          </a:xfrm>
          <a:prstGeom prst="rect">
            <a:avLst/>
          </a:prstGeom>
        </p:spPr>
        <p:txBody>
          <a:bodyPr vert="horz" wrap="square" lIns="0" tIns="16505" rIns="0" bIns="0" rtlCol="0">
            <a:spAutoFit/>
          </a:bodyPr>
          <a:lstStyle/>
          <a:p>
            <a:pPr marL="12695">
              <a:spcBef>
                <a:spcPts val="130"/>
              </a:spcBef>
            </a:pPr>
            <a:r>
              <a:rPr sz="1000" spc="204" dirty="0">
                <a:latin typeface="Trebuchet MS"/>
                <a:cs typeface="Trebuchet MS"/>
              </a:rPr>
              <a:t>●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99440" y="4580894"/>
            <a:ext cx="124460" cy="175259"/>
          </a:xfrm>
          <a:prstGeom prst="rect">
            <a:avLst/>
          </a:prstGeom>
        </p:spPr>
        <p:txBody>
          <a:bodyPr vert="horz" wrap="square" lIns="0" tIns="16505" rIns="0" bIns="0" rtlCol="0">
            <a:spAutoFit/>
          </a:bodyPr>
          <a:lstStyle/>
          <a:p>
            <a:pPr marL="12695">
              <a:spcBef>
                <a:spcPts val="130"/>
              </a:spcBef>
            </a:pPr>
            <a:r>
              <a:rPr sz="1000" spc="204" dirty="0">
                <a:latin typeface="Trebuchet MS"/>
                <a:cs typeface="Trebuchet MS"/>
              </a:rPr>
              <a:t>●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99440" y="5126993"/>
            <a:ext cx="124460" cy="175259"/>
          </a:xfrm>
          <a:prstGeom prst="rect">
            <a:avLst/>
          </a:prstGeom>
        </p:spPr>
        <p:txBody>
          <a:bodyPr vert="horz" wrap="square" lIns="0" tIns="16505" rIns="0" bIns="0" rtlCol="0">
            <a:spAutoFit/>
          </a:bodyPr>
          <a:lstStyle/>
          <a:p>
            <a:pPr marL="12695">
              <a:spcBef>
                <a:spcPts val="130"/>
              </a:spcBef>
            </a:pPr>
            <a:r>
              <a:rPr sz="1000" spc="204" dirty="0">
                <a:latin typeface="Trebuchet MS"/>
                <a:cs typeface="Trebuchet MS"/>
              </a:rPr>
              <a:t>●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99440" y="5673093"/>
            <a:ext cx="124460" cy="175259"/>
          </a:xfrm>
          <a:prstGeom prst="rect">
            <a:avLst/>
          </a:prstGeom>
        </p:spPr>
        <p:txBody>
          <a:bodyPr vert="horz" wrap="square" lIns="0" tIns="16505" rIns="0" bIns="0" rtlCol="0">
            <a:spAutoFit/>
          </a:bodyPr>
          <a:lstStyle/>
          <a:p>
            <a:pPr marL="12695">
              <a:spcBef>
                <a:spcPts val="130"/>
              </a:spcBef>
            </a:pPr>
            <a:r>
              <a:rPr sz="1000" spc="204" dirty="0">
                <a:latin typeface="Trebuchet MS"/>
                <a:cs typeface="Trebuchet MS"/>
              </a:rPr>
              <a:t>●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23289" y="1770380"/>
            <a:ext cx="7799705" cy="4284629"/>
          </a:xfrm>
          <a:prstGeom prst="rect">
            <a:avLst/>
          </a:prstGeom>
        </p:spPr>
        <p:txBody>
          <a:bodyPr vert="horz" wrap="square" lIns="0" tIns="16505" rIns="0" bIns="0" rtlCol="0">
            <a:spAutoFit/>
          </a:bodyPr>
          <a:lstStyle/>
          <a:p>
            <a:pPr marL="12695">
              <a:spcBef>
                <a:spcPts val="130"/>
              </a:spcBef>
            </a:pPr>
            <a:r>
              <a:rPr sz="2200" spc="-120" dirty="0">
                <a:latin typeface="Verdana"/>
                <a:cs typeface="Verdana"/>
              </a:rPr>
              <a:t>Run </a:t>
            </a:r>
            <a:r>
              <a:rPr sz="2200" spc="-280" dirty="0">
                <a:latin typeface="Verdana"/>
                <a:cs typeface="Verdana"/>
              </a:rPr>
              <a:t>– </a:t>
            </a:r>
            <a:r>
              <a:rPr sz="2200" spc="-120" dirty="0">
                <a:latin typeface="Verdana"/>
                <a:cs typeface="Verdana"/>
              </a:rPr>
              <a:t>Run </a:t>
            </a:r>
            <a:r>
              <a:rPr sz="2200" spc="-134" dirty="0">
                <a:latin typeface="Verdana"/>
                <a:cs typeface="Verdana"/>
              </a:rPr>
              <a:t>a </a:t>
            </a:r>
            <a:r>
              <a:rPr sz="2200" spc="-95" dirty="0">
                <a:latin typeface="Verdana"/>
                <a:cs typeface="Verdana"/>
              </a:rPr>
              <a:t>Python </a:t>
            </a:r>
            <a:r>
              <a:rPr sz="2200" spc="-105" dirty="0">
                <a:latin typeface="Verdana"/>
                <a:cs typeface="Verdana"/>
              </a:rPr>
              <a:t>program </a:t>
            </a:r>
            <a:r>
              <a:rPr sz="2200" spc="-90" dirty="0">
                <a:latin typeface="Verdana"/>
                <a:cs typeface="Verdana"/>
              </a:rPr>
              <a:t>and </a:t>
            </a:r>
            <a:r>
              <a:rPr sz="2200" spc="-80" dirty="0">
                <a:latin typeface="Verdana"/>
                <a:cs typeface="Verdana"/>
              </a:rPr>
              <a:t>collect</a:t>
            </a:r>
            <a:r>
              <a:rPr sz="2200" spc="-570" dirty="0">
                <a:latin typeface="Verdana"/>
                <a:cs typeface="Verdana"/>
              </a:rPr>
              <a:t> </a:t>
            </a:r>
            <a:r>
              <a:rPr sz="2200" spc="-100" dirty="0">
                <a:latin typeface="Verdana"/>
                <a:cs typeface="Verdana"/>
              </a:rPr>
              <a:t>execution </a:t>
            </a:r>
            <a:r>
              <a:rPr sz="2200" spc="-130" dirty="0">
                <a:latin typeface="Verdana"/>
                <a:cs typeface="Verdana"/>
              </a:rPr>
              <a:t>data.</a:t>
            </a:r>
            <a:endParaRPr sz="2200">
              <a:latin typeface="Verdana"/>
              <a:cs typeface="Verdana"/>
            </a:endParaRPr>
          </a:p>
          <a:p>
            <a:pPr marL="12695">
              <a:spcBef>
                <a:spcPts val="1720"/>
              </a:spcBef>
            </a:pPr>
            <a:r>
              <a:rPr sz="2200" spc="-100" dirty="0">
                <a:latin typeface="Verdana"/>
                <a:cs typeface="Verdana"/>
              </a:rPr>
              <a:t>Report </a:t>
            </a:r>
            <a:r>
              <a:rPr sz="2200" spc="-280" dirty="0">
                <a:latin typeface="Verdana"/>
                <a:cs typeface="Verdana"/>
              </a:rPr>
              <a:t>– </a:t>
            </a:r>
            <a:r>
              <a:rPr sz="2200" spc="-105" dirty="0">
                <a:latin typeface="Verdana"/>
                <a:cs typeface="Verdana"/>
              </a:rPr>
              <a:t>Report </a:t>
            </a:r>
            <a:r>
              <a:rPr sz="2200" spc="-130" dirty="0">
                <a:latin typeface="Verdana"/>
                <a:cs typeface="Verdana"/>
              </a:rPr>
              <a:t>coverage</a:t>
            </a:r>
            <a:r>
              <a:rPr sz="2200" spc="-250" dirty="0">
                <a:latin typeface="Verdana"/>
                <a:cs typeface="Verdana"/>
              </a:rPr>
              <a:t> </a:t>
            </a:r>
            <a:r>
              <a:rPr sz="2200" spc="-110" dirty="0">
                <a:latin typeface="Verdana"/>
                <a:cs typeface="Verdana"/>
              </a:rPr>
              <a:t>results.</a:t>
            </a:r>
            <a:endParaRPr sz="2200">
              <a:latin typeface="Verdana"/>
              <a:cs typeface="Verdana"/>
            </a:endParaRPr>
          </a:p>
          <a:p>
            <a:pPr marL="12695" marR="5077">
              <a:lnSpc>
                <a:spcPct val="166300"/>
              </a:lnSpc>
              <a:spcBef>
                <a:spcPts val="10"/>
              </a:spcBef>
            </a:pPr>
            <a:r>
              <a:rPr sz="2200" spc="-90" dirty="0">
                <a:latin typeface="Verdana"/>
                <a:cs typeface="Verdana"/>
              </a:rPr>
              <a:t>html </a:t>
            </a:r>
            <a:r>
              <a:rPr sz="2200" spc="-280" dirty="0">
                <a:latin typeface="Verdana"/>
                <a:cs typeface="Verdana"/>
              </a:rPr>
              <a:t>– </a:t>
            </a:r>
            <a:r>
              <a:rPr sz="2200" spc="-69" dirty="0">
                <a:latin typeface="Verdana"/>
                <a:cs typeface="Verdana"/>
              </a:rPr>
              <a:t>Produce</a:t>
            </a:r>
            <a:r>
              <a:rPr sz="2200" spc="-585" dirty="0">
                <a:latin typeface="Verdana"/>
                <a:cs typeface="Verdana"/>
              </a:rPr>
              <a:t> </a:t>
            </a:r>
            <a:r>
              <a:rPr sz="2200" spc="-95" dirty="0">
                <a:latin typeface="Verdana"/>
                <a:cs typeface="Verdana"/>
              </a:rPr>
              <a:t>annotated </a:t>
            </a:r>
            <a:r>
              <a:rPr sz="2200" spc="-85" dirty="0">
                <a:latin typeface="Verdana"/>
                <a:cs typeface="Verdana"/>
              </a:rPr>
              <a:t>HTML </a:t>
            </a:r>
            <a:r>
              <a:rPr sz="2200" spc="-95" dirty="0">
                <a:latin typeface="Verdana"/>
                <a:cs typeface="Verdana"/>
              </a:rPr>
              <a:t>listings </a:t>
            </a:r>
            <a:r>
              <a:rPr sz="2200" spc="-90" dirty="0">
                <a:latin typeface="Verdana"/>
                <a:cs typeface="Verdana"/>
              </a:rPr>
              <a:t>with </a:t>
            </a:r>
            <a:r>
              <a:rPr sz="2200" spc="-130" dirty="0">
                <a:latin typeface="Verdana"/>
                <a:cs typeface="Verdana"/>
              </a:rPr>
              <a:t>coverage </a:t>
            </a:r>
            <a:r>
              <a:rPr sz="2200" spc="-105" dirty="0">
                <a:latin typeface="Verdana"/>
                <a:cs typeface="Verdana"/>
              </a:rPr>
              <a:t>results.  </a:t>
            </a:r>
            <a:r>
              <a:rPr sz="2200" spc="-120" dirty="0">
                <a:latin typeface="Verdana"/>
                <a:cs typeface="Verdana"/>
              </a:rPr>
              <a:t>xml </a:t>
            </a:r>
            <a:r>
              <a:rPr sz="2200" spc="-280" dirty="0">
                <a:latin typeface="Verdana"/>
                <a:cs typeface="Verdana"/>
              </a:rPr>
              <a:t>– </a:t>
            </a:r>
            <a:r>
              <a:rPr sz="2200" spc="-75" dirty="0">
                <a:latin typeface="Verdana"/>
                <a:cs typeface="Verdana"/>
              </a:rPr>
              <a:t>Produce </a:t>
            </a:r>
            <a:r>
              <a:rPr sz="2200" spc="-110" dirty="0">
                <a:latin typeface="Verdana"/>
                <a:cs typeface="Verdana"/>
              </a:rPr>
              <a:t>an XML </a:t>
            </a:r>
            <a:r>
              <a:rPr sz="2200" spc="-75" dirty="0">
                <a:latin typeface="Verdana"/>
                <a:cs typeface="Verdana"/>
              </a:rPr>
              <a:t>report </a:t>
            </a:r>
            <a:r>
              <a:rPr sz="2200" spc="-90" dirty="0">
                <a:latin typeface="Verdana"/>
                <a:cs typeface="Verdana"/>
              </a:rPr>
              <a:t>with </a:t>
            </a:r>
            <a:r>
              <a:rPr sz="2200" spc="-130" dirty="0">
                <a:latin typeface="Verdana"/>
                <a:cs typeface="Verdana"/>
              </a:rPr>
              <a:t>coverage</a:t>
            </a:r>
            <a:r>
              <a:rPr sz="2200" spc="-575" dirty="0">
                <a:latin typeface="Verdana"/>
                <a:cs typeface="Verdana"/>
              </a:rPr>
              <a:t> </a:t>
            </a:r>
            <a:r>
              <a:rPr sz="2200" spc="-105" dirty="0">
                <a:latin typeface="Verdana"/>
                <a:cs typeface="Verdana"/>
              </a:rPr>
              <a:t>results.</a:t>
            </a:r>
            <a:endParaRPr sz="2200">
              <a:latin typeface="Verdana"/>
              <a:cs typeface="Verdana"/>
            </a:endParaRPr>
          </a:p>
          <a:p>
            <a:pPr marL="12695" marR="951570">
              <a:lnSpc>
                <a:spcPct val="166500"/>
              </a:lnSpc>
            </a:pPr>
            <a:r>
              <a:rPr sz="2200" spc="-100" dirty="0">
                <a:latin typeface="Verdana"/>
                <a:cs typeface="Verdana"/>
              </a:rPr>
              <a:t>annotate </a:t>
            </a:r>
            <a:r>
              <a:rPr sz="2200" spc="-280" dirty="0">
                <a:latin typeface="Verdana"/>
                <a:cs typeface="Verdana"/>
              </a:rPr>
              <a:t>– </a:t>
            </a:r>
            <a:r>
              <a:rPr sz="2200" spc="-100" dirty="0">
                <a:latin typeface="Verdana"/>
                <a:cs typeface="Verdana"/>
              </a:rPr>
              <a:t>Annotate </a:t>
            </a:r>
            <a:r>
              <a:rPr sz="2200" spc="-85" dirty="0">
                <a:latin typeface="Verdana"/>
                <a:cs typeface="Verdana"/>
              </a:rPr>
              <a:t>source </a:t>
            </a:r>
            <a:r>
              <a:rPr sz="2200" spc="-75" dirty="0">
                <a:latin typeface="Verdana"/>
                <a:cs typeface="Verdana"/>
              </a:rPr>
              <a:t>files </a:t>
            </a:r>
            <a:r>
              <a:rPr sz="2200" spc="-85" dirty="0">
                <a:latin typeface="Verdana"/>
                <a:cs typeface="Verdana"/>
              </a:rPr>
              <a:t>with </a:t>
            </a:r>
            <a:r>
              <a:rPr sz="2200" spc="-130" dirty="0">
                <a:latin typeface="Verdana"/>
                <a:cs typeface="Verdana"/>
              </a:rPr>
              <a:t>coverage</a:t>
            </a:r>
            <a:r>
              <a:rPr sz="2200" spc="-570" dirty="0">
                <a:latin typeface="Verdana"/>
                <a:cs typeface="Verdana"/>
              </a:rPr>
              <a:t> </a:t>
            </a:r>
            <a:r>
              <a:rPr sz="2200" spc="-110" dirty="0">
                <a:latin typeface="Verdana"/>
                <a:cs typeface="Verdana"/>
              </a:rPr>
              <a:t>results.  </a:t>
            </a:r>
            <a:r>
              <a:rPr sz="2200" spc="-120" dirty="0">
                <a:latin typeface="Verdana"/>
                <a:cs typeface="Verdana"/>
              </a:rPr>
              <a:t>erase </a:t>
            </a:r>
            <a:r>
              <a:rPr sz="2200" spc="-280" dirty="0">
                <a:latin typeface="Verdana"/>
                <a:cs typeface="Verdana"/>
              </a:rPr>
              <a:t>– </a:t>
            </a:r>
            <a:r>
              <a:rPr sz="2200" spc="-134" dirty="0">
                <a:latin typeface="Verdana"/>
                <a:cs typeface="Verdana"/>
              </a:rPr>
              <a:t>Erase </a:t>
            </a:r>
            <a:r>
              <a:rPr sz="2200" spc="-100" dirty="0">
                <a:latin typeface="Verdana"/>
                <a:cs typeface="Verdana"/>
              </a:rPr>
              <a:t>previously </a:t>
            </a:r>
            <a:r>
              <a:rPr sz="2200" spc="-85" dirty="0">
                <a:latin typeface="Verdana"/>
                <a:cs typeface="Verdana"/>
              </a:rPr>
              <a:t>collected </a:t>
            </a:r>
            <a:r>
              <a:rPr sz="2200" spc="-130" dirty="0">
                <a:latin typeface="Verdana"/>
                <a:cs typeface="Verdana"/>
              </a:rPr>
              <a:t>coverage </a:t>
            </a:r>
            <a:r>
              <a:rPr sz="2200" spc="-125" dirty="0">
                <a:latin typeface="Verdana"/>
                <a:cs typeface="Verdana"/>
              </a:rPr>
              <a:t>data.  </a:t>
            </a:r>
            <a:r>
              <a:rPr sz="2200" spc="-85" dirty="0">
                <a:latin typeface="Verdana"/>
                <a:cs typeface="Verdana"/>
              </a:rPr>
              <a:t>combine </a:t>
            </a:r>
            <a:r>
              <a:rPr sz="2200" spc="-280" dirty="0">
                <a:latin typeface="Verdana"/>
                <a:cs typeface="Verdana"/>
              </a:rPr>
              <a:t>– </a:t>
            </a:r>
            <a:r>
              <a:rPr sz="2200" spc="-100" dirty="0">
                <a:latin typeface="Verdana"/>
                <a:cs typeface="Verdana"/>
              </a:rPr>
              <a:t>Combine </a:t>
            </a:r>
            <a:r>
              <a:rPr sz="2200" spc="-105" dirty="0">
                <a:latin typeface="Verdana"/>
                <a:cs typeface="Verdana"/>
              </a:rPr>
              <a:t>together </a:t>
            </a:r>
            <a:r>
              <a:rPr sz="2200" spc="-134" dirty="0">
                <a:latin typeface="Verdana"/>
                <a:cs typeface="Verdana"/>
              </a:rPr>
              <a:t>a </a:t>
            </a:r>
            <a:r>
              <a:rPr sz="2200" spc="-90" dirty="0">
                <a:latin typeface="Verdana"/>
                <a:cs typeface="Verdana"/>
              </a:rPr>
              <a:t>number </a:t>
            </a:r>
            <a:r>
              <a:rPr sz="2200" spc="-50" dirty="0">
                <a:latin typeface="Verdana"/>
                <a:cs typeface="Verdana"/>
              </a:rPr>
              <a:t>of </a:t>
            </a:r>
            <a:r>
              <a:rPr sz="2200" spc="-110" dirty="0">
                <a:latin typeface="Verdana"/>
                <a:cs typeface="Verdana"/>
              </a:rPr>
              <a:t>data </a:t>
            </a:r>
            <a:r>
              <a:rPr sz="2200" spc="-95" dirty="0">
                <a:latin typeface="Verdana"/>
                <a:cs typeface="Verdana"/>
              </a:rPr>
              <a:t>files.  </a:t>
            </a:r>
            <a:r>
              <a:rPr sz="2200" spc="-105" dirty="0">
                <a:latin typeface="Verdana"/>
                <a:cs typeface="Verdana"/>
              </a:rPr>
              <a:t>debug </a:t>
            </a:r>
            <a:r>
              <a:rPr sz="2200" spc="-280" dirty="0">
                <a:latin typeface="Verdana"/>
                <a:cs typeface="Verdana"/>
              </a:rPr>
              <a:t>– </a:t>
            </a:r>
            <a:r>
              <a:rPr sz="2200" spc="-130" dirty="0">
                <a:latin typeface="Verdana"/>
                <a:cs typeface="Verdana"/>
              </a:rPr>
              <a:t>Get </a:t>
            </a:r>
            <a:r>
              <a:rPr sz="2200" spc="-95" dirty="0">
                <a:latin typeface="Verdana"/>
                <a:cs typeface="Verdana"/>
              </a:rPr>
              <a:t>diagnostic</a:t>
            </a:r>
            <a:r>
              <a:rPr sz="2200" spc="-215" dirty="0">
                <a:latin typeface="Verdana"/>
                <a:cs typeface="Verdana"/>
              </a:rPr>
              <a:t> </a:t>
            </a:r>
            <a:r>
              <a:rPr sz="2200" spc="-85" dirty="0">
                <a:latin typeface="Verdana"/>
                <a:cs typeface="Verdana"/>
              </a:rPr>
              <a:t>information.</a:t>
            </a:r>
            <a:endParaRPr sz="2200">
              <a:latin typeface="Verdana"/>
              <a:cs typeface="Verdana"/>
            </a:endParaRPr>
          </a:p>
        </p:txBody>
      </p:sp>
      <p:pic>
        <p:nvPicPr>
          <p:cNvPr id="14" name="Picture 13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77736" y="120650"/>
            <a:ext cx="2517164" cy="106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37610" y="553721"/>
            <a:ext cx="2602230" cy="691063"/>
          </a:xfrm>
          <a:prstGeom prst="rect">
            <a:avLst/>
          </a:prstGeom>
        </p:spPr>
        <p:txBody>
          <a:bodyPr vert="horz" wrap="square" lIns="0" tIns="12695" rIns="0" bIns="0" rtlCol="0">
            <a:spAutoFit/>
          </a:bodyPr>
          <a:lstStyle/>
          <a:p>
            <a:pPr marL="12695">
              <a:spcBef>
                <a:spcPts val="100"/>
              </a:spcBef>
            </a:pPr>
            <a:r>
              <a:rPr sz="4400" dirty="0"/>
              <a:t>P</a:t>
            </a:r>
            <a:r>
              <a:rPr sz="4400" spc="-6" dirty="0"/>
              <a:t>ro</a:t>
            </a:r>
            <a:r>
              <a:rPr sz="4400" dirty="0"/>
              <a:t>c</a:t>
            </a:r>
            <a:r>
              <a:rPr sz="4400" spc="-10" dirty="0"/>
              <a:t>e</a:t>
            </a:r>
            <a:r>
              <a:rPr sz="4400" spc="-6" dirty="0"/>
              <a:t>du</a:t>
            </a:r>
            <a:r>
              <a:rPr sz="4400" spc="-10" dirty="0"/>
              <a:t>r</a:t>
            </a:r>
            <a:r>
              <a:rPr sz="4400" dirty="0"/>
              <a:t>e</a:t>
            </a:r>
            <a:endParaRPr sz="4400"/>
          </a:p>
        </p:txBody>
      </p:sp>
      <p:sp>
        <p:nvSpPr>
          <p:cNvPr id="10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165100" y="6826250"/>
            <a:ext cx="9753600" cy="5334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US" sz="1200" dirty="0">
                <a:solidFill>
                  <a:srgbClr val="FF0000"/>
                </a:solidFill>
              </a:rPr>
              <a:t>Hope Foundation’s International Institute of Information Technology, I²IT, P-14 Rajiv Gandhi Infotech Park, Hinjawadi, Pune - 411 057 </a:t>
            </a:r>
          </a:p>
          <a:p>
            <a:pPr algn="ctr"/>
            <a:r>
              <a:rPr lang="en-US" sz="1200" dirty="0">
                <a:solidFill>
                  <a:srgbClr val="FF0000"/>
                </a:solidFill>
              </a:rPr>
              <a:t>Tel - +91 20 22933441 / 2 / 3  |  Website - </a:t>
            </a:r>
            <a:r>
              <a:rPr lang="en-US" sz="1200" dirty="0">
                <a:solidFill>
                  <a:srgbClr val="FF0000"/>
                </a:solidFill>
                <a:hlinkClick r:id="rId2"/>
              </a:rPr>
              <a:t>www.isquareit.edu.in</a:t>
            </a:r>
            <a:r>
              <a:rPr lang="en-US" sz="1200" dirty="0">
                <a:solidFill>
                  <a:srgbClr val="FF0000"/>
                </a:solidFill>
              </a:rPr>
              <a:t> ; Email - </a:t>
            </a:r>
            <a:r>
              <a:rPr lang="en-US" sz="1200" dirty="0">
                <a:solidFill>
                  <a:srgbClr val="FF0000"/>
                </a:solidFill>
                <a:hlinkClick r:id="rId3"/>
              </a:rPr>
              <a:t>info@isquareit.edu.in</a:t>
            </a:r>
            <a:r>
              <a:rPr lang="en-US" sz="12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3090" y="1850392"/>
            <a:ext cx="161290" cy="215010"/>
          </a:xfrm>
          <a:prstGeom prst="rect">
            <a:avLst/>
          </a:prstGeom>
        </p:spPr>
        <p:txBody>
          <a:bodyPr vert="horz" wrap="square" lIns="0" tIns="11426" rIns="0" bIns="0" rtlCol="0">
            <a:spAutoFit/>
          </a:bodyPr>
          <a:lstStyle/>
          <a:p>
            <a:pPr marL="12695">
              <a:spcBef>
                <a:spcPts val="90"/>
              </a:spcBef>
            </a:pPr>
            <a:r>
              <a:rPr sz="1300" spc="245" dirty="0">
                <a:latin typeface="Trebuchet MS"/>
                <a:cs typeface="Trebuchet MS"/>
              </a:rPr>
              <a:t>●</a:t>
            </a:r>
            <a:endParaRPr sz="13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97892" y="1719582"/>
            <a:ext cx="3622675" cy="471913"/>
          </a:xfrm>
          <a:prstGeom prst="rect">
            <a:avLst/>
          </a:prstGeom>
        </p:spPr>
        <p:txBody>
          <a:bodyPr vert="horz" wrap="square" lIns="0" tIns="13965" rIns="0" bIns="0" rtlCol="0">
            <a:spAutoFit/>
          </a:bodyPr>
          <a:lstStyle/>
          <a:p>
            <a:pPr marL="12695">
              <a:spcBef>
                <a:spcPts val="110"/>
              </a:spcBef>
            </a:pPr>
            <a:r>
              <a:rPr sz="3000" spc="6" dirty="0">
                <a:latin typeface="Liberation Sans"/>
                <a:cs typeface="Liberation Sans"/>
              </a:rPr>
              <a:t>$ </a:t>
            </a:r>
            <a:r>
              <a:rPr sz="3000" dirty="0">
                <a:latin typeface="Liberation Sans"/>
                <a:cs typeface="Liberation Sans"/>
              </a:rPr>
              <a:t>pip install</a:t>
            </a:r>
            <a:r>
              <a:rPr sz="3000" spc="-55" dirty="0">
                <a:latin typeface="Liberation Sans"/>
                <a:cs typeface="Liberation Sans"/>
              </a:rPr>
              <a:t> </a:t>
            </a:r>
            <a:r>
              <a:rPr sz="3000" spc="6" dirty="0">
                <a:latin typeface="Liberation Sans"/>
                <a:cs typeface="Liberation Sans"/>
              </a:rPr>
              <a:t>coverage</a:t>
            </a:r>
            <a:endParaRPr sz="3000">
              <a:latin typeface="Liberation Sans"/>
              <a:cs typeface="Liberation San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93090" y="3042922"/>
            <a:ext cx="161290" cy="215010"/>
          </a:xfrm>
          <a:prstGeom prst="rect">
            <a:avLst/>
          </a:prstGeom>
        </p:spPr>
        <p:txBody>
          <a:bodyPr vert="horz" wrap="square" lIns="0" tIns="11426" rIns="0" bIns="0" rtlCol="0">
            <a:spAutoFit/>
          </a:bodyPr>
          <a:lstStyle/>
          <a:p>
            <a:pPr marL="12695">
              <a:spcBef>
                <a:spcPts val="90"/>
              </a:spcBef>
            </a:pPr>
            <a:r>
              <a:rPr sz="1300" spc="245" dirty="0">
                <a:latin typeface="Trebuchet MS"/>
                <a:cs typeface="Trebuchet MS"/>
              </a:rPr>
              <a:t>●</a:t>
            </a:r>
            <a:endParaRPr sz="1300">
              <a:latin typeface="Trebuchet MS"/>
              <a:cs typeface="Trebuchet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97892" y="2705401"/>
            <a:ext cx="6094730" cy="2166998"/>
          </a:xfrm>
          <a:prstGeom prst="rect">
            <a:avLst/>
          </a:prstGeom>
        </p:spPr>
        <p:txBody>
          <a:bodyPr vert="horz" wrap="square" lIns="0" tIns="220276" rIns="0" bIns="0" rtlCol="0">
            <a:spAutoFit/>
          </a:bodyPr>
          <a:lstStyle/>
          <a:p>
            <a:pPr marL="12695">
              <a:spcBef>
                <a:spcPts val="1735"/>
              </a:spcBef>
            </a:pPr>
            <a:r>
              <a:rPr sz="3000" spc="6" dirty="0">
                <a:latin typeface="Liberation Sans"/>
                <a:cs typeface="Liberation Sans"/>
              </a:rPr>
              <a:t>$ coverage</a:t>
            </a:r>
            <a:r>
              <a:rPr sz="3000" spc="-6" dirty="0">
                <a:latin typeface="Liberation Sans"/>
                <a:cs typeface="Liberation Sans"/>
              </a:rPr>
              <a:t> </a:t>
            </a:r>
            <a:r>
              <a:rPr sz="3000" spc="6" dirty="0">
                <a:latin typeface="Liberation Sans"/>
                <a:cs typeface="Liberation Sans"/>
              </a:rPr>
              <a:t>--version</a:t>
            </a:r>
            <a:endParaRPr sz="3000">
              <a:latin typeface="Liberation Sans"/>
              <a:cs typeface="Liberation Sans"/>
            </a:endParaRPr>
          </a:p>
          <a:p>
            <a:pPr marL="12695" marR="5077">
              <a:lnSpc>
                <a:spcPct val="145700"/>
              </a:lnSpc>
            </a:pPr>
            <a:r>
              <a:rPr sz="2200" spc="-6" dirty="0">
                <a:latin typeface="Liberation Sans"/>
                <a:cs typeface="Liberation Sans"/>
              </a:rPr>
              <a:t>Coverage.py, </a:t>
            </a:r>
            <a:r>
              <a:rPr sz="2200" spc="6" dirty="0">
                <a:latin typeface="Liberation Sans"/>
                <a:cs typeface="Liberation Sans"/>
              </a:rPr>
              <a:t>version 4.2 </a:t>
            </a:r>
            <a:r>
              <a:rPr sz="2200" dirty="0">
                <a:latin typeface="Liberation Sans"/>
                <a:cs typeface="Liberation Sans"/>
              </a:rPr>
              <a:t>with </a:t>
            </a:r>
            <a:r>
              <a:rPr sz="2200" spc="6" dirty="0">
                <a:latin typeface="Liberation Sans"/>
                <a:cs typeface="Liberation Sans"/>
              </a:rPr>
              <a:t>C extension  </a:t>
            </a:r>
            <a:r>
              <a:rPr sz="2200" spc="10" dirty="0">
                <a:latin typeface="Liberation Sans"/>
                <a:cs typeface="Liberation Sans"/>
              </a:rPr>
              <a:t>Documentation </a:t>
            </a:r>
            <a:r>
              <a:rPr sz="2200" spc="6" dirty="0">
                <a:latin typeface="Liberation Sans"/>
                <a:cs typeface="Liberation Sans"/>
              </a:rPr>
              <a:t>at</a:t>
            </a:r>
            <a:r>
              <a:rPr sz="2200" spc="60" dirty="0">
                <a:latin typeface="Liberation Sans"/>
                <a:cs typeface="Liberation Sans"/>
              </a:rPr>
              <a:t> </a:t>
            </a:r>
            <a:r>
              <a:rPr sz="2200" spc="-6" dirty="0">
                <a:solidFill>
                  <a:srgbClr val="00007F"/>
                </a:solidFill>
                <a:latin typeface="Liberation Sans"/>
                <a:cs typeface="Liberation Sans"/>
                <a:hlinkClick r:id="rId4"/>
              </a:rPr>
              <a:t>https://coverage.readthedocs.io</a:t>
            </a:r>
            <a:endParaRPr sz="2200">
              <a:latin typeface="Liberation Sans"/>
              <a:cs typeface="Liberation San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93090" y="5190493"/>
            <a:ext cx="161290" cy="215010"/>
          </a:xfrm>
          <a:prstGeom prst="rect">
            <a:avLst/>
          </a:prstGeom>
        </p:spPr>
        <p:txBody>
          <a:bodyPr vert="horz" wrap="square" lIns="0" tIns="11426" rIns="0" bIns="0" rtlCol="0">
            <a:spAutoFit/>
          </a:bodyPr>
          <a:lstStyle/>
          <a:p>
            <a:pPr marL="12695">
              <a:spcBef>
                <a:spcPts val="90"/>
              </a:spcBef>
            </a:pPr>
            <a:r>
              <a:rPr sz="1300" spc="245" dirty="0">
                <a:latin typeface="Trebuchet MS"/>
                <a:cs typeface="Trebuchet MS"/>
              </a:rPr>
              <a:t>●</a:t>
            </a:r>
            <a:endParaRPr sz="130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97892" y="5060953"/>
            <a:ext cx="4239260" cy="1152875"/>
          </a:xfrm>
          <a:prstGeom prst="rect">
            <a:avLst/>
          </a:prstGeom>
        </p:spPr>
        <p:txBody>
          <a:bodyPr vert="horz" wrap="square" lIns="0" tIns="13965" rIns="0" bIns="0" rtlCol="0">
            <a:spAutoFit/>
          </a:bodyPr>
          <a:lstStyle/>
          <a:p>
            <a:pPr marL="12695">
              <a:spcBef>
                <a:spcPts val="110"/>
              </a:spcBef>
            </a:pPr>
            <a:r>
              <a:rPr sz="3000" spc="6" dirty="0">
                <a:latin typeface="Liberation Sans"/>
                <a:cs typeface="Liberation Sans"/>
              </a:rPr>
              <a:t>$ </a:t>
            </a:r>
            <a:r>
              <a:rPr sz="3000" dirty="0">
                <a:latin typeface="Liberation Sans"/>
                <a:cs typeface="Liberation Sans"/>
              </a:rPr>
              <a:t>gedit</a:t>
            </a:r>
            <a:r>
              <a:rPr sz="3000" spc="-6" dirty="0">
                <a:latin typeface="Liberation Sans"/>
                <a:cs typeface="Liberation Sans"/>
              </a:rPr>
              <a:t> </a:t>
            </a:r>
            <a:r>
              <a:rPr sz="3000" spc="6" dirty="0">
                <a:latin typeface="Liberation Sans"/>
                <a:cs typeface="Liberation Sans"/>
              </a:rPr>
              <a:t>add.py</a:t>
            </a:r>
            <a:endParaRPr sz="3000" dirty="0">
              <a:latin typeface="Liberation Sans"/>
              <a:cs typeface="Liberation Sans"/>
            </a:endParaRPr>
          </a:p>
          <a:p>
            <a:pPr marL="61574">
              <a:spcBef>
                <a:spcPts val="1220"/>
              </a:spcBef>
            </a:pPr>
            <a:r>
              <a:rPr sz="1700" dirty="0">
                <a:latin typeface="Liberation Sans"/>
                <a:cs typeface="Liberation Sans"/>
              </a:rPr>
              <a:t>source </a:t>
            </a:r>
            <a:r>
              <a:rPr sz="1700" spc="-6" dirty="0">
                <a:latin typeface="Liberation Sans"/>
                <a:cs typeface="Liberation Sans"/>
              </a:rPr>
              <a:t>file to which </a:t>
            </a:r>
            <a:r>
              <a:rPr sz="1700" spc="-10" dirty="0">
                <a:latin typeface="Liberation Sans"/>
                <a:cs typeface="Liberation Sans"/>
              </a:rPr>
              <a:t>we </a:t>
            </a:r>
            <a:r>
              <a:rPr sz="1700" dirty="0">
                <a:latin typeface="Liberation Sans"/>
                <a:cs typeface="Liberation Sans"/>
              </a:rPr>
              <a:t>apply </a:t>
            </a:r>
            <a:r>
              <a:rPr sz="1700" spc="-6" dirty="0">
                <a:latin typeface="Liberation Sans"/>
                <a:cs typeface="Liberation Sans"/>
              </a:rPr>
              <a:t>code</a:t>
            </a:r>
            <a:r>
              <a:rPr sz="1700" spc="-10" dirty="0">
                <a:latin typeface="Liberation Sans"/>
                <a:cs typeface="Liberation Sans"/>
              </a:rPr>
              <a:t> </a:t>
            </a:r>
            <a:r>
              <a:rPr sz="1700" dirty="0">
                <a:latin typeface="Liberation Sans"/>
                <a:cs typeface="Liberation Sans"/>
              </a:rPr>
              <a:t>coverage.</a:t>
            </a:r>
          </a:p>
        </p:txBody>
      </p:sp>
      <p:pic>
        <p:nvPicPr>
          <p:cNvPr id="11" name="Picture 10" descr="logo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477736" y="120650"/>
            <a:ext cx="2517164" cy="106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14878" y="709929"/>
            <a:ext cx="5365751" cy="691063"/>
          </a:xfrm>
          <a:prstGeom prst="rect">
            <a:avLst/>
          </a:prstGeom>
        </p:spPr>
        <p:txBody>
          <a:bodyPr vert="horz" wrap="square" lIns="0" tIns="12695" rIns="0" bIns="0" rtlCol="0">
            <a:spAutoFit/>
          </a:bodyPr>
          <a:lstStyle/>
          <a:p>
            <a:pPr marL="12695">
              <a:spcBef>
                <a:spcPts val="100"/>
              </a:spcBef>
              <a:tabLst>
                <a:tab pos="2991825" algn="l"/>
                <a:tab pos="5164754" algn="l"/>
              </a:tabLst>
            </a:pPr>
            <a:r>
              <a:rPr sz="4400" dirty="0"/>
              <a:t>S</a:t>
            </a:r>
            <a:r>
              <a:rPr sz="4400" spc="-6" dirty="0"/>
              <a:t>ou</a:t>
            </a:r>
            <a:r>
              <a:rPr sz="4400" spc="-10" dirty="0"/>
              <a:t>r</a:t>
            </a:r>
            <a:r>
              <a:rPr sz="4400" dirty="0"/>
              <a:t>ce</a:t>
            </a:r>
            <a:r>
              <a:rPr sz="4400" spc="-6" dirty="0"/>
              <a:t> Fi</a:t>
            </a:r>
            <a:r>
              <a:rPr sz="4400" spc="6" dirty="0"/>
              <a:t>l</a:t>
            </a:r>
            <a:r>
              <a:rPr sz="4400" dirty="0"/>
              <a:t>e	( </a:t>
            </a:r>
            <a:r>
              <a:rPr sz="4400" spc="-10" dirty="0"/>
              <a:t>a</a:t>
            </a:r>
            <a:r>
              <a:rPr sz="4400" spc="-6" dirty="0"/>
              <a:t>dd.p</a:t>
            </a:r>
            <a:r>
              <a:rPr sz="4400" dirty="0"/>
              <a:t>y	)</a:t>
            </a:r>
            <a:endParaRPr sz="4400"/>
          </a:p>
        </p:txBody>
      </p:sp>
      <p:sp>
        <p:nvSpPr>
          <p:cNvPr id="3" name="object 3"/>
          <p:cNvSpPr txBox="1">
            <a:spLocks noGrp="1"/>
          </p:cNvSpPr>
          <p:nvPr>
            <p:ph sz="half" idx="1"/>
          </p:nvPr>
        </p:nvSpPr>
        <p:spPr>
          <a:xfrm>
            <a:off x="504190" y="2115650"/>
            <a:ext cx="4453678" cy="4283219"/>
          </a:xfrm>
          <a:prstGeom prst="rect">
            <a:avLst/>
          </a:prstGeom>
        </p:spPr>
        <p:txBody>
          <a:bodyPr vert="horz" wrap="square" lIns="0" tIns="12695" rIns="0" bIns="0" rtlCol="0">
            <a:spAutoFit/>
          </a:bodyPr>
          <a:lstStyle/>
          <a:p>
            <a:pPr marL="12695">
              <a:spcBef>
                <a:spcPts val="100"/>
              </a:spcBef>
            </a:pPr>
            <a:r>
              <a:rPr sz="1800" spc="6" dirty="0"/>
              <a:t>// Source Program add.py</a:t>
            </a:r>
          </a:p>
          <a:p>
            <a:pPr marR="1225803" algn="ctr">
              <a:spcBef>
                <a:spcPts val="1280"/>
              </a:spcBef>
            </a:pPr>
            <a:r>
              <a:rPr sz="1800" spc="6" dirty="0"/>
              <a:t>X = [[12,7,3],</a:t>
            </a:r>
          </a:p>
          <a:p>
            <a:pPr marR="1259448" algn="ctr">
              <a:spcBef>
                <a:spcPts val="1290"/>
              </a:spcBef>
            </a:pPr>
            <a:r>
              <a:rPr sz="1800" spc="6" dirty="0"/>
              <a:t>[4 ,5,6],</a:t>
            </a:r>
          </a:p>
          <a:p>
            <a:pPr marR="1259448" algn="ctr">
              <a:spcBef>
                <a:spcPts val="1280"/>
              </a:spcBef>
            </a:pPr>
            <a:r>
              <a:rPr sz="1800" spc="6" dirty="0"/>
              <a:t>[7 ,8,9]]</a:t>
            </a:r>
          </a:p>
          <a:p>
            <a:pPr marR="1351495" algn="ctr">
              <a:spcBef>
                <a:spcPts val="1290"/>
              </a:spcBef>
            </a:pPr>
            <a:r>
              <a:rPr sz="1800" spc="6" dirty="0"/>
              <a:t>Y = [[5,8,1],</a:t>
            </a:r>
          </a:p>
          <a:p>
            <a:pPr marR="1319120" algn="ctr">
              <a:spcBef>
                <a:spcPts val="1280"/>
              </a:spcBef>
            </a:pPr>
            <a:r>
              <a:rPr sz="1800" spc="6" dirty="0"/>
              <a:t>[6,7,3],</a:t>
            </a:r>
          </a:p>
          <a:p>
            <a:pPr marR="1319120" algn="ctr">
              <a:spcBef>
                <a:spcPts val="1290"/>
              </a:spcBef>
            </a:pPr>
            <a:r>
              <a:rPr sz="1800" spc="6" dirty="0"/>
              <a:t>[4,5,9]]</a:t>
            </a:r>
          </a:p>
          <a:p>
            <a:pPr marL="12695">
              <a:spcBef>
                <a:spcPts val="1280"/>
              </a:spcBef>
            </a:pPr>
            <a:r>
              <a:rPr sz="1800" spc="6" dirty="0"/>
              <a:t>result = [[0,0,0],</a:t>
            </a:r>
          </a:p>
          <a:p>
            <a:pPr marL="546566">
              <a:spcBef>
                <a:spcPts val="1290"/>
              </a:spcBef>
            </a:pPr>
            <a:r>
              <a:rPr sz="1800" spc="6" dirty="0"/>
              <a:t>[0,0,0],</a:t>
            </a:r>
          </a:p>
          <a:p>
            <a:pPr marL="546566">
              <a:spcBef>
                <a:spcPts val="1280"/>
              </a:spcBef>
            </a:pPr>
            <a:r>
              <a:rPr sz="1800" spc="6" dirty="0"/>
              <a:t>[0,0,0]]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sz="half" idx="2"/>
          </p:nvPr>
        </p:nvSpPr>
        <p:spPr>
          <a:xfrm>
            <a:off x="5125932" y="2115651"/>
            <a:ext cx="4453678" cy="3913117"/>
          </a:xfrm>
          <a:prstGeom prst="rect">
            <a:avLst/>
          </a:prstGeom>
        </p:spPr>
        <p:txBody>
          <a:bodyPr vert="horz" wrap="square" lIns="0" tIns="12060" rIns="0" bIns="0" rtlCol="0">
            <a:spAutoFit/>
          </a:bodyPr>
          <a:lstStyle/>
          <a:p>
            <a:pPr marL="12695" marR="657020">
              <a:lnSpc>
                <a:spcPct val="152500"/>
              </a:lnSpc>
              <a:spcBef>
                <a:spcPts val="95"/>
              </a:spcBef>
            </a:pPr>
            <a:r>
              <a:rPr sz="1800" dirty="0"/>
              <a:t># </a:t>
            </a:r>
            <a:r>
              <a:rPr sz="1800" spc="6" dirty="0"/>
              <a:t>iterate through </a:t>
            </a:r>
            <a:r>
              <a:rPr sz="1800" spc="-6" dirty="0"/>
              <a:t>rows  </a:t>
            </a:r>
            <a:r>
              <a:rPr sz="1800" spc="6" dirty="0"/>
              <a:t>for </a:t>
            </a:r>
            <a:r>
              <a:rPr sz="1800" dirty="0"/>
              <a:t>i in</a:t>
            </a:r>
            <a:r>
              <a:rPr sz="1800" spc="-15" dirty="0"/>
              <a:t> </a:t>
            </a:r>
            <a:r>
              <a:rPr sz="1800" spc="6" dirty="0"/>
              <a:t>range(len(X)):</a:t>
            </a:r>
          </a:p>
          <a:p>
            <a:pPr marL="194883" marR="116803">
              <a:lnSpc>
                <a:spcPct val="152500"/>
              </a:lnSpc>
              <a:spcBef>
                <a:spcPts val="10"/>
              </a:spcBef>
            </a:pPr>
            <a:r>
              <a:rPr sz="1800" dirty="0"/>
              <a:t># </a:t>
            </a:r>
            <a:r>
              <a:rPr sz="1800" spc="6" dirty="0"/>
              <a:t>iterate through columns  for </a:t>
            </a:r>
            <a:r>
              <a:rPr sz="1800" dirty="0"/>
              <a:t>j in </a:t>
            </a:r>
            <a:r>
              <a:rPr sz="1800" spc="6" dirty="0"/>
              <a:t>range(len(X[0])):</a:t>
            </a:r>
          </a:p>
          <a:p>
            <a:pPr marL="12695" marR="5077" indent="426588">
              <a:lnSpc>
                <a:spcPct val="152500"/>
              </a:lnSpc>
            </a:pPr>
            <a:r>
              <a:rPr sz="1800" spc="6" dirty="0"/>
              <a:t>result[i][j] </a:t>
            </a:r>
            <a:r>
              <a:rPr sz="1800" dirty="0"/>
              <a:t>= X[i][j] + Y[i][j]  a =</a:t>
            </a:r>
            <a:r>
              <a:rPr sz="1800" spc="25" dirty="0"/>
              <a:t> </a:t>
            </a:r>
            <a:r>
              <a:rPr sz="1800" dirty="0"/>
              <a:t>1</a:t>
            </a:r>
          </a:p>
          <a:p>
            <a:pPr marL="12695">
              <a:spcBef>
                <a:spcPts val="1070"/>
              </a:spcBef>
            </a:pPr>
            <a:r>
              <a:rPr sz="1800" dirty="0"/>
              <a:t>if</a:t>
            </a:r>
            <a:r>
              <a:rPr sz="1800" spc="6" dirty="0"/>
              <a:t> </a:t>
            </a:r>
            <a:r>
              <a:rPr sz="1800" spc="10" dirty="0"/>
              <a:t>a==1:</a:t>
            </a:r>
          </a:p>
          <a:p>
            <a:pPr marL="12695" marR="1755230">
              <a:lnSpc>
                <a:spcPct val="152500"/>
              </a:lnSpc>
              <a:spcBef>
                <a:spcPts val="10"/>
              </a:spcBef>
            </a:pPr>
            <a:r>
              <a:rPr sz="1800" spc="6" dirty="0"/>
              <a:t>print</a:t>
            </a:r>
            <a:r>
              <a:rPr sz="1800" spc="-65" dirty="0"/>
              <a:t> </a:t>
            </a:r>
            <a:r>
              <a:rPr sz="1800" spc="6" dirty="0"/>
              <a:t>"a=1"  else:</a:t>
            </a:r>
          </a:p>
          <a:p>
            <a:pPr marL="12695" marR="1491786">
              <a:lnSpc>
                <a:spcPct val="152500"/>
              </a:lnSpc>
            </a:pPr>
            <a:r>
              <a:rPr sz="1800" spc="6" dirty="0"/>
              <a:t>print "a!=1"  for </a:t>
            </a:r>
            <a:r>
              <a:rPr sz="1800" dirty="0"/>
              <a:t>r in</a:t>
            </a:r>
            <a:r>
              <a:rPr sz="1800" spc="-60" dirty="0"/>
              <a:t> </a:t>
            </a:r>
            <a:r>
              <a:rPr sz="1800" spc="6" dirty="0"/>
              <a:t>result:</a:t>
            </a:r>
          </a:p>
          <a:p>
            <a:pPr marL="194883">
              <a:spcBef>
                <a:spcPts val="1080"/>
              </a:spcBef>
            </a:pPr>
            <a:r>
              <a:rPr sz="1800" spc="6" dirty="0"/>
              <a:t>print(r)</a:t>
            </a:r>
          </a:p>
        </p:txBody>
      </p:sp>
      <p:sp>
        <p:nvSpPr>
          <p:cNvPr id="6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165100" y="6826250"/>
            <a:ext cx="9753600" cy="5334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US" sz="1200" dirty="0">
                <a:solidFill>
                  <a:srgbClr val="FF0000"/>
                </a:solidFill>
              </a:rPr>
              <a:t>Hope Foundation’s International Institute of Information Technology, I²IT, P-14 Rajiv Gandhi Infotech Park, Hinjawadi, Pune - 411 057 </a:t>
            </a:r>
          </a:p>
          <a:p>
            <a:pPr algn="ctr"/>
            <a:r>
              <a:rPr lang="en-US" sz="1200" dirty="0">
                <a:solidFill>
                  <a:srgbClr val="FF0000"/>
                </a:solidFill>
              </a:rPr>
              <a:t>Tel - +91 20 22933441 / 2 / 3  |  Website - </a:t>
            </a:r>
            <a:r>
              <a:rPr lang="en-US" sz="1200" dirty="0">
                <a:solidFill>
                  <a:srgbClr val="FF0000"/>
                </a:solidFill>
                <a:hlinkClick r:id="rId2"/>
              </a:rPr>
              <a:t>www.isquareit.edu.in</a:t>
            </a:r>
            <a:r>
              <a:rPr lang="en-US" sz="1200" dirty="0">
                <a:solidFill>
                  <a:srgbClr val="FF0000"/>
                </a:solidFill>
              </a:rPr>
              <a:t> ; Email - </a:t>
            </a:r>
            <a:r>
              <a:rPr lang="en-US" sz="1200" dirty="0">
                <a:solidFill>
                  <a:srgbClr val="FF0000"/>
                </a:solidFill>
                <a:hlinkClick r:id="rId3"/>
              </a:rPr>
              <a:t>info@isquareit.edu.in</a:t>
            </a:r>
            <a:r>
              <a:rPr lang="en-US" sz="1200" dirty="0">
                <a:solidFill>
                  <a:srgbClr val="FF0000"/>
                </a:solidFill>
              </a:rPr>
              <a:t> </a:t>
            </a:r>
          </a:p>
        </p:txBody>
      </p:sp>
      <p:pic>
        <p:nvPicPr>
          <p:cNvPr id="7" name="Picture 6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77736" y="120650"/>
            <a:ext cx="2517164" cy="106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37610" y="553721"/>
            <a:ext cx="2602230" cy="691063"/>
          </a:xfrm>
          <a:prstGeom prst="rect">
            <a:avLst/>
          </a:prstGeom>
        </p:spPr>
        <p:txBody>
          <a:bodyPr vert="horz" wrap="square" lIns="0" tIns="12695" rIns="0" bIns="0" rtlCol="0">
            <a:spAutoFit/>
          </a:bodyPr>
          <a:lstStyle/>
          <a:p>
            <a:pPr marL="12695">
              <a:spcBef>
                <a:spcPts val="100"/>
              </a:spcBef>
            </a:pPr>
            <a:r>
              <a:rPr sz="4400" dirty="0"/>
              <a:t>P</a:t>
            </a:r>
            <a:r>
              <a:rPr sz="4400" spc="-6" dirty="0"/>
              <a:t>ro</a:t>
            </a:r>
            <a:r>
              <a:rPr sz="4400" dirty="0"/>
              <a:t>c</a:t>
            </a:r>
            <a:r>
              <a:rPr sz="4400" spc="-10" dirty="0"/>
              <a:t>e</a:t>
            </a:r>
            <a:r>
              <a:rPr sz="4400" spc="-6" dirty="0"/>
              <a:t>du</a:t>
            </a:r>
            <a:r>
              <a:rPr sz="4400" spc="-10" dirty="0"/>
              <a:t>r</a:t>
            </a:r>
            <a:r>
              <a:rPr sz="4400" dirty="0"/>
              <a:t>e</a:t>
            </a:r>
            <a:endParaRPr sz="4400"/>
          </a:p>
        </p:txBody>
      </p:sp>
      <p:sp>
        <p:nvSpPr>
          <p:cNvPr id="4" name="object 4"/>
          <p:cNvSpPr txBox="1">
            <a:spLocks noGrp="1"/>
          </p:cNvSpPr>
          <p:nvPr>
            <p:ph idx="1"/>
          </p:nvPr>
        </p:nvSpPr>
        <p:spPr>
          <a:xfrm>
            <a:off x="698501" y="1568451"/>
            <a:ext cx="9075420" cy="2509598"/>
          </a:xfrm>
          <a:prstGeom prst="rect">
            <a:avLst/>
          </a:prstGeom>
        </p:spPr>
        <p:txBody>
          <a:bodyPr vert="horz" wrap="square" lIns="0" tIns="204407" rIns="0" bIns="0" rtlCol="0">
            <a:spAutoFit/>
          </a:bodyPr>
          <a:lstStyle/>
          <a:p>
            <a:pPr marL="12695">
              <a:spcBef>
                <a:spcPts val="1609"/>
              </a:spcBef>
            </a:pPr>
            <a:r>
              <a:rPr spc="10" dirty="0"/>
              <a:t>[student@localhost </a:t>
            </a:r>
            <a:r>
              <a:rPr spc="6" dirty="0"/>
              <a:t>~]$ </a:t>
            </a:r>
            <a:r>
              <a:rPr spc="10" dirty="0"/>
              <a:t>coverage run</a:t>
            </a:r>
            <a:r>
              <a:rPr spc="-15" dirty="0"/>
              <a:t> </a:t>
            </a:r>
            <a:r>
              <a:rPr spc="10" dirty="0"/>
              <a:t>add.py</a:t>
            </a:r>
          </a:p>
          <a:p>
            <a:pPr marL="12695">
              <a:spcBef>
                <a:spcPts val="1130"/>
              </a:spcBef>
            </a:pPr>
            <a:r>
              <a:rPr sz="2100" dirty="0"/>
              <a:t>a=1</a:t>
            </a:r>
            <a:endParaRPr sz="2100"/>
          </a:p>
          <a:p>
            <a:pPr marL="12695">
              <a:spcBef>
                <a:spcPts val="1130"/>
              </a:spcBef>
            </a:pPr>
            <a:r>
              <a:rPr sz="2100" dirty="0"/>
              <a:t>[17, 15,</a:t>
            </a:r>
            <a:r>
              <a:rPr sz="2100" spc="-60" dirty="0"/>
              <a:t> </a:t>
            </a:r>
            <a:r>
              <a:rPr sz="2100" dirty="0"/>
              <a:t>4]</a:t>
            </a:r>
            <a:endParaRPr sz="2100"/>
          </a:p>
          <a:p>
            <a:pPr marL="12695">
              <a:spcBef>
                <a:spcPts val="1120"/>
              </a:spcBef>
            </a:pPr>
            <a:r>
              <a:rPr sz="2100" dirty="0"/>
              <a:t>[10, 12,</a:t>
            </a:r>
            <a:r>
              <a:rPr sz="2100" spc="-60" dirty="0"/>
              <a:t> </a:t>
            </a:r>
            <a:r>
              <a:rPr sz="2100" dirty="0"/>
              <a:t>9]</a:t>
            </a:r>
            <a:endParaRPr sz="2100"/>
          </a:p>
          <a:p>
            <a:pPr marL="12695">
              <a:spcBef>
                <a:spcPts val="1120"/>
              </a:spcBef>
            </a:pPr>
            <a:r>
              <a:rPr sz="2100" dirty="0"/>
              <a:t>[11, 13,</a:t>
            </a:r>
            <a:r>
              <a:rPr sz="2100" spc="15" dirty="0"/>
              <a:t> </a:t>
            </a:r>
            <a:r>
              <a:rPr sz="2100" dirty="0"/>
              <a:t>18]</a:t>
            </a:r>
            <a:endParaRPr sz="2100"/>
          </a:p>
        </p:txBody>
      </p:sp>
      <p:sp>
        <p:nvSpPr>
          <p:cNvPr id="9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165100" y="6826250"/>
            <a:ext cx="9753600" cy="5334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US" sz="1200" dirty="0">
                <a:solidFill>
                  <a:srgbClr val="FF0000"/>
                </a:solidFill>
              </a:rPr>
              <a:t>Hope Foundation’s International Institute of Information Technology, I²IT, P-14 Rajiv Gandhi Infotech Park, Hinjawadi, Pune - 411 057 </a:t>
            </a:r>
          </a:p>
          <a:p>
            <a:pPr algn="ctr"/>
            <a:r>
              <a:rPr lang="en-US" sz="1200" dirty="0">
                <a:solidFill>
                  <a:srgbClr val="FF0000"/>
                </a:solidFill>
              </a:rPr>
              <a:t>Tel - +91 20 22933441 / 2 / 3  |  Website - </a:t>
            </a:r>
            <a:r>
              <a:rPr lang="en-US" sz="1200" dirty="0">
                <a:solidFill>
                  <a:srgbClr val="FF0000"/>
                </a:solidFill>
                <a:hlinkClick r:id="rId2"/>
              </a:rPr>
              <a:t>www.isquareit.edu.in</a:t>
            </a:r>
            <a:r>
              <a:rPr lang="en-US" sz="1200" dirty="0">
                <a:solidFill>
                  <a:srgbClr val="FF0000"/>
                </a:solidFill>
              </a:rPr>
              <a:t> ; Email - </a:t>
            </a:r>
            <a:r>
              <a:rPr lang="en-US" sz="1200" dirty="0">
                <a:solidFill>
                  <a:srgbClr val="FF0000"/>
                </a:solidFill>
                <a:hlinkClick r:id="rId3"/>
              </a:rPr>
              <a:t>info@isquareit.edu.in</a:t>
            </a:r>
            <a:r>
              <a:rPr lang="en-US" sz="12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89280" y="1842771"/>
            <a:ext cx="146685" cy="199336"/>
          </a:xfrm>
          <a:prstGeom prst="rect">
            <a:avLst/>
          </a:prstGeom>
        </p:spPr>
        <p:txBody>
          <a:bodyPr vert="horz" wrap="square" lIns="0" tIns="12695" rIns="0" bIns="0" rtlCol="0">
            <a:spAutoFit/>
          </a:bodyPr>
          <a:lstStyle/>
          <a:p>
            <a:pPr marL="12695">
              <a:spcBef>
                <a:spcPts val="100"/>
              </a:spcBef>
            </a:pPr>
            <a:r>
              <a:rPr sz="1200" spc="225" dirty="0">
                <a:latin typeface="Trebuchet MS"/>
                <a:cs typeface="Trebuchet MS"/>
              </a:rPr>
              <a:t>●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89280" y="4244341"/>
            <a:ext cx="146685" cy="199336"/>
          </a:xfrm>
          <a:prstGeom prst="rect">
            <a:avLst/>
          </a:prstGeom>
        </p:spPr>
        <p:txBody>
          <a:bodyPr vert="horz" wrap="square" lIns="0" tIns="12695" rIns="0" bIns="0" rtlCol="0">
            <a:spAutoFit/>
          </a:bodyPr>
          <a:lstStyle/>
          <a:p>
            <a:pPr marL="12695">
              <a:spcBef>
                <a:spcPts val="100"/>
              </a:spcBef>
            </a:pPr>
            <a:r>
              <a:rPr sz="1200" spc="225" dirty="0">
                <a:latin typeface="Trebuchet MS"/>
                <a:cs typeface="Trebuchet MS"/>
              </a:rPr>
              <a:t>●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83919" y="3936842"/>
            <a:ext cx="6000115" cy="1070742"/>
          </a:xfrm>
          <a:prstGeom prst="rect">
            <a:avLst/>
          </a:prstGeom>
        </p:spPr>
        <p:txBody>
          <a:bodyPr vert="horz" wrap="square" lIns="0" tIns="204407" rIns="0" bIns="0" rtlCol="0">
            <a:spAutoFit/>
          </a:bodyPr>
          <a:lstStyle/>
          <a:p>
            <a:pPr marL="12695">
              <a:spcBef>
                <a:spcPts val="1609"/>
              </a:spcBef>
            </a:pPr>
            <a:r>
              <a:rPr sz="2600" spc="10" dirty="0">
                <a:latin typeface="Liberation Sans"/>
                <a:cs typeface="Liberation Sans"/>
              </a:rPr>
              <a:t>student@localhost </a:t>
            </a:r>
            <a:r>
              <a:rPr sz="2600" spc="6" dirty="0">
                <a:latin typeface="Liberation Sans"/>
                <a:cs typeface="Liberation Sans"/>
              </a:rPr>
              <a:t>~]$ </a:t>
            </a:r>
            <a:r>
              <a:rPr sz="2600" spc="15" dirty="0">
                <a:latin typeface="Liberation Sans"/>
                <a:cs typeface="Liberation Sans"/>
              </a:rPr>
              <a:t>coverage</a:t>
            </a:r>
            <a:r>
              <a:rPr sz="2600" spc="-40" dirty="0">
                <a:latin typeface="Liberation Sans"/>
                <a:cs typeface="Liberation Sans"/>
              </a:rPr>
              <a:t> </a:t>
            </a:r>
            <a:r>
              <a:rPr sz="2600" spc="10" dirty="0">
                <a:latin typeface="Liberation Sans"/>
                <a:cs typeface="Liberation Sans"/>
              </a:rPr>
              <a:t>report</a:t>
            </a:r>
            <a:endParaRPr sz="2600">
              <a:latin typeface="Liberation Sans"/>
              <a:cs typeface="Liberation Sans"/>
            </a:endParaRPr>
          </a:p>
          <a:p>
            <a:pPr marL="12695">
              <a:spcBef>
                <a:spcPts val="1130"/>
              </a:spcBef>
              <a:tabLst>
                <a:tab pos="1102017" algn="l"/>
                <a:tab pos="2009785" algn="l"/>
                <a:tab pos="2709337" algn="l"/>
              </a:tabLst>
            </a:pPr>
            <a:r>
              <a:rPr sz="2100" spc="6" dirty="0">
                <a:latin typeface="Liberation Sans"/>
                <a:cs typeface="Liberation Sans"/>
              </a:rPr>
              <a:t>Name	</a:t>
            </a:r>
            <a:r>
              <a:rPr sz="2100" dirty="0">
                <a:latin typeface="Liberation Sans"/>
                <a:cs typeface="Liberation Sans"/>
              </a:rPr>
              <a:t>Stmts	Miss	</a:t>
            </a:r>
            <a:r>
              <a:rPr sz="2100" spc="-6" dirty="0">
                <a:latin typeface="Liberation Sans"/>
                <a:cs typeface="Liberation Sans"/>
              </a:rPr>
              <a:t>Cover</a:t>
            </a:r>
            <a:endParaRPr sz="2100">
              <a:latin typeface="Liberation Sans"/>
              <a:cs typeface="Liberation San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83919" y="5002277"/>
            <a:ext cx="3002915" cy="945082"/>
          </a:xfrm>
          <a:prstGeom prst="rect">
            <a:avLst/>
          </a:prstGeom>
        </p:spPr>
        <p:txBody>
          <a:bodyPr vert="horz" wrap="square" lIns="0" tIns="156162" rIns="0" bIns="0" rtlCol="0">
            <a:spAutoFit/>
          </a:bodyPr>
          <a:lstStyle/>
          <a:p>
            <a:pPr marL="12695">
              <a:spcBef>
                <a:spcPts val="1230"/>
              </a:spcBef>
            </a:pPr>
            <a:r>
              <a:rPr sz="2100" dirty="0">
                <a:latin typeface="Liberation Sans"/>
                <a:cs typeface="Liberation Sans"/>
              </a:rPr>
              <a:t>----------------------------</a:t>
            </a:r>
            <a:endParaRPr sz="2100">
              <a:latin typeface="Liberation Sans"/>
              <a:cs typeface="Liberation Sans"/>
            </a:endParaRPr>
          </a:p>
          <a:p>
            <a:pPr marL="12695">
              <a:spcBef>
                <a:spcPts val="1130"/>
              </a:spcBef>
              <a:tabLst>
                <a:tab pos="1263257" algn="l"/>
                <a:tab pos="2007881" algn="l"/>
                <a:tab pos="2454781" algn="l"/>
              </a:tabLst>
            </a:pPr>
            <a:r>
              <a:rPr sz="2100" spc="6" dirty="0">
                <a:latin typeface="Liberation Sans"/>
                <a:cs typeface="Liberation Sans"/>
              </a:rPr>
              <a:t>ad</a:t>
            </a:r>
            <a:r>
              <a:rPr sz="2100" dirty="0">
                <a:latin typeface="Liberation Sans"/>
                <a:cs typeface="Liberation Sans"/>
              </a:rPr>
              <a:t>d.</a:t>
            </a:r>
            <a:r>
              <a:rPr sz="2100" spc="6" dirty="0">
                <a:latin typeface="Liberation Sans"/>
                <a:cs typeface="Liberation Sans"/>
              </a:rPr>
              <a:t>p</a:t>
            </a:r>
            <a:r>
              <a:rPr sz="2100" spc="-6" dirty="0">
                <a:latin typeface="Liberation Sans"/>
                <a:cs typeface="Liberation Sans"/>
              </a:rPr>
              <a:t>y</a:t>
            </a:r>
            <a:r>
              <a:rPr sz="2100" dirty="0">
                <a:latin typeface="Liberation Sans"/>
                <a:cs typeface="Liberation Sans"/>
              </a:rPr>
              <a:t>	</a:t>
            </a:r>
            <a:r>
              <a:rPr sz="2100" spc="6" dirty="0">
                <a:latin typeface="Liberation Sans"/>
                <a:cs typeface="Liberation Sans"/>
              </a:rPr>
              <a:t>1</a:t>
            </a:r>
            <a:r>
              <a:rPr sz="2100" spc="-10" dirty="0">
                <a:latin typeface="Liberation Sans"/>
                <a:cs typeface="Liberation Sans"/>
              </a:rPr>
              <a:t>2</a:t>
            </a:r>
            <a:r>
              <a:rPr sz="2100" dirty="0">
                <a:latin typeface="Liberation Sans"/>
                <a:cs typeface="Liberation Sans"/>
              </a:rPr>
              <a:t>	</a:t>
            </a:r>
            <a:r>
              <a:rPr sz="2100" spc="-10" dirty="0">
                <a:latin typeface="Liberation Sans"/>
                <a:cs typeface="Liberation Sans"/>
              </a:rPr>
              <a:t>1</a:t>
            </a:r>
            <a:r>
              <a:rPr sz="2100" dirty="0">
                <a:latin typeface="Liberation Sans"/>
                <a:cs typeface="Liberation Sans"/>
              </a:rPr>
              <a:t>	</a:t>
            </a:r>
            <a:r>
              <a:rPr sz="2100" spc="-6" dirty="0">
                <a:latin typeface="Liberation Sans"/>
                <a:cs typeface="Liberation Sans"/>
              </a:rPr>
              <a:t>9</a:t>
            </a:r>
            <a:r>
              <a:rPr sz="2100" spc="6" dirty="0">
                <a:latin typeface="Liberation Sans"/>
                <a:cs typeface="Liberation Sans"/>
              </a:rPr>
              <a:t>2</a:t>
            </a:r>
            <a:r>
              <a:rPr sz="2100" spc="-10" dirty="0">
                <a:latin typeface="Liberation Sans"/>
                <a:cs typeface="Liberation Sans"/>
              </a:rPr>
              <a:t>%</a:t>
            </a:r>
            <a:endParaRPr sz="2100">
              <a:latin typeface="Liberation Sans"/>
              <a:cs typeface="Liberation Sans"/>
            </a:endParaRPr>
          </a:p>
        </p:txBody>
      </p:sp>
      <p:pic>
        <p:nvPicPr>
          <p:cNvPr id="10" name="Picture 9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77736" y="120650"/>
            <a:ext cx="2517164" cy="106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37610" y="553721"/>
            <a:ext cx="2602230" cy="691063"/>
          </a:xfrm>
          <a:prstGeom prst="rect">
            <a:avLst/>
          </a:prstGeom>
        </p:spPr>
        <p:txBody>
          <a:bodyPr vert="horz" wrap="square" lIns="0" tIns="12695" rIns="0" bIns="0" rtlCol="0">
            <a:spAutoFit/>
          </a:bodyPr>
          <a:lstStyle/>
          <a:p>
            <a:pPr marL="12695">
              <a:spcBef>
                <a:spcPts val="100"/>
              </a:spcBef>
            </a:pPr>
            <a:r>
              <a:rPr sz="4400" dirty="0"/>
              <a:t>P</a:t>
            </a:r>
            <a:r>
              <a:rPr sz="4400" spc="-6" dirty="0"/>
              <a:t>ro</a:t>
            </a:r>
            <a:r>
              <a:rPr sz="4400" dirty="0"/>
              <a:t>c</a:t>
            </a:r>
            <a:r>
              <a:rPr sz="4400" spc="-10" dirty="0"/>
              <a:t>e</a:t>
            </a:r>
            <a:r>
              <a:rPr sz="4400" spc="-6" dirty="0"/>
              <a:t>du</a:t>
            </a:r>
            <a:r>
              <a:rPr sz="4400" spc="-10" dirty="0"/>
              <a:t>r</a:t>
            </a:r>
            <a:r>
              <a:rPr sz="4400" dirty="0"/>
              <a:t>e</a:t>
            </a:r>
            <a:endParaRPr sz="4400"/>
          </a:p>
        </p:txBody>
      </p:sp>
      <p:sp>
        <p:nvSpPr>
          <p:cNvPr id="8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165100" y="6826250"/>
            <a:ext cx="9753600" cy="5334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US" sz="1200" dirty="0">
                <a:solidFill>
                  <a:srgbClr val="FF0000"/>
                </a:solidFill>
              </a:rPr>
              <a:t>Hope Foundation’s International Institute of Information Technology, I²IT, P-14 Rajiv Gandhi Infotech Park, Hinjawadi, Pune - 411 057 </a:t>
            </a:r>
          </a:p>
          <a:p>
            <a:pPr algn="ctr"/>
            <a:r>
              <a:rPr lang="en-US" sz="1200" dirty="0">
                <a:solidFill>
                  <a:srgbClr val="FF0000"/>
                </a:solidFill>
              </a:rPr>
              <a:t>Tel - +91 20 22933441 / 2 / 3  |  Website - </a:t>
            </a:r>
            <a:r>
              <a:rPr lang="en-US" sz="1200" dirty="0">
                <a:solidFill>
                  <a:srgbClr val="FF0000"/>
                </a:solidFill>
                <a:hlinkClick r:id="rId2"/>
              </a:rPr>
              <a:t>www.isquareit.edu.in</a:t>
            </a:r>
            <a:r>
              <a:rPr lang="en-US" sz="1200" dirty="0">
                <a:solidFill>
                  <a:srgbClr val="FF0000"/>
                </a:solidFill>
              </a:rPr>
              <a:t> ; Email - </a:t>
            </a:r>
            <a:r>
              <a:rPr lang="en-US" sz="1200" dirty="0">
                <a:solidFill>
                  <a:srgbClr val="FF0000"/>
                </a:solidFill>
                <a:hlinkClick r:id="rId3"/>
              </a:rPr>
              <a:t>info@isquareit.edu.in</a:t>
            </a:r>
            <a:r>
              <a:rPr lang="en-US" sz="12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9443" y="1856740"/>
            <a:ext cx="170815" cy="231966"/>
          </a:xfrm>
          <a:prstGeom prst="rect">
            <a:avLst/>
          </a:prstGeom>
        </p:spPr>
        <p:txBody>
          <a:bodyPr vert="horz" wrap="square" lIns="0" tIns="11426" rIns="0" bIns="0" rtlCol="0">
            <a:spAutoFit/>
          </a:bodyPr>
          <a:lstStyle/>
          <a:p>
            <a:pPr marL="12695">
              <a:spcBef>
                <a:spcPts val="90"/>
              </a:spcBef>
            </a:pPr>
            <a:r>
              <a:rPr sz="1400" spc="265" dirty="0">
                <a:latin typeface="Trebuchet MS"/>
                <a:cs typeface="Trebuchet MS"/>
              </a:rPr>
              <a:t>●</a:t>
            </a:r>
            <a:endParaRPr sz="14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23288" y="1456182"/>
            <a:ext cx="7240270" cy="1244486"/>
          </a:xfrm>
          <a:prstGeom prst="rect">
            <a:avLst/>
          </a:prstGeom>
        </p:spPr>
        <p:txBody>
          <a:bodyPr vert="horz" wrap="square" lIns="0" tIns="274870" rIns="0" bIns="0" rtlCol="0">
            <a:spAutoFit/>
          </a:bodyPr>
          <a:lstStyle/>
          <a:p>
            <a:pPr marL="12695">
              <a:spcBef>
                <a:spcPts val="2165"/>
              </a:spcBef>
            </a:pPr>
            <a:r>
              <a:rPr sz="3200" spc="-10" dirty="0">
                <a:latin typeface="Liberation Sans"/>
                <a:cs typeface="Liberation Sans"/>
              </a:rPr>
              <a:t>$Coverage </a:t>
            </a:r>
            <a:r>
              <a:rPr sz="3200" spc="-6" dirty="0">
                <a:latin typeface="Liberation Sans"/>
                <a:cs typeface="Liberation Sans"/>
              </a:rPr>
              <a:t>xml</a:t>
            </a:r>
            <a:r>
              <a:rPr sz="3200" spc="-15" dirty="0">
                <a:latin typeface="Liberation Sans"/>
                <a:cs typeface="Liberation Sans"/>
              </a:rPr>
              <a:t> </a:t>
            </a:r>
            <a:r>
              <a:rPr sz="3200" spc="-10" dirty="0">
                <a:latin typeface="Liberation Sans"/>
                <a:cs typeface="Liberation Sans"/>
              </a:rPr>
              <a:t>add.py</a:t>
            </a:r>
            <a:endParaRPr sz="3200">
              <a:latin typeface="Liberation Sans"/>
              <a:cs typeface="Liberation Sans"/>
            </a:endParaRPr>
          </a:p>
          <a:p>
            <a:pPr marL="12695">
              <a:spcBef>
                <a:spcPts val="1290"/>
              </a:spcBef>
            </a:pPr>
            <a:r>
              <a:rPr sz="2000" spc="-6" dirty="0">
                <a:latin typeface="Liberation Sans"/>
                <a:cs typeface="Liberation Sans"/>
              </a:rPr>
              <a:t>The xml </a:t>
            </a:r>
            <a:r>
              <a:rPr sz="2000" dirty="0">
                <a:latin typeface="Liberation Sans"/>
                <a:cs typeface="Liberation Sans"/>
              </a:rPr>
              <a:t>command </a:t>
            </a:r>
            <a:r>
              <a:rPr sz="2000" spc="-6" dirty="0">
                <a:latin typeface="Liberation Sans"/>
                <a:cs typeface="Liberation Sans"/>
              </a:rPr>
              <a:t>writes </a:t>
            </a:r>
            <a:r>
              <a:rPr sz="2000" dirty="0">
                <a:latin typeface="Liberation Sans"/>
                <a:cs typeface="Liberation Sans"/>
              </a:rPr>
              <a:t>coverage </a:t>
            </a:r>
            <a:r>
              <a:rPr sz="2000" spc="-6" dirty="0">
                <a:latin typeface="Liberation Sans"/>
                <a:cs typeface="Liberation Sans"/>
              </a:rPr>
              <a:t>data to </a:t>
            </a:r>
            <a:r>
              <a:rPr sz="2000" dirty="0">
                <a:latin typeface="Liberation Sans"/>
                <a:cs typeface="Liberation Sans"/>
              </a:rPr>
              <a:t>a </a:t>
            </a:r>
            <a:r>
              <a:rPr sz="2000" spc="-6" dirty="0">
                <a:latin typeface="Liberation Sans"/>
                <a:cs typeface="Liberation Sans"/>
              </a:rPr>
              <a:t>“coverage.xml”</a:t>
            </a:r>
            <a:r>
              <a:rPr sz="2000" spc="20" dirty="0">
                <a:latin typeface="Liberation Sans"/>
                <a:cs typeface="Liberation Sans"/>
              </a:rPr>
              <a:t> </a:t>
            </a:r>
            <a:r>
              <a:rPr sz="2000" spc="-6" dirty="0">
                <a:latin typeface="Liberation Sans"/>
                <a:cs typeface="Liberation Sans"/>
              </a:rPr>
              <a:t>file.</a:t>
            </a:r>
            <a:endParaRPr sz="2000">
              <a:latin typeface="Liberation Sans"/>
              <a:cs typeface="Liberation San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99443" y="2960370"/>
            <a:ext cx="170815" cy="231966"/>
          </a:xfrm>
          <a:prstGeom prst="rect">
            <a:avLst/>
          </a:prstGeom>
        </p:spPr>
        <p:txBody>
          <a:bodyPr vert="horz" wrap="square" lIns="0" tIns="11426" rIns="0" bIns="0" rtlCol="0">
            <a:spAutoFit/>
          </a:bodyPr>
          <a:lstStyle/>
          <a:p>
            <a:pPr marL="12695">
              <a:spcBef>
                <a:spcPts val="90"/>
              </a:spcBef>
            </a:pPr>
            <a:r>
              <a:rPr sz="1400" spc="265" dirty="0">
                <a:latin typeface="Trebuchet MS"/>
                <a:cs typeface="Trebuchet MS"/>
              </a:rPr>
              <a:t>●</a:t>
            </a:r>
            <a:endParaRPr sz="1400">
              <a:latin typeface="Trebuchet MS"/>
              <a:cs typeface="Trebuchet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23292" y="2563114"/>
            <a:ext cx="7831455" cy="1241921"/>
          </a:xfrm>
          <a:prstGeom prst="rect">
            <a:avLst/>
          </a:prstGeom>
        </p:spPr>
        <p:txBody>
          <a:bodyPr vert="horz" wrap="square" lIns="0" tIns="272330" rIns="0" bIns="0" rtlCol="0">
            <a:spAutoFit/>
          </a:bodyPr>
          <a:lstStyle/>
          <a:p>
            <a:pPr marL="12695">
              <a:spcBef>
                <a:spcPts val="2145"/>
              </a:spcBef>
            </a:pPr>
            <a:r>
              <a:rPr sz="3200" dirty="0">
                <a:latin typeface="Liberation Sans"/>
                <a:cs typeface="Liberation Sans"/>
              </a:rPr>
              <a:t>$ coverage </a:t>
            </a:r>
            <a:r>
              <a:rPr sz="3200" spc="-6" dirty="0">
                <a:latin typeface="Liberation Sans"/>
                <a:cs typeface="Liberation Sans"/>
              </a:rPr>
              <a:t>html </a:t>
            </a:r>
            <a:r>
              <a:rPr sz="3200" dirty="0">
                <a:latin typeface="Liberation Sans"/>
                <a:cs typeface="Liberation Sans"/>
              </a:rPr>
              <a:t>-d</a:t>
            </a:r>
            <a:r>
              <a:rPr sz="3200" spc="-20" dirty="0">
                <a:latin typeface="Liberation Sans"/>
                <a:cs typeface="Liberation Sans"/>
              </a:rPr>
              <a:t> </a:t>
            </a:r>
            <a:r>
              <a:rPr sz="3200" dirty="0">
                <a:latin typeface="Liberation Sans"/>
                <a:cs typeface="Liberation Sans"/>
              </a:rPr>
              <a:t>coverage_html</a:t>
            </a:r>
            <a:endParaRPr sz="3200">
              <a:latin typeface="Liberation Sans"/>
              <a:cs typeface="Liberation Sans"/>
            </a:endParaRPr>
          </a:p>
          <a:p>
            <a:pPr marL="12695">
              <a:spcBef>
                <a:spcPts val="1280"/>
              </a:spcBef>
            </a:pPr>
            <a:r>
              <a:rPr sz="2000" spc="-6" dirty="0">
                <a:latin typeface="Liberation Sans"/>
                <a:cs typeface="Liberation Sans"/>
              </a:rPr>
              <a:t>The </a:t>
            </a:r>
            <a:r>
              <a:rPr sz="2000" dirty="0">
                <a:latin typeface="Liberation Sans"/>
                <a:cs typeface="Liberation Sans"/>
              </a:rPr>
              <a:t>-d argument specifies </a:t>
            </a:r>
            <a:r>
              <a:rPr sz="2000" spc="-6" dirty="0">
                <a:latin typeface="Liberation Sans"/>
                <a:cs typeface="Liberation Sans"/>
              </a:rPr>
              <a:t>an </a:t>
            </a:r>
            <a:r>
              <a:rPr sz="2000" dirty="0">
                <a:latin typeface="Liberation Sans"/>
                <a:cs typeface="Liberation Sans"/>
              </a:rPr>
              <a:t>output </a:t>
            </a:r>
            <a:r>
              <a:rPr sz="2000" spc="-20" dirty="0">
                <a:latin typeface="Liberation Sans"/>
                <a:cs typeface="Liberation Sans"/>
              </a:rPr>
              <a:t>directory, </a:t>
            </a:r>
            <a:r>
              <a:rPr sz="2000" spc="-6" dirty="0">
                <a:latin typeface="Liberation Sans"/>
                <a:cs typeface="Liberation Sans"/>
              </a:rPr>
              <a:t>defaulting to</a:t>
            </a:r>
            <a:r>
              <a:rPr sz="2000" spc="25" dirty="0">
                <a:latin typeface="Liberation Sans"/>
                <a:cs typeface="Liberation Sans"/>
              </a:rPr>
              <a:t> </a:t>
            </a:r>
            <a:r>
              <a:rPr sz="2000" spc="-6" dirty="0">
                <a:latin typeface="Liberation Sans"/>
                <a:cs typeface="Liberation Sans"/>
              </a:rPr>
              <a:t>“htmlcov”.</a:t>
            </a:r>
            <a:endParaRPr sz="2000">
              <a:latin typeface="Liberation Sans"/>
              <a:cs typeface="Liberation Sans"/>
            </a:endParaRPr>
          </a:p>
        </p:txBody>
      </p:sp>
      <p:pic>
        <p:nvPicPr>
          <p:cNvPr id="9" name="Picture 8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77736" y="120650"/>
            <a:ext cx="2517164" cy="106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41700" y="553721"/>
            <a:ext cx="3191509" cy="691063"/>
          </a:xfrm>
          <a:prstGeom prst="rect">
            <a:avLst/>
          </a:prstGeom>
        </p:spPr>
        <p:txBody>
          <a:bodyPr vert="horz" wrap="square" lIns="0" tIns="12695" rIns="0" bIns="0" rtlCol="0">
            <a:spAutoFit/>
          </a:bodyPr>
          <a:lstStyle/>
          <a:p>
            <a:pPr marL="12695">
              <a:spcBef>
                <a:spcPts val="100"/>
              </a:spcBef>
            </a:pPr>
            <a:r>
              <a:rPr sz="4400" spc="-6" dirty="0"/>
              <a:t>How it</a:t>
            </a:r>
            <a:r>
              <a:rPr sz="4400" spc="-90" dirty="0"/>
              <a:t> </a:t>
            </a:r>
            <a:r>
              <a:rPr sz="4400" spc="-6" dirty="0"/>
              <a:t>works</a:t>
            </a:r>
            <a:endParaRPr sz="4400"/>
          </a:p>
        </p:txBody>
      </p:sp>
      <p:sp>
        <p:nvSpPr>
          <p:cNvPr id="5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165100" y="6826250"/>
            <a:ext cx="9753600" cy="5334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US" sz="1200" dirty="0">
                <a:solidFill>
                  <a:srgbClr val="FF0000"/>
                </a:solidFill>
              </a:rPr>
              <a:t>Hope Foundation’s International Institute of Information Technology, I²IT, P-14 Rajiv Gandhi Infotech Park, Hinjawadi, Pune - 411 057 </a:t>
            </a:r>
          </a:p>
          <a:p>
            <a:pPr algn="ctr"/>
            <a:r>
              <a:rPr lang="en-US" sz="1200" dirty="0">
                <a:solidFill>
                  <a:srgbClr val="FF0000"/>
                </a:solidFill>
              </a:rPr>
              <a:t>Tel - +91 20 22933441 / 2 / 3  |  Website - </a:t>
            </a:r>
            <a:r>
              <a:rPr lang="en-US" sz="1200" dirty="0">
                <a:solidFill>
                  <a:srgbClr val="FF0000"/>
                </a:solidFill>
                <a:hlinkClick r:id="rId2"/>
              </a:rPr>
              <a:t>www.isquareit.edu.in</a:t>
            </a:r>
            <a:r>
              <a:rPr lang="en-US" sz="1200" dirty="0">
                <a:solidFill>
                  <a:srgbClr val="FF0000"/>
                </a:solidFill>
              </a:rPr>
              <a:t> ; Email - </a:t>
            </a:r>
            <a:r>
              <a:rPr lang="en-US" sz="1200" dirty="0">
                <a:solidFill>
                  <a:srgbClr val="FF0000"/>
                </a:solidFill>
                <a:hlinkClick r:id="rId3"/>
              </a:rPr>
              <a:t>info@isquareit.edu.in</a:t>
            </a:r>
            <a:r>
              <a:rPr lang="en-US" sz="12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1490" y="1632461"/>
            <a:ext cx="8703310" cy="4062553"/>
          </a:xfrm>
          <a:prstGeom prst="rect">
            <a:avLst/>
          </a:prstGeom>
        </p:spPr>
        <p:txBody>
          <a:bodyPr vert="horz" wrap="square" lIns="0" tIns="113631" rIns="0" bIns="0" rtlCol="0">
            <a:spAutoFit/>
          </a:bodyPr>
          <a:lstStyle/>
          <a:p>
            <a:pPr marL="12695">
              <a:spcBef>
                <a:spcPts val="894"/>
              </a:spcBef>
            </a:pPr>
            <a:r>
              <a:rPr sz="2200" spc="10" dirty="0">
                <a:latin typeface="Liberation Sans"/>
                <a:cs typeface="Liberation Sans"/>
              </a:rPr>
              <a:t>Coverage.py </a:t>
            </a:r>
            <a:r>
              <a:rPr sz="2200" spc="6" dirty="0">
                <a:latin typeface="Liberation Sans"/>
                <a:cs typeface="Liberation Sans"/>
              </a:rPr>
              <a:t>works in three </a:t>
            </a:r>
            <a:r>
              <a:rPr sz="2200" spc="10" dirty="0">
                <a:latin typeface="Liberation Sans"/>
                <a:cs typeface="Liberation Sans"/>
              </a:rPr>
              <a:t>phases</a:t>
            </a:r>
            <a:r>
              <a:rPr sz="2200" spc="-25" dirty="0">
                <a:latin typeface="Liberation Sans"/>
                <a:cs typeface="Liberation Sans"/>
              </a:rPr>
              <a:t> </a:t>
            </a:r>
            <a:r>
              <a:rPr sz="2200" spc="6" dirty="0">
                <a:latin typeface="Liberation Sans"/>
                <a:cs typeface="Liberation Sans"/>
              </a:rPr>
              <a:t>:</a:t>
            </a:r>
            <a:endParaRPr sz="2200">
              <a:latin typeface="Liberation Sans"/>
              <a:cs typeface="Liberation Sans"/>
            </a:endParaRPr>
          </a:p>
          <a:p>
            <a:pPr marL="12695" marR="5077">
              <a:lnSpc>
                <a:spcPts val="2427"/>
              </a:lnSpc>
              <a:spcBef>
                <a:spcPts val="1005"/>
              </a:spcBef>
              <a:buAutoNum type="arabicParenR"/>
              <a:tabLst>
                <a:tab pos="333907" algn="l"/>
              </a:tabLst>
            </a:pPr>
            <a:r>
              <a:rPr sz="2200" spc="6" dirty="0">
                <a:latin typeface="Liberation Sans"/>
                <a:cs typeface="Liberation Sans"/>
              </a:rPr>
              <a:t>Execution : </a:t>
            </a:r>
            <a:r>
              <a:rPr sz="2200" spc="10" dirty="0">
                <a:latin typeface="Liberation Sans"/>
                <a:cs typeface="Liberation Sans"/>
              </a:rPr>
              <a:t>Coverage.py </a:t>
            </a:r>
            <a:r>
              <a:rPr sz="2200" spc="6" dirty="0">
                <a:latin typeface="Liberation Sans"/>
                <a:cs typeface="Liberation Sans"/>
              </a:rPr>
              <a:t>runs your </a:t>
            </a:r>
            <a:r>
              <a:rPr sz="2200" spc="10" dirty="0">
                <a:latin typeface="Liberation Sans"/>
                <a:cs typeface="Liberation Sans"/>
              </a:rPr>
              <a:t>code, and monitors </a:t>
            </a:r>
            <a:r>
              <a:rPr sz="2200" dirty="0">
                <a:latin typeface="Liberation Sans"/>
                <a:cs typeface="Liberation Sans"/>
              </a:rPr>
              <a:t>it </a:t>
            </a:r>
            <a:r>
              <a:rPr sz="2200" spc="6" dirty="0">
                <a:latin typeface="Liberation Sans"/>
                <a:cs typeface="Liberation Sans"/>
              </a:rPr>
              <a:t>to </a:t>
            </a:r>
            <a:r>
              <a:rPr sz="2200" spc="10" dirty="0">
                <a:latin typeface="Liberation Sans"/>
                <a:cs typeface="Liberation Sans"/>
              </a:rPr>
              <a:t>see what  </a:t>
            </a:r>
            <a:r>
              <a:rPr sz="2200" spc="6" dirty="0">
                <a:latin typeface="Liberation Sans"/>
                <a:cs typeface="Liberation Sans"/>
              </a:rPr>
              <a:t>lines were</a:t>
            </a:r>
            <a:r>
              <a:rPr sz="2200" dirty="0">
                <a:latin typeface="Liberation Sans"/>
                <a:cs typeface="Liberation Sans"/>
              </a:rPr>
              <a:t> </a:t>
            </a:r>
            <a:r>
              <a:rPr sz="2200" spc="6" dirty="0">
                <a:latin typeface="Liberation Sans"/>
                <a:cs typeface="Liberation Sans"/>
              </a:rPr>
              <a:t>executed.</a:t>
            </a:r>
            <a:endParaRPr sz="2200">
              <a:latin typeface="Liberation Sans"/>
              <a:cs typeface="Liberation Sans"/>
            </a:endParaRPr>
          </a:p>
          <a:p>
            <a:pPr marL="12695" marR="93950">
              <a:lnSpc>
                <a:spcPts val="2420"/>
              </a:lnSpc>
              <a:spcBef>
                <a:spcPts val="970"/>
              </a:spcBef>
              <a:buAutoNum type="arabicParenR"/>
              <a:tabLst>
                <a:tab pos="318671" algn="l"/>
              </a:tabLst>
            </a:pPr>
            <a:r>
              <a:rPr sz="2200" spc="6" dirty="0">
                <a:latin typeface="Liberation Sans"/>
                <a:cs typeface="Liberation Sans"/>
              </a:rPr>
              <a:t>Analysis : </a:t>
            </a:r>
            <a:r>
              <a:rPr sz="2200" spc="10" dirty="0">
                <a:latin typeface="Liberation Sans"/>
                <a:cs typeface="Liberation Sans"/>
              </a:rPr>
              <a:t>Coverage.py examines your code </a:t>
            </a:r>
            <a:r>
              <a:rPr sz="2200" dirty="0">
                <a:latin typeface="Liberation Sans"/>
                <a:cs typeface="Liberation Sans"/>
              </a:rPr>
              <a:t>to </a:t>
            </a:r>
            <a:r>
              <a:rPr sz="2200" spc="10" dirty="0">
                <a:latin typeface="Liberation Sans"/>
                <a:cs typeface="Liberation Sans"/>
              </a:rPr>
              <a:t>determine what </a:t>
            </a:r>
            <a:r>
              <a:rPr sz="2200" spc="6" dirty="0">
                <a:latin typeface="Liberation Sans"/>
                <a:cs typeface="Liberation Sans"/>
              </a:rPr>
              <a:t>lines  </a:t>
            </a:r>
            <a:r>
              <a:rPr sz="2200" spc="10" dirty="0">
                <a:latin typeface="Liberation Sans"/>
                <a:cs typeface="Liberation Sans"/>
              </a:rPr>
              <a:t>could have</a:t>
            </a:r>
            <a:r>
              <a:rPr sz="2200" spc="-6" dirty="0">
                <a:latin typeface="Liberation Sans"/>
                <a:cs typeface="Liberation Sans"/>
              </a:rPr>
              <a:t> </a:t>
            </a:r>
            <a:r>
              <a:rPr sz="2200" spc="6" dirty="0">
                <a:latin typeface="Liberation Sans"/>
                <a:cs typeface="Liberation Sans"/>
              </a:rPr>
              <a:t>run.</a:t>
            </a:r>
            <a:endParaRPr sz="2200">
              <a:latin typeface="Liberation Sans"/>
              <a:cs typeface="Liberation Sans"/>
            </a:endParaRPr>
          </a:p>
          <a:p>
            <a:pPr marL="12695" marR="363741">
              <a:lnSpc>
                <a:spcPts val="2420"/>
              </a:lnSpc>
              <a:spcBef>
                <a:spcPts val="970"/>
              </a:spcBef>
              <a:buAutoNum type="arabicParenR"/>
              <a:tabLst>
                <a:tab pos="333907" algn="l"/>
              </a:tabLst>
            </a:pPr>
            <a:r>
              <a:rPr sz="2200" spc="6" dirty="0">
                <a:latin typeface="Liberation Sans"/>
                <a:cs typeface="Liberation Sans"/>
              </a:rPr>
              <a:t>Reporting : </a:t>
            </a:r>
            <a:r>
              <a:rPr sz="2200" spc="10" dirty="0">
                <a:latin typeface="Liberation Sans"/>
                <a:cs typeface="Liberation Sans"/>
              </a:rPr>
              <a:t>Coverage.py </a:t>
            </a:r>
            <a:r>
              <a:rPr sz="2200" spc="15" dirty="0">
                <a:latin typeface="Liberation Sans"/>
                <a:cs typeface="Liberation Sans"/>
              </a:rPr>
              <a:t>combines </a:t>
            </a:r>
            <a:r>
              <a:rPr sz="2200" spc="6" dirty="0">
                <a:latin typeface="Liberation Sans"/>
                <a:cs typeface="Liberation Sans"/>
              </a:rPr>
              <a:t>the results of execution </a:t>
            </a:r>
            <a:r>
              <a:rPr sz="2200" spc="10" dirty="0">
                <a:latin typeface="Liberation Sans"/>
                <a:cs typeface="Liberation Sans"/>
              </a:rPr>
              <a:t>and  </a:t>
            </a:r>
            <a:r>
              <a:rPr sz="2200" spc="6" dirty="0">
                <a:latin typeface="Liberation Sans"/>
                <a:cs typeface="Liberation Sans"/>
              </a:rPr>
              <a:t>analysis to </a:t>
            </a:r>
            <a:r>
              <a:rPr sz="2200" spc="10" dirty="0">
                <a:latin typeface="Liberation Sans"/>
                <a:cs typeface="Liberation Sans"/>
              </a:rPr>
              <a:t>produce a coverage </a:t>
            </a:r>
            <a:r>
              <a:rPr sz="2200" spc="15" dirty="0">
                <a:latin typeface="Liberation Sans"/>
                <a:cs typeface="Liberation Sans"/>
              </a:rPr>
              <a:t>number </a:t>
            </a:r>
            <a:r>
              <a:rPr sz="2200" spc="10" dirty="0">
                <a:latin typeface="Liberation Sans"/>
                <a:cs typeface="Liberation Sans"/>
              </a:rPr>
              <a:t>and an </a:t>
            </a:r>
            <a:r>
              <a:rPr sz="2200" spc="6" dirty="0">
                <a:latin typeface="Liberation Sans"/>
                <a:cs typeface="Liberation Sans"/>
              </a:rPr>
              <a:t>indication of </a:t>
            </a:r>
            <a:r>
              <a:rPr sz="2200" spc="10" dirty="0">
                <a:latin typeface="Liberation Sans"/>
                <a:cs typeface="Liberation Sans"/>
              </a:rPr>
              <a:t>missing  </a:t>
            </a:r>
            <a:r>
              <a:rPr sz="2200" spc="6" dirty="0">
                <a:latin typeface="Liberation Sans"/>
                <a:cs typeface="Liberation Sans"/>
              </a:rPr>
              <a:t>execution.</a:t>
            </a:r>
            <a:endParaRPr sz="2200">
              <a:latin typeface="Liberation Sans"/>
              <a:cs typeface="Liberation Sans"/>
            </a:endParaRPr>
          </a:p>
          <a:p>
            <a:pPr marL="12695" marR="57767">
              <a:lnSpc>
                <a:spcPct val="94000"/>
              </a:lnSpc>
              <a:spcBef>
                <a:spcPts val="909"/>
              </a:spcBef>
            </a:pPr>
            <a:r>
              <a:rPr sz="2200" spc="10" dirty="0">
                <a:latin typeface="Liberation Sans"/>
                <a:cs typeface="Liberation Sans"/>
              </a:rPr>
              <a:t>The </a:t>
            </a:r>
            <a:r>
              <a:rPr sz="2200" spc="6" dirty="0">
                <a:latin typeface="Liberation Sans"/>
                <a:cs typeface="Liberation Sans"/>
              </a:rPr>
              <a:t>execution </a:t>
            </a:r>
            <a:r>
              <a:rPr sz="2200" spc="10" dirty="0">
                <a:latin typeface="Liberation Sans"/>
                <a:cs typeface="Liberation Sans"/>
              </a:rPr>
              <a:t>phase </a:t>
            </a:r>
            <a:r>
              <a:rPr sz="2200" dirty="0">
                <a:latin typeface="Liberation Sans"/>
                <a:cs typeface="Liberation Sans"/>
              </a:rPr>
              <a:t>is </a:t>
            </a:r>
            <a:r>
              <a:rPr sz="2200" spc="10" dirty="0">
                <a:latin typeface="Liberation Sans"/>
                <a:cs typeface="Liberation Sans"/>
              </a:rPr>
              <a:t>handled by the coverage </a:t>
            </a:r>
            <a:r>
              <a:rPr sz="2200" spc="6" dirty="0">
                <a:latin typeface="Liberation Sans"/>
                <a:cs typeface="Liberation Sans"/>
              </a:rPr>
              <a:t>run </a:t>
            </a:r>
            <a:r>
              <a:rPr sz="2200" spc="15" dirty="0">
                <a:latin typeface="Liberation Sans"/>
                <a:cs typeface="Liberation Sans"/>
              </a:rPr>
              <a:t>command. </a:t>
            </a:r>
            <a:r>
              <a:rPr sz="2200" spc="10" dirty="0">
                <a:latin typeface="Liberation Sans"/>
                <a:cs typeface="Liberation Sans"/>
              </a:rPr>
              <a:t>The  </a:t>
            </a:r>
            <a:r>
              <a:rPr sz="2200" spc="6" dirty="0">
                <a:latin typeface="Liberation Sans"/>
                <a:cs typeface="Liberation Sans"/>
              </a:rPr>
              <a:t>analysis </a:t>
            </a:r>
            <a:r>
              <a:rPr sz="2200" spc="10" dirty="0">
                <a:latin typeface="Liberation Sans"/>
                <a:cs typeface="Liberation Sans"/>
              </a:rPr>
              <a:t>and </a:t>
            </a:r>
            <a:r>
              <a:rPr sz="2200" spc="6" dirty="0">
                <a:latin typeface="Liberation Sans"/>
                <a:cs typeface="Liberation Sans"/>
              </a:rPr>
              <a:t>reporting </a:t>
            </a:r>
            <a:r>
              <a:rPr sz="2200" spc="10" dirty="0">
                <a:latin typeface="Liberation Sans"/>
                <a:cs typeface="Liberation Sans"/>
              </a:rPr>
              <a:t>phases </a:t>
            </a:r>
            <a:r>
              <a:rPr sz="2200" spc="6" dirty="0">
                <a:latin typeface="Liberation Sans"/>
                <a:cs typeface="Liberation Sans"/>
              </a:rPr>
              <a:t>are </a:t>
            </a:r>
            <a:r>
              <a:rPr sz="2200" spc="10" dirty="0">
                <a:latin typeface="Liberation Sans"/>
                <a:cs typeface="Liberation Sans"/>
              </a:rPr>
              <a:t>handled </a:t>
            </a:r>
            <a:r>
              <a:rPr sz="2200" spc="15" dirty="0">
                <a:latin typeface="Liberation Sans"/>
                <a:cs typeface="Liberation Sans"/>
              </a:rPr>
              <a:t>by </a:t>
            </a:r>
            <a:r>
              <a:rPr sz="2200" spc="10" dirty="0">
                <a:latin typeface="Liberation Sans"/>
                <a:cs typeface="Liberation Sans"/>
              </a:rPr>
              <a:t>the </a:t>
            </a:r>
            <a:r>
              <a:rPr sz="2200" spc="6" dirty="0">
                <a:latin typeface="Liberation Sans"/>
                <a:cs typeface="Liberation Sans"/>
              </a:rPr>
              <a:t>reporting </a:t>
            </a:r>
            <a:r>
              <a:rPr sz="2200" spc="15" dirty="0">
                <a:latin typeface="Liberation Sans"/>
                <a:cs typeface="Liberation Sans"/>
              </a:rPr>
              <a:t>commands  </a:t>
            </a:r>
            <a:r>
              <a:rPr sz="2200" spc="6" dirty="0">
                <a:latin typeface="Liberation Sans"/>
                <a:cs typeface="Liberation Sans"/>
              </a:rPr>
              <a:t>like </a:t>
            </a:r>
            <a:r>
              <a:rPr sz="2200" spc="10" dirty="0">
                <a:latin typeface="Liberation Sans"/>
                <a:cs typeface="Liberation Sans"/>
              </a:rPr>
              <a:t>coverage </a:t>
            </a:r>
            <a:r>
              <a:rPr sz="2200" spc="6" dirty="0">
                <a:latin typeface="Liberation Sans"/>
                <a:cs typeface="Liberation Sans"/>
              </a:rPr>
              <a:t>report </a:t>
            </a:r>
            <a:r>
              <a:rPr sz="2200" spc="10" dirty="0">
                <a:latin typeface="Liberation Sans"/>
                <a:cs typeface="Liberation Sans"/>
              </a:rPr>
              <a:t>or </a:t>
            </a:r>
            <a:r>
              <a:rPr sz="2200" spc="10">
                <a:latin typeface="Liberation Sans"/>
                <a:cs typeface="Liberation Sans"/>
              </a:rPr>
              <a:t>coverage</a:t>
            </a:r>
            <a:r>
              <a:rPr sz="2200" spc="-40">
                <a:latin typeface="Liberation Sans"/>
                <a:cs typeface="Liberation Sans"/>
              </a:rPr>
              <a:t> </a:t>
            </a:r>
            <a:r>
              <a:rPr sz="2200" spc="15" smtClean="0">
                <a:latin typeface="Liberation Sans"/>
                <a:cs typeface="Liberation Sans"/>
              </a:rPr>
              <a:t>html</a:t>
            </a:r>
            <a:r>
              <a:rPr lang="en-IN" sz="2200" spc="15" dirty="0" smtClean="0">
                <a:latin typeface="Liberation Sans"/>
                <a:cs typeface="Liberation Sans"/>
              </a:rPr>
              <a:t>.</a:t>
            </a:r>
            <a:endParaRPr sz="2200">
              <a:latin typeface="Liberation Sans"/>
              <a:cs typeface="Liberation Sans"/>
            </a:endParaRPr>
          </a:p>
        </p:txBody>
      </p:sp>
      <p:pic>
        <p:nvPicPr>
          <p:cNvPr id="6" name="Picture 5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77736" y="120650"/>
            <a:ext cx="2517164" cy="106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</TotalTime>
  <Words>979</Words>
  <Application>Microsoft Office PowerPoint</Application>
  <PresentationFormat>Custom</PresentationFormat>
  <Paragraphs>116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Code Coverage</vt:lpstr>
      <vt:lpstr>coverage criteria</vt:lpstr>
      <vt:lpstr>Commands</vt:lpstr>
      <vt:lpstr>Procedure</vt:lpstr>
      <vt:lpstr>Source File ( add.py )</vt:lpstr>
      <vt:lpstr>Procedure</vt:lpstr>
      <vt:lpstr>Procedure</vt:lpstr>
      <vt:lpstr>How it works</vt:lpstr>
      <vt:lpstr>Reference :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Student</dc:creator>
  <cp:lastModifiedBy>Vaidehi Banerjee</cp:lastModifiedBy>
  <cp:revision>17</cp:revision>
  <dcterms:created xsi:type="dcterms:W3CDTF">2018-12-05T06:23:36Z</dcterms:created>
  <dcterms:modified xsi:type="dcterms:W3CDTF">2019-01-06T07:26:27Z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2018-02-21T00:00:00Z</vt:filetime>
  </property>
  <property fmtid="{D5CDD505-2E9C-101B-9397-08002B2CF9AE}" pid="3" name="Creator">
    <vt:lpwstr>Impress</vt:lpwstr>
  </property>
  <property fmtid="{D5CDD505-2E9C-101B-9397-08002B2CF9AE}" pid="4" name="LastSaved">
    <vt:filetime>2018-12-05T00:00:00Z</vt:filetime>
  </property>
</Properties>
</file>