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4" r:id="rId2"/>
    <p:sldId id="342" r:id="rId3"/>
    <p:sldId id="307" r:id="rId4"/>
    <p:sldId id="308" r:id="rId5"/>
    <p:sldId id="310" r:id="rId6"/>
    <p:sldId id="335" r:id="rId7"/>
    <p:sldId id="336" r:id="rId8"/>
    <p:sldId id="337" r:id="rId9"/>
    <p:sldId id="338" r:id="rId10"/>
    <p:sldId id="340" r:id="rId11"/>
    <p:sldId id="339" r:id="rId12"/>
    <p:sldId id="341" r:id="rId13"/>
    <p:sldId id="33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-1020" y="-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697F-13FF-4246-9F69-AC0F63A0E84C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2B6B-B058-4115-B8B4-FA3E594DA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4860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697F-13FF-4246-9F69-AC0F63A0E84C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2B6B-B058-4115-B8B4-FA3E594DA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3861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697F-13FF-4246-9F69-AC0F63A0E84C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2B6B-B058-4115-B8B4-FA3E594DA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7301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697F-13FF-4246-9F69-AC0F63A0E84C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2B6B-B058-4115-B8B4-FA3E594DA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090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697F-13FF-4246-9F69-AC0F63A0E84C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2B6B-B058-4115-B8B4-FA3E594DA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0909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697F-13FF-4246-9F69-AC0F63A0E84C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2B6B-B058-4115-B8B4-FA3E594DA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7541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697F-13FF-4246-9F69-AC0F63A0E84C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2B6B-B058-4115-B8B4-FA3E594DA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1621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697F-13FF-4246-9F69-AC0F63A0E84C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2B6B-B058-4115-B8B4-FA3E594DA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05919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697F-13FF-4246-9F69-AC0F63A0E84C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2B6B-B058-4115-B8B4-FA3E594DA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8724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697F-13FF-4246-9F69-AC0F63A0E84C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2B6B-B058-4115-B8B4-FA3E594DA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2718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697F-13FF-4246-9F69-AC0F63A0E84C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2B6B-B058-4115-B8B4-FA3E594DA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01969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9697F-13FF-4246-9F69-AC0F63A0E84C}" type="datetimeFigureOut">
              <a:rPr lang="en-US" smtClean="0"/>
              <a:pPr/>
              <a:t>1/4/2019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12B6B-B058-4115-B8B4-FA3E594DA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5244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hodce@isquareit.edu.in" TargetMode="External"/><Relationship Id="rId2" Type="http://schemas.openxmlformats.org/officeDocument/2006/relationships/hyperlink" Target="mailto:sashikalam@isquareit.edu.in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6578" y="2963916"/>
            <a:ext cx="10515600" cy="389408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IN" dirty="0" smtClean="0">
                <a:latin typeface="Bahnschrift" pitchFamily="34" charset="0"/>
                <a:cs typeface="Times New Roman" pitchFamily="18" charset="0"/>
              </a:rPr>
              <a:t>Dr. </a:t>
            </a:r>
            <a:r>
              <a:rPr lang="en-IN" dirty="0" err="1" smtClean="0">
                <a:latin typeface="Bahnschrift" pitchFamily="34" charset="0"/>
                <a:cs typeface="Times New Roman" pitchFamily="18" charset="0"/>
              </a:rPr>
              <a:t>Sashikala</a:t>
            </a:r>
            <a:r>
              <a:rPr lang="en-IN" dirty="0" smtClean="0">
                <a:latin typeface="Bahnschrift" pitchFamily="34" charset="0"/>
                <a:cs typeface="Times New Roman" pitchFamily="18" charset="0"/>
              </a:rPr>
              <a:t> </a:t>
            </a:r>
            <a:r>
              <a:rPr lang="en-IN" dirty="0" err="1" smtClean="0">
                <a:latin typeface="Bahnschrift" pitchFamily="34" charset="0"/>
                <a:cs typeface="Times New Roman" pitchFamily="18" charset="0"/>
              </a:rPr>
              <a:t>Mishra</a:t>
            </a:r>
            <a:endParaRPr lang="en-IN" dirty="0" smtClean="0">
              <a:latin typeface="Bahnschrift" pitchFamily="34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IN" dirty="0" smtClean="0">
                <a:latin typeface="Bahnschrift" pitchFamily="34" charset="0"/>
                <a:cs typeface="Times New Roman" pitchFamily="18" charset="0"/>
              </a:rPr>
              <a:t>Associate Professor</a:t>
            </a:r>
          </a:p>
          <a:p>
            <a:pPr algn="ctr">
              <a:buNone/>
            </a:pPr>
            <a:r>
              <a:rPr lang="en-IN" dirty="0" smtClean="0">
                <a:latin typeface="Bahnschrift" pitchFamily="34" charset="0"/>
                <a:cs typeface="Times New Roman" pitchFamily="18" charset="0"/>
              </a:rPr>
              <a:t>Department of Computer Engineering</a:t>
            </a:r>
          </a:p>
          <a:p>
            <a:pPr algn="ctr">
              <a:buNone/>
            </a:pPr>
            <a:endParaRPr lang="en-IN" dirty="0" smtClean="0">
              <a:latin typeface="Bahnschrift" pitchFamily="34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IN" dirty="0" smtClean="0">
                <a:latin typeface="Bahnschrift" pitchFamily="34" charset="0"/>
                <a:cs typeface="Times New Roman" pitchFamily="18" charset="0"/>
              </a:rPr>
              <a:t>Hope Foundation’s</a:t>
            </a:r>
          </a:p>
          <a:p>
            <a:pPr algn="ctr">
              <a:buNone/>
            </a:pPr>
            <a:r>
              <a:rPr lang="en-IN" dirty="0" smtClean="0">
                <a:latin typeface="Bahnschrift" pitchFamily="34" charset="0"/>
                <a:cs typeface="Times New Roman" pitchFamily="18" charset="0"/>
              </a:rPr>
              <a:t>INTERNATIONAL </a:t>
            </a:r>
            <a:r>
              <a:rPr lang="en-IN" dirty="0" smtClean="0">
                <a:latin typeface="Bahnschrift" pitchFamily="34" charset="0"/>
                <a:cs typeface="Times New Roman" pitchFamily="18" charset="0"/>
              </a:rPr>
              <a:t>INSTITUTE OF INFORMATION TECHNOLOGY, (I²IT)</a:t>
            </a:r>
          </a:p>
          <a:p>
            <a:pPr algn="ctr">
              <a:buNone/>
            </a:pPr>
            <a:r>
              <a:rPr lang="en-IN" dirty="0" smtClean="0">
                <a:latin typeface="Bahnschrift" pitchFamily="34" charset="0"/>
                <a:cs typeface="Times New Roman" pitchFamily="18" charset="0"/>
                <a:hlinkClick r:id="rId2"/>
              </a:rPr>
              <a:t>www.isquareit.edu.in</a:t>
            </a:r>
            <a:endParaRPr lang="en-IN" dirty="0" smtClean="0">
              <a:latin typeface="Bahnschrift" pitchFamily="34" charset="0"/>
              <a:cs typeface="Times New Roman" pitchFamily="18" charset="0"/>
            </a:endParaRPr>
          </a:p>
        </p:txBody>
      </p:sp>
      <p:pic>
        <p:nvPicPr>
          <p:cNvPr id="1026" name="Picture 2" descr="C:\Users\deptiic\Desktop\only_logo updated 21-4-20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8225" y="387969"/>
            <a:ext cx="1216711" cy="1630018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0" y="1863749"/>
            <a:ext cx="121919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DAA - Introduction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2290" y="365125"/>
            <a:ext cx="8011510" cy="1325563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Iterative Algorithm</a:t>
            </a:r>
            <a:endParaRPr lang="en-IN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7366"/>
            <a:ext cx="10670628" cy="515532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Repetition execution can be named as iterative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Iteration can be achieved by the looping statements.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Start of the Loop  initializing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=0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Condition ( for termination of the loop)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Body of the loop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End loop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problem can be solved by iterative or recursive process 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e.g. Factorial of a number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99322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33478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400" i="1" dirty="0" smtClean="0">
                <a:latin typeface="Arial Narrow" pitchFamily="34" charset="0"/>
              </a:rPr>
              <a:t>Hope Foundation’s International Institute of Information Technology, I²IT P-14,Rajiv Gandhi Infotech Park</a:t>
            </a:r>
          </a:p>
          <a:p>
            <a:pPr algn="ctr"/>
            <a:r>
              <a:rPr lang="en-IN" sz="1400" i="1" dirty="0" smtClean="0">
                <a:latin typeface="Arial Narrow" pitchFamily="34" charset="0"/>
              </a:rPr>
              <a:t>MIDC Phase 1, Hinjawadi, Pune – </a:t>
            </a:r>
            <a:r>
              <a:rPr lang="en-IN" sz="1400" i="1" dirty="0" smtClean="0">
                <a:latin typeface="Arial Narrow" pitchFamily="34" charset="0"/>
              </a:rPr>
              <a:t>411057 Tel </a:t>
            </a:r>
            <a:r>
              <a:rPr lang="en-IN" sz="1400" i="1" dirty="0" smtClean="0">
                <a:latin typeface="Arial Narrow" pitchFamily="34" charset="0"/>
              </a:rPr>
              <a:t>- +91 20 22933441/2/3 </a:t>
            </a:r>
            <a:r>
              <a:rPr lang="en-IN" sz="1400" i="1" dirty="0" smtClean="0">
                <a:solidFill>
                  <a:srgbClr val="FF0000"/>
                </a:solidFill>
                <a:latin typeface="Arial Narrow" pitchFamily="34" charset="0"/>
              </a:rPr>
              <a:t>| www.isquareit.edu.in | info@isquareit.edu.in</a:t>
            </a:r>
            <a:endParaRPr lang="en-IN" sz="1400" i="1" dirty="0">
              <a:solidFill>
                <a:srgbClr val="FF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9778" y="365125"/>
            <a:ext cx="8784021" cy="13255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Real-World Applications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1313" indent="-341313">
              <a:spcBef>
                <a:spcPts val="700"/>
              </a:spcBef>
              <a:buClr>
                <a:srgbClr val="3366FF"/>
              </a:buClr>
              <a:buSzPct val="75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4D4D4D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VLSI chips</a:t>
            </a:r>
          </a:p>
          <a:p>
            <a:pPr marL="341313" indent="-341313">
              <a:spcBef>
                <a:spcPts val="700"/>
              </a:spcBef>
              <a:buClr>
                <a:srgbClr val="3366FF"/>
              </a:buClr>
              <a:buSzPct val="75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4D4D4D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Machine learning </a:t>
            </a:r>
          </a:p>
          <a:p>
            <a:pPr marL="341313" indent="-341313">
              <a:spcBef>
                <a:spcPts val="700"/>
              </a:spcBef>
              <a:buClr>
                <a:srgbClr val="3366FF"/>
              </a:buClr>
              <a:buSzPct val="75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4D4D4D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Networking</a:t>
            </a:r>
          </a:p>
          <a:p>
            <a:pPr marL="341313" indent="-341313">
              <a:spcBef>
                <a:spcPts val="700"/>
              </a:spcBef>
              <a:buClr>
                <a:srgbClr val="3366FF"/>
              </a:buClr>
              <a:buSzPct val="75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4D4D4D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Compilers</a:t>
            </a:r>
          </a:p>
          <a:p>
            <a:pPr marL="341313" indent="-341313">
              <a:spcBef>
                <a:spcPts val="700"/>
              </a:spcBef>
              <a:buClr>
                <a:srgbClr val="3366FF"/>
              </a:buClr>
              <a:buSzPct val="75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4D4D4D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Computer graphics: movies, video games</a:t>
            </a:r>
          </a:p>
          <a:p>
            <a:pPr marL="341313" indent="-341313">
              <a:spcBef>
                <a:spcPts val="700"/>
              </a:spcBef>
              <a:buClr>
                <a:srgbClr val="3366FF"/>
              </a:buClr>
              <a:buSzPct val="75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4D4D4D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Routing messages in the Internet</a:t>
            </a:r>
          </a:p>
          <a:p>
            <a:pPr marL="341313" indent="-341313">
              <a:spcBef>
                <a:spcPts val="700"/>
              </a:spcBef>
              <a:buClr>
                <a:srgbClr val="3366FF"/>
              </a:buClr>
              <a:buSzPct val="75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4D4D4D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Searching the Web</a:t>
            </a:r>
          </a:p>
          <a:p>
            <a:pPr marL="341313" indent="-341313">
              <a:spcBef>
                <a:spcPts val="700"/>
              </a:spcBef>
              <a:buClr>
                <a:srgbClr val="3366FF"/>
              </a:buClr>
              <a:buSzPct val="75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4D4D4D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Distributed file sharing</a:t>
            </a:r>
          </a:p>
          <a:p>
            <a:pPr marL="341313" indent="-341313">
              <a:spcBef>
                <a:spcPts val="700"/>
              </a:spcBef>
              <a:buClr>
                <a:srgbClr val="3366FF"/>
              </a:buClr>
              <a:buSzPct val="75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4D4D4D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Data Mining</a:t>
            </a:r>
          </a:p>
          <a:p>
            <a:pPr marL="341313" indent="-341313">
              <a:spcBef>
                <a:spcPts val="700"/>
              </a:spcBef>
              <a:buClr>
                <a:srgbClr val="3366FF"/>
              </a:buClr>
              <a:buSzPct val="75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4D4D4D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Image Processing </a:t>
            </a:r>
          </a:p>
          <a:p>
            <a:pPr marL="341313" indent="-341313">
              <a:spcBef>
                <a:spcPts val="700"/>
              </a:spcBef>
              <a:buClr>
                <a:srgbClr val="3366FF"/>
              </a:buClr>
              <a:buSzPct val="75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4D4D4D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NLP</a:t>
            </a:r>
          </a:p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9545"/>
            <a:ext cx="1812415" cy="8407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33478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400" i="1" dirty="0" smtClean="0">
                <a:latin typeface="Arial Narrow" pitchFamily="34" charset="0"/>
              </a:rPr>
              <a:t>Hope Foundation’s International Institute of Information Technology, I²IT P-14,Rajiv Gandhi Infotech Park</a:t>
            </a:r>
          </a:p>
          <a:p>
            <a:pPr algn="ctr"/>
            <a:r>
              <a:rPr lang="en-IN" sz="1400" i="1" dirty="0" smtClean="0">
                <a:latin typeface="Arial Narrow" pitchFamily="34" charset="0"/>
              </a:rPr>
              <a:t>MIDC Phase 1, Hinjawadi, Pune – </a:t>
            </a:r>
            <a:r>
              <a:rPr lang="en-IN" sz="1400" i="1" dirty="0" smtClean="0">
                <a:latin typeface="Arial Narrow" pitchFamily="34" charset="0"/>
              </a:rPr>
              <a:t>411057 Tel </a:t>
            </a:r>
            <a:r>
              <a:rPr lang="en-IN" sz="1400" i="1" dirty="0" smtClean="0">
                <a:latin typeface="Arial Narrow" pitchFamily="34" charset="0"/>
              </a:rPr>
              <a:t>- +91 20 22933441/2/3 </a:t>
            </a:r>
            <a:r>
              <a:rPr lang="en-IN" sz="1400" i="1" dirty="0" smtClean="0">
                <a:solidFill>
                  <a:srgbClr val="FF0000"/>
                </a:solidFill>
                <a:latin typeface="Arial Narrow" pitchFamily="34" charset="0"/>
              </a:rPr>
              <a:t>| www.isquareit.edu.in | info@isquareit.edu.in</a:t>
            </a:r>
            <a:endParaRPr lang="en-IN" sz="1400" i="1" dirty="0">
              <a:solidFill>
                <a:srgbClr val="FF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[1]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1324303" y="1781502"/>
            <a:ext cx="92858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https://www.google.co.in/url?sa=t&amp;rct=j&amp;q=&amp;esrc=s&amp;source=web&amp;cd=2&amp;cad=rja&amp;uact=8&amp;ved=2ahUKEwiM04uXzJzfAhUOU30KHSNdB6YQFjABegQICRAC&amp;url=http%3A%2F%2Fwww.avce.edu.in%2FDAA-Unit1.ppt&amp;usg=AOvVaw1_WpMmPc816Wrzz3sqYZvL</a:t>
            </a:r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33478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400" i="1" dirty="0" smtClean="0">
                <a:latin typeface="Arial Narrow" pitchFamily="34" charset="0"/>
              </a:rPr>
              <a:t>Hope Foundation’s International Institute of Information Technology, I²IT P-14,Rajiv Gandhi Infotech Park</a:t>
            </a:r>
          </a:p>
          <a:p>
            <a:pPr algn="ctr"/>
            <a:r>
              <a:rPr lang="en-IN" sz="1400" i="1" dirty="0" smtClean="0">
                <a:latin typeface="Arial Narrow" pitchFamily="34" charset="0"/>
              </a:rPr>
              <a:t>MIDC Phase 1, Hinjawadi, Pune – </a:t>
            </a:r>
            <a:r>
              <a:rPr lang="en-IN" sz="1400" i="1" dirty="0" smtClean="0">
                <a:latin typeface="Arial Narrow" pitchFamily="34" charset="0"/>
              </a:rPr>
              <a:t>411057 Tel </a:t>
            </a:r>
            <a:r>
              <a:rPr lang="en-IN" sz="1400" i="1" dirty="0" smtClean="0">
                <a:latin typeface="Arial Narrow" pitchFamily="34" charset="0"/>
              </a:rPr>
              <a:t>- +91 20 22933441/2/3 </a:t>
            </a:r>
            <a:r>
              <a:rPr lang="en-IN" sz="1400" i="1" dirty="0" smtClean="0">
                <a:solidFill>
                  <a:srgbClr val="FF0000"/>
                </a:solidFill>
                <a:latin typeface="Arial Narrow" pitchFamily="34" charset="0"/>
              </a:rPr>
              <a:t>| www.isquareit.edu.in | info@isquareit.edu.in</a:t>
            </a:r>
            <a:endParaRPr lang="en-IN" sz="1400" i="1" dirty="0">
              <a:solidFill>
                <a:srgbClr val="FF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4142" y="488731"/>
            <a:ext cx="10515600" cy="608549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IN" sz="3500" b="1" dirty="0" smtClean="0">
                <a:latin typeface="Times New Roman" pitchFamily="18" charset="0"/>
                <a:cs typeface="Times New Roman" pitchFamily="18" charset="0"/>
              </a:rPr>
              <a:t>THANK YOU !! </a:t>
            </a:r>
          </a:p>
          <a:p>
            <a:pPr algn="ctr">
              <a:buNone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For further information please contact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Dr. S.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Mishra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2"/>
              </a:rPr>
              <a:t>sashikalam@isquareit.edu.in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|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3"/>
              </a:rPr>
              <a:t>hodce@isquareit.edu.in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Department of Computer Engineering</a:t>
            </a:r>
          </a:p>
          <a:p>
            <a:pPr algn="ctr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Hope Foundation’s 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International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Institute of Information Technology, I</a:t>
            </a:r>
            <a:r>
              <a:rPr lang="en-IN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IT</a:t>
            </a:r>
          </a:p>
          <a:p>
            <a:pPr algn="ctr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P-14, Rajiv Gandhi Infotech Park, MIDC Phase I, Hinjawadi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, Pune – 411 057</a:t>
            </a:r>
          </a:p>
          <a:p>
            <a:pPr algn="ctr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Phone - +91 20 22933441</a:t>
            </a:r>
          </a:p>
          <a:p>
            <a:pPr algn="ctr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  <a:hlinkClick r:id="rId4"/>
              </a:rPr>
              <a:t>www.isquareit.edu.in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|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  <a:hlinkClick r:id="rId5"/>
              </a:rPr>
              <a:t>info@isquareit.edu.in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662" y="365125"/>
            <a:ext cx="7633138" cy="1132599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Contents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Importance of Algorithm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Types of Algorithm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Design of an algorithm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Applications 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33478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400" i="1" dirty="0" smtClean="0">
                <a:latin typeface="Arial Narrow" pitchFamily="34" charset="0"/>
              </a:rPr>
              <a:t>Hope Foundation’s International Institute of Information Technology, I²IT P-14,Rajiv Gandhi Infotech Park</a:t>
            </a:r>
          </a:p>
          <a:p>
            <a:pPr algn="ctr"/>
            <a:r>
              <a:rPr lang="en-IN" sz="1400" i="1" dirty="0" smtClean="0">
                <a:latin typeface="Arial Narrow" pitchFamily="34" charset="0"/>
              </a:rPr>
              <a:t>MIDC Phase 1, Hinjawadi, Pune – </a:t>
            </a:r>
            <a:r>
              <a:rPr lang="en-IN" sz="1400" i="1" dirty="0" smtClean="0">
                <a:latin typeface="Arial Narrow" pitchFamily="34" charset="0"/>
              </a:rPr>
              <a:t>411057 Tel </a:t>
            </a:r>
            <a:r>
              <a:rPr lang="en-IN" sz="1400" i="1" dirty="0" smtClean="0">
                <a:latin typeface="Arial Narrow" pitchFamily="34" charset="0"/>
              </a:rPr>
              <a:t>- +91 20 22933441/2/3 </a:t>
            </a:r>
            <a:r>
              <a:rPr lang="en-IN" sz="1400" i="1" dirty="0" smtClean="0">
                <a:solidFill>
                  <a:srgbClr val="FF0000"/>
                </a:solidFill>
                <a:latin typeface="Arial Narrow" pitchFamily="34" charset="0"/>
              </a:rPr>
              <a:t>| www.isquareit.edu.in | info@isquareit.edu.in</a:t>
            </a:r>
            <a:endParaRPr lang="en-IN" sz="1400" i="1" dirty="0">
              <a:solidFill>
                <a:srgbClr val="FF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3109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Algorithm 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884" y="1136468"/>
            <a:ext cx="11610315" cy="5159829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algorithm is a stepwise procedure to complete the task.</a:t>
            </a:r>
          </a:p>
          <a:p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Algorithm which takes the input process it and provides the desired output.</a:t>
            </a:r>
          </a:p>
          <a:p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a single problem we can have multiple algorithms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{A1,A2,A3 …}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09447" y="1797268"/>
            <a:ext cx="1860331" cy="9616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Input 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10303" y="1686912"/>
            <a:ext cx="2112580" cy="11508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Process 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668814" y="1765738"/>
            <a:ext cx="2317531" cy="10089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Desired Output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2554014" y="2128345"/>
            <a:ext cx="1024758" cy="1261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ight Arrow 12"/>
          <p:cNvSpPr/>
          <p:nvPr/>
        </p:nvSpPr>
        <p:spPr>
          <a:xfrm>
            <a:off x="5738648" y="2256046"/>
            <a:ext cx="86710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TextBox 9"/>
          <p:cNvSpPr txBox="1"/>
          <p:nvPr/>
        </p:nvSpPr>
        <p:spPr>
          <a:xfrm>
            <a:off x="0" y="633478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400" i="1" dirty="0" smtClean="0">
                <a:latin typeface="Arial Narrow" pitchFamily="34" charset="0"/>
              </a:rPr>
              <a:t>Hope Foundation’s International Institute of Information Technology, I²IT P-14,Rajiv Gandhi Infotech Park</a:t>
            </a:r>
          </a:p>
          <a:p>
            <a:pPr algn="ctr"/>
            <a:r>
              <a:rPr lang="en-IN" sz="1400" i="1" dirty="0" smtClean="0">
                <a:latin typeface="Arial Narrow" pitchFamily="34" charset="0"/>
              </a:rPr>
              <a:t>MIDC Phase 1, Hinjawadi, Pune – </a:t>
            </a:r>
            <a:r>
              <a:rPr lang="en-IN" sz="1400" i="1" dirty="0" smtClean="0">
                <a:latin typeface="Arial Narrow" pitchFamily="34" charset="0"/>
              </a:rPr>
              <a:t>411057 Tel </a:t>
            </a:r>
            <a:r>
              <a:rPr lang="en-IN" sz="1400" i="1" dirty="0" smtClean="0">
                <a:latin typeface="Arial Narrow" pitchFamily="34" charset="0"/>
              </a:rPr>
              <a:t>- +91 20 22933441/2/3 </a:t>
            </a:r>
            <a:r>
              <a:rPr lang="en-IN" sz="1400" i="1" dirty="0" smtClean="0">
                <a:solidFill>
                  <a:srgbClr val="FF0000"/>
                </a:solidFill>
                <a:latin typeface="Arial Narrow" pitchFamily="34" charset="0"/>
              </a:rPr>
              <a:t>| www.isquareit.edu.in | info@isquareit.edu.in</a:t>
            </a:r>
            <a:endParaRPr lang="en-IN" sz="1400" i="1" dirty="0">
              <a:solidFill>
                <a:srgbClr val="FF000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6474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017" y="193109"/>
            <a:ext cx="10515600" cy="476847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to select an algorithm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313" y="996767"/>
            <a:ext cx="11519780" cy="5489576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they are many approaches are present to solve a problem we can select the best by considering the time and space complexity.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algorithm can be represent as program by using programming language.</a:t>
            </a:r>
          </a:p>
          <a:p>
            <a:pPr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Like  C, C++, JAVA etc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program can be written in two ways 1. Iterative 2. Recursive </a:t>
            </a:r>
          </a:p>
          <a:p>
            <a:pPr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iterative we generally use the loops like for or while in the case of recursive the same function is called more number of times </a:t>
            </a:r>
          </a:p>
          <a:p>
            <a:pPr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33478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400" i="1" dirty="0" smtClean="0">
                <a:latin typeface="Arial Narrow" pitchFamily="34" charset="0"/>
              </a:rPr>
              <a:t>Hope Foundation’s International Institute of Information Technology, I²IT P-14,Rajiv Gandhi Infotech Park</a:t>
            </a:r>
          </a:p>
          <a:p>
            <a:pPr algn="ctr"/>
            <a:r>
              <a:rPr lang="en-IN" sz="1400" i="1" dirty="0" smtClean="0">
                <a:latin typeface="Arial Narrow" pitchFamily="34" charset="0"/>
              </a:rPr>
              <a:t>MIDC Phase 1, Hinjawadi, Pune – </a:t>
            </a:r>
            <a:r>
              <a:rPr lang="en-IN" sz="1400" i="1" dirty="0" smtClean="0">
                <a:latin typeface="Arial Narrow" pitchFamily="34" charset="0"/>
              </a:rPr>
              <a:t>411057 Tel </a:t>
            </a:r>
            <a:r>
              <a:rPr lang="en-IN" sz="1400" i="1" dirty="0" smtClean="0">
                <a:latin typeface="Arial Narrow" pitchFamily="34" charset="0"/>
              </a:rPr>
              <a:t>- +91 20 22933441/2/3 </a:t>
            </a:r>
            <a:r>
              <a:rPr lang="en-IN" sz="1400" i="1" dirty="0" smtClean="0">
                <a:solidFill>
                  <a:srgbClr val="FF0000"/>
                </a:solidFill>
                <a:latin typeface="Arial Narrow" pitchFamily="34" charset="0"/>
              </a:rPr>
              <a:t>| www.isquareit.edu.in | info@isquareit.edu.in</a:t>
            </a:r>
            <a:endParaRPr lang="en-IN" sz="1400" i="1" dirty="0">
              <a:solidFill>
                <a:srgbClr val="FF000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2762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971" y="1174400"/>
            <a:ext cx="11383978" cy="70029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Importance of  Algorithm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111061" y="1891862"/>
            <a:ext cx="7231118" cy="4193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1313">
              <a:lnSpc>
                <a:spcPct val="150000"/>
              </a:lnSpc>
              <a:buSzPct val="8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sz="2000" b="1" u="sng" dirty="0" smtClean="0">
              <a:solidFill>
                <a:srgbClr val="333333"/>
              </a:solidFill>
              <a:latin typeface="Calibri" pitchFamily="34" charset="0"/>
              <a:ea typeface="WenQuanYi Micro Hei" charset="0"/>
              <a:cs typeface="WenQuanYi Micro Hei" charset="0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SzPct val="85000"/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Competent algorithms lead to capable programs.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E09142"/>
              </a:buClr>
              <a:buSzPct val="8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Competent programs always substantially preferred by  end user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E09142"/>
              </a:buClr>
              <a:buSzPct val="8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Capable programs  which came from good algorithm  make better use resources 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Clr>
                <a:srgbClr val="E09142"/>
              </a:buClr>
              <a:buSzPct val="8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Algorithms provides a appropriate constitution to write the program.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33478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400" i="1" dirty="0" smtClean="0">
                <a:latin typeface="Arial Narrow" pitchFamily="34" charset="0"/>
              </a:rPr>
              <a:t>Hope Foundation’s International Institute of Information Technology, I²IT P-14,Rajiv Gandhi Infotech Park</a:t>
            </a:r>
          </a:p>
          <a:p>
            <a:pPr algn="ctr"/>
            <a:r>
              <a:rPr lang="en-IN" sz="1400" i="1" dirty="0" smtClean="0">
                <a:latin typeface="Arial Narrow" pitchFamily="34" charset="0"/>
              </a:rPr>
              <a:t>MIDC Phase 1, Hinjawadi, Pune – </a:t>
            </a:r>
            <a:r>
              <a:rPr lang="en-IN" sz="1400" i="1" dirty="0" smtClean="0">
                <a:latin typeface="Arial Narrow" pitchFamily="34" charset="0"/>
              </a:rPr>
              <a:t>411057 Tel </a:t>
            </a:r>
            <a:r>
              <a:rPr lang="en-IN" sz="1400" i="1" dirty="0" smtClean="0">
                <a:latin typeface="Arial Narrow" pitchFamily="34" charset="0"/>
              </a:rPr>
              <a:t>- +91 20 22933441/2/3 </a:t>
            </a:r>
            <a:r>
              <a:rPr lang="en-IN" sz="1400" i="1" dirty="0" smtClean="0">
                <a:solidFill>
                  <a:srgbClr val="FF0000"/>
                </a:solidFill>
                <a:latin typeface="Arial Narrow" pitchFamily="34" charset="0"/>
              </a:rPr>
              <a:t>| www.isquareit.edu.in | info@isquareit.edu.in</a:t>
            </a:r>
            <a:endParaRPr lang="en-IN" sz="1400" i="1" dirty="0">
              <a:solidFill>
                <a:srgbClr val="FF000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352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932684"/>
            <a:ext cx="10515600" cy="454681"/>
          </a:xfrm>
        </p:spPr>
        <p:txBody>
          <a:bodyPr>
            <a:noAutofit/>
          </a:bodyPr>
          <a:lstStyle/>
          <a:p>
            <a:pPr marL="457200" indent="-514350"/>
            <a:r>
              <a:rPr lang="en-US" sz="2800" dirty="0" smtClean="0">
                <a:latin typeface="Times New Roman" pitchFamily="18" charset="0"/>
                <a:ea typeface="+mn-ea"/>
                <a:cs typeface="Times New Roman" pitchFamily="18" charset="0"/>
              </a:rPr>
              <a:t>Difference between program and algorithm</a:t>
            </a:r>
            <a:endParaRPr lang="en-IN" sz="2800" dirty="0" smtClean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Algorithm is written using normal or algorithmic language.</a:t>
            </a:r>
          </a:p>
          <a:p>
            <a:pPr fontAlgn="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E.g.  Write  the value of A</a:t>
            </a:r>
          </a:p>
          <a:p>
            <a:pPr fontAlgn="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Programs are written using a specific programming language like C, C++ etc.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&lt;&lt; "Hello";</a:t>
            </a:r>
            <a:r>
              <a:rPr lang="en-IN" dirty="0" smtClean="0"/>
              <a:t> </a:t>
            </a:r>
            <a:endParaRPr lang="en-US" dirty="0" smtClean="0"/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76" y="0"/>
            <a:ext cx="1812415" cy="8407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33478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400" i="1" dirty="0" smtClean="0">
                <a:latin typeface="Arial Narrow" pitchFamily="34" charset="0"/>
              </a:rPr>
              <a:t>Hope Foundation’s International Institute of Information Technology, I²IT P-14,Rajiv Gandhi Infotech Park</a:t>
            </a:r>
          </a:p>
          <a:p>
            <a:pPr algn="ctr"/>
            <a:r>
              <a:rPr lang="en-IN" sz="1400" i="1" dirty="0" smtClean="0">
                <a:latin typeface="Arial Narrow" pitchFamily="34" charset="0"/>
              </a:rPr>
              <a:t>MIDC Phase 1, Hinjawadi, Pune – </a:t>
            </a:r>
            <a:r>
              <a:rPr lang="en-IN" sz="1400" i="1" dirty="0" smtClean="0">
                <a:latin typeface="Arial Narrow" pitchFamily="34" charset="0"/>
              </a:rPr>
              <a:t>411057 Tel </a:t>
            </a:r>
            <a:r>
              <a:rPr lang="en-IN" sz="1400" i="1" dirty="0" smtClean="0">
                <a:latin typeface="Arial Narrow" pitchFamily="34" charset="0"/>
              </a:rPr>
              <a:t>- +91 20 22933441/2/3 </a:t>
            </a:r>
            <a:r>
              <a:rPr lang="en-IN" sz="1400" i="1" dirty="0" smtClean="0">
                <a:solidFill>
                  <a:srgbClr val="FF0000"/>
                </a:solidFill>
                <a:latin typeface="Arial Narrow" pitchFamily="34" charset="0"/>
              </a:rPr>
              <a:t>| www.isquareit.edu.in | info@isquareit.edu.in</a:t>
            </a:r>
            <a:endParaRPr lang="en-IN" sz="1400" i="1" dirty="0">
              <a:solidFill>
                <a:srgbClr val="FF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4207" y="819807"/>
            <a:ext cx="9427780" cy="614855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Problem Solving Approach 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6193"/>
            <a:ext cx="10515600" cy="4710770"/>
          </a:xfrm>
        </p:spPr>
        <p:txBody>
          <a:bodyPr>
            <a:normAutofit/>
          </a:bodyPr>
          <a:lstStyle/>
          <a:p>
            <a:pPr marL="457200" indent="-514350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Identify  the problem  Specifications. (Input and Output)</a:t>
            </a:r>
          </a:p>
          <a:p>
            <a:pPr marL="457200" indent="-514350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Sketch the logic and list the steps  to get the target output </a:t>
            </a:r>
          </a:p>
          <a:p>
            <a:pPr marL="457200" indent="-514350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Write the steps in a particular order and check each steps for finiteness </a:t>
            </a:r>
          </a:p>
          <a:p>
            <a:pPr marL="457200" indent="-514350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Flowchart   to be drawn for Algorithm </a:t>
            </a:r>
          </a:p>
          <a:p>
            <a:pPr marL="457200" indent="-514350">
              <a:spcBef>
                <a:spcPct val="0"/>
              </a:spcBef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5.      Translate the Algorithm  to any of the Programming language </a:t>
            </a:r>
          </a:p>
          <a:p>
            <a:pPr marL="457200" indent="-514350">
              <a:spcBef>
                <a:spcPct val="0"/>
              </a:spcBef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6.     Test the program and Check the Output</a:t>
            </a:r>
          </a:p>
          <a:p>
            <a:pPr marL="457200" indent="-514350">
              <a:spcBef>
                <a:spcPct val="0"/>
              </a:spcBef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7.      Documentation      </a:t>
            </a:r>
          </a:p>
          <a:p>
            <a:pPr marL="457200" indent="-514350">
              <a:spcBef>
                <a:spcPct val="0"/>
              </a:spcBef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8.     Application of the program.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54925" cy="8407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33478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400" i="1" dirty="0" smtClean="0">
                <a:latin typeface="Arial Narrow" pitchFamily="34" charset="0"/>
              </a:rPr>
              <a:t>Hope Foundation’s International Institute of Information Technology, I²IT P-14,Rajiv Gandhi Infotech Park</a:t>
            </a:r>
          </a:p>
          <a:p>
            <a:pPr algn="ctr"/>
            <a:r>
              <a:rPr lang="en-IN" sz="1400" i="1" dirty="0" smtClean="0">
                <a:latin typeface="Arial Narrow" pitchFamily="34" charset="0"/>
              </a:rPr>
              <a:t>MIDC Phase 1, Hinjawadi, Pune – </a:t>
            </a:r>
            <a:r>
              <a:rPr lang="en-IN" sz="1400" i="1" dirty="0" smtClean="0">
                <a:latin typeface="Arial Narrow" pitchFamily="34" charset="0"/>
              </a:rPr>
              <a:t>411057 Tel </a:t>
            </a:r>
            <a:r>
              <a:rPr lang="en-IN" sz="1400" i="1" dirty="0" smtClean="0">
                <a:latin typeface="Arial Narrow" pitchFamily="34" charset="0"/>
              </a:rPr>
              <a:t>- +91 20 22933441/2/3 </a:t>
            </a:r>
            <a:r>
              <a:rPr lang="en-IN" sz="1400" i="1" dirty="0" smtClean="0">
                <a:solidFill>
                  <a:srgbClr val="FF0000"/>
                </a:solidFill>
                <a:latin typeface="Arial Narrow" pitchFamily="34" charset="0"/>
              </a:rPr>
              <a:t>| www.isquareit.edu.in | info@isquareit.edu.in</a:t>
            </a:r>
            <a:endParaRPr lang="en-IN" sz="1400" i="1" dirty="0">
              <a:solidFill>
                <a:srgbClr val="FF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0068" y="756745"/>
            <a:ext cx="10013731" cy="933943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Computational Problems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spcBef>
                <a:spcPts val="500"/>
              </a:spcBef>
              <a:buClr>
                <a:srgbClr val="A50021"/>
              </a:buClr>
              <a:buSzPct val="75000"/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Sorting </a:t>
            </a:r>
          </a:p>
          <a:p>
            <a:pPr marL="514350" indent="-514350">
              <a:spcBef>
                <a:spcPts val="500"/>
              </a:spcBef>
              <a:buClr>
                <a:srgbClr val="A50021"/>
              </a:buClr>
              <a:buSzPct val="75000"/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Searching </a:t>
            </a:r>
          </a:p>
          <a:p>
            <a:pPr marL="514350" indent="-514350">
              <a:spcBef>
                <a:spcPts val="500"/>
              </a:spcBef>
              <a:buClr>
                <a:srgbClr val="A50021"/>
              </a:buClr>
              <a:buSzPct val="75000"/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Traversing </a:t>
            </a:r>
          </a:p>
          <a:p>
            <a:pPr marL="514350" indent="-514350">
              <a:spcBef>
                <a:spcPts val="500"/>
              </a:spcBef>
              <a:buClr>
                <a:srgbClr val="A50021"/>
              </a:buClr>
              <a:buSzPct val="75000"/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Shortest paths in a graph</a:t>
            </a:r>
          </a:p>
          <a:p>
            <a:pPr marL="514350" indent="-514350">
              <a:spcBef>
                <a:spcPts val="500"/>
              </a:spcBef>
              <a:buClr>
                <a:srgbClr val="A50021"/>
              </a:buClr>
              <a:buSzPct val="75000"/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Minimum spanning tree</a:t>
            </a:r>
          </a:p>
          <a:p>
            <a:pPr marL="514350" indent="-514350">
              <a:spcBef>
                <a:spcPts val="500"/>
              </a:spcBef>
              <a:buClr>
                <a:srgbClr val="A50021"/>
              </a:buClr>
              <a:buSzPct val="75000"/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Primarily testing</a:t>
            </a:r>
          </a:p>
          <a:p>
            <a:pPr marL="514350" indent="-514350">
              <a:spcBef>
                <a:spcPts val="500"/>
              </a:spcBef>
              <a:buClr>
                <a:srgbClr val="A50021"/>
              </a:buClr>
              <a:buSzPct val="75000"/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Traveling salesman problem</a:t>
            </a:r>
          </a:p>
          <a:p>
            <a:pPr marL="514350" indent="-514350">
              <a:spcBef>
                <a:spcPts val="500"/>
              </a:spcBef>
              <a:buClr>
                <a:srgbClr val="A50021"/>
              </a:buClr>
              <a:buSzPct val="75000"/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Chess</a:t>
            </a:r>
          </a:p>
          <a:p>
            <a:pPr marL="514350" indent="-514350">
              <a:spcBef>
                <a:spcPts val="500"/>
              </a:spcBef>
              <a:buClr>
                <a:srgbClr val="A50021"/>
              </a:buClr>
              <a:buSzPct val="75000"/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Towers of Hanoi</a:t>
            </a:r>
          </a:p>
          <a:p>
            <a:pPr marL="514350" indent="-514350">
              <a:spcBef>
                <a:spcPts val="500"/>
              </a:spcBef>
              <a:buClr>
                <a:srgbClr val="A50021"/>
              </a:buClr>
              <a:buSzPct val="75000"/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Knapsack problem</a:t>
            </a:r>
          </a:p>
          <a:p>
            <a:pPr marL="341313" indent="-341313">
              <a:spcBef>
                <a:spcPts val="500"/>
              </a:spcBef>
              <a:buClr>
                <a:srgbClr val="A50021"/>
              </a:buClr>
              <a:buSzPct val="75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>
              <a:latin typeface="Bell MT" pitchFamily="18" charset="0"/>
            </a:endParaRPr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954925" cy="8407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33478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400" i="1" dirty="0" smtClean="0">
                <a:latin typeface="Arial Narrow" pitchFamily="34" charset="0"/>
              </a:rPr>
              <a:t>Hope Foundation’s International Institute of Information Technology, I²IT P-14,Rajiv Gandhi Infotech Park</a:t>
            </a:r>
          </a:p>
          <a:p>
            <a:pPr algn="ctr"/>
            <a:r>
              <a:rPr lang="en-IN" sz="1400" i="1" dirty="0" smtClean="0">
                <a:latin typeface="Arial Narrow" pitchFamily="34" charset="0"/>
              </a:rPr>
              <a:t>MIDC Phase 1, Hinjawadi, Pune – </a:t>
            </a:r>
            <a:r>
              <a:rPr lang="en-IN" sz="1400" i="1" dirty="0" smtClean="0">
                <a:latin typeface="Arial Narrow" pitchFamily="34" charset="0"/>
              </a:rPr>
              <a:t>411057 Tel </a:t>
            </a:r>
            <a:r>
              <a:rPr lang="en-IN" sz="1400" i="1" dirty="0" smtClean="0">
                <a:latin typeface="Arial Narrow" pitchFamily="34" charset="0"/>
              </a:rPr>
              <a:t>- +91 20 22933441/2/3 </a:t>
            </a:r>
            <a:r>
              <a:rPr lang="en-IN" sz="1400" i="1" dirty="0" smtClean="0">
                <a:solidFill>
                  <a:srgbClr val="FF0000"/>
                </a:solidFill>
                <a:latin typeface="Arial Narrow" pitchFamily="34" charset="0"/>
              </a:rPr>
              <a:t>| www.isquareit.edu.in | info@isquareit.edu.in</a:t>
            </a:r>
            <a:endParaRPr lang="en-IN" sz="1400" i="1" dirty="0">
              <a:solidFill>
                <a:srgbClr val="FF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1048" y="365125"/>
            <a:ext cx="9272752" cy="1325563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PROPERTIES OF AN ALGORITHM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algorithm takes zero or more inputs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algorithm results in one or more outputs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 operations can be carried out in a finite amount of time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algorithm should be efficient and flexible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should use less memory space as much as possible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algorithm must terminate after a finite number of steps.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Each step in the algorithm must be easily understood for some reading it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algorithm should be concise and compact to facilitate verification of their correctness.</a:t>
            </a:r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104052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33478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400" i="1" dirty="0" smtClean="0">
                <a:latin typeface="Arial Narrow" pitchFamily="34" charset="0"/>
              </a:rPr>
              <a:t>Hope Foundation’s International Institute of Information Technology, I²IT P-14,Rajiv Gandhi Infotech Park</a:t>
            </a:r>
          </a:p>
          <a:p>
            <a:pPr algn="ctr"/>
            <a:r>
              <a:rPr lang="en-IN" sz="1400" i="1" dirty="0" smtClean="0">
                <a:latin typeface="Arial Narrow" pitchFamily="34" charset="0"/>
              </a:rPr>
              <a:t>MIDC Phase 1, Hinjawadi, Pune – </a:t>
            </a:r>
            <a:r>
              <a:rPr lang="en-IN" sz="1400" i="1" dirty="0" smtClean="0">
                <a:latin typeface="Arial Narrow" pitchFamily="34" charset="0"/>
              </a:rPr>
              <a:t>411057 Tel </a:t>
            </a:r>
            <a:r>
              <a:rPr lang="en-IN" sz="1400" i="1" dirty="0" smtClean="0">
                <a:latin typeface="Arial Narrow" pitchFamily="34" charset="0"/>
              </a:rPr>
              <a:t>- +91 20 22933441/2/3 </a:t>
            </a:r>
            <a:r>
              <a:rPr lang="en-IN" sz="1400" i="1" dirty="0" smtClean="0">
                <a:solidFill>
                  <a:srgbClr val="FF0000"/>
                </a:solidFill>
                <a:latin typeface="Arial Narrow" pitchFamily="34" charset="0"/>
              </a:rPr>
              <a:t>| www.isquareit.edu.in | info@isquareit.edu.in</a:t>
            </a:r>
            <a:endParaRPr lang="en-IN" sz="1400" i="1" dirty="0">
              <a:solidFill>
                <a:srgbClr val="FF0000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3291</TotalTime>
  <Words>932</Words>
  <Application>Microsoft Office PowerPoint</Application>
  <PresentationFormat>Custom</PresentationFormat>
  <Paragraphs>132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Contents</vt:lpstr>
      <vt:lpstr>Algorithm  </vt:lpstr>
      <vt:lpstr>How to select an algorithm</vt:lpstr>
      <vt:lpstr>Slide 5</vt:lpstr>
      <vt:lpstr>Difference between program and algorithm</vt:lpstr>
      <vt:lpstr>Problem Solving Approach </vt:lpstr>
      <vt:lpstr>Computational Problems</vt:lpstr>
      <vt:lpstr>PROPERTIES OF AN ALGORITHM</vt:lpstr>
      <vt:lpstr>Iterative Algorithm</vt:lpstr>
      <vt:lpstr>Real-World Applications </vt:lpstr>
      <vt:lpstr>Reference 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- IV</dc:title>
  <dc:creator>deptii</dc:creator>
  <cp:lastModifiedBy>Vaidehi Banerjee</cp:lastModifiedBy>
  <cp:revision>194</cp:revision>
  <dcterms:created xsi:type="dcterms:W3CDTF">2018-02-07T15:42:46Z</dcterms:created>
  <dcterms:modified xsi:type="dcterms:W3CDTF">2019-01-04T10:40:53Z</dcterms:modified>
</cp:coreProperties>
</file>