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62" r:id="rId2"/>
    <p:sldId id="263" r:id="rId3"/>
    <p:sldId id="265" r:id="rId4"/>
    <p:sldId id="266" r:id="rId5"/>
    <p:sldId id="267" r:id="rId6"/>
    <p:sldId id="268" r:id="rId7"/>
    <p:sldId id="270" r:id="rId8"/>
    <p:sldId id="271" r:id="rId9"/>
    <p:sldId id="272" r:id="rId10"/>
    <p:sldId id="27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C0B4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34F4D-9426-466B-AF60-5BECB68D7414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B236E-22C7-4B40-8A7B-4419DD72E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813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B236E-22C7-4B40-8A7B-4419DD72E40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8334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7310-C2E0-40DC-8CF1-CE682CD8A903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3480-E08E-45F8-8334-67D739016B52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2D88-91B2-4A77-98B2-D4568EE444B2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CE7B4-1D5A-4E8B-B5F8-0CAC79AAFA76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1BD1-4637-45E6-A396-34E9CA765626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C380-F13A-4B2C-BC42-6BA46C919A0D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6E4E-E2D0-42AD-B78A-A5994A66D36F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381B-B216-4ED7-9063-0251A5528800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DB7C-EB9B-416C-A048-2F3F9BE383E6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3383-9591-48A7-BB10-44692E09712B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939C-1984-4687-A0AE-CC8E02AF7F95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477C0-C6D1-4091-9EC2-3F3879FCC409}" type="datetime6">
              <a:rPr lang="en-US" smtClean="0"/>
              <a:pPr/>
              <a:t>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42048" y="3913094"/>
            <a:ext cx="11725834" cy="1752600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chemeClr val="tx1"/>
                </a:solidFill>
                <a:latin typeface="Bookman Old Style" pitchFamily="18" charset="0"/>
              </a:rPr>
              <a:t>Hope Foundation’s International Institute of Information Technology, (I²IT).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Bookman Old Style" pitchFamily="18" charset="0"/>
                <a:hlinkClick r:id="rId4"/>
              </a:rPr>
              <a:t>www.isquareit.edu.in</a:t>
            </a:r>
            <a:endParaRPr lang="en-US" sz="24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Bookman Old Style" pitchFamily="18" charset="0"/>
              </a:rPr>
              <a:t>Tel - +91 20 22933441</a:t>
            </a:r>
            <a:endParaRPr lang="en-IN" sz="2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10" name="Picture 9" descr="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51229" y="551329"/>
            <a:ext cx="2410183" cy="277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919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dirty="0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445124" y="220850"/>
            <a:ext cx="80899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IN" altLang="zh-TW" sz="4400" b="1" dirty="0" smtClean="0">
                <a:latin typeface="Bookman Old Style" pitchFamily="18" charset="0"/>
                <a:ea typeface="+mj-ea"/>
                <a:cs typeface="+mj-cs"/>
              </a:rPr>
              <a:t>Conclusion</a:t>
            </a:r>
            <a:endParaRPr lang="en-US" altLang="zh-TW" sz="4400" b="1" dirty="0"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215837" y="1847853"/>
            <a:ext cx="9697571" cy="4873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TW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PMingLiU" pitchFamily="18" charset="-120"/>
            </a:endParaRP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805863" y="5734050"/>
            <a:ext cx="660400" cy="5207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FCE3CC-184E-4158-93C8-76829D6678FF}" type="slidenum">
              <a:rPr lang="en-US"/>
              <a:pPr/>
              <a:t>10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409699" y="1425388"/>
            <a:ext cx="9697571" cy="4873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 smtClean="0">
              <a:latin typeface="Bookman Old Style" pitchFamily="18" charset="0"/>
              <a:ea typeface="PMingLiU" pitchFamily="18" charset="-120"/>
            </a:endParaRPr>
          </a:p>
          <a:p>
            <a:pPr algn="just"/>
            <a:r>
              <a:rPr lang="en-IN" sz="2400" dirty="0">
                <a:latin typeface="Bookman Old Style" pitchFamily="18" charset="0"/>
                <a:ea typeface="PMingLiU" pitchFamily="18" charset="-120"/>
              </a:rPr>
              <a:t>Although numerous methods of data </a:t>
            </a:r>
            <a:r>
              <a:rPr lang="en-IN" sz="2400" dirty="0" err="1">
                <a:latin typeface="Bookman Old Style" pitchFamily="18" charset="0"/>
                <a:ea typeface="PMingLiU" pitchFamily="18" charset="-120"/>
              </a:rPr>
              <a:t>preprocessing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 have been developed, data </a:t>
            </a:r>
            <a:r>
              <a:rPr lang="en-IN" sz="2400" dirty="0" err="1" smtClean="0">
                <a:latin typeface="Bookman Old Style" pitchFamily="18" charset="0"/>
                <a:ea typeface="PMingLiU" pitchFamily="18" charset="-120"/>
              </a:rPr>
              <a:t>preprocessing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 remains 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an active area of research, due to the huge amount of 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inconsistent or 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dirty data and the complexity of the problem.</a:t>
            </a:r>
          </a:p>
        </p:txBody>
      </p:sp>
    </p:spTree>
    <p:extLst>
      <p:ext uri="{BB962C8B-B14F-4D97-AF65-F5344CB8AC3E}">
        <p14:creationId xmlns:p14="http://schemas.microsoft.com/office/powerpoint/2010/main" xmlns="" val="11584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67434" y="911349"/>
            <a:ext cx="9103659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000" b="1" dirty="0" smtClean="0">
                <a:latin typeface="Bookman Old Style" pitchFamily="18" charset="0"/>
              </a:rPr>
              <a:t>THANK YOU</a:t>
            </a:r>
          </a:p>
          <a:p>
            <a:pPr algn="ctr"/>
            <a:endParaRPr lang="en-IN" sz="2000" b="1" dirty="0" smtClean="0">
              <a:latin typeface="Bookman Old Style" pitchFamily="18" charset="0"/>
            </a:endParaRPr>
          </a:p>
          <a:p>
            <a:pPr algn="ctr"/>
            <a:r>
              <a:rPr lang="en-IN" sz="2000" b="1" dirty="0" smtClean="0">
                <a:latin typeface="Bookman Old Style" pitchFamily="18" charset="0"/>
              </a:rPr>
              <a:t>For further information please contact</a:t>
            </a:r>
          </a:p>
          <a:p>
            <a:pPr algn="ctr"/>
            <a:r>
              <a:rPr lang="en-IN" sz="2000" b="1" dirty="0" err="1" smtClean="0">
                <a:latin typeface="Bookman Old Style" pitchFamily="18" charset="0"/>
              </a:rPr>
              <a:t>Prof.</a:t>
            </a:r>
            <a:r>
              <a:rPr lang="en-IN" sz="2000" b="1" dirty="0" smtClean="0">
                <a:latin typeface="Bookman Old Style" pitchFamily="18" charset="0"/>
              </a:rPr>
              <a:t> Sandeep </a:t>
            </a:r>
            <a:r>
              <a:rPr lang="en-IN" sz="2000" b="1" dirty="0" err="1" smtClean="0">
                <a:latin typeface="Bookman Old Style" pitchFamily="18" charset="0"/>
              </a:rPr>
              <a:t>Patil</a:t>
            </a:r>
            <a:endParaRPr lang="en-IN" sz="2000" b="1" dirty="0" smtClean="0">
              <a:latin typeface="Bookman Old Style" pitchFamily="18" charset="0"/>
            </a:endParaRPr>
          </a:p>
          <a:p>
            <a:pPr algn="ctr"/>
            <a:endParaRPr lang="en-IN" sz="2000" b="1" dirty="0" smtClean="0">
              <a:latin typeface="Bookman Old Style" pitchFamily="18" charset="0"/>
            </a:endParaRPr>
          </a:p>
          <a:p>
            <a:pPr algn="ctr"/>
            <a:r>
              <a:rPr lang="en-IN" sz="2000" b="1" dirty="0" smtClean="0">
                <a:latin typeface="Bookman Old Style" pitchFamily="18" charset="0"/>
              </a:rPr>
              <a:t>Department of Computer Engineering</a:t>
            </a:r>
          </a:p>
          <a:p>
            <a:pPr algn="ctr"/>
            <a:r>
              <a:rPr lang="en-IN" sz="2000" b="1" dirty="0" smtClean="0">
                <a:latin typeface="Bookman Old Style" pitchFamily="18" charset="0"/>
              </a:rPr>
              <a:t>Hope Foundation’s International Institute of Information Technology, I²IT</a:t>
            </a:r>
          </a:p>
          <a:p>
            <a:pPr algn="ctr"/>
            <a:endParaRPr lang="en-IN" sz="2000" b="1" dirty="0" smtClean="0">
              <a:latin typeface="Bookman Old Style" pitchFamily="18" charset="0"/>
            </a:endParaRPr>
          </a:p>
          <a:p>
            <a:pPr algn="ctr"/>
            <a:r>
              <a:rPr lang="en-IN" sz="2000" b="1" dirty="0" smtClean="0">
                <a:latin typeface="Bookman Old Style" pitchFamily="18" charset="0"/>
              </a:rPr>
              <a:t>Hinjawadi, Pune – 411 057</a:t>
            </a:r>
          </a:p>
          <a:p>
            <a:pPr algn="ctr"/>
            <a:endParaRPr lang="en-IN" sz="2000" b="1" dirty="0" smtClean="0">
              <a:latin typeface="Bookman Old Style" pitchFamily="18" charset="0"/>
            </a:endParaRPr>
          </a:p>
          <a:p>
            <a:pPr algn="ctr"/>
            <a:r>
              <a:rPr lang="en-IN" sz="2000" b="1" dirty="0" smtClean="0">
                <a:latin typeface="Bookman Old Style" pitchFamily="18" charset="0"/>
              </a:rPr>
              <a:t>Phone - +91 20 22933441</a:t>
            </a:r>
          </a:p>
          <a:p>
            <a:pPr algn="ctr"/>
            <a:endParaRPr lang="en-IN" b="1" dirty="0" smtClean="0">
              <a:latin typeface="Bookman Old Style" pitchFamily="18" charset="0"/>
            </a:endParaRPr>
          </a:p>
          <a:p>
            <a:pPr algn="ctr"/>
            <a:r>
              <a:rPr lang="en-IN" sz="2400" b="1" dirty="0" smtClean="0">
                <a:solidFill>
                  <a:srgbClr val="FF0000"/>
                </a:solidFill>
                <a:latin typeface="Bookman Old Style" pitchFamily="18" charset="0"/>
                <a:hlinkClick r:id="rId2"/>
              </a:rPr>
              <a:t>www.isquareit.edu.in | prashantg@isquareit.edu.in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389" y="2332037"/>
            <a:ext cx="10972800" cy="3033339"/>
          </a:xfrm>
        </p:spPr>
        <p:txBody>
          <a:bodyPr>
            <a:normAutofit/>
          </a:bodyPr>
          <a:lstStyle/>
          <a:p>
            <a:pPr algn="ctr">
              <a:buFont typeface="Arial" pitchFamily="34" charset="0"/>
              <a:buNone/>
            </a:pPr>
            <a:r>
              <a:rPr lang="en-IN" sz="5400" b="1" dirty="0">
                <a:latin typeface="Bookman Old Style" pitchFamily="18" charset="0"/>
                <a:ea typeface="PMingLiU" pitchFamily="18" charset="-120"/>
              </a:rPr>
              <a:t>Data </a:t>
            </a:r>
            <a:r>
              <a:rPr lang="en-IN" sz="5400" b="1" dirty="0" err="1">
                <a:latin typeface="Bookman Old Style" pitchFamily="18" charset="0"/>
                <a:ea typeface="PMingLiU" pitchFamily="18" charset="-120"/>
              </a:rPr>
              <a:t>Preprocessing</a:t>
            </a:r>
            <a:endParaRPr lang="en-IN" sz="5400" b="1" dirty="0">
              <a:latin typeface="Bookman Old Style" pitchFamily="18" charset="0"/>
              <a:ea typeface="PMingLiU" pitchFamily="18" charset="-120"/>
            </a:endParaRPr>
          </a:p>
          <a:p>
            <a:pPr algn="ctr">
              <a:buFont typeface="Arial" pitchFamily="34" charset="0"/>
              <a:buNone/>
            </a:pPr>
            <a:r>
              <a:rPr lang="en-IN" sz="5400" b="1" smtClean="0">
                <a:latin typeface="Bookman Old Style" pitchFamily="18" charset="0"/>
                <a:ea typeface="PMingLiU" pitchFamily="18" charset="-120"/>
              </a:rPr>
              <a:t>An Overview</a:t>
            </a:r>
            <a:endParaRPr lang="en-IN" sz="5400" b="1" dirty="0">
              <a:latin typeface="Bookman Old Style" pitchFamily="18" charset="0"/>
              <a:ea typeface="PMingLiU" pitchFamily="18" charset="-12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dirty="0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dirty="0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632013"/>
            <a:ext cx="10972800" cy="54941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altLang="zh-TW" sz="5400" b="1" dirty="0" smtClean="0">
                <a:latin typeface="Bookman Old Style" pitchFamily="18" charset="0"/>
                <a:ea typeface="PMingLiU" pitchFamily="18" charset="-120"/>
              </a:rPr>
              <a:t>Outline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altLang="zh-TW" sz="3500" dirty="0" smtClean="0">
                <a:latin typeface="Bookman Old Style" pitchFamily="18" charset="0"/>
                <a:ea typeface="PMingLiU" pitchFamily="18" charset="-120"/>
              </a:rPr>
              <a:t>What </a:t>
            </a:r>
            <a:r>
              <a:rPr lang="en-US" altLang="zh-TW" sz="3500" dirty="0">
                <a:latin typeface="Bookman Old Style" pitchFamily="18" charset="0"/>
                <a:ea typeface="PMingLiU" pitchFamily="18" charset="-120"/>
              </a:rPr>
              <a:t>is </a:t>
            </a:r>
            <a:r>
              <a:rPr lang="en-IN" sz="3500" dirty="0">
                <a:latin typeface="Bookman Old Style" pitchFamily="18" charset="0"/>
                <a:ea typeface="PMingLiU" pitchFamily="18" charset="-120"/>
              </a:rPr>
              <a:t>Data </a:t>
            </a:r>
            <a:r>
              <a:rPr lang="en-IN" sz="3500" dirty="0" err="1" smtClean="0">
                <a:latin typeface="Bookman Old Style" pitchFamily="18" charset="0"/>
                <a:ea typeface="PMingLiU" pitchFamily="18" charset="-120"/>
              </a:rPr>
              <a:t>Preprocessing</a:t>
            </a:r>
            <a:r>
              <a:rPr lang="en-IN" sz="3500" dirty="0" smtClean="0">
                <a:latin typeface="Bookman Old Style" pitchFamily="18" charset="0"/>
                <a:ea typeface="PMingLiU" pitchFamily="18" charset="-120"/>
              </a:rPr>
              <a:t> ?</a:t>
            </a:r>
            <a:endParaRPr lang="en-IN" sz="3500" dirty="0">
              <a:latin typeface="Bookman Old Style" pitchFamily="18" charset="0"/>
              <a:ea typeface="PMingLiU" pitchFamily="18" charset="-12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IN" sz="3500" dirty="0">
                <a:latin typeface="Bookman Old Style" pitchFamily="18" charset="0"/>
                <a:ea typeface="PMingLiU" pitchFamily="18" charset="-120"/>
              </a:rPr>
              <a:t>Major Steps in Data </a:t>
            </a:r>
            <a:r>
              <a:rPr lang="en-IN" sz="3500" dirty="0" err="1">
                <a:latin typeface="Bookman Old Style" pitchFamily="18" charset="0"/>
                <a:ea typeface="PMingLiU" pitchFamily="18" charset="-120"/>
              </a:rPr>
              <a:t>Preprocessing</a:t>
            </a:r>
            <a:endParaRPr lang="en-US" altLang="zh-TW" sz="3500" dirty="0">
              <a:latin typeface="Bookman Old Style" pitchFamily="18" charset="0"/>
              <a:ea typeface="PMingLiU" pitchFamily="18" charset="-12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altLang="zh-TW" sz="3500" dirty="0" smtClean="0">
                <a:latin typeface="Bookman Old Style" pitchFamily="18" charset="0"/>
                <a:ea typeface="PMingLiU" pitchFamily="18" charset="-120"/>
              </a:rPr>
              <a:t>Basic Design Issues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altLang="zh-TW" sz="3500" dirty="0" smtClean="0">
                <a:latin typeface="Bookman Old Style" pitchFamily="18" charset="0"/>
                <a:ea typeface="PMingLiU" pitchFamily="18" charset="-120"/>
              </a:rPr>
              <a:t>Challenges for Distributed System</a:t>
            </a:r>
          </a:p>
          <a:p>
            <a:pPr algn="ctr">
              <a:buNone/>
            </a:pPr>
            <a:endParaRPr lang="en-IN" altLang="zh-TW" sz="5400" dirty="0" smtClean="0">
              <a:latin typeface="Bookman Old Style" pitchFamily="18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dirty="0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82706" y="1775015"/>
            <a:ext cx="109728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IN" sz="2400" b="1" dirty="0" smtClean="0">
                <a:latin typeface="Bookman Old Style" pitchFamily="18" charset="0"/>
              </a:rPr>
              <a:t>Need of data </a:t>
            </a:r>
            <a:r>
              <a:rPr lang="en-IN" sz="2400" b="1" dirty="0" err="1" smtClean="0">
                <a:latin typeface="Bookman Old Style" pitchFamily="18" charset="0"/>
              </a:rPr>
              <a:t>preprocessing</a:t>
            </a:r>
            <a:r>
              <a:rPr lang="en-IN" sz="2400" b="1" dirty="0" smtClean="0">
                <a:latin typeface="Bookman Old Style" pitchFamily="18" charset="0"/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IN" sz="2400" dirty="0" smtClean="0">
                <a:latin typeface="Bookman Old Style" pitchFamily="18" charset="0"/>
              </a:rPr>
              <a:t>    Some part of Data may have problems like </a:t>
            </a:r>
          </a:p>
          <a:p>
            <a:pPr lvl="1">
              <a:lnSpc>
                <a:spcPct val="90000"/>
              </a:lnSpc>
            </a:pPr>
            <a:r>
              <a:rPr lang="en-IN" sz="2400" dirty="0" smtClean="0">
                <a:latin typeface="Bookman Old Style" pitchFamily="18" charset="0"/>
              </a:rPr>
              <a:t>Incomplete (absence of data) </a:t>
            </a:r>
          </a:p>
          <a:p>
            <a:pPr lvl="1">
              <a:lnSpc>
                <a:spcPct val="90000"/>
              </a:lnSpc>
            </a:pPr>
            <a:r>
              <a:rPr lang="en-IN" sz="2400" dirty="0" smtClean="0">
                <a:latin typeface="Bookman Old Style" pitchFamily="18" charset="0"/>
              </a:rPr>
              <a:t>Inaccurate </a:t>
            </a:r>
            <a:r>
              <a:rPr lang="en-IN" sz="2400" dirty="0">
                <a:latin typeface="Bookman Old Style" pitchFamily="18" charset="0"/>
              </a:rPr>
              <a:t>or </a:t>
            </a:r>
            <a:r>
              <a:rPr lang="en-IN" sz="2400" dirty="0" smtClean="0">
                <a:latin typeface="Bookman Old Style" pitchFamily="18" charset="0"/>
              </a:rPr>
              <a:t>noisy (other than expected  values)</a:t>
            </a:r>
            <a:endParaRPr lang="en-IN" sz="2400" dirty="0">
              <a:latin typeface="Bookman Old Style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IN" sz="2400" dirty="0" smtClean="0">
                <a:latin typeface="Bookman Old Style" pitchFamily="18" charset="0"/>
              </a:rPr>
              <a:t>Inconsistent (containing discrepancies)</a:t>
            </a:r>
          </a:p>
          <a:p>
            <a:pPr lvl="1">
              <a:lnSpc>
                <a:spcPct val="90000"/>
              </a:lnSpc>
            </a:pPr>
            <a:r>
              <a:rPr lang="en-IN" sz="2400" dirty="0" smtClean="0">
                <a:latin typeface="Bookman Old Style" pitchFamily="18" charset="0"/>
              </a:rPr>
              <a:t>Timeliness (old </a:t>
            </a:r>
            <a:r>
              <a:rPr lang="en-IN" sz="2400" dirty="0">
                <a:latin typeface="Bookman Old Style" pitchFamily="18" charset="0"/>
              </a:rPr>
              <a:t>version </a:t>
            </a:r>
            <a:r>
              <a:rPr lang="en-IN" sz="2400" dirty="0" smtClean="0">
                <a:latin typeface="Bookman Old Style" pitchFamily="18" charset="0"/>
              </a:rPr>
              <a:t>of data)</a:t>
            </a:r>
          </a:p>
          <a:p>
            <a:pPr lvl="1">
              <a:lnSpc>
                <a:spcPct val="90000"/>
              </a:lnSpc>
            </a:pPr>
            <a:r>
              <a:rPr lang="en-IN" sz="2400" dirty="0" smtClean="0">
                <a:latin typeface="Bookman Old Style" pitchFamily="18" charset="0"/>
              </a:rPr>
              <a:t>Believability (users </a:t>
            </a:r>
            <a:r>
              <a:rPr lang="en-IN" sz="2400" dirty="0">
                <a:latin typeface="Bookman Old Style" pitchFamily="18" charset="0"/>
              </a:rPr>
              <a:t>faith in the correctness of </a:t>
            </a:r>
            <a:r>
              <a:rPr lang="en-IN" sz="2400" dirty="0" smtClean="0">
                <a:latin typeface="Bookman Old Style" pitchFamily="18" charset="0"/>
              </a:rPr>
              <a:t>the data)</a:t>
            </a:r>
            <a:endParaRPr lang="en-IN" sz="2400" dirty="0">
              <a:latin typeface="Bookman Old Style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IN" sz="2400" dirty="0" smtClean="0">
                <a:latin typeface="Bookman Old Style" pitchFamily="18" charset="0"/>
              </a:rPr>
              <a:t>Interpretability (simplicity </a:t>
            </a:r>
            <a:r>
              <a:rPr lang="en-IN" sz="2400" dirty="0">
                <a:latin typeface="Bookman Old Style" pitchFamily="18" charset="0"/>
              </a:rPr>
              <a:t>in understanding the </a:t>
            </a:r>
            <a:r>
              <a:rPr lang="en-IN" sz="2400" dirty="0" smtClean="0">
                <a:latin typeface="Bookman Old Style" pitchFamily="18" charset="0"/>
              </a:rPr>
              <a:t>data)</a:t>
            </a:r>
            <a:endParaRPr lang="en-US" sz="2400" dirty="0" smtClean="0">
              <a:latin typeface="Bookman Old Style" pitchFamily="18" charset="0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latin typeface="Bookman Old Style" pitchFamily="18" charset="0"/>
            </a:endParaRPr>
          </a:p>
          <a:p>
            <a:pPr lvl="1">
              <a:lnSpc>
                <a:spcPct val="90000"/>
              </a:lnSpc>
            </a:pPr>
            <a:endParaRPr lang="en-US" sz="2400" dirty="0" smtClean="0">
              <a:latin typeface="Bookman Old Style" pitchFamily="18" charset="0"/>
            </a:endParaRPr>
          </a:p>
          <a:p>
            <a:endParaRPr lang="en-IN" sz="2400" dirty="0"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1178" y="581817"/>
            <a:ext cx="99508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TW" sz="4400" b="1" dirty="0" smtClean="0">
                <a:latin typeface="Bookman Old Style" pitchFamily="18" charset="0"/>
                <a:ea typeface="+mj-ea"/>
                <a:cs typeface="+mj-cs"/>
              </a:rPr>
              <a:t>Why </a:t>
            </a:r>
            <a:r>
              <a:rPr lang="en-IN" sz="4400" b="1" dirty="0" smtClean="0">
                <a:latin typeface="Bookman Old Style" pitchFamily="18" charset="0"/>
                <a:ea typeface="+mj-ea"/>
                <a:cs typeface="+mj-cs"/>
              </a:rPr>
              <a:t>Data </a:t>
            </a:r>
            <a:r>
              <a:rPr lang="en-IN" sz="4400" b="1" dirty="0" err="1" smtClean="0">
                <a:latin typeface="Bookman Old Style" pitchFamily="18" charset="0"/>
                <a:ea typeface="+mj-ea"/>
                <a:cs typeface="+mj-cs"/>
              </a:rPr>
              <a:t>Preprocessing</a:t>
            </a:r>
            <a:r>
              <a:rPr lang="en-IN" sz="44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IN" sz="4400" b="1" dirty="0">
                <a:latin typeface="Bookman Old Style" pitchFamily="18" charset="0"/>
                <a:ea typeface="+mj-ea"/>
                <a:cs typeface="+mj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dirty="0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882588" y="341873"/>
            <a:ext cx="9802906" cy="144658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TW" sz="5400" b="1" dirty="0" smtClean="0">
                <a:latin typeface="Bookman Old Style" pitchFamily="18" charset="0"/>
                <a:ea typeface="PMingLiU" pitchFamily="18" charset="-120"/>
                <a:cs typeface="+mn-cs"/>
              </a:rPr>
              <a:t/>
            </a:r>
            <a:br>
              <a:rPr lang="en-US" altLang="zh-TW" sz="5400" b="1" dirty="0" smtClean="0">
                <a:latin typeface="Bookman Old Style" pitchFamily="18" charset="0"/>
                <a:ea typeface="PMingLiU" pitchFamily="18" charset="-120"/>
                <a:cs typeface="+mn-cs"/>
              </a:rPr>
            </a:br>
            <a:r>
              <a:rPr lang="en-IN" b="1" dirty="0">
                <a:latin typeface="Bookman Old Style" pitchFamily="18" charset="0"/>
                <a:ea typeface="PMingLiU" pitchFamily="18" charset="-120"/>
                <a:cs typeface="+mn-cs"/>
              </a:rPr>
              <a:t>Major Steps in Data </a:t>
            </a:r>
            <a:r>
              <a:rPr lang="en-IN" b="1" dirty="0" err="1">
                <a:latin typeface="Bookman Old Style" pitchFamily="18" charset="0"/>
                <a:ea typeface="PMingLiU" pitchFamily="18" charset="-120"/>
                <a:cs typeface="+mn-cs"/>
              </a:rPr>
              <a:t>Preprocessing</a:t>
            </a:r>
            <a:r>
              <a:rPr lang="en-US" altLang="zh-TW" b="1" dirty="0" smtClean="0">
                <a:latin typeface="Bookman Old Style" pitchFamily="18" charset="0"/>
                <a:ea typeface="PMingLiU" pitchFamily="18" charset="-120"/>
                <a:cs typeface="+mn-cs"/>
              </a:rPr>
              <a:t/>
            </a:r>
            <a:br>
              <a:rPr lang="en-US" altLang="zh-TW" b="1" dirty="0" smtClean="0">
                <a:latin typeface="Bookman Old Style" pitchFamily="18" charset="0"/>
                <a:ea typeface="PMingLiU" pitchFamily="18" charset="-120"/>
                <a:cs typeface="+mn-cs"/>
              </a:rPr>
            </a:br>
            <a:endParaRPr lang="en-US" altLang="zh-TW" b="1" dirty="0" smtClean="0">
              <a:latin typeface="Bookman Old Style" pitchFamily="18" charset="0"/>
              <a:ea typeface="PMingLiU" pitchFamily="18" charset="-120"/>
              <a:cs typeface="+mn-cs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072808" y="2164976"/>
            <a:ext cx="8610600" cy="402515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2400" dirty="0" smtClean="0">
                <a:latin typeface="Bookman Old Style" pitchFamily="18" charset="0"/>
                <a:ea typeface="PMingLiU" pitchFamily="18" charset="-120"/>
              </a:rPr>
              <a:t>Data Cleaning</a:t>
            </a:r>
          </a:p>
          <a:p>
            <a:pPr eaLnBrk="1" hangingPunct="1">
              <a:buFont typeface="Symbol" pitchFamily="18" charset="2"/>
              <a:buNone/>
            </a:pPr>
            <a:endParaRPr lang="en-US" altLang="zh-TW" sz="2400" dirty="0" smtClean="0">
              <a:latin typeface="Bookman Old Style" pitchFamily="18" charset="0"/>
              <a:ea typeface="PMingLiU" pitchFamily="18" charset="-120"/>
            </a:endParaRPr>
          </a:p>
          <a:p>
            <a:pPr eaLnBrk="1" hangingPunct="1"/>
            <a:r>
              <a:rPr lang="en-US" altLang="zh-TW" sz="2400" dirty="0" smtClean="0">
                <a:latin typeface="Bookman Old Style" pitchFamily="18" charset="0"/>
                <a:ea typeface="PMingLiU" pitchFamily="18" charset="-120"/>
              </a:rPr>
              <a:t>Data Integration</a:t>
            </a:r>
          </a:p>
          <a:p>
            <a:pPr eaLnBrk="1" hangingPunct="1">
              <a:buFont typeface="Symbol" pitchFamily="18" charset="2"/>
              <a:buNone/>
            </a:pPr>
            <a:endParaRPr lang="en-US" altLang="zh-TW" sz="2400" dirty="0" smtClean="0">
              <a:latin typeface="Bookman Old Style" pitchFamily="18" charset="0"/>
              <a:ea typeface="PMingLiU" pitchFamily="18" charset="-120"/>
            </a:endParaRPr>
          </a:p>
          <a:p>
            <a:pPr eaLnBrk="1" hangingPunct="1"/>
            <a:r>
              <a:rPr lang="en-US" altLang="zh-TW" sz="2400" dirty="0" smtClean="0">
                <a:latin typeface="Bookman Old Style" pitchFamily="18" charset="0"/>
                <a:ea typeface="PMingLiU" pitchFamily="18" charset="-120"/>
              </a:rPr>
              <a:t>Data Reduction</a:t>
            </a:r>
          </a:p>
          <a:p>
            <a:pPr marL="0" indent="0" eaLnBrk="1" hangingPunct="1">
              <a:buNone/>
            </a:pPr>
            <a:endParaRPr lang="en-US" altLang="zh-TW" sz="2400" dirty="0" smtClean="0">
              <a:latin typeface="Bookman Old Style" pitchFamily="18" charset="0"/>
              <a:ea typeface="PMingLiU" pitchFamily="18" charset="-120"/>
            </a:endParaRPr>
          </a:p>
          <a:p>
            <a:pPr eaLnBrk="1" hangingPunct="1"/>
            <a:r>
              <a:rPr lang="en-US" altLang="zh-TW" sz="2400" dirty="0" smtClean="0">
                <a:latin typeface="Bookman Old Style" pitchFamily="18" charset="0"/>
                <a:ea typeface="PMingLiU" pitchFamily="18" charset="-120"/>
              </a:rPr>
              <a:t>Data Transformation </a:t>
            </a:r>
          </a:p>
          <a:p>
            <a:pPr marL="0" indent="0" eaLnBrk="1" hangingPunct="1">
              <a:buNone/>
            </a:pPr>
            <a:endParaRPr lang="en-US" altLang="zh-TW" sz="2400" dirty="0" smtClean="0">
              <a:latin typeface="Bookman Old Style" pitchFamily="18" charset="0"/>
              <a:ea typeface="PMingLiU" pitchFamily="18" charset="-120"/>
            </a:endParaRPr>
          </a:p>
          <a:p>
            <a:pPr eaLnBrk="1" hangingPunct="1">
              <a:buFont typeface="Symbol" pitchFamily="18" charset="2"/>
              <a:buNone/>
            </a:pPr>
            <a:endParaRPr lang="zh-TW" altLang="en-US" sz="2400" dirty="0" smtClean="0">
              <a:latin typeface="Bookman Old Style" pitchFamily="18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dirty="0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909482" y="286870"/>
            <a:ext cx="9950824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TW" b="1" dirty="0" smtClean="0">
                <a:latin typeface="Bookman Old Style" pitchFamily="18" charset="0"/>
                <a:ea typeface="PMingLiU" pitchFamily="18" charset="-120"/>
                <a:cs typeface="+mn-cs"/>
              </a:rPr>
              <a:t>Data Cleaning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290918" y="1506070"/>
            <a:ext cx="9350188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IN" sz="2400" dirty="0" smtClean="0">
                <a:latin typeface="Bookman Old Style" pitchFamily="18" charset="0"/>
              </a:rPr>
              <a:t>Filling Missing values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IN" sz="2400" dirty="0">
                <a:latin typeface="Bookman Old Style" pitchFamily="18" charset="0"/>
              </a:rPr>
              <a:t>S</a:t>
            </a:r>
            <a:r>
              <a:rPr lang="en-IN" sz="2400" dirty="0" smtClean="0">
                <a:latin typeface="Bookman Old Style" pitchFamily="18" charset="0"/>
              </a:rPr>
              <a:t>moothing</a:t>
            </a:r>
            <a:endParaRPr lang="en-IN" sz="2400" dirty="0">
              <a:latin typeface="Bookman Old Style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IN" sz="2400" dirty="0" smtClean="0">
                <a:latin typeface="Bookman Old Style" pitchFamily="18" charset="0"/>
              </a:rPr>
              <a:t>Remove Noisy data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IN" sz="2400" dirty="0">
                <a:latin typeface="Bookman Old Style" pitchFamily="18" charset="0"/>
              </a:rPr>
              <a:t>I</a:t>
            </a:r>
            <a:r>
              <a:rPr lang="en-IN" sz="2400" dirty="0" smtClean="0">
                <a:latin typeface="Bookman Old Style" pitchFamily="18" charset="0"/>
              </a:rPr>
              <a:t>dentifying </a:t>
            </a:r>
            <a:r>
              <a:rPr lang="en-IN" sz="2400" dirty="0">
                <a:latin typeface="Bookman Old Style" pitchFamily="18" charset="0"/>
              </a:rPr>
              <a:t>or removing </a:t>
            </a:r>
            <a:r>
              <a:rPr lang="en-IN" sz="2400" dirty="0" smtClean="0">
                <a:latin typeface="Bookman Old Style" pitchFamily="18" charset="0"/>
              </a:rPr>
              <a:t>outliers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IN" sz="2400" dirty="0" smtClean="0">
                <a:latin typeface="Bookman Old Style" pitchFamily="18" charset="0"/>
              </a:rPr>
              <a:t>Resolving </a:t>
            </a:r>
            <a:r>
              <a:rPr lang="en-IN" sz="2400" dirty="0">
                <a:latin typeface="Bookman Old Style" pitchFamily="18" charset="0"/>
              </a:rPr>
              <a:t>inconsistencies.</a:t>
            </a:r>
            <a:endParaRPr lang="en-US" sz="2400" dirty="0">
              <a:latin typeface="Bookman Old Styl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 smtClean="0">
              <a:latin typeface="Bookman Old Styl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dirty="0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909482" y="286869"/>
            <a:ext cx="9950824" cy="1219201"/>
          </a:xfrm>
        </p:spPr>
        <p:txBody>
          <a:bodyPr>
            <a:noAutofit/>
          </a:bodyPr>
          <a:lstStyle/>
          <a:p>
            <a:r>
              <a:rPr lang="en-US" altLang="zh-TW" b="1" dirty="0" smtClean="0">
                <a:latin typeface="Bookman Old Style" pitchFamily="18" charset="0"/>
                <a:ea typeface="PMingLiU" pitchFamily="18" charset="-120"/>
                <a:cs typeface="+mn-cs"/>
              </a:rPr>
              <a:t>Data Integration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74694" y="1403797"/>
            <a:ext cx="9834282" cy="4952555"/>
          </a:xfrm>
        </p:spPr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IN" sz="2400" b="1" dirty="0" smtClean="0">
              <a:latin typeface="Bookman Old Style" pitchFamily="18" charset="0"/>
              <a:ea typeface="PMingLiU" pitchFamily="18" charset="-12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Entity Identification Problem</a:t>
            </a:r>
          </a:p>
          <a:p>
            <a:pPr lvl="2">
              <a:buFontTx/>
              <a:buChar char="-"/>
            </a:pPr>
            <a:r>
              <a:rPr lang="en-IN" dirty="0" smtClean="0">
                <a:latin typeface="Bookman Old Style" pitchFamily="18" charset="0"/>
                <a:ea typeface="PMingLiU" pitchFamily="18" charset="-120"/>
              </a:rPr>
              <a:t>Integrating multiple databases</a:t>
            </a:r>
            <a:r>
              <a:rPr lang="en-IN" dirty="0">
                <a:latin typeface="Bookman Old Style" pitchFamily="18" charset="0"/>
                <a:ea typeface="PMingLiU" pitchFamily="18" charset="-120"/>
              </a:rPr>
              <a:t>, data cubes, or </a:t>
            </a:r>
            <a:r>
              <a:rPr lang="en-IN" dirty="0" smtClean="0">
                <a:latin typeface="Bookman Old Style" pitchFamily="18" charset="0"/>
                <a:ea typeface="PMingLiU" pitchFamily="18" charset="-120"/>
              </a:rPr>
              <a:t>files</a:t>
            </a:r>
          </a:p>
          <a:p>
            <a:pPr lvl="2">
              <a:buFontTx/>
              <a:buChar char="-"/>
            </a:pPr>
            <a:endParaRPr lang="en-IN" altLang="zh-TW" dirty="0" smtClean="0">
              <a:latin typeface="Bookman Old Style" pitchFamily="18" charset="0"/>
              <a:ea typeface="PMingLiU" pitchFamily="18" charset="-120"/>
            </a:endParaRPr>
          </a:p>
          <a:p>
            <a:pPr lvl="1">
              <a:buFont typeface="Arial" pitchFamily="34" charset="0"/>
              <a:buChar char="•"/>
            </a:pPr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Redundancy </a:t>
            </a:r>
            <a:r>
              <a:rPr lang="en-IN" sz="2400" b="1" dirty="0">
                <a:latin typeface="Bookman Old Style" pitchFamily="18" charset="0"/>
                <a:ea typeface="PMingLiU" pitchFamily="18" charset="-120"/>
              </a:rPr>
              <a:t>and Correlation </a:t>
            </a:r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Analysis</a:t>
            </a:r>
          </a:p>
          <a:p>
            <a:pPr lvl="1">
              <a:buFont typeface="Arial" pitchFamily="34" charset="0"/>
              <a:buChar char="•"/>
            </a:pPr>
            <a:endParaRPr lang="en-IN" altLang="zh-TW" sz="2400" b="1" dirty="0">
              <a:latin typeface="Bookman Old Style" pitchFamily="18" charset="0"/>
              <a:ea typeface="PMingLiU" pitchFamily="18" charset="-120"/>
            </a:endParaRPr>
          </a:p>
          <a:p>
            <a:pPr lvl="1">
              <a:buFont typeface="Arial" pitchFamily="34" charset="0"/>
              <a:buChar char="•"/>
            </a:pPr>
            <a:r>
              <a:rPr lang="en-IN" altLang="zh-TW" sz="2400" b="1" dirty="0" smtClean="0">
                <a:latin typeface="Bookman Old Style" pitchFamily="18" charset="0"/>
                <a:ea typeface="PMingLiU" pitchFamily="18" charset="-120"/>
              </a:rPr>
              <a:t>Tuple Duplication</a:t>
            </a:r>
          </a:p>
          <a:p>
            <a:pPr marL="0" indent="0">
              <a:buNone/>
            </a:pP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	- updating 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some but 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not all 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data occurrences.</a:t>
            </a:r>
            <a:endParaRPr lang="en-IN" altLang="zh-TW" sz="2400" dirty="0">
              <a:latin typeface="Bookman Old Style" pitchFamily="18" charset="0"/>
              <a:ea typeface="PMingLiU" pitchFamily="18" charset="-120"/>
            </a:endParaRPr>
          </a:p>
          <a:p>
            <a:pPr lvl="1">
              <a:buFont typeface="Arial" pitchFamily="34" charset="0"/>
              <a:buChar char="•"/>
            </a:pPr>
            <a:endParaRPr lang="en-IN" altLang="zh-TW" sz="2400" b="1" dirty="0">
              <a:latin typeface="Bookman Old Style" pitchFamily="18" charset="0"/>
              <a:ea typeface="PMingLiU" pitchFamily="18" charset="-120"/>
            </a:endParaRPr>
          </a:p>
          <a:p>
            <a:pPr lvl="1">
              <a:buFont typeface="Arial" pitchFamily="34" charset="0"/>
              <a:buChar char="•"/>
            </a:pPr>
            <a:r>
              <a:rPr lang="en-IN" sz="2400" b="1" dirty="0">
                <a:latin typeface="Bookman Old Style" pitchFamily="18" charset="0"/>
                <a:ea typeface="PMingLiU" pitchFamily="18" charset="-120"/>
              </a:rPr>
              <a:t>Data Value Conflict Detection and </a:t>
            </a:r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Resolution</a:t>
            </a:r>
            <a:endParaRPr lang="en-US" sz="2400" b="1" dirty="0">
              <a:latin typeface="Bookman Old Style" pitchFamily="18" charset="0"/>
              <a:ea typeface="PMingLiU" pitchFamily="18" charset="-120"/>
            </a:endParaRPr>
          </a:p>
          <a:p>
            <a:pPr marL="457200" lvl="1" indent="0">
              <a:buNone/>
            </a:pPr>
            <a:r>
              <a:rPr lang="en-IN" sz="2400" dirty="0" smtClean="0"/>
              <a:t>	- 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for the same real-world entity, attribute values from</a:t>
            </a:r>
          </a:p>
          <a:p>
            <a:pPr marL="457200" lvl="1" indent="0">
              <a:buNone/>
            </a:pPr>
            <a:r>
              <a:rPr lang="en-IN" sz="2400" dirty="0">
                <a:latin typeface="Bookman Old Style" pitchFamily="18" charset="0"/>
                <a:ea typeface="PMingLiU" pitchFamily="18" charset="-120"/>
              </a:rPr>
              <a:t>       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different 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sources may differ</a:t>
            </a:r>
            <a:endParaRPr lang="en-US" altLang="zh-TW" sz="2400" dirty="0">
              <a:latin typeface="Bookman Old Style" pitchFamily="18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dirty="0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445124" y="220850"/>
            <a:ext cx="80899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Data Reduction </a:t>
            </a: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409699" y="1425388"/>
            <a:ext cx="9697571" cy="4873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Bookman Old Style" pitchFamily="18" charset="0"/>
                <a:ea typeface="PMingLiU" pitchFamily="18" charset="-120"/>
              </a:rPr>
              <a:t>T</a:t>
            </a:r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o </a:t>
            </a:r>
            <a:r>
              <a:rPr lang="en-IN" sz="2400" b="1" dirty="0">
                <a:latin typeface="Bookman Old Style" pitchFamily="18" charset="0"/>
                <a:ea typeface="PMingLiU" pitchFamily="18" charset="-120"/>
              </a:rPr>
              <a:t>obtain a reduced representation of </a:t>
            </a:r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the data </a:t>
            </a:r>
            <a:r>
              <a:rPr lang="en-IN" sz="2400" b="1" dirty="0">
                <a:latin typeface="Bookman Old Style" pitchFamily="18" charset="0"/>
                <a:ea typeface="PMingLiU" pitchFamily="18" charset="-120"/>
              </a:rPr>
              <a:t>set that </a:t>
            </a:r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is much </a:t>
            </a:r>
            <a:r>
              <a:rPr lang="en-IN" sz="2400" b="1" dirty="0">
                <a:latin typeface="Bookman Old Style" pitchFamily="18" charset="0"/>
                <a:ea typeface="PMingLiU" pitchFamily="18" charset="-120"/>
              </a:rPr>
              <a:t>smaller in </a:t>
            </a:r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volume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0" lang="en-IN" altLang="zh-TW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PMingLiU" pitchFamily="18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 err="1" smtClean="0">
                <a:latin typeface="Bookman Old Style" pitchFamily="18" charset="0"/>
                <a:ea typeface="PMingLiU" pitchFamily="18" charset="-120"/>
              </a:rPr>
              <a:t>Numerosity</a:t>
            </a:r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 </a:t>
            </a:r>
            <a:r>
              <a:rPr lang="en-IN" sz="2400" b="1" dirty="0">
                <a:latin typeface="Bookman Old Style" pitchFamily="18" charset="0"/>
                <a:ea typeface="PMingLiU" pitchFamily="18" charset="-120"/>
              </a:rPr>
              <a:t>Reduction </a:t>
            </a:r>
            <a:endParaRPr lang="en-IN" sz="2400" b="1" dirty="0" smtClean="0">
              <a:latin typeface="Bookman Old Style" pitchFamily="18" charset="0"/>
              <a:ea typeface="PMingLiU" pitchFamily="18" charset="-120"/>
            </a:endParaRPr>
          </a:p>
          <a:p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	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- Parametric 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methods </a:t>
            </a:r>
            <a:endParaRPr lang="en-IN" sz="2400" dirty="0" smtClean="0">
              <a:latin typeface="Bookman Old Style" pitchFamily="18" charset="0"/>
              <a:ea typeface="PMingLiU" pitchFamily="18" charset="-120"/>
            </a:endParaRPr>
          </a:p>
          <a:p>
            <a:pPr lvl="3"/>
            <a:r>
              <a:rPr lang="en-IN" sz="2400" dirty="0">
                <a:latin typeface="Bookman Old Style" pitchFamily="18" charset="0"/>
                <a:ea typeface="PMingLiU" pitchFamily="18" charset="-120"/>
              </a:rPr>
              <a:t>	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	</a:t>
            </a:r>
            <a:r>
              <a:rPr lang="en-IN" sz="2400" dirty="0" err="1" smtClean="0">
                <a:latin typeface="Bookman Old Style" pitchFamily="18" charset="0"/>
                <a:ea typeface="PMingLiU" pitchFamily="18" charset="-120"/>
              </a:rPr>
              <a:t>eg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. Regression and log-linear 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models etc.</a:t>
            </a:r>
          </a:p>
          <a:p>
            <a:pPr lvl="1"/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	- Nonparametric methods</a:t>
            </a:r>
          </a:p>
          <a:p>
            <a:pPr lvl="1"/>
            <a:r>
              <a:rPr lang="en-IN" sz="2400" dirty="0">
                <a:latin typeface="Bookman Old Style" pitchFamily="18" charset="0"/>
                <a:ea typeface="PMingLiU" pitchFamily="18" charset="-120"/>
              </a:rPr>
              <a:t>	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		</a:t>
            </a:r>
            <a:r>
              <a:rPr lang="en-IN" sz="2400" dirty="0" err="1" smtClean="0">
                <a:latin typeface="Bookman Old Style" pitchFamily="18" charset="0"/>
                <a:ea typeface="PMingLiU" pitchFamily="18" charset="-120"/>
              </a:rPr>
              <a:t>eg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. Histograms, clustering, sampling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>
              <a:latin typeface="Bookman Old Style" pitchFamily="18" charset="0"/>
              <a:ea typeface="PMingLiU" pitchFamily="18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Data Compression </a:t>
            </a:r>
            <a:endParaRPr lang="en-IN" sz="2400" b="1" dirty="0">
              <a:latin typeface="Bookman Old Style" pitchFamily="18" charset="0"/>
              <a:ea typeface="PMingLiU" pitchFamily="18" charset="-120"/>
            </a:endParaRPr>
          </a:p>
          <a:p>
            <a:r>
              <a:rPr lang="en-IN" sz="2400" b="1" dirty="0">
                <a:latin typeface="Bookman Old Style" pitchFamily="18" charset="0"/>
                <a:ea typeface="PMingLiU" pitchFamily="18" charset="-120"/>
              </a:rPr>
              <a:t>	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- 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lossless</a:t>
            </a:r>
            <a:endParaRPr lang="en-IN" sz="2400" dirty="0">
              <a:latin typeface="Bookman Old Style" pitchFamily="18" charset="0"/>
              <a:ea typeface="PMingLiU" pitchFamily="18" charset="-120"/>
            </a:endParaRPr>
          </a:p>
          <a:p>
            <a:pPr lvl="1"/>
            <a:r>
              <a:rPr lang="en-IN" sz="2400" dirty="0">
                <a:latin typeface="Bookman Old Style" pitchFamily="18" charset="0"/>
                <a:ea typeface="PMingLiU" pitchFamily="18" charset="-120"/>
              </a:rPr>
              <a:t>	- </a:t>
            </a:r>
            <a:r>
              <a:rPr lang="en-IN" sz="2400" dirty="0" err="1" smtClean="0">
                <a:latin typeface="Bookman Old Style" pitchFamily="18" charset="0"/>
                <a:ea typeface="PMingLiU" pitchFamily="18" charset="-120"/>
              </a:rPr>
              <a:t>lossy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 </a:t>
            </a:r>
            <a:endParaRPr kumimoji="0" lang="en-US" altLang="zh-TW" sz="23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PMingLiU" pitchFamily="18" charset="-120"/>
            </a:endParaRP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805863" y="5734050"/>
            <a:ext cx="660400" cy="5207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FCE3CC-184E-4158-93C8-76829D6678FF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dirty="0" smtClean="0"/>
              <a:t>International Institute of Information Technology, I²IT, P-14 Rajiv Gandhi Infotech Park, Hinjawadi, Pune - 411 057 Toll Free - 1800 233 4499 Website - www.isquareit.edu.in;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445124" y="220850"/>
            <a:ext cx="80899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IN" sz="4400" b="1" dirty="0">
                <a:latin typeface="Bookman Old Style" pitchFamily="18" charset="0"/>
                <a:ea typeface="+mj-ea"/>
                <a:cs typeface="+mj-cs"/>
              </a:rPr>
              <a:t>Data Transformation and Data Discretization</a:t>
            </a:r>
            <a:endParaRPr lang="en-US" altLang="zh-TW" sz="4400" b="1" dirty="0"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215837" y="1847853"/>
            <a:ext cx="9697571" cy="4873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TW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PMingLiU" pitchFamily="18" charset="-120"/>
            </a:endParaRP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805863" y="5734050"/>
            <a:ext cx="660400" cy="5207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FCE3CC-184E-4158-93C8-76829D6678FF}" type="slidenum">
              <a:rPr lang="en-US"/>
              <a:pPr/>
              <a:t>9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409699" y="1425388"/>
            <a:ext cx="9697571" cy="4873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 smtClean="0">
              <a:latin typeface="Bookman Old Style" pitchFamily="18" charset="0"/>
              <a:ea typeface="PMingLiU" pitchFamily="18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Data </a:t>
            </a:r>
            <a:r>
              <a:rPr lang="en-IN" sz="2400" b="1" dirty="0">
                <a:latin typeface="Bookman Old Style" pitchFamily="18" charset="0"/>
                <a:ea typeface="PMingLiU" pitchFamily="18" charset="-120"/>
              </a:rPr>
              <a:t>are transformed or consolidated into forms </a:t>
            </a:r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appropriate for mining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 smtClean="0">
              <a:latin typeface="Bookman Old Style" pitchFamily="18" charset="0"/>
              <a:ea typeface="PMingLiU" pitchFamily="18" charset="-120"/>
            </a:endParaRPr>
          </a:p>
          <a:p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	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- Smoothing</a:t>
            </a:r>
            <a:endParaRPr lang="en-IN" sz="2400" dirty="0">
              <a:latin typeface="Bookman Old Style" pitchFamily="18" charset="0"/>
              <a:ea typeface="PMingLiU" pitchFamily="18" charset="-120"/>
            </a:endParaRPr>
          </a:p>
          <a:p>
            <a:r>
              <a:rPr lang="en-IN" sz="2400" dirty="0">
                <a:latin typeface="Bookman Old Style" pitchFamily="18" charset="0"/>
                <a:ea typeface="PMingLiU" pitchFamily="18" charset="-120"/>
              </a:rPr>
              <a:t>	- Attribute construction or feature 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construction</a:t>
            </a:r>
            <a:endParaRPr lang="en-IN" sz="2400" dirty="0">
              <a:latin typeface="Bookman Old Style" pitchFamily="18" charset="0"/>
              <a:ea typeface="PMingLiU" pitchFamily="18" charset="-120"/>
            </a:endParaRPr>
          </a:p>
          <a:p>
            <a:r>
              <a:rPr lang="en-IN" sz="2400" dirty="0">
                <a:latin typeface="Bookman Old Style" pitchFamily="18" charset="0"/>
                <a:ea typeface="PMingLiU" pitchFamily="18" charset="-120"/>
              </a:rPr>
              <a:t>	- Aggregation,</a:t>
            </a:r>
          </a:p>
          <a:p>
            <a:r>
              <a:rPr lang="en-IN" sz="2400" dirty="0">
                <a:latin typeface="Bookman Old Style" pitchFamily="18" charset="0"/>
                <a:ea typeface="PMingLiU" pitchFamily="18" charset="-120"/>
              </a:rPr>
              <a:t>	- Normalization</a:t>
            </a:r>
          </a:p>
          <a:p>
            <a:r>
              <a:rPr lang="en-IN" sz="2400" dirty="0">
                <a:latin typeface="Bookman Old Style" pitchFamily="18" charset="0"/>
                <a:ea typeface="PMingLiU" pitchFamily="18" charset="-120"/>
              </a:rPr>
              <a:t>	- Discretization</a:t>
            </a:r>
          </a:p>
          <a:p>
            <a:r>
              <a:rPr lang="en-IN" sz="2400" dirty="0">
                <a:latin typeface="Bookman Old Style" pitchFamily="18" charset="0"/>
                <a:ea typeface="PMingLiU" pitchFamily="18" charset="-120"/>
              </a:rPr>
              <a:t>	- Concept hierarchy generation</a:t>
            </a:r>
          </a:p>
          <a:p>
            <a:endParaRPr lang="en-IN" sz="2400" dirty="0">
              <a:latin typeface="Bookman Old Style" pitchFamily="18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</TotalTime>
  <Words>631</Words>
  <Application>Microsoft Office PowerPoint</Application>
  <PresentationFormat>Custom</PresentationFormat>
  <Paragraphs>102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 Major Steps in Data Preprocessing </vt:lpstr>
      <vt:lpstr>Data Cleaning </vt:lpstr>
      <vt:lpstr>Data Integration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Skills</dc:title>
  <dc:creator>Vaidehi Banerjee</dc:creator>
  <cp:lastModifiedBy>sashikalam</cp:lastModifiedBy>
  <cp:revision>71</cp:revision>
  <dcterms:created xsi:type="dcterms:W3CDTF">2014-07-03T09:03:08Z</dcterms:created>
  <dcterms:modified xsi:type="dcterms:W3CDTF">2018-12-14T09:45:49Z</dcterms:modified>
</cp:coreProperties>
</file>