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47A22-040D-4CDC-8857-FC11D0F53DD7}" type="datetimeFigureOut">
              <a:rPr lang="id-ID" smtClean="0"/>
              <a:pPr/>
              <a:t>07/01/2019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9F370-E98C-4874-A921-7992FB41E83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A583-9EEC-499C-81BD-88BAC27A2ED6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D6FB-5773-4B1D-8F89-63338759620B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6C68-CE9C-4E35-8424-5CFA53D7B6C5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F191-7606-4BC8-99C2-327519A2D6B8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424F-DDF0-4A9F-A75C-7404CBC1D70D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DBF2-6DE0-479C-A761-A53737D2233A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8271-F07A-4E90-A712-0EF92BEEC190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9EF2-D9B8-424B-AF38-760E293E8991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E444D-98D1-428D-91ED-57077C106D2A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3380-EE27-4FDC-AFB0-04B968516EAF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C229-DADC-46B4-B927-B25B4A0DAEB1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E91D-CE18-4820-AEE2-D8CB70B887F1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F711-43B5-4B01-9410-67993A4D5173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3B4A-E65D-45F3-AA42-11103D55E27D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2A15-CD39-4B91-8AEB-48C528BD2EB3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40A4-37AD-4D1F-A1A9-11A4058DBEBC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DBB93-623F-431E-8A30-2C3CC26C057A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8070-42B3-44EE-A98E-F75B8457ADA9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mailto:bhagyashrit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A5EEC7-F02B-475D-8236-EAF5717E6E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Design procedure for an Integrator</a:t>
            </a: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31ACC6B-9E57-4042-8633-7EB9F193B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204111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By</a:t>
            </a:r>
          </a:p>
          <a:p>
            <a:r>
              <a:rPr lang="id-ID" dirty="0" smtClean="0"/>
              <a:t>Bhagyashri  Tanaji Thorat</a:t>
            </a:r>
            <a:endParaRPr lang="en-US" dirty="0" smtClean="0"/>
          </a:p>
          <a:p>
            <a:r>
              <a:rPr lang="en-US" dirty="0" smtClean="0"/>
              <a:t>Assistant Professor </a:t>
            </a:r>
          </a:p>
          <a:p>
            <a:r>
              <a:rPr lang="en-US" dirty="0" smtClean="0"/>
              <a:t>Department of Electronics &amp; Telecommunication</a:t>
            </a:r>
          </a:p>
          <a:p>
            <a:r>
              <a:rPr lang="en-US" dirty="0" smtClean="0"/>
              <a:t>Hope Foundation’s International Institute of Information Technology</a:t>
            </a:r>
            <a:endParaRPr lang="id-I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94" y="5883275"/>
            <a:ext cx="10290654" cy="566293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 </a:t>
            </a:r>
          </a:p>
          <a:p>
            <a:pPr algn="ctr"/>
            <a:r>
              <a:rPr lang="en-US" dirty="0" smtClean="0"/>
              <a:t>Tel - +91 20 22933441 / 2 / 3  |  Website - </a:t>
            </a:r>
            <a:r>
              <a:rPr lang="en-US" dirty="0" smtClean="0">
                <a:hlinkClick r:id="rId2"/>
              </a:rPr>
              <a:t>www.isquareit.edu.in</a:t>
            </a:r>
            <a:r>
              <a:rPr lang="en-US" dirty="0" smtClean="0"/>
              <a:t> ; Email - </a:t>
            </a:r>
            <a:r>
              <a:rPr lang="en-US" dirty="0" smtClean="0">
                <a:hlinkClick r:id="rId3"/>
              </a:rPr>
              <a:t>info@isquareit.edu.in</a:t>
            </a:r>
            <a:r>
              <a:rPr lang="en-US" dirty="0" smtClean="0"/>
              <a:t> </a:t>
            </a:r>
            <a:endParaRPr lang="id-ID" dirty="0" smtClean="0"/>
          </a:p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465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DB1DFF-DFA0-4B54-9603-DC607BD2C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effectLst/>
              </a:rPr>
              <a:t>Design procedure for an Integrator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3BC48D0-F029-4C8A-8326-EC3B53FF3C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2096064"/>
                <a:ext cx="10353762" cy="4152336"/>
              </a:xfrm>
            </p:spPr>
            <p:txBody>
              <a:bodyPr/>
              <a:lstStyle/>
              <a:p>
                <a:pPr lvl="0"/>
                <a:r>
                  <a:rPr lang="id-ID" sz="2400" dirty="0">
                    <a:effectLst/>
                  </a:rPr>
                  <a:t>If gain is not given in problem statement assume gain =10</a:t>
                </a:r>
              </a:p>
              <a:p>
                <a:pPr lvl="0"/>
                <a:r>
                  <a:rPr lang="id-ID" sz="2400" dirty="0">
                    <a:effectLst/>
                  </a:rPr>
                  <a:t>From </a:t>
                </a:r>
                <a:r>
                  <a:rPr lang="id-ID" sz="2400">
                    <a:effectLst/>
                  </a:rPr>
                  <a:t>the value </a:t>
                </a:r>
                <a:r>
                  <a:rPr lang="id-ID" sz="2400" dirty="0">
                    <a:effectLst/>
                  </a:rPr>
                  <a:t>of gain. Assume R</a:t>
                </a:r>
                <a:r>
                  <a:rPr lang="id-ID" sz="2400" baseline="-25000" dirty="0">
                    <a:effectLst/>
                  </a:rPr>
                  <a:t>1</a:t>
                </a:r>
                <a:r>
                  <a:rPr lang="id-ID" sz="2400" dirty="0">
                    <a:effectLst/>
                  </a:rPr>
                  <a:t>&amp; calculate R</a:t>
                </a:r>
                <a:r>
                  <a:rPr lang="id-ID" sz="2400" baseline="-25000" dirty="0">
                    <a:effectLst/>
                  </a:rPr>
                  <a:t>F</a:t>
                </a:r>
                <a:r>
                  <a:rPr lang="id-ID" sz="2400" dirty="0">
                    <a:effectLst/>
                  </a:rPr>
                  <a:t>. </a:t>
                </a:r>
              </a:p>
              <a:p>
                <a:pPr lvl="0"/>
                <a:r>
                  <a:rPr lang="id-ID" sz="2400" dirty="0">
                    <a:effectLst/>
                  </a:rPr>
                  <a:t>Calculate fa from fb</a:t>
                </a:r>
              </a:p>
              <a:p>
                <a14:m>
                  <m:oMath xmlns:m="http://schemas.openxmlformats.org/officeDocument/2006/math"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𝑓𝑎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𝑓𝑏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/10</m:t>
                    </m:r>
                  </m:oMath>
                </a14:m>
                <a:endParaRPr lang="id-ID" sz="2400" dirty="0">
                  <a:effectLst/>
                </a:endParaRPr>
              </a:p>
              <a:p>
                <a:pPr lvl="0"/>
                <a:r>
                  <a:rPr lang="id-ID" sz="2400" dirty="0">
                    <a:effectLst/>
                  </a:rPr>
                  <a:t>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id-ID" sz="2400" dirty="0">
                    <a:effectLst/>
                  </a:rPr>
                  <a:t> from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sz="2400" dirty="0">
                    <a:effectLst/>
                  </a:rPr>
                  <a:t/>
                </a:r>
              </a:p>
              <a:p>
                <a:pPr lvl="0"/>
                <a:r>
                  <a:rPr lang="id-ID" sz="2400" dirty="0">
                    <a:effectLst/>
                  </a:rPr>
                  <a:t>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𝐶𝑜𝑚𝑝</m:t>
                        </m:r>
                      </m:sub>
                    </m:sSub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∥ </m:t>
                    </m:r>
                    <m:sSub>
                      <m:sSubPr>
                        <m:ctrlP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id-ID" sz="2400" dirty="0">
                  <a:effectLst/>
                </a:endParaRPr>
              </a:p>
              <a:p>
                <a:endParaRPr lang="id-ID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3BC48D0-F029-4C8A-8326-EC3B53FF3C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2096064"/>
                <a:ext cx="10353762" cy="4152336"/>
              </a:xfrm>
              <a:blipFill>
                <a:blip r:embed="rId2"/>
                <a:stretch>
                  <a:fillRect l="-824" t="-44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084443"/>
            <a:ext cx="12192000" cy="773557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275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EA7889-3C5B-490F-93AA-2CC58F5EF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Problem statement to design Integrator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19DB0B-4EEE-47B2-B812-8CDF570C0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>
                <a:effectLst/>
              </a:rPr>
              <a:t>Design a practical Integrator circuit to properly process input sinusodial waveform upto 1kHz . The input amplitude is 10 mV.</a:t>
            </a:r>
            <a:endParaRPr lang="id-ID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4" y="5883275"/>
            <a:ext cx="11278206" cy="974725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355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D64B9A-47FF-4609-B04C-DBC2453B9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Circuit diagram Integrator</a:t>
            </a:r>
          </a:p>
        </p:txBody>
      </p:sp>
      <p:pic>
        <p:nvPicPr>
          <p:cNvPr id="5" name="Content Placeholder 4" descr="A close up of text on a black background&#10;&#10;Description generated with high confidence">
            <a:extLst>
              <a:ext uri="{FF2B5EF4-FFF2-40B4-BE49-F238E27FC236}">
                <a16:creationId xmlns:a16="http://schemas.microsoft.com/office/drawing/2014/main" xmlns="" id="{F831F868-1EA5-4B7A-8AD7-1B81E3A9C9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3954" y="1623114"/>
            <a:ext cx="7126940" cy="429112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084443"/>
            <a:ext cx="12192000" cy="773557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xmlns="" val="358710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B4F20A-4E48-46C2-87DD-5F419D59B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Solution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651A34-4D5E-4F47-B3AA-C4334CE3EB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2096064"/>
                <a:ext cx="10353762" cy="3955112"/>
              </a:xfrm>
            </p:spPr>
            <p:txBody>
              <a:bodyPr>
                <a:normAutofit/>
              </a:bodyPr>
              <a:lstStyle/>
              <a:p>
                <a:r>
                  <a:rPr lang="id-ID" sz="2800" dirty="0">
                    <a:effectLst/>
                  </a:rPr>
                  <a:t>Given </a:t>
                </a:r>
                <a14:m>
                  <m:oMath xmlns:m="http://schemas.openxmlformats.org/officeDocument/2006/math"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𝑓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=1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𝑘𝐻𝑧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;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𝑉𝑖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=10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𝑚𝑉</m:t>
                    </m:r>
                  </m:oMath>
                </a14:m>
                <a:r>
                  <a:rPr lang="id-ID" sz="2800" dirty="0">
                    <a:effectLst/>
                  </a:rPr>
                  <a:t/>
                </a:r>
              </a:p>
              <a:p>
                <a14:m>
                  <m:oMath xmlns:m="http://schemas.openxmlformats.org/officeDocument/2006/math"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∴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𝑓𝑏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=1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𝑘𝐻𝑧</m:t>
                    </m:r>
                  </m:oMath>
                </a14:m>
                <a:endParaRPr lang="id-ID" sz="2800" dirty="0">
                  <a:effectLst/>
                </a:endParaRPr>
              </a:p>
              <a:p>
                <a:r>
                  <a:rPr lang="id-ID" sz="2800" dirty="0">
                    <a:effectLst/>
                  </a:rPr>
                  <a:t>Assume dc gain 10</a:t>
                </a:r>
              </a:p>
              <a:p>
                <a14:m>
                  <m:oMath xmlns:m="http://schemas.openxmlformats.org/officeDocument/2006/math"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𝑓𝑏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≥10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𝑓𝑎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  &amp;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𝑓𝑎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≤100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𝐻𝑧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id-ID" sz="2800" dirty="0">
                  <a:effectLst/>
                </a:endParaRPr>
              </a:p>
              <a:p>
                <a14:m>
                  <m:oMath xmlns:m="http://schemas.openxmlformats.org/officeDocument/2006/math"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𝑓𝑎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id-ID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sz="2800" i="1">
                                <a:effectLst/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id-ID" sz="2800" i="1">
                                <a:effectLst/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id-ID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sz="2800" i="1">
                                <a:effectLst/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id-ID" sz="2800" i="1">
                                <a:effectLst/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den>
                    </m:f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   </m:t>
                    </m:r>
                    <m:sSub>
                      <m:sSubPr>
                        <m:ctrlP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2×3.14×100 </m:t>
                        </m:r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𝐻𝑧</m:t>
                        </m:r>
                      </m:den>
                    </m:f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=1.59×</m:t>
                    </m:r>
                    <m:sSup>
                      <m:sSupPr>
                        <m:ctrlP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id-ID" sz="2800" dirty="0">
                  <a:effectLst/>
                </a:endParaRPr>
              </a:p>
              <a:p>
                <a:endParaRPr lang="id-ID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6651A34-4D5E-4F47-B3AA-C4334CE3EB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2096064"/>
                <a:ext cx="10353762" cy="3955112"/>
              </a:xfrm>
              <a:blipFill>
                <a:blip r:embed="rId2"/>
                <a:stretch>
                  <a:fillRect l="-1060" t="-77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5883275"/>
            <a:ext cx="12192000" cy="822325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431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291EEC-4CD8-48D0-A5DB-9D8F3AEF0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solution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707E88-4A73-486C-A834-1747D53C66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=10 ∴ </m:t>
                    </m:r>
                    <m:sSub>
                      <m:sSubPr>
                        <m:ctrlP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=10 </m:t>
                    </m:r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𝛺</m:t>
                    </m:r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 &amp;  </m:t>
                    </m:r>
                    <m:sSub>
                      <m:sSubPr>
                        <m:ctrlP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=100 </m:t>
                    </m:r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𝛺</m:t>
                    </m:r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id-ID" sz="3200" dirty="0">
                  <a:effectLst/>
                </a:endParaRPr>
              </a:p>
              <a:p>
                <a:r>
                  <a:rPr lang="id-ID" sz="3200" dirty="0">
                    <a:effectLst/>
                  </a:rPr>
                  <a:t>Substituting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id-ID" sz="3200" dirty="0">
                    <a:effectLst/>
                  </a:rPr>
                  <a:t/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1.59 ×</m:t>
                        </m:r>
                        <m:sSup>
                          <m:sSupPr>
                            <m:ctrlP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num>
                      <m:den>
                        <m:r>
                          <a:rPr lang="id-ID" sz="3200" i="1">
                            <a:effectLst/>
                            <a:latin typeface="Cambria Math" panose="02040503050406030204" pitchFamily="18" charset="0"/>
                          </a:rPr>
                          <m:t>100 × </m:t>
                        </m:r>
                        <m:sSup>
                          <m:sSupPr>
                            <m:ctrlP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id-ID" sz="3200" i="1">
                                <a:effectLst/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=15.91 </m:t>
                    </m:r>
                    <m:r>
                      <a:rPr lang="id-ID" sz="3200" i="1">
                        <a:effectLst/>
                        <a:latin typeface="Cambria Math" panose="02040503050406030204" pitchFamily="18" charset="0"/>
                      </a:rPr>
                      <m:t>𝑛𝐹</m:t>
                    </m:r>
                  </m:oMath>
                </a14:m>
                <a:endParaRPr lang="id-ID" sz="3200" dirty="0">
                  <a:effectLst/>
                </a:endParaRPr>
              </a:p>
              <a:p>
                <a:endParaRPr lang="id-ID" sz="2800" dirty="0">
                  <a:effectLst/>
                </a:endParaRPr>
              </a:p>
              <a:p>
                <a:endParaRPr lang="id-ID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0707E88-4A73-486C-A834-1747D53C66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5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4" y="5883275"/>
            <a:ext cx="11278206" cy="785749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521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E8D049-FC09-4BBA-9176-73D2C8D04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solution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F7BEB4-A759-445F-BDC1-6EDF31F009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id-ID" sz="2800" dirty="0">
                    <a:effectLst/>
                  </a:rPr>
                  <a:t>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𝐶𝑜𝑚𝑝</m:t>
                        </m:r>
                      </m:sub>
                    </m:sSub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∥ </m:t>
                    </m:r>
                    <m:sSub>
                      <m:sSubPr>
                        <m:ctrlP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id-ID" sz="2800" i="1">
                            <a:effectLst/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sz="2800" dirty="0">
                    <a:effectLst/>
                  </a:rPr>
                  <a:t>= </a:t>
                </a:r>
                <a14:m>
                  <m:oMath xmlns:m="http://schemas.openxmlformats.org/officeDocument/2006/math"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10 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𝛺</m:t>
                    </m:r>
                    <m:r>
                      <a:rPr lang="id-ID" sz="2800" b="0" i="1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id-ID" sz="2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sz="2800" b="0" i="1" smtClean="0"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id-ID" sz="2800" b="0" i="1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100 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𝛺</m:t>
                    </m:r>
                  </m:oMath>
                </a14:m>
                <a:r>
                  <a:rPr lang="id-ID" sz="2800" dirty="0">
                    <a:effectLst/>
                  </a:rPr>
                  <a:t> ≈ </a:t>
                </a:r>
                <a14:m>
                  <m:oMath xmlns:m="http://schemas.openxmlformats.org/officeDocument/2006/math"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10 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𝛺</m:t>
                    </m:r>
                    <m:r>
                      <a:rPr lang="id-ID" sz="28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id-ID" sz="2800" dirty="0">
                  <a:effectLst/>
                </a:endParaRPr>
              </a:p>
              <a:p>
                <a:pPr marL="0" indent="0">
                  <a:buNone/>
                </a:pPr>
                <a:endParaRPr lang="id-ID" sz="2800" dirty="0">
                  <a:effectLst/>
                </a:endParaRP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4F7BEB4-A759-445F-BDC1-6EDF31F009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37" t="-1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4" y="5883275"/>
            <a:ext cx="11278206" cy="712597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6130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57199" y="166254"/>
            <a:ext cx="1130530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d-ID" sz="2600" dirty="0" smtClean="0"/>
              <a:t>Thank You</a:t>
            </a:r>
            <a:endParaRPr lang="en-IN" sz="2600" dirty="0" smtClean="0"/>
          </a:p>
          <a:p>
            <a:pPr algn="ctr">
              <a:buNone/>
            </a:pPr>
            <a:endParaRPr lang="en-IN" sz="2600" dirty="0" smtClean="0"/>
          </a:p>
          <a:p>
            <a:pPr algn="ctr">
              <a:buNone/>
            </a:pPr>
            <a:endParaRPr lang="en-IN" sz="2600" dirty="0" smtClean="0"/>
          </a:p>
          <a:p>
            <a:pPr algn="ctr">
              <a:buNone/>
            </a:pPr>
            <a:r>
              <a:rPr lang="en-IN" sz="2600" dirty="0" smtClean="0"/>
              <a:t>For further details please feel free to contact </a:t>
            </a:r>
          </a:p>
          <a:p>
            <a:pPr algn="ctr">
              <a:buNone/>
            </a:pPr>
            <a:endParaRPr lang="en-IN" sz="2600" dirty="0" smtClean="0"/>
          </a:p>
          <a:p>
            <a:pPr algn="ctr">
              <a:buNone/>
            </a:pPr>
            <a:r>
              <a:rPr lang="en-IN" sz="2600" dirty="0" err="1" smtClean="0"/>
              <a:t>Bhagyashri</a:t>
            </a:r>
            <a:r>
              <a:rPr lang="en-IN" sz="2600" dirty="0" smtClean="0"/>
              <a:t> </a:t>
            </a:r>
            <a:r>
              <a:rPr lang="en-IN" sz="2600" dirty="0" err="1" smtClean="0"/>
              <a:t>Thorat</a:t>
            </a:r>
            <a:endParaRPr lang="en-IN" sz="2600" dirty="0" smtClean="0"/>
          </a:p>
          <a:p>
            <a:pPr algn="ctr">
              <a:buNone/>
            </a:pPr>
            <a:r>
              <a:rPr lang="en-IN" sz="2600" dirty="0" smtClean="0"/>
              <a:t>Department of Electronics &amp; Telecommunication</a:t>
            </a:r>
          </a:p>
          <a:p>
            <a:pPr algn="ctr">
              <a:buNone/>
            </a:pPr>
            <a:r>
              <a:rPr lang="en-IN" sz="2600" dirty="0" smtClean="0"/>
              <a:t>Hope Foundation’s</a:t>
            </a:r>
          </a:p>
          <a:p>
            <a:pPr algn="ctr">
              <a:buNone/>
            </a:pPr>
            <a:r>
              <a:rPr lang="en-IN" sz="2600" dirty="0" smtClean="0"/>
              <a:t>International Institute of Information Technology, I²IT</a:t>
            </a:r>
          </a:p>
          <a:p>
            <a:pPr algn="ctr">
              <a:buNone/>
            </a:pPr>
            <a:r>
              <a:rPr lang="en-IN" sz="2600" dirty="0" smtClean="0"/>
              <a:t>P-14, Rajiv Gandhi Infotech Park, MIDC Phase 1,</a:t>
            </a:r>
          </a:p>
          <a:p>
            <a:pPr algn="ctr">
              <a:buNone/>
            </a:pPr>
            <a:r>
              <a:rPr lang="en-IN" sz="2600" dirty="0" smtClean="0"/>
              <a:t>Hinjawadi, Pune – 411 057</a:t>
            </a:r>
          </a:p>
          <a:p>
            <a:pPr algn="ctr">
              <a:buNone/>
            </a:pPr>
            <a:endParaRPr lang="en-IN" sz="2600" dirty="0" smtClean="0"/>
          </a:p>
          <a:p>
            <a:pPr algn="ctr">
              <a:buNone/>
            </a:pPr>
            <a:r>
              <a:rPr lang="en-IN" sz="2600" dirty="0" smtClean="0"/>
              <a:t>Tel +91 20 22933441 / 2 /3</a:t>
            </a:r>
          </a:p>
          <a:p>
            <a:pPr algn="ctr">
              <a:buNone/>
            </a:pPr>
            <a:r>
              <a:rPr lang="en-IN" sz="2600" dirty="0" smtClean="0">
                <a:hlinkClick r:id="rId3"/>
              </a:rPr>
              <a:t>www.isquareit.edu.in</a:t>
            </a:r>
            <a:r>
              <a:rPr lang="en-IN" sz="2600" dirty="0" smtClean="0"/>
              <a:t> </a:t>
            </a:r>
          </a:p>
          <a:p>
            <a:pPr algn="ctr">
              <a:buNone/>
            </a:pPr>
            <a:endParaRPr lang="en-IN" sz="2600" dirty="0" smtClean="0"/>
          </a:p>
          <a:p>
            <a:pPr algn="ctr">
              <a:buNone/>
            </a:pPr>
            <a:r>
              <a:rPr lang="en-IN" sz="2600" dirty="0" smtClean="0">
                <a:hlinkClick r:id="rId4"/>
              </a:rPr>
              <a:t>bhagyashrit@isquareit.edu.in</a:t>
            </a:r>
            <a:r>
              <a:rPr lang="en-IN" sz="2600" dirty="0" smtClean="0"/>
              <a:t> | </a:t>
            </a:r>
            <a:r>
              <a:rPr lang="en-IN" sz="2600" dirty="0" smtClean="0">
                <a:hlinkClick r:id="rId5"/>
              </a:rPr>
              <a:t>info@isquareit.edu.in</a:t>
            </a:r>
            <a:r>
              <a:rPr lang="en-IN" sz="2600" dirty="0" smtClean="0"/>
              <a:t> </a:t>
            </a:r>
            <a:endParaRPr lang="id-ID" sz="2600" dirty="0"/>
          </a:p>
        </p:txBody>
      </p:sp>
    </p:spTree>
    <p:extLst>
      <p:ext uri="{BB962C8B-B14F-4D97-AF65-F5344CB8AC3E}">
        <p14:creationId xmlns:p14="http://schemas.microsoft.com/office/powerpoint/2010/main" xmlns="" val="3066130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6B2E858E-683F-40D9-B4CB-284D097F3A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202</TotalTime>
  <Words>396</Words>
  <Application>Microsoft Office PowerPoint</Application>
  <PresentationFormat>Custom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Damask</vt:lpstr>
      <vt:lpstr>Design procedure for an Integrator</vt:lpstr>
      <vt:lpstr>Design procedure for an Integrator</vt:lpstr>
      <vt:lpstr>Problem statement to design Integrator</vt:lpstr>
      <vt:lpstr>Circuit diagram Integrator</vt:lpstr>
      <vt:lpstr>Solution</vt:lpstr>
      <vt:lpstr>solution</vt:lpstr>
      <vt:lpstr>solution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procedure for an Integrator</dc:title>
  <dc:creator>shri</dc:creator>
  <cp:lastModifiedBy>Vaidehi Banerjee</cp:lastModifiedBy>
  <cp:revision>17</cp:revision>
  <dcterms:created xsi:type="dcterms:W3CDTF">2018-02-06T14:44:38Z</dcterms:created>
  <dcterms:modified xsi:type="dcterms:W3CDTF">2019-01-07T12:49:23Z</dcterms:modified>
</cp:coreProperties>
</file>