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sldIdLst>
    <p:sldId id="262" r:id="rId2"/>
    <p:sldId id="263" r:id="rId3"/>
    <p:sldId id="265" r:id="rId4"/>
    <p:sldId id="266" r:id="rId5"/>
    <p:sldId id="269" r:id="rId6"/>
    <p:sldId id="267" r:id="rId7"/>
    <p:sldId id="268" r:id="rId8"/>
    <p:sldId id="270" r:id="rId9"/>
    <p:sldId id="271" r:id="rId10"/>
    <p:sldId id="27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0B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-618" y="-72"/>
      </p:cViewPr>
      <p:guideLst>
        <p:guide orient="horz" pos="2160"/>
        <p:guide pos="3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4F4D-9426-466B-AF60-5BECB68D7414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B236E-22C7-4B40-8A7B-4419DD72E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B236E-22C7-4B40-8A7B-4419DD72E40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7310-C2E0-40DC-8CF1-CE682CD8A903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3480-E08E-45F8-8334-67D739016B52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2D88-91B2-4A77-98B2-D4568EE444B2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E7B4-1D5A-4E8B-B5F8-0CAC79AAFA76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1BD1-4637-45E6-A396-34E9CA765626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C380-F13A-4B2C-BC42-6BA46C919A0D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6E4E-E2D0-42AD-B78A-A5994A66D36F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381B-B216-4ED7-9063-0251A5528800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ADB7C-EB9B-416C-A048-2F3F9BE383E6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3383-9591-48A7-BB10-44692E09712B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0939C-1984-4687-A0AE-CC8E02AF7F95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A477C0-C6D1-4091-9EC2-3F3879FCC409}" type="datetime6">
              <a:rPr lang="en-US" smtClean="0"/>
              <a:pPr/>
              <a:t>January 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International Institute of Information Technology, I²IT, P-14 Rajiv Gandhi Infotech Park, Hinjawadi, Pune - 411 057 Toll Free - 1800 233 4499 Website - www.isquareit.edu.in; Email - info@isquareit.edu.in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132F048-54A0-41A2-8AE6-600831839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info@isquareit.edu.in" TargetMode="External"/><Relationship Id="rId4" Type="http://schemas.openxmlformats.org/officeDocument/2006/relationships/hyperlink" Target="http://www.isquareit.edu.i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410" y="1519518"/>
            <a:ext cx="3130739" cy="1452282"/>
          </a:xfrm>
          <a:prstGeom prst="rect">
            <a:avLst/>
          </a:prstGeom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42048" y="3913094"/>
            <a:ext cx="11725834" cy="1752600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tx1"/>
                </a:solidFill>
                <a:latin typeface="Bookman Old Style" pitchFamily="18" charset="0"/>
              </a:rPr>
              <a:t>Hope Foundation’s </a:t>
            </a:r>
          </a:p>
          <a:p>
            <a:r>
              <a:rPr lang="en-US" sz="2200" b="1" dirty="0" smtClean="0">
                <a:solidFill>
                  <a:schemeClr val="tx1"/>
                </a:solidFill>
                <a:latin typeface="Bookman Old Style" pitchFamily="18" charset="0"/>
              </a:rPr>
              <a:t>International Institute of Information Technology, (I²IT).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Bookman Old Style" pitchFamily="18" charset="0"/>
                <a:hlinkClick r:id="rId4"/>
              </a:rPr>
              <a:t>www.isquareit.edu.in</a:t>
            </a:r>
            <a:endParaRPr lang="en-US" sz="24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Bookman Old Style" pitchFamily="18" charset="0"/>
              </a:rPr>
              <a:t>Tel - +91 20 22933441</a:t>
            </a:r>
            <a:endParaRPr lang="en-IN" sz="24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0" y="6292589"/>
            <a:ext cx="12192000" cy="45783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Hope Foundation’s 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Tel - +91 20 22933441 / 2 / 3  |  Website - </a:t>
            </a:r>
            <a:r>
              <a:rPr lang="en-US" dirty="0" smtClean="0">
                <a:solidFill>
                  <a:srgbClr val="FF0000"/>
                </a:solidFill>
                <a:hlinkClick r:id="rId4"/>
              </a:rPr>
              <a:t>www.isquareit.edu.in</a:t>
            </a:r>
            <a:r>
              <a:rPr lang="en-US" dirty="0" smtClean="0">
                <a:solidFill>
                  <a:srgbClr val="FF0000"/>
                </a:solidFill>
              </a:rPr>
              <a:t> ; Email - </a:t>
            </a:r>
            <a:r>
              <a:rPr lang="en-US" dirty="0" smtClean="0">
                <a:solidFill>
                  <a:srgbClr val="FF0000"/>
                </a:solidFill>
                <a:hlinkClick r:id="rId5"/>
              </a:rPr>
              <a:t>info@isquareit.edu.in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805863" y="5734050"/>
            <a:ext cx="660400" cy="520700"/>
          </a:xfrm>
          <a:noFill/>
          <a:ln>
            <a:miter lim="800000"/>
          </a:ln>
        </p:spPr>
        <p:txBody>
          <a:bodyPr/>
          <a:lstStyle/>
          <a:p>
            <a:fld id="{9EFCE3CC-184E-4158-93C8-76829D6678FF}" type="slidenum">
              <a:rPr lang="en-US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990165" y="220849"/>
            <a:ext cx="9560859" cy="1365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IN" altLang="zh-TW" sz="4800" b="1" dirty="0" smtClean="0">
                <a:latin typeface="Bookman Old Style" pitchFamily="18" charset="0"/>
                <a:ea typeface="+mj-ea"/>
                <a:cs typeface="+mj-cs"/>
              </a:rPr>
              <a:t>Challenges for distributed system</a:t>
            </a:r>
            <a:endParaRPr lang="en-US" altLang="zh-TW" sz="4800" b="1" dirty="0"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6825" y="1869141"/>
            <a:ext cx="108383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80604020202020204" pitchFamily="34" charset="0"/>
              <a:buChar char="•"/>
            </a:pPr>
            <a:r>
              <a:rPr lang="" sz="2400" dirty="0" smtClean="0">
                <a:latin typeface="Bookman Old Style" pitchFamily="18" charset="0"/>
              </a:rPr>
              <a:t> </a:t>
            </a:r>
            <a:r>
              <a:rPr sz="2400" dirty="0" smtClean="0">
                <a:latin typeface="Bookman Old Style" pitchFamily="18" charset="0"/>
              </a:rPr>
              <a:t>Security is a major test in a conveyed framework, particularly </a:t>
            </a:r>
            <a:r>
              <a:rPr sz="2400" smtClean="0">
                <a:latin typeface="Bookman Old Style" pitchFamily="18" charset="0"/>
              </a:rPr>
              <a:t>when </a:t>
            </a:r>
            <a:r>
              <a:rPr lang="en-IN" sz="2400" dirty="0" smtClean="0">
                <a:latin typeface="Bookman Old Style" pitchFamily="18" charset="0"/>
              </a:rPr>
              <a:t>   </a:t>
            </a:r>
          </a:p>
          <a:p>
            <a:pPr algn="just"/>
            <a:r>
              <a:rPr lang="en-IN" sz="2400" dirty="0" smtClean="0">
                <a:latin typeface="Bookman Old Style" pitchFamily="18" charset="0"/>
              </a:rPr>
              <a:t>  </a:t>
            </a:r>
            <a:r>
              <a:rPr sz="2400" smtClean="0">
                <a:latin typeface="Bookman Old Style" pitchFamily="18" charset="0"/>
              </a:rPr>
              <a:t>utilizing open</a:t>
            </a:r>
            <a:r>
              <a:rPr lang="en-IN" sz="2400" dirty="0" smtClean="0">
                <a:latin typeface="Bookman Old Style" pitchFamily="18" charset="0"/>
              </a:rPr>
              <a:t> </a:t>
            </a:r>
            <a:r>
              <a:rPr sz="2400" smtClean="0">
                <a:latin typeface="Bookman Old Style" pitchFamily="18" charset="0"/>
              </a:rPr>
              <a:t>systems</a:t>
            </a:r>
            <a:r>
              <a:rPr sz="2400" dirty="0" smtClean="0">
                <a:latin typeface="Bookman Old Style" pitchFamily="18" charset="0"/>
              </a:rPr>
              <a:t>. </a:t>
            </a:r>
          </a:p>
          <a:p>
            <a:pPr algn="just">
              <a:buFont typeface="Arial" panose="02080604020202020204" pitchFamily="34" charset="0"/>
              <a:buChar char="•"/>
            </a:pPr>
            <a:endParaRPr sz="2400" dirty="0" smtClean="0">
              <a:latin typeface="Bookman Old Style" pitchFamily="18" charset="0"/>
            </a:endParaRPr>
          </a:p>
          <a:p>
            <a:pPr algn="just">
              <a:buFont typeface="Arial" panose="02080604020202020204" pitchFamily="34" charset="0"/>
              <a:buChar char="•"/>
            </a:pPr>
            <a:r>
              <a:rPr sz="2400" dirty="0" smtClean="0">
                <a:latin typeface="Bookman Old Style" pitchFamily="18" charset="0"/>
              </a:rPr>
              <a:t> Adaptation to internal failure could be intense when the </a:t>
            </a:r>
            <a:r>
              <a:rPr sz="2400" smtClean="0">
                <a:latin typeface="Bookman Old Style" pitchFamily="18" charset="0"/>
              </a:rPr>
              <a:t>dispersed </a:t>
            </a:r>
            <a:r>
              <a:rPr lang="en-IN" sz="2400" dirty="0" smtClean="0">
                <a:latin typeface="Bookman Old Style" pitchFamily="18" charset="0"/>
              </a:rPr>
              <a:t> </a:t>
            </a:r>
          </a:p>
          <a:p>
            <a:pPr algn="just"/>
            <a:r>
              <a:rPr lang="en-IN" sz="2400" dirty="0" smtClean="0">
                <a:latin typeface="Bookman Old Style" pitchFamily="18" charset="0"/>
              </a:rPr>
              <a:t>  </a:t>
            </a:r>
            <a:r>
              <a:rPr sz="2400" smtClean="0">
                <a:latin typeface="Bookman Old Style" pitchFamily="18" charset="0"/>
              </a:rPr>
              <a:t>model is</a:t>
            </a:r>
            <a:r>
              <a:rPr lang="en-IN" sz="2400" dirty="0" smtClean="0">
                <a:latin typeface="Bookman Old Style" pitchFamily="18" charset="0"/>
              </a:rPr>
              <a:t> </a:t>
            </a:r>
            <a:r>
              <a:rPr sz="2400" smtClean="0">
                <a:latin typeface="Bookman Old Style" pitchFamily="18" charset="0"/>
              </a:rPr>
              <a:t>manufactured </a:t>
            </a:r>
            <a:r>
              <a:rPr sz="2400" dirty="0" smtClean="0">
                <a:latin typeface="Bookman Old Style" pitchFamily="18" charset="0"/>
              </a:rPr>
              <a:t>dependent on problematic parts. </a:t>
            </a:r>
          </a:p>
          <a:p>
            <a:pPr algn="just">
              <a:buFont typeface="Arial" panose="02080604020202020204" pitchFamily="34" charset="0"/>
              <a:buChar char="•"/>
            </a:pPr>
            <a:endParaRPr sz="2400" dirty="0" smtClean="0">
              <a:latin typeface="Bookman Old Style" pitchFamily="18" charset="0"/>
            </a:endParaRPr>
          </a:p>
          <a:p>
            <a:pPr algn="just">
              <a:buFont typeface="Arial" panose="02080604020202020204" pitchFamily="34" charset="0"/>
              <a:buChar char="•"/>
            </a:pPr>
            <a:r>
              <a:rPr sz="2400" dirty="0" smtClean="0">
                <a:latin typeface="Bookman Old Style" pitchFamily="18" charset="0"/>
              </a:rPr>
              <a:t> Coordination and asset sharing can be troublesome if </a:t>
            </a:r>
            <a:r>
              <a:rPr sz="2400" smtClean="0">
                <a:latin typeface="Bookman Old Style" pitchFamily="18" charset="0"/>
              </a:rPr>
              <a:t>legitimate </a:t>
            </a:r>
            <a:r>
              <a:rPr lang="en-IN" sz="2400" dirty="0" smtClean="0">
                <a:latin typeface="Bookman Old Style" pitchFamily="18" charset="0"/>
              </a:rPr>
              <a:t> </a:t>
            </a:r>
          </a:p>
          <a:p>
            <a:pPr algn="just"/>
            <a:r>
              <a:rPr lang="en-IN" sz="2400" dirty="0" smtClean="0">
                <a:latin typeface="Bookman Old Style" pitchFamily="18" charset="0"/>
              </a:rPr>
              <a:t>  </a:t>
            </a:r>
            <a:r>
              <a:rPr sz="2400" smtClean="0">
                <a:latin typeface="Bookman Old Style" pitchFamily="18" charset="0"/>
              </a:rPr>
              <a:t>conventions or on</a:t>
            </a:r>
            <a:r>
              <a:rPr lang="en-IN" sz="2400" dirty="0" smtClean="0">
                <a:latin typeface="Bookman Old Style" pitchFamily="18" charset="0"/>
              </a:rPr>
              <a:t> </a:t>
            </a:r>
            <a:r>
              <a:rPr sz="2400" smtClean="0">
                <a:latin typeface="Bookman Old Style" pitchFamily="18" charset="0"/>
              </a:rPr>
              <a:t>the </a:t>
            </a:r>
            <a:r>
              <a:rPr sz="2400" dirty="0" smtClean="0">
                <a:latin typeface="Bookman Old Style" pitchFamily="18" charset="0"/>
              </a:rPr>
              <a:t>other hand arrangements are not set up</a:t>
            </a:r>
            <a:r>
              <a:rPr sz="2400" smtClean="0">
                <a:latin typeface="Bookman Old Style" pitchFamily="18" charset="0"/>
              </a:rPr>
              <a:t>. </a:t>
            </a:r>
            <a:endParaRPr lang="en-IN" sz="2400" dirty="0" smtClean="0">
              <a:latin typeface="Bookman Old Style" pitchFamily="18" charset="0"/>
            </a:endParaRPr>
          </a:p>
          <a:p>
            <a:pPr algn="just"/>
            <a:endParaRPr sz="2400" dirty="0" smtClean="0">
              <a:latin typeface="Bookman Old Style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sz="2400" smtClean="0">
                <a:latin typeface="Bookman Old Style" pitchFamily="18" charset="0"/>
              </a:rPr>
              <a:t>Distributed </a:t>
            </a:r>
            <a:r>
              <a:rPr sz="2400" dirty="0" smtClean="0">
                <a:latin typeface="Bookman Old Style" pitchFamily="18" charset="0"/>
              </a:rPr>
              <a:t>systems have new issues that were never experienced in single frameworks.</a:t>
            </a:r>
          </a:p>
          <a:p>
            <a:pPr algn="just">
              <a:buFont typeface="Arial" panose="02080604020202020204" pitchFamily="34" charset="0"/>
              <a:buChar char="•"/>
            </a:pPr>
            <a:endParaRPr sz="2400" dirty="0" smtClean="0">
              <a:latin typeface="Bookman Old Style" pitchFamily="18" charset="0"/>
            </a:endParaRPr>
          </a:p>
          <a:p>
            <a:pPr indent="0" algn="just">
              <a:buFont typeface="Arial" panose="02080604020202020204" pitchFamily="34" charset="0"/>
              <a:buNone/>
            </a:pPr>
            <a:endParaRPr sz="2400" dirty="0" smtClean="0">
              <a:latin typeface="Bookman Old Style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67434" y="911349"/>
            <a:ext cx="9103659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THANK YOU</a:t>
            </a:r>
          </a:p>
          <a:p>
            <a:pPr algn="ctr"/>
            <a:endParaRPr lang="en-IN" sz="2000" dirty="0" smtClean="0">
              <a:latin typeface="Bookman Old Style" pitchFamily="18" charset="0"/>
            </a:endParaRPr>
          </a:p>
          <a:p>
            <a:pPr algn="ctr"/>
            <a:r>
              <a:rPr lang="en-IN" sz="2000" dirty="0" smtClean="0">
                <a:latin typeface="Bookman Old Style" pitchFamily="18" charset="0"/>
              </a:rPr>
              <a:t>For further information please contact</a:t>
            </a:r>
          </a:p>
          <a:p>
            <a:pPr algn="ctr"/>
            <a:r>
              <a:rPr lang="en-IN" sz="2000" dirty="0" smtClean="0">
                <a:latin typeface="Bookman Old Style" pitchFamily="18" charset="0"/>
              </a:rPr>
              <a:t>Prof. Prashant Gadakh</a:t>
            </a:r>
          </a:p>
          <a:p>
            <a:pPr algn="ctr"/>
            <a:endParaRPr lang="en-IN" sz="2000" dirty="0" smtClean="0">
              <a:latin typeface="Bookman Old Style" pitchFamily="18" charset="0"/>
            </a:endParaRPr>
          </a:p>
          <a:p>
            <a:pPr algn="ctr"/>
            <a:r>
              <a:rPr lang="en-IN" sz="2800" dirty="0" smtClean="0">
                <a:latin typeface="Bookman Old Style" pitchFamily="18" charset="0"/>
              </a:rPr>
              <a:t>Department of Computer Engineering</a:t>
            </a:r>
          </a:p>
          <a:p>
            <a:pPr algn="ctr"/>
            <a:r>
              <a:rPr lang="en-IN" sz="2800" dirty="0" smtClean="0">
                <a:latin typeface="Bookman Old Style" pitchFamily="18" charset="0"/>
              </a:rPr>
              <a:t>Hope Foundation’s </a:t>
            </a:r>
          </a:p>
          <a:p>
            <a:pPr algn="ctr"/>
            <a:r>
              <a:rPr lang="en-IN" sz="2800" dirty="0" smtClean="0">
                <a:latin typeface="Bookman Old Style" pitchFamily="18" charset="0"/>
              </a:rPr>
              <a:t>International Institute of Information Technology, I²IT</a:t>
            </a:r>
          </a:p>
          <a:p>
            <a:pPr algn="ctr"/>
            <a:endParaRPr lang="en-IN" sz="2000" dirty="0" smtClean="0">
              <a:latin typeface="Bookman Old Style" pitchFamily="18" charset="0"/>
            </a:endParaRPr>
          </a:p>
          <a:p>
            <a:pPr algn="ctr"/>
            <a:r>
              <a:rPr lang="en-IN" sz="2000" dirty="0" smtClean="0">
                <a:latin typeface="Bookman Old Style" pitchFamily="18" charset="0"/>
              </a:rPr>
              <a:t>Hinjawadi, Pune – 411 057</a:t>
            </a:r>
          </a:p>
          <a:p>
            <a:pPr algn="ctr"/>
            <a:endParaRPr lang="en-IN" sz="2000" dirty="0" smtClean="0">
              <a:latin typeface="Bookman Old Style" pitchFamily="18" charset="0"/>
            </a:endParaRPr>
          </a:p>
          <a:p>
            <a:pPr algn="ctr"/>
            <a:r>
              <a:rPr lang="en-IN" sz="2000" dirty="0" smtClean="0">
                <a:latin typeface="Bookman Old Style" pitchFamily="18" charset="0"/>
              </a:rPr>
              <a:t>Phone - +91 20 22933441</a:t>
            </a:r>
          </a:p>
          <a:p>
            <a:pPr algn="ctr"/>
            <a:endParaRPr lang="en-IN" dirty="0" smtClean="0">
              <a:latin typeface="Bookman Old Style" pitchFamily="18" charset="0"/>
            </a:endParaRPr>
          </a:p>
          <a:p>
            <a:pPr algn="ctr"/>
            <a:r>
              <a:rPr lang="en-IN" sz="2400" dirty="0" smtClean="0">
                <a:solidFill>
                  <a:srgbClr val="FF0000"/>
                </a:solidFill>
                <a:latin typeface="Bookman Old Style" pitchFamily="18" charset="0"/>
                <a:hlinkClick r:id="rId2"/>
              </a:rPr>
              <a:t>www.isquareit.edu.in | prashantg@isquareit.edu.in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ist Sys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380" y="0"/>
            <a:ext cx="12091240" cy="68580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– 411057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19200" y="0"/>
            <a:ext cx="10972800" cy="30333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zh-TW" sz="4800" b="1" dirty="0" smtClean="0">
                <a:solidFill>
                  <a:schemeClr val="bg1"/>
                </a:solidFill>
                <a:latin typeface="Bookman Old Style" pitchFamily="18" charset="0"/>
                <a:ea typeface="PMingLiU" pitchFamily="18" charset="-120"/>
              </a:rPr>
              <a:t>Distributed Systems</a:t>
            </a:r>
          </a:p>
          <a:p>
            <a:pPr algn="ctr">
              <a:buNone/>
            </a:pPr>
            <a:r>
              <a:rPr lang="en-US" altLang="zh-TW" sz="4800" b="1" dirty="0" smtClean="0">
                <a:solidFill>
                  <a:schemeClr val="bg1"/>
                </a:solidFill>
                <a:latin typeface="Bookman Old Style" pitchFamily="18" charset="0"/>
                <a:ea typeface="PMingLiU" pitchFamily="18" charset="-120"/>
              </a:rPr>
              <a:t>Characterization and Design</a:t>
            </a:r>
          </a:p>
          <a:p>
            <a:endParaRPr lang="en-IN" sz="48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6" y="6676926"/>
            <a:ext cx="24128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000" dirty="0" smtClean="0">
                <a:solidFill>
                  <a:schemeClr val="bg1"/>
                </a:solidFill>
              </a:rPr>
              <a:t>http://www.news.cs.nyu.edu/~jinyang/fa06/</a:t>
            </a:r>
            <a:endParaRPr lang="en-IN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09600" y="632013"/>
            <a:ext cx="10972800" cy="54941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altLang="zh-TW" sz="5400" b="1" dirty="0" smtClean="0">
                <a:latin typeface="Bookman Old Style" pitchFamily="18" charset="0"/>
                <a:ea typeface="PMingLiU" pitchFamily="18" charset="-120"/>
              </a:rPr>
              <a:t>Outline</a:t>
            </a:r>
          </a:p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What is a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d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istributed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s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ystem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Examples of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d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istributed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s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ystems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Common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c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haracteristics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of distributed system</a:t>
            </a:r>
            <a:endParaRPr lang="en-US" altLang="zh-TW" sz="3500" dirty="0" smtClean="0">
              <a:latin typeface="Bookman Old Style" pitchFamily="18" charset="0"/>
              <a:ea typeface="PMingLiU" pitchFamily="18" charset="-12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Basic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d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esign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i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ssues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Challenges for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d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istributed </a:t>
            </a:r>
            <a:r>
              <a:rPr lang="" altLang="en-US" sz="3500" dirty="0" smtClean="0">
                <a:latin typeface="Bookman Old Style" pitchFamily="18" charset="0"/>
                <a:ea typeface="PMingLiU" pitchFamily="18" charset="-120"/>
              </a:rPr>
              <a:t>s</a:t>
            </a:r>
            <a:r>
              <a:rPr lang="en-US" altLang="zh-TW" sz="3500" dirty="0" smtClean="0">
                <a:latin typeface="Bookman Old Style" pitchFamily="18" charset="0"/>
                <a:ea typeface="PMingLiU" pitchFamily="18" charset="-120"/>
              </a:rPr>
              <a:t>ystem</a:t>
            </a:r>
          </a:p>
          <a:p>
            <a:pPr algn="ctr">
              <a:buNone/>
            </a:pPr>
            <a:endParaRPr lang="en-IN" altLang="zh-TW" sz="5400" dirty="0" smtClean="0">
              <a:latin typeface="Bookman Old Style" pitchFamily="18" charset="0"/>
              <a:ea typeface="PMingLiU" pitchFamily="18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82706" y="1775015"/>
            <a:ext cx="109728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latin typeface="Bookman Old Style" pitchFamily="18" charset="0"/>
              </a:rPr>
              <a:t>A collection of independent computers </a:t>
            </a:r>
            <a:r>
              <a:rPr lang="" altLang="en-US" sz="2400" dirty="0" smtClean="0">
                <a:latin typeface="Bookman Old Style" pitchFamily="18" charset="0"/>
              </a:rPr>
              <a:t>or processors</a:t>
            </a:r>
            <a:r>
              <a:rPr lang="en-US" sz="2400" dirty="0" smtClean="0">
                <a:latin typeface="Bookman Old Style" pitchFamily="18" charset="0"/>
              </a:rPr>
              <a:t> that appears to its users as a single coherent system.</a:t>
            </a:r>
          </a:p>
          <a:p>
            <a:pPr>
              <a:lnSpc>
                <a:spcPct val="90000"/>
              </a:lnSpc>
              <a:buNone/>
            </a:pPr>
            <a:endParaRPr lang="en-US" altLang="zh-TW" sz="2400" b="1" dirty="0" smtClean="0">
              <a:latin typeface="Bookman Old Style" pitchFamily="18" charset="0"/>
              <a:ea typeface="PMingLiU" pitchFamily="18" charset="-120"/>
            </a:endParaRPr>
          </a:p>
          <a:p>
            <a:pPr>
              <a:lnSpc>
                <a:spcPct val="90000"/>
              </a:lnSpc>
            </a:pPr>
            <a:r>
              <a:rPr lang="en-US" sz="2400" b="1" dirty="0" smtClean="0">
                <a:latin typeface="Bookman Old Style" pitchFamily="18" charset="0"/>
              </a:rPr>
              <a:t>Features: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Bookman Old Style" pitchFamily="18" charset="0"/>
              </a:rPr>
              <a:t>No shared memory – message-based communication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Bookman Old Style" pitchFamily="18" charset="0"/>
              </a:rPr>
              <a:t>Each runs its own local O</a:t>
            </a:r>
            <a:r>
              <a:rPr lang="" altLang="en-US" sz="2400" dirty="0" smtClean="0">
                <a:latin typeface="Bookman Old Style" pitchFamily="18" charset="0"/>
              </a:rPr>
              <a:t>perating </a:t>
            </a:r>
            <a:r>
              <a:rPr lang="en-US" sz="2400" dirty="0" smtClean="0">
                <a:latin typeface="Bookman Old Style" pitchFamily="18" charset="0"/>
              </a:rPr>
              <a:t>S</a:t>
            </a:r>
            <a:r>
              <a:rPr lang="" altLang="en-US" sz="2400" dirty="0" smtClean="0">
                <a:latin typeface="Bookman Old Style" pitchFamily="18" charset="0"/>
              </a:rPr>
              <a:t>ystem.</a:t>
            </a:r>
            <a:endParaRPr lang="en-US" sz="2400" dirty="0" smtClean="0">
              <a:latin typeface="Bookman Old Style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Bookman Old Style" pitchFamily="18" charset="0"/>
              </a:rPr>
              <a:t>Heterogeneity</a:t>
            </a:r>
          </a:p>
          <a:p>
            <a:pPr lvl="1">
              <a:lnSpc>
                <a:spcPct val="90000"/>
              </a:lnSpc>
              <a:buNone/>
            </a:pPr>
            <a:endParaRPr lang="en-US" sz="2400" dirty="0" smtClean="0">
              <a:latin typeface="Bookman Old Style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" altLang="en-US" sz="2400" dirty="0" smtClean="0">
                <a:latin typeface="Bookman Old Style" pitchFamily="18" charset="0"/>
              </a:rPr>
              <a:t>T</a:t>
            </a:r>
            <a:r>
              <a:rPr lang="en-US" sz="2400" dirty="0" smtClean="0">
                <a:latin typeface="Bookman Old Style" pitchFamily="18" charset="0"/>
              </a:rPr>
              <a:t>o present a single-system image: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Bookman Old Style" pitchFamily="18" charset="0"/>
              </a:rPr>
              <a:t>The distributed system “looks like” a single computer rather than a collection of separate computers.</a:t>
            </a:r>
          </a:p>
          <a:p>
            <a:pPr>
              <a:lnSpc>
                <a:spcPct val="90000"/>
              </a:lnSpc>
            </a:pPr>
            <a:endParaRPr lang="en-US" sz="2400" dirty="0" smtClean="0">
              <a:latin typeface="Bookman Old Style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Bookman Old Style" pitchFamily="18" charset="0"/>
            </a:endParaRPr>
          </a:p>
          <a:p>
            <a:endParaRPr lang="en-IN" sz="2400" dirty="0">
              <a:latin typeface="Bookman Old Style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41178" y="581817"/>
            <a:ext cx="99508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400" b="1" dirty="0" smtClean="0">
                <a:latin typeface="Bookman Old Style" pitchFamily="18" charset="0"/>
                <a:ea typeface="PMingLiU" pitchFamily="18" charset="-120"/>
              </a:rPr>
              <a:t>What Is A Distributed System</a:t>
            </a:r>
            <a:r>
              <a:rPr lang="en-US" sz="4400" b="1" dirty="0" smtClean="0">
                <a:latin typeface="Bookman Old Style" pitchFamily="18" charset="0"/>
              </a:rPr>
              <a:t>?</a:t>
            </a:r>
            <a:endParaRPr lang="en-IN" sz="4400" b="1" dirty="0">
              <a:latin typeface="Bookman Old Style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2191870" y="354106"/>
            <a:ext cx="8350624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itchFamily="18" charset="0"/>
              </a:rPr>
              <a:t>Definition of a Distributed System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806388" y="5670550"/>
            <a:ext cx="9144000" cy="50165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/>
          <a:lstStyle/>
          <a:p>
            <a:pPr marL="609600" indent="-609600" algn="ctr">
              <a:spcBef>
                <a:spcPct val="20000"/>
              </a:spcBef>
              <a:buClr>
                <a:schemeClr val="accent2"/>
              </a:buClr>
            </a:pPr>
            <a:r>
              <a:rPr lang="en-US" sz="24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itchFamily="18" charset="0"/>
              </a:rPr>
              <a:t>Figure 1-1. A distributed system organized as middleware. </a:t>
            </a:r>
          </a:p>
        </p:txBody>
      </p:sp>
      <p:pic>
        <p:nvPicPr>
          <p:cNvPr id="11" name="Picture 4" descr="01-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797" y="2099048"/>
            <a:ext cx="78930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882588" y="341873"/>
            <a:ext cx="9802906" cy="144658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54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itchFamily="18" charset="0"/>
                <a:ea typeface="PMingLiU" pitchFamily="18" charset="-120"/>
                <a:cs typeface="+mn-cs"/>
              </a:rPr>
              <a:t>Examples of Distributed Systems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72808" y="2164976"/>
            <a:ext cx="8610600" cy="402515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Local Area Network </a:t>
            </a:r>
            <a:r>
              <a:rPr lang="" altLang="en-US" sz="2400" dirty="0" smtClean="0">
                <a:latin typeface="Bookman Old Style" pitchFamily="18" charset="0"/>
                <a:ea typeface="PMingLiU" pitchFamily="18" charset="-120"/>
              </a:rPr>
              <a:t>(LAN)</a:t>
            </a:r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 and Intranet</a:t>
            </a:r>
          </a:p>
          <a:p>
            <a:pPr eaLnBrk="1" hangingPunct="1">
              <a:buFont typeface="Symbol" pitchFamily="18" charset="2"/>
              <a:buNone/>
            </a:pP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eaLnBrk="1" hangingPunct="1"/>
            <a:r>
              <a:rPr lang="en-US" altLang="zh-TW" sz="2400" dirty="0" smtClean="0">
                <a:latin typeface="Bookman Old Style" pitchFamily="18" charset="0"/>
                <a:ea typeface="PMingLiU" pitchFamily="18" charset="-120"/>
                <a:sym typeface="+mn-ea"/>
              </a:rPr>
              <a:t>Automatic Teller Machine Network</a:t>
            </a:r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 </a:t>
            </a:r>
          </a:p>
          <a:p>
            <a:pPr eaLnBrk="1" hangingPunct="1">
              <a:buFont typeface="Symbol" pitchFamily="18" charset="2"/>
              <a:buNone/>
            </a:pP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eaLnBrk="1" hangingPunct="1"/>
            <a:r>
              <a:rPr lang="en-US" altLang="zh-TW" sz="2400" dirty="0" smtClean="0">
                <a:latin typeface="Bookman Old Style" pitchFamily="18" charset="0"/>
                <a:ea typeface="PMingLiU" pitchFamily="18" charset="-120"/>
                <a:sym typeface="+mn-ea"/>
              </a:rPr>
              <a:t>Database Management System</a:t>
            </a: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eaLnBrk="1" hangingPunct="1">
              <a:buFont typeface="Symbol" pitchFamily="18" charset="2"/>
              <a:buNone/>
            </a:pP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eaLnBrk="1" hangingPunct="1"/>
            <a:r>
              <a:rPr lang="en-US" altLang="zh-TW" sz="2400" dirty="0" smtClean="0">
                <a:latin typeface="Bookman Old Style" pitchFamily="18" charset="0"/>
                <a:ea typeface="PMingLiU" pitchFamily="18" charset="-120"/>
                <a:sym typeface="+mn-ea"/>
              </a:rPr>
              <a:t>Mobile and Ubiquitous Computing</a:t>
            </a: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eaLnBrk="1" hangingPunct="1">
              <a:buFont typeface="Symbol" pitchFamily="18" charset="2"/>
              <a:buNone/>
            </a:pP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eaLnBrk="1" hangingPunct="1"/>
            <a:r>
              <a:rPr lang="en-US" altLang="zh-TW" sz="2400" dirty="0" smtClean="0">
                <a:latin typeface="Bookman Old Style" pitchFamily="18" charset="0"/>
                <a:ea typeface="PMingLiU" pitchFamily="18" charset="-120"/>
                <a:sym typeface="+mn-ea"/>
              </a:rPr>
              <a:t>Internet/World-Wide Web</a:t>
            </a: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eaLnBrk="1" hangingPunct="1">
              <a:buFont typeface="Symbol" pitchFamily="18" charset="2"/>
              <a:buNone/>
            </a:pPr>
            <a:endParaRPr lang="zh-TW" altLang="en-US" sz="2400" dirty="0" smtClean="0">
              <a:latin typeface="Bookman Old Style" pitchFamily="18" charset="0"/>
              <a:ea typeface="PMingLiU" pitchFamily="18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241176" y="530710"/>
            <a:ext cx="9950824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TW" sz="40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itchFamily="18" charset="0"/>
                <a:ea typeface="PMingLiU" pitchFamily="18" charset="-120"/>
                <a:cs typeface="+mn-cs"/>
              </a:rPr>
              <a:t>Distributed System Characteristics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290918" y="1506070"/>
            <a:ext cx="9350188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r>
              <a:rPr lang="en-US" sz="3200" noProof="0" dirty="0" smtClean="0">
                <a:ln>
                  <a:noFill/>
                </a:ln>
                <a:effectLst/>
                <a:uLnTx/>
                <a:uFillTx/>
                <a:latin typeface="Bookman Old Style" pitchFamily="18" charset="0"/>
                <a:sym typeface="+mn-ea"/>
              </a:rPr>
              <a:t>Easily expandable.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</a:rPr>
              <a:t>To present a single-system image.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r>
              <a:rPr lang="en-US" sz="3200" noProof="0" dirty="0" smtClean="0">
                <a:ln>
                  <a:noFill/>
                </a:ln>
                <a:effectLst/>
                <a:uLnTx/>
                <a:uFillTx/>
                <a:latin typeface="Bookman Old Style" pitchFamily="18" charset="0"/>
                <a:sym typeface="+mn-ea"/>
              </a:rPr>
              <a:t>Supported by</a:t>
            </a:r>
            <a:r>
              <a:rPr lang="en-US" sz="3200" dirty="0" smtClean="0">
                <a:latin typeface="Bookman Old Style" pitchFamily="18" charset="0"/>
                <a:sym typeface="+mn-ea"/>
              </a:rPr>
              <a:t> middleware.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</a:rPr>
              <a:t>Continuous availability.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endParaRPr lang="en-US" sz="3200" dirty="0" smtClean="0">
              <a:latin typeface="Bookman Old Style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endParaRPr lang="en-US" sz="3200" dirty="0" smtClean="0">
              <a:latin typeface="Bookman Old Style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09482" y="286869"/>
            <a:ext cx="9950824" cy="1219201"/>
          </a:xfrm>
        </p:spPr>
        <p:txBody>
          <a:bodyPr>
            <a:noAutofit/>
          </a:bodyPr>
          <a:lstStyle/>
          <a:p>
            <a:r>
              <a:rPr lang="en-US" altLang="zh-TW" sz="48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itchFamily="18" charset="0"/>
                <a:ea typeface="PMingLiU" pitchFamily="18" charset="-120"/>
                <a:cs typeface="+mn-cs"/>
              </a:rPr>
              <a:t>Common Characteristics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74694" y="1600200"/>
            <a:ext cx="9834282" cy="44164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Certain common characteristics can be used to assess distributed systems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Heterogeneity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Bookman Old Style" pitchFamily="18" charset="0"/>
                <a:ea typeface="PMingLiU" pitchFamily="18" charset="-120"/>
                <a:sym typeface="+mn-ea"/>
              </a:rPr>
              <a:t>Concurrency</a:t>
            </a:r>
            <a:endParaRPr lang="en-US" altLang="zh-TW" dirty="0" smtClean="0">
              <a:latin typeface="Bookman Old Style" pitchFamily="18" charset="0"/>
              <a:ea typeface="PMingLiU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Bookman Old Style" pitchFamily="18" charset="0"/>
                <a:ea typeface="PMingLiU" pitchFamily="18" charset="-120"/>
                <a:sym typeface="+mn-ea"/>
              </a:rPr>
              <a:t>Transparency</a:t>
            </a:r>
            <a:endParaRPr lang="en-US" altLang="zh-TW" dirty="0" smtClean="0">
              <a:latin typeface="Bookman Old Style" pitchFamily="18" charset="0"/>
              <a:ea typeface="PMingLiU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Bookman Old Style" pitchFamily="18" charset="0"/>
                <a:ea typeface="PMingLiU" pitchFamily="18" charset="-120"/>
                <a:sym typeface="+mn-ea"/>
              </a:rPr>
              <a:t>Scalability </a:t>
            </a: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Openness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Security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>
                <a:latin typeface="Bookman Old Style" pitchFamily="18" charset="0"/>
                <a:ea typeface="PMingLiU" pitchFamily="18" charset="-120"/>
              </a:rPr>
              <a:t>Failure Handling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2400" dirty="0" smtClean="0">
              <a:latin typeface="Bookman Old Style" pitchFamily="18" charset="0"/>
              <a:ea typeface="PMingLiU" pitchFamily="18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805863" y="5734050"/>
            <a:ext cx="660400" cy="520700"/>
          </a:xfrm>
          <a:noFill/>
          <a:ln>
            <a:miter lim="800000"/>
          </a:ln>
        </p:spPr>
        <p:txBody>
          <a:bodyPr/>
          <a:lstStyle/>
          <a:p>
            <a:fld id="{9EFCE3CC-184E-4158-93C8-76829D6678FF}" type="slidenum">
              <a:rPr lang="en-US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445124" y="220850"/>
            <a:ext cx="80899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TW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Basic Design Issues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409699" y="1425388"/>
            <a:ext cx="9697571" cy="4873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r>
              <a:rPr kumimoji="0" lang="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In the g</a:t>
            </a: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eneral software engineering principles include separation of concerns, modularity, abstraction, anticipation of change,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PMingLiU" pitchFamily="18" charset="-12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•"/>
              <a:defRPr/>
            </a:pP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Specific issues for distributed systems </a:t>
            </a:r>
            <a:r>
              <a:rPr kumimoji="0" lang="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are,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PMingLiU" pitchFamily="18" charset="-12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Naming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Communication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r>
              <a:rPr lang="en-US" altLang="zh-TW" sz="2300" noProof="0" dirty="0" smtClean="0">
                <a:ln>
                  <a:noFill/>
                </a:ln>
                <a:effectLst/>
                <a:uLnTx/>
                <a:uFillTx/>
                <a:latin typeface="Bookman Old Style" pitchFamily="18" charset="0"/>
                <a:ea typeface="PMingLiU" pitchFamily="18" charset="-120"/>
                <a:sym typeface="+mn-ea"/>
              </a:rPr>
              <a:t>Software structure</a:t>
            </a:r>
            <a:endParaRPr kumimoji="0" lang="en-US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PMingLiU" pitchFamily="18" charset="-12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r>
              <a:rPr lang="en-US" altLang="zh-TW" sz="2300" noProof="0" dirty="0" smtClean="0">
                <a:ln>
                  <a:noFill/>
                </a:ln>
                <a:effectLst/>
                <a:uLnTx/>
                <a:uFillTx/>
                <a:latin typeface="Bookman Old Style" pitchFamily="18" charset="0"/>
                <a:ea typeface="PMingLiU" pitchFamily="18" charset="-120"/>
                <a:sym typeface="+mn-ea"/>
              </a:rPr>
              <a:t>Consistency maintenance</a:t>
            </a:r>
            <a:endParaRPr kumimoji="0" lang="en-US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PMingLiU" pitchFamily="18" charset="-12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System architecture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PMingLiU" pitchFamily="18" charset="-120"/>
              </a:rPr>
              <a:t>Workload allocation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80604020202020204" pitchFamily="34" charset="0"/>
              <a:buChar char="–"/>
              <a:defRPr/>
            </a:pPr>
            <a:endParaRPr kumimoji="0" lang="en-US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PMingLiU" pitchFamily="18" charset="-12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259" y="6356353"/>
            <a:ext cx="11752729" cy="365125"/>
          </a:xfrm>
        </p:spPr>
        <p:txBody>
          <a:bodyPr/>
          <a:lstStyle/>
          <a:p>
            <a:pPr algn="ctr"/>
            <a:r>
              <a:rPr lang="en-US" dirty="0" smtClean="0"/>
              <a:t>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/>
              <a:t>Website - www.isquareit.edu.in; Email - info@isquareit.edu.in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</TotalTime>
  <Words>649</Words>
  <Application>Microsoft Office PowerPoint</Application>
  <PresentationFormat>Custom</PresentationFormat>
  <Paragraphs>111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Slide 1</vt:lpstr>
      <vt:lpstr>Slide 2</vt:lpstr>
      <vt:lpstr>Slide 3</vt:lpstr>
      <vt:lpstr>Slide 4</vt:lpstr>
      <vt:lpstr>Definition of a Distributed System</vt:lpstr>
      <vt:lpstr>Examples of Distributed Systems</vt:lpstr>
      <vt:lpstr>Distributed System Characteristics</vt:lpstr>
      <vt:lpstr>Common Characteristics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Skills</dc:title>
  <dc:creator>Vaidehi Banerjee</dc:creator>
  <cp:lastModifiedBy>Vaidehi Banerjee</cp:lastModifiedBy>
  <cp:revision>63</cp:revision>
  <dcterms:created xsi:type="dcterms:W3CDTF">2019-01-07T09:51:49Z</dcterms:created>
  <dcterms:modified xsi:type="dcterms:W3CDTF">2019-01-10T11:07:33Z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