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7"/>
  </p:notesMasterIdLst>
  <p:sldIdLst>
    <p:sldId id="262" r:id="rId2"/>
    <p:sldId id="276" r:id="rId3"/>
    <p:sldId id="277" r:id="rId4"/>
    <p:sldId id="278" r:id="rId5"/>
    <p:sldId id="279" r:id="rId6"/>
    <p:sldId id="280" r:id="rId7"/>
    <p:sldId id="281" r:id="rId8"/>
    <p:sldId id="282" r:id="rId9"/>
    <p:sldId id="283" r:id="rId10"/>
    <p:sldId id="284" r:id="rId11"/>
    <p:sldId id="285" r:id="rId12"/>
    <p:sldId id="286" r:id="rId13"/>
    <p:sldId id="287" r:id="rId14"/>
    <p:sldId id="288" r:id="rId15"/>
    <p:sldId id="28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3C0B4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59" d="100"/>
          <a:sy n="59" d="100"/>
        </p:scale>
        <p:origin x="-1056" y="-30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D34F4D-9426-466B-AF60-5BECB68D7414}" type="datetimeFigureOut">
              <a:rPr lang="en-US" smtClean="0"/>
              <a:pPr/>
              <a:t>12/27/2018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B236E-22C7-4B40-8A7B-4419DD72E408}" type="slidenum">
              <a:rPr lang="en-US" smtClean="0"/>
              <a:pPr/>
              <a:t>‹#›</a:t>
            </a:fld>
            <a:endParaRPr lang="en-US"/>
          </a:p>
        </p:txBody>
      </p:sp>
    </p:spTree>
    <p:extLst>
      <p:ext uri="{BB962C8B-B14F-4D97-AF65-F5344CB8AC3E}">
        <p14:creationId xmlns:p14="http://schemas.microsoft.com/office/powerpoint/2010/main" xmlns="" val="34481332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CB236E-22C7-4B40-8A7B-4419DD72E408}" type="slidenum">
              <a:rPr lang="en-US" smtClean="0"/>
              <a:pPr/>
              <a:t>1</a:t>
            </a:fld>
            <a:endParaRPr lang="en-US"/>
          </a:p>
        </p:txBody>
      </p:sp>
    </p:spTree>
    <p:extLst>
      <p:ext uri="{BB962C8B-B14F-4D97-AF65-F5344CB8AC3E}">
        <p14:creationId xmlns:p14="http://schemas.microsoft.com/office/powerpoint/2010/main" xmlns="" val="4288334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1DF7310-C2E0-40DC-8CF1-CE682CD8A903}" type="datetime6">
              <a:rPr lang="en-US" smtClean="0"/>
              <a:pPr/>
              <a:t>December 18</a:t>
            </a:fld>
            <a:endParaRPr lang="en-US"/>
          </a:p>
        </p:txBody>
      </p:sp>
      <p:sp>
        <p:nvSpPr>
          <p:cNvPr id="5" name="Footer Placeholder 4"/>
          <p:cNvSpPr>
            <a:spLocks noGrp="1"/>
          </p:cNvSpPr>
          <p:nvPr>
            <p:ph type="ftr" sz="quarter" idx="11"/>
          </p:nvPr>
        </p:nvSpPr>
        <p:spPr/>
        <p:txBody>
          <a:bodyPr/>
          <a:lstStyle/>
          <a:p>
            <a:r>
              <a:rPr lang="en-US" smtClean="0"/>
              <a:t>International Institute of Information Technology, I²IT, P-14 Rajiv Gandhi Infotech Park, Hinjawadi, Pune - 411 057 Toll Free - 1800 233 4499 Website - www.isquareit.edu.in; Email - info@isquareit.edu.in</a:t>
            </a:r>
            <a:endParaRPr lang="en-US"/>
          </a:p>
        </p:txBody>
      </p:sp>
      <p:sp>
        <p:nvSpPr>
          <p:cNvPr id="6" name="Slide Number Placeholder 5"/>
          <p:cNvSpPr>
            <a:spLocks noGrp="1"/>
          </p:cNvSpPr>
          <p:nvPr>
            <p:ph type="sldNum" sz="quarter" idx="12"/>
          </p:nvPr>
        </p:nvSpPr>
        <p:spPr/>
        <p:txBody>
          <a:bodyPr/>
          <a:lstStyle/>
          <a:p>
            <a:fld id="{2132F048-54A0-41A2-8AE6-600831839AC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7DD3480-E08E-45F8-8334-67D739016B52}" type="datetime6">
              <a:rPr lang="en-US" smtClean="0"/>
              <a:pPr/>
              <a:t>December 18</a:t>
            </a:fld>
            <a:endParaRPr lang="en-US"/>
          </a:p>
        </p:txBody>
      </p:sp>
      <p:sp>
        <p:nvSpPr>
          <p:cNvPr id="5" name="Footer Placeholder 4"/>
          <p:cNvSpPr>
            <a:spLocks noGrp="1"/>
          </p:cNvSpPr>
          <p:nvPr>
            <p:ph type="ftr" sz="quarter" idx="11"/>
          </p:nvPr>
        </p:nvSpPr>
        <p:spPr/>
        <p:txBody>
          <a:bodyPr/>
          <a:lstStyle/>
          <a:p>
            <a:r>
              <a:rPr lang="en-US" smtClean="0"/>
              <a:t>International Institute of Information Technology, I²IT, P-14 Rajiv Gandhi Infotech Park, Hinjawadi, Pune - 411 057 Toll Free - 1800 233 4499 Website - www.isquareit.edu.in; Email - info@isquareit.edu.in</a:t>
            </a:r>
            <a:endParaRPr lang="en-US"/>
          </a:p>
        </p:txBody>
      </p:sp>
      <p:sp>
        <p:nvSpPr>
          <p:cNvPr id="6" name="Slide Number Placeholder 5"/>
          <p:cNvSpPr>
            <a:spLocks noGrp="1"/>
          </p:cNvSpPr>
          <p:nvPr>
            <p:ph type="sldNum" sz="quarter" idx="12"/>
          </p:nvPr>
        </p:nvSpPr>
        <p:spPr/>
        <p:txBody>
          <a:bodyPr/>
          <a:lstStyle/>
          <a:p>
            <a:fld id="{2132F048-54A0-41A2-8AE6-600831839AC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41"/>
            <a:ext cx="36576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12800" y="274641"/>
            <a:ext cx="10769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7182D88-91B2-4A77-98B2-D4568EE444B2}" type="datetime6">
              <a:rPr lang="en-US" smtClean="0"/>
              <a:pPr/>
              <a:t>December 18</a:t>
            </a:fld>
            <a:endParaRPr lang="en-US"/>
          </a:p>
        </p:txBody>
      </p:sp>
      <p:sp>
        <p:nvSpPr>
          <p:cNvPr id="5" name="Footer Placeholder 4"/>
          <p:cNvSpPr>
            <a:spLocks noGrp="1"/>
          </p:cNvSpPr>
          <p:nvPr>
            <p:ph type="ftr" sz="quarter" idx="11"/>
          </p:nvPr>
        </p:nvSpPr>
        <p:spPr/>
        <p:txBody>
          <a:bodyPr/>
          <a:lstStyle/>
          <a:p>
            <a:r>
              <a:rPr lang="en-US" smtClean="0"/>
              <a:t>International Institute of Information Technology, I²IT, P-14 Rajiv Gandhi Infotech Park, Hinjawadi, Pune - 411 057 Toll Free - 1800 233 4499 Website - www.isquareit.edu.in; Email - info@isquareit.edu.in</a:t>
            </a:r>
            <a:endParaRPr lang="en-US"/>
          </a:p>
        </p:txBody>
      </p:sp>
      <p:sp>
        <p:nvSpPr>
          <p:cNvPr id="6" name="Slide Number Placeholder 5"/>
          <p:cNvSpPr>
            <a:spLocks noGrp="1"/>
          </p:cNvSpPr>
          <p:nvPr>
            <p:ph type="sldNum" sz="quarter" idx="12"/>
          </p:nvPr>
        </p:nvSpPr>
        <p:spPr/>
        <p:txBody>
          <a:bodyPr/>
          <a:lstStyle/>
          <a:p>
            <a:fld id="{2132F048-54A0-41A2-8AE6-600831839AC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1371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81200"/>
            <a:ext cx="538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197600" y="1981200"/>
            <a:ext cx="538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BD7608F-0D86-4B5D-95CB-1836E08031D9}" type="slidenum">
              <a:rPr lang="en-US"/>
              <a:pPr>
                <a:defRPr/>
              </a:pPr>
              <a:t>‹#›</a:t>
            </a:fld>
            <a:endParaRPr lang="en-US"/>
          </a:p>
        </p:txBody>
      </p:sp>
    </p:spTree>
    <p:extLst>
      <p:ext uri="{BB962C8B-B14F-4D97-AF65-F5344CB8AC3E}">
        <p14:creationId xmlns:p14="http://schemas.microsoft.com/office/powerpoint/2010/main" xmlns="" val="2110527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BFCE7B4-1D5A-4E8B-B5F8-0CAC79AAFA76}" type="datetime6">
              <a:rPr lang="en-US" smtClean="0"/>
              <a:pPr/>
              <a:t>December 18</a:t>
            </a:fld>
            <a:endParaRPr lang="en-US"/>
          </a:p>
        </p:txBody>
      </p:sp>
      <p:sp>
        <p:nvSpPr>
          <p:cNvPr id="5" name="Footer Placeholder 4"/>
          <p:cNvSpPr>
            <a:spLocks noGrp="1"/>
          </p:cNvSpPr>
          <p:nvPr>
            <p:ph type="ftr" sz="quarter" idx="11"/>
          </p:nvPr>
        </p:nvSpPr>
        <p:spPr/>
        <p:txBody>
          <a:bodyPr/>
          <a:lstStyle/>
          <a:p>
            <a:r>
              <a:rPr lang="en-US" smtClean="0"/>
              <a:t>International Institute of Information Technology, I²IT, P-14 Rajiv Gandhi Infotech Park, Hinjawadi, Pune - 411 057 Toll Free - 1800 233 4499 Website - www.isquareit.edu.in; Email - info@isquareit.edu.in</a:t>
            </a:r>
            <a:endParaRPr lang="en-US"/>
          </a:p>
        </p:txBody>
      </p:sp>
      <p:sp>
        <p:nvSpPr>
          <p:cNvPr id="6" name="Slide Number Placeholder 5"/>
          <p:cNvSpPr>
            <a:spLocks noGrp="1"/>
          </p:cNvSpPr>
          <p:nvPr>
            <p:ph type="sldNum" sz="quarter" idx="12"/>
          </p:nvPr>
        </p:nvSpPr>
        <p:spPr/>
        <p:txBody>
          <a:bodyPr/>
          <a:lstStyle/>
          <a:p>
            <a:fld id="{2132F048-54A0-41A2-8AE6-600831839AC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441BD1-4637-45E6-A396-34E9CA765626}" type="datetime6">
              <a:rPr lang="en-US" smtClean="0"/>
              <a:pPr/>
              <a:t>December 18</a:t>
            </a:fld>
            <a:endParaRPr lang="en-US"/>
          </a:p>
        </p:txBody>
      </p:sp>
      <p:sp>
        <p:nvSpPr>
          <p:cNvPr id="5" name="Footer Placeholder 4"/>
          <p:cNvSpPr>
            <a:spLocks noGrp="1"/>
          </p:cNvSpPr>
          <p:nvPr>
            <p:ph type="ftr" sz="quarter" idx="11"/>
          </p:nvPr>
        </p:nvSpPr>
        <p:spPr/>
        <p:txBody>
          <a:bodyPr/>
          <a:lstStyle/>
          <a:p>
            <a:r>
              <a:rPr lang="en-US" smtClean="0"/>
              <a:t>International Institute of Information Technology, I²IT, P-14 Rajiv Gandhi Infotech Park, Hinjawadi, Pune - 411 057 Toll Free - 1800 233 4499 Website - www.isquareit.edu.in; Email - info@isquareit.edu.in</a:t>
            </a:r>
            <a:endParaRPr lang="en-US"/>
          </a:p>
        </p:txBody>
      </p:sp>
      <p:sp>
        <p:nvSpPr>
          <p:cNvPr id="6" name="Slide Number Placeholder 5"/>
          <p:cNvSpPr>
            <a:spLocks noGrp="1"/>
          </p:cNvSpPr>
          <p:nvPr>
            <p:ph type="sldNum" sz="quarter" idx="12"/>
          </p:nvPr>
        </p:nvSpPr>
        <p:spPr/>
        <p:txBody>
          <a:bodyPr/>
          <a:lstStyle/>
          <a:p>
            <a:fld id="{2132F048-54A0-41A2-8AE6-600831839AC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E62C380-F13A-4B2C-BC42-6BA46C919A0D}" type="datetime6">
              <a:rPr lang="en-US" smtClean="0"/>
              <a:pPr/>
              <a:t>December 18</a:t>
            </a:fld>
            <a:endParaRPr lang="en-US"/>
          </a:p>
        </p:txBody>
      </p:sp>
      <p:sp>
        <p:nvSpPr>
          <p:cNvPr id="6" name="Footer Placeholder 5"/>
          <p:cNvSpPr>
            <a:spLocks noGrp="1"/>
          </p:cNvSpPr>
          <p:nvPr>
            <p:ph type="ftr" sz="quarter" idx="11"/>
          </p:nvPr>
        </p:nvSpPr>
        <p:spPr/>
        <p:txBody>
          <a:bodyPr/>
          <a:lstStyle/>
          <a:p>
            <a:r>
              <a:rPr lang="en-US" smtClean="0"/>
              <a:t>International Institute of Information Technology, I²IT, P-14 Rajiv Gandhi Infotech Park, Hinjawadi, Pune - 411 057 Toll Free - 1800 233 4499 Website - www.isquareit.edu.in; Email - info@isquareit.edu.in</a:t>
            </a:r>
            <a:endParaRPr lang="en-US"/>
          </a:p>
        </p:txBody>
      </p:sp>
      <p:sp>
        <p:nvSpPr>
          <p:cNvPr id="7" name="Slide Number Placeholder 6"/>
          <p:cNvSpPr>
            <a:spLocks noGrp="1"/>
          </p:cNvSpPr>
          <p:nvPr>
            <p:ph type="sldNum" sz="quarter" idx="12"/>
          </p:nvPr>
        </p:nvSpPr>
        <p:spPr/>
        <p:txBody>
          <a:bodyPr/>
          <a:lstStyle/>
          <a:p>
            <a:fld id="{2132F048-54A0-41A2-8AE6-600831839AC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EB46E4E-E2D0-42AD-B78A-A5994A66D36F}" type="datetime6">
              <a:rPr lang="en-US" smtClean="0"/>
              <a:pPr/>
              <a:t>December 18</a:t>
            </a:fld>
            <a:endParaRPr lang="en-US"/>
          </a:p>
        </p:txBody>
      </p:sp>
      <p:sp>
        <p:nvSpPr>
          <p:cNvPr id="8" name="Footer Placeholder 7"/>
          <p:cNvSpPr>
            <a:spLocks noGrp="1"/>
          </p:cNvSpPr>
          <p:nvPr>
            <p:ph type="ftr" sz="quarter" idx="11"/>
          </p:nvPr>
        </p:nvSpPr>
        <p:spPr/>
        <p:txBody>
          <a:bodyPr/>
          <a:lstStyle/>
          <a:p>
            <a:r>
              <a:rPr lang="en-US" smtClean="0"/>
              <a:t>International Institute of Information Technology, I²IT, P-14 Rajiv Gandhi Infotech Park, Hinjawadi, Pune - 411 057 Toll Free - 1800 233 4499 Website - www.isquareit.edu.in; Email - info@isquareit.edu.in</a:t>
            </a:r>
            <a:endParaRPr lang="en-US"/>
          </a:p>
        </p:txBody>
      </p:sp>
      <p:sp>
        <p:nvSpPr>
          <p:cNvPr id="9" name="Slide Number Placeholder 8"/>
          <p:cNvSpPr>
            <a:spLocks noGrp="1"/>
          </p:cNvSpPr>
          <p:nvPr>
            <p:ph type="sldNum" sz="quarter" idx="12"/>
          </p:nvPr>
        </p:nvSpPr>
        <p:spPr/>
        <p:txBody>
          <a:bodyPr/>
          <a:lstStyle/>
          <a:p>
            <a:fld id="{2132F048-54A0-41A2-8AE6-600831839AC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809381B-B216-4ED7-9063-0251A5528800}" type="datetime6">
              <a:rPr lang="en-US" smtClean="0"/>
              <a:pPr/>
              <a:t>December 18</a:t>
            </a:fld>
            <a:endParaRPr lang="en-US"/>
          </a:p>
        </p:txBody>
      </p:sp>
      <p:sp>
        <p:nvSpPr>
          <p:cNvPr id="4" name="Footer Placeholder 3"/>
          <p:cNvSpPr>
            <a:spLocks noGrp="1"/>
          </p:cNvSpPr>
          <p:nvPr>
            <p:ph type="ftr" sz="quarter" idx="11"/>
          </p:nvPr>
        </p:nvSpPr>
        <p:spPr/>
        <p:txBody>
          <a:bodyPr/>
          <a:lstStyle/>
          <a:p>
            <a:r>
              <a:rPr lang="en-US" smtClean="0"/>
              <a:t>International Institute of Information Technology, I²IT, P-14 Rajiv Gandhi Infotech Park, Hinjawadi, Pune - 411 057 Toll Free - 1800 233 4499 Website - www.isquareit.edu.in; Email - info@isquareit.edu.in</a:t>
            </a:r>
            <a:endParaRPr lang="en-US"/>
          </a:p>
        </p:txBody>
      </p:sp>
      <p:sp>
        <p:nvSpPr>
          <p:cNvPr id="5" name="Slide Number Placeholder 4"/>
          <p:cNvSpPr>
            <a:spLocks noGrp="1"/>
          </p:cNvSpPr>
          <p:nvPr>
            <p:ph type="sldNum" sz="quarter" idx="12"/>
          </p:nvPr>
        </p:nvSpPr>
        <p:spPr/>
        <p:txBody>
          <a:bodyPr/>
          <a:lstStyle/>
          <a:p>
            <a:fld id="{2132F048-54A0-41A2-8AE6-600831839AC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9ADB7C-EB9B-416C-A048-2F3F9BE383E6}" type="datetime6">
              <a:rPr lang="en-US" smtClean="0"/>
              <a:pPr/>
              <a:t>December 18</a:t>
            </a:fld>
            <a:endParaRPr lang="en-US"/>
          </a:p>
        </p:txBody>
      </p:sp>
      <p:sp>
        <p:nvSpPr>
          <p:cNvPr id="3" name="Footer Placeholder 2"/>
          <p:cNvSpPr>
            <a:spLocks noGrp="1"/>
          </p:cNvSpPr>
          <p:nvPr>
            <p:ph type="ftr" sz="quarter" idx="11"/>
          </p:nvPr>
        </p:nvSpPr>
        <p:spPr/>
        <p:txBody>
          <a:bodyPr/>
          <a:lstStyle/>
          <a:p>
            <a:r>
              <a:rPr lang="en-US" smtClean="0"/>
              <a:t>International Institute of Information Technology, I²IT, P-14 Rajiv Gandhi Infotech Park, Hinjawadi, Pune - 411 057 Toll Free - 1800 233 4499 Website - www.isquareit.edu.in; Email - info@isquareit.edu.in</a:t>
            </a:r>
            <a:endParaRPr lang="en-US"/>
          </a:p>
        </p:txBody>
      </p:sp>
      <p:sp>
        <p:nvSpPr>
          <p:cNvPr id="4" name="Slide Number Placeholder 3"/>
          <p:cNvSpPr>
            <a:spLocks noGrp="1"/>
          </p:cNvSpPr>
          <p:nvPr>
            <p:ph type="sldNum" sz="quarter" idx="12"/>
          </p:nvPr>
        </p:nvSpPr>
        <p:spPr/>
        <p:txBody>
          <a:bodyPr/>
          <a:lstStyle/>
          <a:p>
            <a:fld id="{2132F048-54A0-41A2-8AE6-600831839AC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893383-9591-48A7-BB10-44692E09712B}" type="datetime6">
              <a:rPr lang="en-US" smtClean="0"/>
              <a:pPr/>
              <a:t>December 18</a:t>
            </a:fld>
            <a:endParaRPr lang="en-US"/>
          </a:p>
        </p:txBody>
      </p:sp>
      <p:sp>
        <p:nvSpPr>
          <p:cNvPr id="6" name="Footer Placeholder 5"/>
          <p:cNvSpPr>
            <a:spLocks noGrp="1"/>
          </p:cNvSpPr>
          <p:nvPr>
            <p:ph type="ftr" sz="quarter" idx="11"/>
          </p:nvPr>
        </p:nvSpPr>
        <p:spPr/>
        <p:txBody>
          <a:bodyPr/>
          <a:lstStyle/>
          <a:p>
            <a:r>
              <a:rPr lang="en-US" smtClean="0"/>
              <a:t>International Institute of Information Technology, I²IT, P-14 Rajiv Gandhi Infotech Park, Hinjawadi, Pune - 411 057 Toll Free - 1800 233 4499 Website - www.isquareit.edu.in; Email - info@isquareit.edu.in</a:t>
            </a:r>
            <a:endParaRPr lang="en-US"/>
          </a:p>
        </p:txBody>
      </p:sp>
      <p:sp>
        <p:nvSpPr>
          <p:cNvPr id="7" name="Slide Number Placeholder 6"/>
          <p:cNvSpPr>
            <a:spLocks noGrp="1"/>
          </p:cNvSpPr>
          <p:nvPr>
            <p:ph type="sldNum" sz="quarter" idx="12"/>
          </p:nvPr>
        </p:nvSpPr>
        <p:spPr/>
        <p:txBody>
          <a:bodyPr/>
          <a:lstStyle/>
          <a:p>
            <a:fld id="{2132F048-54A0-41A2-8AE6-600831839AC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90939C-1984-4687-A0AE-CC8E02AF7F95}" type="datetime6">
              <a:rPr lang="en-US" smtClean="0"/>
              <a:pPr/>
              <a:t>December 18</a:t>
            </a:fld>
            <a:endParaRPr lang="en-US"/>
          </a:p>
        </p:txBody>
      </p:sp>
      <p:sp>
        <p:nvSpPr>
          <p:cNvPr id="6" name="Footer Placeholder 5"/>
          <p:cNvSpPr>
            <a:spLocks noGrp="1"/>
          </p:cNvSpPr>
          <p:nvPr>
            <p:ph type="ftr" sz="quarter" idx="11"/>
          </p:nvPr>
        </p:nvSpPr>
        <p:spPr/>
        <p:txBody>
          <a:bodyPr/>
          <a:lstStyle/>
          <a:p>
            <a:r>
              <a:rPr lang="en-US" smtClean="0"/>
              <a:t>International Institute of Information Technology, I²IT, P-14 Rajiv Gandhi Infotech Park, Hinjawadi, Pune - 411 057 Toll Free - 1800 233 4499 Website - www.isquareit.edu.in; Email - info@isquareit.edu.in</a:t>
            </a:r>
            <a:endParaRPr lang="en-US"/>
          </a:p>
        </p:txBody>
      </p:sp>
      <p:sp>
        <p:nvSpPr>
          <p:cNvPr id="7" name="Slide Number Placeholder 6"/>
          <p:cNvSpPr>
            <a:spLocks noGrp="1"/>
          </p:cNvSpPr>
          <p:nvPr>
            <p:ph type="sldNum" sz="quarter" idx="12"/>
          </p:nvPr>
        </p:nvSpPr>
        <p:spPr/>
        <p:txBody>
          <a:bodyPr/>
          <a:lstStyle/>
          <a:p>
            <a:fld id="{2132F048-54A0-41A2-8AE6-600831839AC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A477C0-C6D1-4091-9EC2-3F3879FCC409}" type="datetime6">
              <a:rPr lang="en-US" smtClean="0"/>
              <a:pPr/>
              <a:t>December 18</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International Institute of Information Technology, I²IT, P-14 Rajiv Gandhi Infotech Park, Hinjawadi, Pune - 411 057 Toll Free - 1800 233 4499 Website - www.isquareit.edu.in; Email - info@isquareit.edu.in</a:t>
            </a:r>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32F048-54A0-41A2-8AE6-600831839AC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info@isquareit.edu.in" TargetMode="External"/><Relationship Id="rId5" Type="http://schemas.openxmlformats.org/officeDocument/2006/relationships/hyperlink" Target="http://www.isquareit.edu.in/"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hyperlink" Target="mailto:sachindrac@isquareit.edu.in" TargetMode="External"/><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mailto:info@isquareit.edu.in"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12.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CN.jpg"/>
          <p:cNvPicPr>
            <a:picLocks noChangeAspect="1"/>
          </p:cNvPicPr>
          <p:nvPr/>
        </p:nvPicPr>
        <p:blipFill>
          <a:blip r:embed="rId3" cstate="print"/>
          <a:stretch>
            <a:fillRect/>
          </a:stretch>
        </p:blipFill>
        <p:spPr>
          <a:xfrm>
            <a:off x="0" y="808789"/>
            <a:ext cx="12215763" cy="5250635"/>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0" y="0"/>
            <a:ext cx="1812415" cy="840740"/>
          </a:xfrm>
          <a:prstGeom prst="rect">
            <a:avLst/>
          </a:prstGeom>
        </p:spPr>
      </p:pic>
      <p:sp>
        <p:nvSpPr>
          <p:cNvPr id="6" name="Footer Placeholder 15"/>
          <p:cNvSpPr>
            <a:spLocks noGrp="1"/>
          </p:cNvSpPr>
          <p:nvPr>
            <p:ph type="ftr" sz="quarter" idx="11"/>
          </p:nvPr>
        </p:nvSpPr>
        <p:spPr>
          <a:xfrm>
            <a:off x="0" y="6400165"/>
            <a:ext cx="12192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5"/>
              </a:rPr>
              <a:t>www.isquareit.edu.in</a:t>
            </a:r>
            <a:r>
              <a:rPr lang="en-US" dirty="0" smtClean="0">
                <a:solidFill>
                  <a:srgbClr val="FF0000"/>
                </a:solidFill>
              </a:rPr>
              <a:t> ; Email - </a:t>
            </a:r>
            <a:r>
              <a:rPr lang="en-US" dirty="0" smtClean="0">
                <a:solidFill>
                  <a:srgbClr val="FF0000"/>
                </a:solidFill>
                <a:hlinkClick r:id="rId6"/>
              </a:rPr>
              <a:t>info@isquareit.edu.in</a:t>
            </a:r>
            <a:r>
              <a:rPr lang="en-US" dirty="0" smtClean="0">
                <a:solidFill>
                  <a:srgbClr val="FF0000"/>
                </a:solidFill>
              </a:rPr>
              <a:t> </a:t>
            </a:r>
            <a:endParaRPr lang="en-US" dirty="0">
              <a:solidFill>
                <a:srgbClr val="FF0000"/>
              </a:solidFill>
            </a:endParaRPr>
          </a:p>
        </p:txBody>
      </p:sp>
      <p:sp>
        <p:nvSpPr>
          <p:cNvPr id="2" name="Rectangle 1"/>
          <p:cNvSpPr/>
          <p:nvPr/>
        </p:nvSpPr>
        <p:spPr>
          <a:xfrm>
            <a:off x="398315" y="3622286"/>
            <a:ext cx="11391260" cy="2246769"/>
          </a:xfrm>
          <a:prstGeom prst="rect">
            <a:avLst/>
          </a:prstGeom>
        </p:spPr>
        <p:txBody>
          <a:bodyPr wrap="none">
            <a:spAutoFit/>
          </a:bodyPr>
          <a:lstStyle/>
          <a:p>
            <a:pPr algn="ctr"/>
            <a:r>
              <a:rPr lang="en-US" sz="2800" dirty="0" smtClean="0">
                <a:solidFill>
                  <a:schemeClr val="bg1"/>
                </a:solidFill>
                <a:latin typeface="Bahnschrift SemiLight" pitchFamily="34" charset="0"/>
              </a:rPr>
              <a:t>By </a:t>
            </a:r>
            <a:r>
              <a:rPr lang="en-US" sz="2800" dirty="0" err="1" smtClean="0">
                <a:solidFill>
                  <a:schemeClr val="bg1"/>
                </a:solidFill>
                <a:latin typeface="Bahnschrift SemiLight" pitchFamily="34" charset="0"/>
              </a:rPr>
              <a:t>Sachindra</a:t>
            </a:r>
            <a:r>
              <a:rPr lang="en-US" sz="2800" dirty="0" smtClean="0">
                <a:solidFill>
                  <a:schemeClr val="bg1"/>
                </a:solidFill>
                <a:latin typeface="Bahnschrift SemiLight" pitchFamily="34" charset="0"/>
              </a:rPr>
              <a:t> </a:t>
            </a:r>
            <a:r>
              <a:rPr lang="en-US" sz="2800" dirty="0" err="1" smtClean="0">
                <a:solidFill>
                  <a:schemeClr val="bg1"/>
                </a:solidFill>
                <a:latin typeface="Bahnschrift SemiLight" pitchFamily="34" charset="0"/>
              </a:rPr>
              <a:t>Chavan</a:t>
            </a:r>
            <a:endParaRPr lang="en-US" sz="2800" dirty="0" smtClean="0">
              <a:solidFill>
                <a:schemeClr val="bg1"/>
              </a:solidFill>
              <a:latin typeface="Bahnschrift SemiLight" pitchFamily="34" charset="0"/>
            </a:endParaRPr>
          </a:p>
          <a:p>
            <a:pPr algn="ctr"/>
            <a:r>
              <a:rPr lang="en-US" sz="2800" dirty="0" smtClean="0">
                <a:solidFill>
                  <a:schemeClr val="bg1"/>
                </a:solidFill>
                <a:latin typeface="Bahnschrift SemiLight" pitchFamily="34" charset="0"/>
              </a:rPr>
              <a:t>Department of Information Technology,</a:t>
            </a:r>
          </a:p>
          <a:p>
            <a:pPr algn="ctr"/>
            <a:r>
              <a:rPr lang="en-US" sz="2800" dirty="0" smtClean="0">
                <a:solidFill>
                  <a:schemeClr val="bg1"/>
                </a:solidFill>
                <a:latin typeface="Bahnschrift SemiLight" pitchFamily="34" charset="0"/>
              </a:rPr>
              <a:t>Hope Foundation’s International Institute of Information Technology, I²IT</a:t>
            </a:r>
          </a:p>
          <a:p>
            <a:pPr algn="ctr"/>
            <a:r>
              <a:rPr lang="en-US" sz="2800" dirty="0" smtClean="0">
                <a:solidFill>
                  <a:schemeClr val="bg1"/>
                </a:solidFill>
                <a:latin typeface="Bahnschrift SemiLight" pitchFamily="34" charset="0"/>
              </a:rPr>
              <a:t>Pune</a:t>
            </a:r>
          </a:p>
          <a:p>
            <a:pPr algn="ctr"/>
            <a:r>
              <a:rPr lang="en-US" sz="2800" dirty="0" smtClean="0">
                <a:solidFill>
                  <a:schemeClr val="bg1"/>
                </a:solidFill>
                <a:latin typeface="Bahnschrift SemiLight" pitchFamily="34" charset="0"/>
              </a:rPr>
              <a:t> </a:t>
            </a:r>
            <a:endParaRPr lang="en-US" sz="2800" dirty="0">
              <a:solidFill>
                <a:schemeClr val="bg1"/>
              </a:solidFill>
              <a:latin typeface="Bahnschrift SemiLight" pitchFamily="34" charset="0"/>
            </a:endParaRPr>
          </a:p>
        </p:txBody>
      </p:sp>
      <p:sp>
        <p:nvSpPr>
          <p:cNvPr id="3" name="Rectangle 2"/>
          <p:cNvSpPr/>
          <p:nvPr/>
        </p:nvSpPr>
        <p:spPr>
          <a:xfrm>
            <a:off x="0" y="1147310"/>
            <a:ext cx="12191999" cy="646331"/>
          </a:xfrm>
          <a:prstGeom prst="rect">
            <a:avLst/>
          </a:prstGeom>
        </p:spPr>
        <p:txBody>
          <a:bodyPr wrap="square">
            <a:spAutoFit/>
          </a:bodyPr>
          <a:lstStyle/>
          <a:p>
            <a:pPr algn="ctr"/>
            <a:r>
              <a:rPr lang="en-US" sz="3600" b="1" dirty="0" smtClean="0">
                <a:solidFill>
                  <a:schemeClr val="bg1"/>
                </a:solidFill>
                <a:latin typeface="Bahnschrift SemiLight" pitchFamily="34" charset="0"/>
              </a:rPr>
              <a:t>COMPUTER NETWORK TECHNOLOGY</a:t>
            </a:r>
            <a:endParaRPr lang="en-US" sz="3600" b="1" dirty="0">
              <a:solidFill>
                <a:schemeClr val="bg1"/>
              </a:solidFill>
              <a:latin typeface="Bahnschrift SemiLight" pitchFamily="34" charset="0"/>
            </a:endParaRPr>
          </a:p>
        </p:txBody>
      </p:sp>
      <p:sp>
        <p:nvSpPr>
          <p:cNvPr id="8" name="Rectangle 7"/>
          <p:cNvSpPr/>
          <p:nvPr/>
        </p:nvSpPr>
        <p:spPr>
          <a:xfrm>
            <a:off x="9192461" y="5743694"/>
            <a:ext cx="2999539" cy="230832"/>
          </a:xfrm>
          <a:prstGeom prst="rect">
            <a:avLst/>
          </a:prstGeom>
        </p:spPr>
        <p:txBody>
          <a:bodyPr wrap="none">
            <a:spAutoFit/>
          </a:bodyPr>
          <a:lstStyle/>
          <a:p>
            <a:r>
              <a:rPr lang="en-IN" sz="900" dirty="0" smtClean="0">
                <a:solidFill>
                  <a:schemeClr val="bg1"/>
                </a:solidFill>
              </a:rPr>
              <a:t>http://idrona.in/benefits-limitations-computer-networking/</a:t>
            </a:r>
            <a:endParaRPr lang="en-IN" sz="900" dirty="0">
              <a:solidFill>
                <a:schemeClr val="bg1"/>
              </a:solidFill>
            </a:endParaRPr>
          </a:p>
        </p:txBody>
      </p:sp>
    </p:spTree>
    <p:extLst>
      <p:ext uri="{BB962C8B-B14F-4D97-AF65-F5344CB8AC3E}">
        <p14:creationId xmlns:p14="http://schemas.microsoft.com/office/powerpoint/2010/main" xmlns="" val="9891926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defRPr/>
            </a:pPr>
            <a:r>
              <a:rPr lang="en-US" smtClean="0"/>
              <a:t>Disadvantages of DHCP</a:t>
            </a:r>
          </a:p>
        </p:txBody>
      </p:sp>
      <p:sp>
        <p:nvSpPr>
          <p:cNvPr id="82947" name="Rectangle 3"/>
          <p:cNvSpPr>
            <a:spLocks noGrp="1" noChangeArrowheads="1"/>
          </p:cNvSpPr>
          <p:nvPr>
            <p:ph type="body" idx="1"/>
          </p:nvPr>
        </p:nvSpPr>
        <p:spPr/>
        <p:txBody>
          <a:bodyPr/>
          <a:lstStyle/>
          <a:p>
            <a:pPr eaLnBrk="1" hangingPunct="1">
              <a:defRPr/>
            </a:pPr>
            <a:r>
              <a:rPr lang="en-US" sz="2800" smtClean="0"/>
              <a:t>When DHCP server is unavailable, client is unable to access enterprises network</a:t>
            </a:r>
          </a:p>
          <a:p>
            <a:pPr eaLnBrk="1" hangingPunct="1">
              <a:defRPr/>
            </a:pPr>
            <a:endParaRPr lang="en-US" sz="2800" smtClean="0"/>
          </a:p>
          <a:p>
            <a:pPr eaLnBrk="1" hangingPunct="1">
              <a:defRPr/>
            </a:pPr>
            <a:r>
              <a:rPr lang="en-US" sz="2800" smtClean="0"/>
              <a:t>Your machine name does not change when you get a new IP address </a:t>
            </a:r>
          </a:p>
          <a:p>
            <a:pPr eaLnBrk="1" hangingPunct="1">
              <a:buFont typeface="Wingdings" pitchFamily="2" charset="2"/>
              <a:buNone/>
              <a:defRPr/>
            </a:pPr>
            <a:endParaRPr lang="en-US" sz="280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812415" cy="840740"/>
          </a:xfrm>
          <a:prstGeom prst="rect">
            <a:avLst/>
          </a:prstGeom>
        </p:spPr>
      </p:pic>
      <p:sp>
        <p:nvSpPr>
          <p:cNvPr id="5" name="Footer Placeholder 15"/>
          <p:cNvSpPr>
            <a:spLocks noGrp="1"/>
          </p:cNvSpPr>
          <p:nvPr>
            <p:ph type="ftr" sz="quarter" idx="11"/>
          </p:nvPr>
        </p:nvSpPr>
        <p:spPr>
          <a:xfrm>
            <a:off x="0" y="6400165"/>
            <a:ext cx="12192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
        <p:nvSpPr>
          <p:cNvPr id="6" name="Footer Placeholder 15"/>
          <p:cNvSpPr txBox="1">
            <a:spLocks/>
          </p:cNvSpPr>
          <p:nvPr/>
        </p:nvSpPr>
        <p:spPr>
          <a:xfrm>
            <a:off x="152400" y="6552565"/>
            <a:ext cx="12192000" cy="45783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rgbClr val="FF0000"/>
                </a:solidFill>
                <a:effectLst/>
                <a:uLnTx/>
                <a:uFillTx/>
                <a:latin typeface="+mn-lt"/>
                <a:ea typeface="+mn-ea"/>
                <a:cs typeface="+mn-cs"/>
              </a:rPr>
              <a:t>Hope Foundation’s International Institute of Information Technology, I²IT, P-14 Rajiv Gandhi Infotech Park, Hinjawadi, Pune - 411 057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rgbClr val="FF0000"/>
                </a:solidFill>
                <a:effectLst/>
                <a:uLnTx/>
                <a:uFillTx/>
                <a:latin typeface="+mn-lt"/>
                <a:ea typeface="+mn-ea"/>
                <a:cs typeface="+mn-cs"/>
              </a:rPr>
              <a:t>Tel - +91 20 22933441 / 2 / 3  |  Website - </a:t>
            </a:r>
            <a:r>
              <a:rPr kumimoji="0" lang="en-US" sz="1200" b="0" i="0" u="none" strike="noStrike" kern="1200" cap="none" spc="0" normalizeH="0" baseline="0" noProof="0" smtClean="0">
                <a:ln>
                  <a:noFill/>
                </a:ln>
                <a:solidFill>
                  <a:srgbClr val="FF0000"/>
                </a:solidFill>
                <a:effectLst/>
                <a:uLnTx/>
                <a:uFillTx/>
                <a:latin typeface="+mn-lt"/>
                <a:ea typeface="+mn-ea"/>
                <a:cs typeface="+mn-cs"/>
                <a:hlinkClick r:id="rId3"/>
              </a:rPr>
              <a:t>www.isquareit.edu.in</a:t>
            </a:r>
            <a:r>
              <a:rPr kumimoji="0" lang="en-US" sz="1200" b="0" i="0" u="none" strike="noStrike" kern="1200" cap="none" spc="0" normalizeH="0" baseline="0" noProof="0" smtClean="0">
                <a:ln>
                  <a:noFill/>
                </a:ln>
                <a:solidFill>
                  <a:srgbClr val="FF0000"/>
                </a:solidFill>
                <a:effectLst/>
                <a:uLnTx/>
                <a:uFillTx/>
                <a:latin typeface="+mn-lt"/>
                <a:ea typeface="+mn-ea"/>
                <a:cs typeface="+mn-cs"/>
              </a:rPr>
              <a:t> ; Email - </a:t>
            </a:r>
            <a:r>
              <a:rPr kumimoji="0" lang="en-US" sz="1200" b="0" i="0" u="none" strike="noStrike" kern="1200" cap="none" spc="0" normalizeH="0" baseline="0" noProof="0" smtClean="0">
                <a:ln>
                  <a:noFill/>
                </a:ln>
                <a:solidFill>
                  <a:srgbClr val="FF0000"/>
                </a:solidFill>
                <a:effectLst/>
                <a:uLnTx/>
                <a:uFillTx/>
                <a:latin typeface="+mn-lt"/>
                <a:ea typeface="+mn-ea"/>
                <a:cs typeface="+mn-cs"/>
                <a:hlinkClick r:id="rId4"/>
              </a:rPr>
              <a:t>info@isquareit.edu.in</a:t>
            </a:r>
            <a:r>
              <a:rPr kumimoji="0" lang="en-US" sz="1200" b="0" i="0" u="none" strike="noStrike" kern="1200" cap="none" spc="0" normalizeH="0" baseline="0" noProof="0" smtClean="0">
                <a:ln>
                  <a:noFill/>
                </a:ln>
                <a:solidFill>
                  <a:srgbClr val="FF0000"/>
                </a:solidFill>
                <a:effectLst/>
                <a:uLnTx/>
                <a:uFillTx/>
                <a:latin typeface="+mn-lt"/>
                <a:ea typeface="+mn-ea"/>
                <a:cs typeface="+mn-cs"/>
              </a:rPr>
              <a:t> </a:t>
            </a:r>
            <a:endParaRPr kumimoji="0" lang="en-US" sz="1200" b="0" i="0" u="none" strike="noStrike" kern="1200" cap="none" spc="0" normalizeH="0" baseline="0" noProof="0" dirty="0">
              <a:ln>
                <a:noFill/>
              </a:ln>
              <a:solidFill>
                <a:srgbClr val="FF0000"/>
              </a:solidFill>
              <a:effectLst/>
              <a:uLnTx/>
              <a:uFillTx/>
              <a:latin typeface="+mn-lt"/>
              <a:ea typeface="+mn-ea"/>
              <a:cs typeface="+mn-cs"/>
            </a:endParaRPr>
          </a:p>
        </p:txBody>
      </p:sp>
    </p:spTree>
    <p:extLst>
      <p:ext uri="{BB962C8B-B14F-4D97-AF65-F5344CB8AC3E}">
        <p14:creationId xmlns:p14="http://schemas.microsoft.com/office/powerpoint/2010/main" xmlns="" val="1069933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defRPr/>
            </a:pPr>
            <a:r>
              <a:rPr lang="en-US" smtClean="0"/>
              <a:t>Security problem</a:t>
            </a:r>
          </a:p>
        </p:txBody>
      </p:sp>
      <p:sp>
        <p:nvSpPr>
          <p:cNvPr id="83971" name="Rectangle 3"/>
          <p:cNvSpPr>
            <a:spLocks noGrp="1" noChangeArrowheads="1"/>
          </p:cNvSpPr>
          <p:nvPr>
            <p:ph type="body" idx="1"/>
          </p:nvPr>
        </p:nvSpPr>
        <p:spPr/>
        <p:txBody>
          <a:bodyPr/>
          <a:lstStyle/>
          <a:p>
            <a:pPr eaLnBrk="1" hangingPunct="1">
              <a:defRPr/>
            </a:pPr>
            <a:r>
              <a:rPr lang="en-US" smtClean="0"/>
              <a:t>DHCP is an unauthenticated protocol</a:t>
            </a:r>
          </a:p>
          <a:p>
            <a:pPr lvl="1" eaLnBrk="1" hangingPunct="1">
              <a:buClr>
                <a:srgbClr val="66FFFF"/>
              </a:buClr>
              <a:buFont typeface="Wingdings" pitchFamily="2" charset="2"/>
              <a:buChar char="ü"/>
              <a:defRPr/>
            </a:pPr>
            <a:r>
              <a:rPr lang="en-US" sz="2400" smtClean="0"/>
              <a:t>When connecting to a network, the user is not required to provide credentials in order to obtain a lease</a:t>
            </a:r>
          </a:p>
          <a:p>
            <a:pPr lvl="1" eaLnBrk="1" hangingPunct="1">
              <a:buClr>
                <a:srgbClr val="66FFFF"/>
              </a:buClr>
              <a:buFont typeface="Wingdings" pitchFamily="2" charset="2"/>
              <a:buChar char="ü"/>
              <a:defRPr/>
            </a:pPr>
            <a:r>
              <a:rPr lang="en-US" sz="2400" smtClean="0"/>
              <a:t>Malicious users with physical access to the DHCP-enabled network can instigate a denial-of-service attack on DHCP servers by requesting many leases from the server, thereby depleting the number of leases that are available to other DHCP clients</a:t>
            </a:r>
            <a:r>
              <a:rPr lang="en-US" smtClean="0"/>
              <a:t> 	 </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812415" cy="840740"/>
          </a:xfrm>
          <a:prstGeom prst="rect">
            <a:avLst/>
          </a:prstGeom>
        </p:spPr>
      </p:pic>
      <p:sp>
        <p:nvSpPr>
          <p:cNvPr id="5" name="Footer Placeholder 15"/>
          <p:cNvSpPr>
            <a:spLocks noGrp="1"/>
          </p:cNvSpPr>
          <p:nvPr>
            <p:ph type="ftr" sz="quarter" idx="11"/>
          </p:nvPr>
        </p:nvSpPr>
        <p:spPr>
          <a:xfrm>
            <a:off x="0" y="6400165"/>
            <a:ext cx="12192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extLst>
      <p:ext uri="{BB962C8B-B14F-4D97-AF65-F5344CB8AC3E}">
        <p14:creationId xmlns:p14="http://schemas.microsoft.com/office/powerpoint/2010/main" xmlns="" val="3120747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defRPr/>
            </a:pPr>
            <a:r>
              <a:rPr lang="en-US" smtClean="0"/>
              <a:t>Easy to set-up and administer</a:t>
            </a:r>
          </a:p>
        </p:txBody>
      </p:sp>
      <p:sp>
        <p:nvSpPr>
          <p:cNvPr id="84995" name="Rectangle 3"/>
          <p:cNvSpPr>
            <a:spLocks noGrp="1" noChangeArrowheads="1"/>
          </p:cNvSpPr>
          <p:nvPr>
            <p:ph type="body" idx="1"/>
          </p:nvPr>
        </p:nvSpPr>
        <p:spPr/>
        <p:txBody>
          <a:bodyPr/>
          <a:lstStyle/>
          <a:p>
            <a:pPr eaLnBrk="1" hangingPunct="1">
              <a:defRPr/>
            </a:pPr>
            <a:r>
              <a:rPr lang="en-US" sz="2800" smtClean="0"/>
              <a:t>DHCP servers are easy to administer and can be set-up in just a few minutes </a:t>
            </a:r>
          </a:p>
          <a:p>
            <a:pPr eaLnBrk="1" hangingPunct="1">
              <a:buFont typeface="Wingdings" pitchFamily="2" charset="2"/>
              <a:buNone/>
              <a:defRPr/>
            </a:pPr>
            <a:endParaRPr lang="en-US" sz="2800" smtClean="0"/>
          </a:p>
          <a:p>
            <a:pPr eaLnBrk="1" hangingPunct="1">
              <a:defRPr/>
            </a:pPr>
            <a:r>
              <a:rPr lang="en-US" sz="2800" smtClean="0"/>
              <a:t>Client addresses are assigned automatically </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812415" cy="840740"/>
          </a:xfrm>
          <a:prstGeom prst="rect">
            <a:avLst/>
          </a:prstGeom>
        </p:spPr>
      </p:pic>
      <p:sp>
        <p:nvSpPr>
          <p:cNvPr id="5" name="Footer Placeholder 15"/>
          <p:cNvSpPr>
            <a:spLocks noGrp="1"/>
          </p:cNvSpPr>
          <p:nvPr>
            <p:ph type="ftr" sz="quarter" idx="11"/>
          </p:nvPr>
        </p:nvSpPr>
        <p:spPr>
          <a:xfrm>
            <a:off x="0" y="6400165"/>
            <a:ext cx="12192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extLst>
      <p:ext uri="{BB962C8B-B14F-4D97-AF65-F5344CB8AC3E}">
        <p14:creationId xmlns:p14="http://schemas.microsoft.com/office/powerpoint/2010/main" xmlns="" val="27855790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defRPr/>
            </a:pPr>
            <a:r>
              <a:rPr lang="en-US" smtClean="0"/>
              <a:t>Limitations </a:t>
            </a:r>
          </a:p>
        </p:txBody>
      </p:sp>
      <p:sp>
        <p:nvSpPr>
          <p:cNvPr id="86019" name="Rectangle 3"/>
          <p:cNvSpPr>
            <a:spLocks noGrp="1" noChangeArrowheads="1"/>
          </p:cNvSpPr>
          <p:nvPr>
            <p:ph type="body" idx="1"/>
          </p:nvPr>
        </p:nvSpPr>
        <p:spPr/>
        <p:txBody>
          <a:bodyPr/>
          <a:lstStyle/>
          <a:p>
            <a:pPr eaLnBrk="1" hangingPunct="1">
              <a:defRPr/>
            </a:pPr>
            <a:r>
              <a:rPr lang="en-US" smtClean="0"/>
              <a:t>Some machines on your network need to be at fixed addresses, for example servers and routers</a:t>
            </a:r>
          </a:p>
          <a:p>
            <a:pPr eaLnBrk="1" hangingPunct="1">
              <a:defRPr/>
            </a:pPr>
            <a:r>
              <a:rPr lang="en-US" smtClean="0"/>
              <a:t>You need to be able to assign a machine to run the DHCP server continually as it must be available at all times when clients need IP access </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812415" cy="840740"/>
          </a:xfrm>
          <a:prstGeom prst="rect">
            <a:avLst/>
          </a:prstGeom>
        </p:spPr>
      </p:pic>
      <p:sp>
        <p:nvSpPr>
          <p:cNvPr id="5" name="Footer Placeholder 15"/>
          <p:cNvSpPr>
            <a:spLocks noGrp="1"/>
          </p:cNvSpPr>
          <p:nvPr>
            <p:ph type="ftr" sz="quarter" idx="11"/>
          </p:nvPr>
        </p:nvSpPr>
        <p:spPr>
          <a:xfrm>
            <a:off x="0" y="6400165"/>
            <a:ext cx="12192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extLst>
      <p:ext uri="{BB962C8B-B14F-4D97-AF65-F5344CB8AC3E}">
        <p14:creationId xmlns:p14="http://schemas.microsoft.com/office/powerpoint/2010/main" xmlns="" val="14460790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defRPr/>
            </a:pPr>
            <a:r>
              <a:rPr lang="en-US" smtClean="0"/>
              <a:t>Conclusion</a:t>
            </a:r>
          </a:p>
        </p:txBody>
      </p:sp>
      <p:sp>
        <p:nvSpPr>
          <p:cNvPr id="88067" name="Rectangle 3"/>
          <p:cNvSpPr>
            <a:spLocks noGrp="1" noChangeArrowheads="1"/>
          </p:cNvSpPr>
          <p:nvPr>
            <p:ph type="body" idx="1"/>
          </p:nvPr>
        </p:nvSpPr>
        <p:spPr>
          <a:xfrm>
            <a:off x="609600" y="1828800"/>
            <a:ext cx="10972800" cy="4114800"/>
          </a:xfrm>
        </p:spPr>
        <p:txBody>
          <a:bodyPr/>
          <a:lstStyle/>
          <a:p>
            <a:pPr eaLnBrk="1" hangingPunct="1">
              <a:lnSpc>
                <a:spcPct val="80000"/>
              </a:lnSpc>
              <a:defRPr/>
            </a:pPr>
            <a:r>
              <a:rPr lang="en-US" sz="2400" smtClean="0"/>
              <a:t>Assigning client addresses automatically is by far the easiest option of the two:</a:t>
            </a:r>
          </a:p>
          <a:p>
            <a:pPr lvl="1" eaLnBrk="1" hangingPunct="1">
              <a:lnSpc>
                <a:spcPct val="80000"/>
              </a:lnSpc>
              <a:buClr>
                <a:srgbClr val="66FFFF"/>
              </a:buClr>
              <a:buFont typeface="Wingdings" pitchFamily="2" charset="2"/>
              <a:buChar char="ü"/>
              <a:defRPr/>
            </a:pPr>
            <a:r>
              <a:rPr lang="en-US" sz="2000" smtClean="0"/>
              <a:t>Set-up automatically by DHCP server</a:t>
            </a:r>
          </a:p>
          <a:p>
            <a:pPr lvl="1" eaLnBrk="1" hangingPunct="1">
              <a:lnSpc>
                <a:spcPct val="80000"/>
              </a:lnSpc>
              <a:buClr>
                <a:srgbClr val="66FFFF"/>
              </a:buClr>
              <a:buFont typeface="Wingdings" pitchFamily="2" charset="2"/>
              <a:buChar char="ü"/>
              <a:defRPr/>
            </a:pPr>
            <a:r>
              <a:rPr lang="en-US" sz="2000" smtClean="0"/>
              <a:t>Set-up manually</a:t>
            </a:r>
          </a:p>
          <a:p>
            <a:pPr lvl="1" eaLnBrk="1" hangingPunct="1">
              <a:lnSpc>
                <a:spcPct val="80000"/>
              </a:lnSpc>
              <a:buClr>
                <a:srgbClr val="66FFFF"/>
              </a:buClr>
              <a:buFont typeface="Wingdings" pitchFamily="2" charset="2"/>
              <a:buNone/>
              <a:defRPr/>
            </a:pPr>
            <a:endParaRPr lang="en-US" sz="2400" smtClean="0"/>
          </a:p>
          <a:p>
            <a:pPr eaLnBrk="1" hangingPunct="1">
              <a:lnSpc>
                <a:spcPct val="80000"/>
              </a:lnSpc>
              <a:defRPr/>
            </a:pPr>
            <a:r>
              <a:rPr lang="en-US" sz="2400" smtClean="0"/>
              <a:t>To set-up clients automatically all you need to do is  set your TCP/IP control panels to receive automatically </a:t>
            </a:r>
          </a:p>
          <a:p>
            <a:pPr eaLnBrk="1" hangingPunct="1">
              <a:lnSpc>
                <a:spcPct val="80000"/>
              </a:lnSpc>
              <a:buFont typeface="Wingdings" pitchFamily="2" charset="2"/>
              <a:buNone/>
              <a:defRPr/>
            </a:pPr>
            <a:endParaRPr lang="en-US" sz="2400" smtClean="0"/>
          </a:p>
          <a:p>
            <a:pPr eaLnBrk="1" hangingPunct="1">
              <a:lnSpc>
                <a:spcPct val="80000"/>
              </a:lnSpc>
              <a:defRPr/>
            </a:pPr>
            <a:r>
              <a:rPr lang="en-US" sz="2400" smtClean="0"/>
              <a:t>If you intend to set up your client computers manually, make sure that the assigned IP address is in the same range of your default router address and that it is unique to your private network</a:t>
            </a:r>
            <a:r>
              <a:rPr lang="en-US" sz="2000" smtClean="0"/>
              <a:t> </a:t>
            </a:r>
          </a:p>
          <a:p>
            <a:pPr lvl="1" eaLnBrk="1" hangingPunct="1">
              <a:lnSpc>
                <a:spcPct val="80000"/>
              </a:lnSpc>
              <a:buClr>
                <a:srgbClr val="66FFFF"/>
              </a:buClr>
              <a:buFont typeface="Wingdings" pitchFamily="2" charset="2"/>
              <a:buChar char="ü"/>
              <a:defRPr/>
            </a:pPr>
            <a:endParaRPr lang="en-US" sz="180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812415" cy="840740"/>
          </a:xfrm>
          <a:prstGeom prst="rect">
            <a:avLst/>
          </a:prstGeom>
        </p:spPr>
      </p:pic>
      <p:sp>
        <p:nvSpPr>
          <p:cNvPr id="5" name="Footer Placeholder 15"/>
          <p:cNvSpPr>
            <a:spLocks noGrp="1"/>
          </p:cNvSpPr>
          <p:nvPr>
            <p:ph type="ftr" sz="quarter" idx="11"/>
          </p:nvPr>
        </p:nvSpPr>
        <p:spPr>
          <a:xfrm>
            <a:off x="0" y="6400165"/>
            <a:ext cx="12192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extLst>
      <p:ext uri="{BB962C8B-B14F-4D97-AF65-F5344CB8AC3E}">
        <p14:creationId xmlns:p14="http://schemas.microsoft.com/office/powerpoint/2010/main" xmlns="" val="40698067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451105"/>
            <a:ext cx="10972800" cy="5675062"/>
          </a:xfrm>
        </p:spPr>
        <p:txBody>
          <a:bodyPr>
            <a:normAutofit fontScale="92500" lnSpcReduction="10000"/>
          </a:bodyPr>
          <a:lstStyle/>
          <a:p>
            <a:pPr algn="ctr">
              <a:buNone/>
            </a:pPr>
            <a:r>
              <a:rPr lang="en-IN" dirty="0" smtClean="0"/>
              <a:t>THANK YOU</a:t>
            </a:r>
          </a:p>
          <a:p>
            <a:pPr algn="ctr">
              <a:buNone/>
            </a:pPr>
            <a:endParaRPr lang="en-IN" dirty="0" smtClean="0"/>
          </a:p>
          <a:p>
            <a:pPr algn="ctr">
              <a:buNone/>
            </a:pPr>
            <a:r>
              <a:rPr lang="en-IN" dirty="0" smtClean="0"/>
              <a:t>For further details, feel free to contact</a:t>
            </a:r>
          </a:p>
          <a:p>
            <a:pPr algn="ctr">
              <a:buNone/>
            </a:pPr>
            <a:r>
              <a:rPr lang="en-IN" dirty="0" smtClean="0"/>
              <a:t>Prof. </a:t>
            </a:r>
            <a:r>
              <a:rPr lang="en-IN" dirty="0" err="1" smtClean="0"/>
              <a:t>Sachindra</a:t>
            </a:r>
            <a:r>
              <a:rPr lang="en-IN" dirty="0" smtClean="0"/>
              <a:t> </a:t>
            </a:r>
            <a:r>
              <a:rPr lang="en-IN" dirty="0" err="1" smtClean="0"/>
              <a:t>Chavan</a:t>
            </a:r>
            <a:endParaRPr lang="en-IN" dirty="0" smtClean="0"/>
          </a:p>
          <a:p>
            <a:pPr algn="ctr">
              <a:buNone/>
            </a:pPr>
            <a:r>
              <a:rPr lang="en-IN" dirty="0" smtClean="0">
                <a:hlinkClick r:id="rId2"/>
              </a:rPr>
              <a:t>sachindrac@isquareit.edu.in</a:t>
            </a:r>
            <a:endParaRPr lang="en-IN" dirty="0" smtClean="0"/>
          </a:p>
          <a:p>
            <a:pPr algn="ctr">
              <a:buNone/>
            </a:pPr>
            <a:r>
              <a:rPr lang="en-IN" dirty="0" smtClean="0"/>
              <a:t>Department of Information Technology,</a:t>
            </a:r>
          </a:p>
          <a:p>
            <a:pPr algn="ctr">
              <a:buNone/>
            </a:pPr>
            <a:r>
              <a:rPr lang="en-IN" dirty="0" smtClean="0"/>
              <a:t>Hope Foundation’s International Institute of Information Technology, I²IT</a:t>
            </a:r>
          </a:p>
          <a:p>
            <a:pPr algn="ctr">
              <a:buNone/>
            </a:pPr>
            <a:r>
              <a:rPr lang="en-IN" dirty="0" smtClean="0"/>
              <a:t>P-14, Rajiv Gandhi Infotech Park, Hinjawadi, MIDC Phase </a:t>
            </a:r>
            <a:r>
              <a:rPr lang="en-IN" smtClean="0"/>
              <a:t>I </a:t>
            </a:r>
            <a:endParaRPr lang="en-IN" smtClean="0"/>
          </a:p>
          <a:p>
            <a:pPr algn="ctr">
              <a:buNone/>
            </a:pPr>
            <a:r>
              <a:rPr lang="en-IN" smtClean="0"/>
              <a:t>Pune </a:t>
            </a:r>
            <a:r>
              <a:rPr lang="en-IN" dirty="0" smtClean="0"/>
              <a:t>– 411 057</a:t>
            </a:r>
          </a:p>
          <a:p>
            <a:pPr algn="ctr">
              <a:buNone/>
            </a:pPr>
            <a:r>
              <a:rPr lang="en-IN" dirty="0" smtClean="0">
                <a:hlinkClick r:id="rId3"/>
              </a:rPr>
              <a:t>www.isquareit.edu.in</a:t>
            </a:r>
            <a:r>
              <a:rPr lang="en-IN" dirty="0" smtClean="0"/>
              <a:t> | </a:t>
            </a:r>
            <a:r>
              <a:rPr lang="en-IN" dirty="0" smtClean="0">
                <a:hlinkClick r:id="rId4"/>
              </a:rPr>
              <a:t>info@isquareit.edu.in</a:t>
            </a:r>
            <a:r>
              <a:rPr lang="en-IN" dirty="0" smtClean="0"/>
              <a:t> </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14400" y="2667000"/>
            <a:ext cx="10363200" cy="1828800"/>
          </a:xfrm>
        </p:spPr>
        <p:txBody>
          <a:bodyPr/>
          <a:lstStyle/>
          <a:p>
            <a:pPr eaLnBrk="1" hangingPunct="1">
              <a:defRPr/>
            </a:pPr>
            <a:r>
              <a:rPr lang="en-US" sz="4000" dirty="0" smtClean="0"/>
              <a:t>DYNAMIC HOST CONFIGURATION PROTOCOL</a:t>
            </a:r>
            <a:br>
              <a:rPr lang="en-US" sz="4000" dirty="0" smtClean="0"/>
            </a:br>
            <a:r>
              <a:rPr lang="en-US" sz="4000" dirty="0" smtClean="0"/>
              <a:t>(DHCP)</a:t>
            </a:r>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812415" cy="840740"/>
          </a:xfrm>
          <a:prstGeom prst="rect">
            <a:avLst/>
          </a:prstGeom>
        </p:spPr>
      </p:pic>
      <p:sp>
        <p:nvSpPr>
          <p:cNvPr id="4" name="Footer Placeholder 15"/>
          <p:cNvSpPr>
            <a:spLocks noGrp="1"/>
          </p:cNvSpPr>
          <p:nvPr>
            <p:ph type="ftr" sz="quarter" idx="11"/>
          </p:nvPr>
        </p:nvSpPr>
        <p:spPr>
          <a:xfrm>
            <a:off x="0" y="6400165"/>
            <a:ext cx="12192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extLst>
      <p:ext uri="{BB962C8B-B14F-4D97-AF65-F5344CB8AC3E}">
        <p14:creationId xmlns:p14="http://schemas.microsoft.com/office/powerpoint/2010/main" xmlns="" val="37457428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06400" y="0"/>
            <a:ext cx="10972800" cy="1371600"/>
          </a:xfrm>
        </p:spPr>
        <p:txBody>
          <a:bodyPr/>
          <a:lstStyle/>
          <a:p>
            <a:pPr eaLnBrk="1" hangingPunct="1">
              <a:defRPr/>
            </a:pPr>
            <a:r>
              <a:rPr lang="en-US" smtClean="0"/>
              <a:t>HISTORY</a:t>
            </a:r>
          </a:p>
        </p:txBody>
      </p:sp>
      <p:sp>
        <p:nvSpPr>
          <p:cNvPr id="80899" name="Rectangle 3"/>
          <p:cNvSpPr>
            <a:spLocks noGrp="1" noChangeArrowheads="1"/>
          </p:cNvSpPr>
          <p:nvPr>
            <p:ph type="body" idx="1"/>
          </p:nvPr>
        </p:nvSpPr>
        <p:spPr>
          <a:xfrm>
            <a:off x="609600" y="1143000"/>
            <a:ext cx="10972800" cy="4114800"/>
          </a:xfrm>
        </p:spPr>
        <p:txBody>
          <a:bodyPr>
            <a:normAutofit fontScale="92500" lnSpcReduction="10000"/>
          </a:bodyPr>
          <a:lstStyle/>
          <a:p>
            <a:pPr eaLnBrk="1" hangingPunct="1">
              <a:defRPr/>
            </a:pPr>
            <a:r>
              <a:rPr lang="en-US" sz="2400" smtClean="0"/>
              <a:t>DHCP was created by the Dynamic Host Configuration Working Group of the Internet Engineering Task Force</a:t>
            </a:r>
          </a:p>
          <a:p>
            <a:pPr eaLnBrk="1" hangingPunct="1">
              <a:buFont typeface="Wingdings" pitchFamily="2" charset="2"/>
              <a:buNone/>
              <a:defRPr/>
            </a:pPr>
            <a:endParaRPr lang="en-US" sz="2400" smtClean="0"/>
          </a:p>
          <a:p>
            <a:pPr eaLnBrk="1" hangingPunct="1">
              <a:defRPr/>
            </a:pPr>
            <a:r>
              <a:rPr lang="en-US" sz="2400" smtClean="0"/>
              <a:t>October 1993: RFC 1531 initially defined DHCP as a standard-track protocol succeeding the Bootstrap Protocol (BOOTP), which is a network protocol used by a network client to obtain an IP address from a configuration server </a:t>
            </a:r>
          </a:p>
          <a:p>
            <a:pPr eaLnBrk="1" hangingPunct="1">
              <a:buFont typeface="Wingdings" pitchFamily="2" charset="2"/>
              <a:buNone/>
              <a:defRPr/>
            </a:pPr>
            <a:endParaRPr lang="en-US" sz="2400" smtClean="0"/>
          </a:p>
          <a:p>
            <a:pPr eaLnBrk="1" hangingPunct="1">
              <a:defRPr/>
            </a:pPr>
            <a:r>
              <a:rPr lang="en-US" sz="2400" smtClean="0"/>
              <a:t>October 1997: RFC 2131 released is the current DHCP definition for Internet Protocol version 4 (IPv4) networks</a:t>
            </a:r>
          </a:p>
          <a:p>
            <a:pPr eaLnBrk="1" hangingPunct="1">
              <a:buFont typeface="Wingdings" pitchFamily="2" charset="2"/>
              <a:buNone/>
              <a:defRPr/>
            </a:pPr>
            <a:endParaRPr lang="en-US" sz="2400" smtClean="0"/>
          </a:p>
          <a:p>
            <a:pPr eaLnBrk="1" hangingPunct="1">
              <a:defRPr/>
            </a:pPr>
            <a:r>
              <a:rPr lang="en-US" sz="2400" smtClean="0"/>
              <a:t>The extensions of DHCP for IPv6 (DHCPv6) were published as RFC 3315 </a:t>
            </a:r>
          </a:p>
          <a:p>
            <a:pPr eaLnBrk="1" hangingPunct="1">
              <a:defRPr/>
            </a:pPr>
            <a:endParaRPr lang="en-US" sz="240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812415" cy="840740"/>
          </a:xfrm>
          <a:prstGeom prst="rect">
            <a:avLst/>
          </a:prstGeom>
        </p:spPr>
      </p:pic>
      <p:sp>
        <p:nvSpPr>
          <p:cNvPr id="5" name="Footer Placeholder 15"/>
          <p:cNvSpPr>
            <a:spLocks noGrp="1"/>
          </p:cNvSpPr>
          <p:nvPr>
            <p:ph type="ftr" sz="quarter" idx="11"/>
          </p:nvPr>
        </p:nvSpPr>
        <p:spPr>
          <a:xfrm>
            <a:off x="0" y="6400165"/>
            <a:ext cx="12192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extLst>
      <p:ext uri="{BB962C8B-B14F-4D97-AF65-F5344CB8AC3E}">
        <p14:creationId xmlns:p14="http://schemas.microsoft.com/office/powerpoint/2010/main" xmlns="" val="13442131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609600" y="152400"/>
            <a:ext cx="10972800" cy="1371600"/>
          </a:xfrm>
        </p:spPr>
        <p:txBody>
          <a:bodyPr/>
          <a:lstStyle/>
          <a:p>
            <a:pPr eaLnBrk="1" hangingPunct="1">
              <a:defRPr/>
            </a:pPr>
            <a:r>
              <a:rPr lang="en-US" smtClean="0"/>
              <a:t>What is DHCP?</a:t>
            </a:r>
          </a:p>
        </p:txBody>
      </p:sp>
      <p:sp>
        <p:nvSpPr>
          <p:cNvPr id="75779" name="Rectangle 3"/>
          <p:cNvSpPr>
            <a:spLocks noGrp="1" noChangeArrowheads="1"/>
          </p:cNvSpPr>
          <p:nvPr>
            <p:ph type="body" sz="half" idx="2"/>
          </p:nvPr>
        </p:nvSpPr>
        <p:spPr>
          <a:xfrm>
            <a:off x="4978400" y="1828800"/>
            <a:ext cx="5791200" cy="4648200"/>
          </a:xfrm>
        </p:spPr>
        <p:txBody>
          <a:bodyPr/>
          <a:lstStyle/>
          <a:p>
            <a:pPr eaLnBrk="1" hangingPunct="1">
              <a:lnSpc>
                <a:spcPct val="90000"/>
              </a:lnSpc>
              <a:defRPr/>
            </a:pPr>
            <a:r>
              <a:rPr lang="en-US" sz="2000" smtClean="0"/>
              <a:t>Dynamic Host Configuration Protocol</a:t>
            </a:r>
          </a:p>
          <a:p>
            <a:pPr eaLnBrk="1" hangingPunct="1">
              <a:lnSpc>
                <a:spcPct val="90000"/>
              </a:lnSpc>
              <a:defRPr/>
            </a:pPr>
            <a:endParaRPr lang="en-US" sz="2000" smtClean="0"/>
          </a:p>
          <a:p>
            <a:pPr eaLnBrk="1" hangingPunct="1">
              <a:lnSpc>
                <a:spcPct val="90000"/>
              </a:lnSpc>
              <a:defRPr/>
            </a:pPr>
            <a:r>
              <a:rPr lang="en-US" sz="2000" smtClean="0"/>
              <a:t>It is a method for assigning Internet Protocol (IP) addresses permanently or to individual computers in an organization’s network</a:t>
            </a:r>
          </a:p>
          <a:p>
            <a:pPr eaLnBrk="1" hangingPunct="1">
              <a:lnSpc>
                <a:spcPct val="90000"/>
              </a:lnSpc>
              <a:buFont typeface="Wingdings" pitchFamily="2" charset="2"/>
              <a:buNone/>
              <a:defRPr/>
            </a:pPr>
            <a:endParaRPr lang="en-US" sz="2000" smtClean="0"/>
          </a:p>
          <a:p>
            <a:pPr eaLnBrk="1" hangingPunct="1">
              <a:lnSpc>
                <a:spcPct val="90000"/>
              </a:lnSpc>
              <a:defRPr/>
            </a:pPr>
            <a:r>
              <a:rPr lang="en-US" sz="2000" smtClean="0"/>
              <a:t>DHCP lets a network administrator supervise and distribute IP addresses from a central point and automatically sends a new IP address when a computer is plugged into a different place in the network </a:t>
            </a:r>
          </a:p>
        </p:txBody>
      </p:sp>
      <p:pic>
        <p:nvPicPr>
          <p:cNvPr id="4100" name="Picture 7" descr="What-Is-DHCP-2"/>
          <p:cNvPicPr>
            <a:picLocks noGrp="1" noChangeAspect="1" noChangeArrowheads="1"/>
          </p:cNvPicPr>
          <p:nvPr>
            <p:ph sz="half" idx="1"/>
          </p:nvPr>
        </p:nvPicPr>
        <p:blipFill>
          <a:blip r:embed="rId2" cstate="print">
            <a:extLst>
              <a:ext uri="{28A0092B-C50C-407E-A947-70E740481C1C}">
                <a14:useLocalDpi xmlns:a14="http://schemas.microsoft.com/office/drawing/2010/main" xmlns="" val="0"/>
              </a:ext>
            </a:extLst>
          </a:blip>
          <a:srcRect/>
          <a:stretch>
            <a:fillRect/>
          </a:stretch>
        </p:blipFill>
        <p:spPr>
          <a:xfrm>
            <a:off x="914401" y="2590800"/>
            <a:ext cx="3433233" cy="26670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0" y="0"/>
            <a:ext cx="1812415" cy="840740"/>
          </a:xfrm>
          <a:prstGeom prst="rect">
            <a:avLst/>
          </a:prstGeom>
        </p:spPr>
      </p:pic>
      <p:sp>
        <p:nvSpPr>
          <p:cNvPr id="6" name="Footer Placeholder 15"/>
          <p:cNvSpPr>
            <a:spLocks noGrp="1"/>
          </p:cNvSpPr>
          <p:nvPr>
            <p:ph type="ftr" sz="quarter" idx="11"/>
          </p:nvPr>
        </p:nvSpPr>
        <p:spPr>
          <a:xfrm>
            <a:off x="0" y="6400165"/>
            <a:ext cx="12192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4"/>
              </a:rPr>
              <a:t>www.isquareit.edu.in</a:t>
            </a:r>
            <a:r>
              <a:rPr lang="en-US" dirty="0" smtClean="0">
                <a:solidFill>
                  <a:srgbClr val="FF0000"/>
                </a:solidFill>
              </a:rPr>
              <a:t> ; Email - </a:t>
            </a:r>
            <a:r>
              <a:rPr lang="en-US" dirty="0" smtClean="0">
                <a:solidFill>
                  <a:srgbClr val="FF0000"/>
                </a:solidFill>
                <a:hlinkClick r:id="rId5"/>
              </a:rPr>
              <a:t>info@isquareit.edu.in</a:t>
            </a:r>
            <a:r>
              <a:rPr lang="en-US" dirty="0" smtClean="0">
                <a:solidFill>
                  <a:srgbClr val="FF0000"/>
                </a:solidFill>
              </a:rPr>
              <a:t> </a:t>
            </a:r>
            <a:endParaRPr lang="en-US" dirty="0">
              <a:solidFill>
                <a:srgbClr val="FF0000"/>
              </a:solidFill>
            </a:endParaRPr>
          </a:p>
        </p:txBody>
      </p:sp>
    </p:spTree>
    <p:extLst>
      <p:ext uri="{BB962C8B-B14F-4D97-AF65-F5344CB8AC3E}">
        <p14:creationId xmlns:p14="http://schemas.microsoft.com/office/powerpoint/2010/main" xmlns="" val="42433134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eaLnBrk="1" hangingPunct="1">
              <a:defRPr/>
            </a:pPr>
            <a:r>
              <a:rPr lang="en-US" smtClean="0"/>
              <a:t>Motivation for DHCP</a:t>
            </a:r>
          </a:p>
        </p:txBody>
      </p:sp>
      <p:sp>
        <p:nvSpPr>
          <p:cNvPr id="92163" name="Rectangle 3"/>
          <p:cNvSpPr>
            <a:spLocks noGrp="1" noChangeArrowheads="1"/>
          </p:cNvSpPr>
          <p:nvPr>
            <p:ph type="body" idx="1"/>
          </p:nvPr>
        </p:nvSpPr>
        <p:spPr/>
        <p:txBody>
          <a:bodyPr/>
          <a:lstStyle/>
          <a:p>
            <a:pPr eaLnBrk="1" hangingPunct="1">
              <a:defRPr/>
            </a:pPr>
            <a:r>
              <a:rPr lang="en-US" smtClean="0"/>
              <a:t>Configuration parameters for network hosts</a:t>
            </a:r>
          </a:p>
          <a:p>
            <a:pPr lvl="1" eaLnBrk="1" hangingPunct="1">
              <a:buClr>
                <a:srgbClr val="66FFFF"/>
              </a:buClr>
              <a:buFont typeface="Wingdings" pitchFamily="2" charset="2"/>
              <a:buChar char="ü"/>
              <a:defRPr/>
            </a:pPr>
            <a:r>
              <a:rPr lang="en-US" smtClean="0"/>
              <a:t>IP address</a:t>
            </a:r>
          </a:p>
          <a:p>
            <a:pPr lvl="1" eaLnBrk="1" hangingPunct="1">
              <a:buClr>
                <a:srgbClr val="66FFFF"/>
              </a:buClr>
              <a:buFont typeface="Wingdings" pitchFamily="2" charset="2"/>
              <a:buChar char="ü"/>
              <a:defRPr/>
            </a:pPr>
            <a:r>
              <a:rPr lang="en-US" smtClean="0"/>
              <a:t>Router</a:t>
            </a:r>
          </a:p>
          <a:p>
            <a:pPr lvl="1" eaLnBrk="1" hangingPunct="1">
              <a:buClr>
                <a:srgbClr val="66FFFF"/>
              </a:buClr>
              <a:buFont typeface="Wingdings" pitchFamily="2" charset="2"/>
              <a:buChar char="ü"/>
              <a:defRPr/>
            </a:pPr>
            <a:r>
              <a:rPr lang="en-US" smtClean="0"/>
              <a:t>Subnet Mask</a:t>
            </a:r>
          </a:p>
          <a:p>
            <a:pPr lvl="1" eaLnBrk="1" hangingPunct="1">
              <a:buClr>
                <a:srgbClr val="66FFFF"/>
              </a:buClr>
              <a:buFont typeface="Wingdings" pitchFamily="2" charset="2"/>
              <a:buChar char="ü"/>
              <a:defRPr/>
            </a:pPr>
            <a:r>
              <a:rPr lang="en-US" smtClean="0"/>
              <a:t>Others..</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812415" cy="840740"/>
          </a:xfrm>
          <a:prstGeom prst="rect">
            <a:avLst/>
          </a:prstGeom>
        </p:spPr>
      </p:pic>
      <p:sp>
        <p:nvSpPr>
          <p:cNvPr id="5" name="Footer Placeholder 15"/>
          <p:cNvSpPr>
            <a:spLocks noGrp="1"/>
          </p:cNvSpPr>
          <p:nvPr>
            <p:ph type="ftr" sz="quarter" idx="11"/>
          </p:nvPr>
        </p:nvSpPr>
        <p:spPr>
          <a:xfrm>
            <a:off x="0" y="6400165"/>
            <a:ext cx="12192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extLst>
      <p:ext uri="{BB962C8B-B14F-4D97-AF65-F5344CB8AC3E}">
        <p14:creationId xmlns:p14="http://schemas.microsoft.com/office/powerpoint/2010/main" xmlns="" val="2746774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defRPr/>
            </a:pPr>
            <a:r>
              <a:rPr lang="en-US" smtClean="0"/>
              <a:t>Two types of IP Addresses</a:t>
            </a:r>
          </a:p>
        </p:txBody>
      </p:sp>
      <p:sp>
        <p:nvSpPr>
          <p:cNvPr id="76803" name="Rectangle 3"/>
          <p:cNvSpPr>
            <a:spLocks noGrp="1" noChangeArrowheads="1"/>
          </p:cNvSpPr>
          <p:nvPr>
            <p:ph type="body" idx="1"/>
          </p:nvPr>
        </p:nvSpPr>
        <p:spPr>
          <a:xfrm>
            <a:off x="609600" y="1905000"/>
            <a:ext cx="10972800" cy="4114800"/>
          </a:xfrm>
        </p:spPr>
        <p:txBody>
          <a:bodyPr/>
          <a:lstStyle/>
          <a:p>
            <a:pPr eaLnBrk="1" hangingPunct="1">
              <a:defRPr/>
            </a:pPr>
            <a:r>
              <a:rPr lang="en-US" sz="2800" smtClean="0"/>
              <a:t>DHCP is used to assign IP addresses to hosts or workstations on the network</a:t>
            </a:r>
          </a:p>
          <a:p>
            <a:pPr eaLnBrk="1" hangingPunct="1">
              <a:defRPr/>
            </a:pPr>
            <a:r>
              <a:rPr lang="en-US" sz="2800" smtClean="0"/>
              <a:t>Two types of IP addresses:</a:t>
            </a:r>
          </a:p>
          <a:p>
            <a:pPr lvl="1" eaLnBrk="1" hangingPunct="1">
              <a:buClr>
                <a:srgbClr val="66FFFF"/>
              </a:buClr>
              <a:buFont typeface="Wingdings" pitchFamily="2" charset="2"/>
              <a:buChar char="ü"/>
              <a:defRPr/>
            </a:pPr>
            <a:r>
              <a:rPr lang="en-US" smtClean="0"/>
              <a:t>Static </a:t>
            </a:r>
          </a:p>
          <a:p>
            <a:pPr lvl="2" eaLnBrk="1" hangingPunct="1">
              <a:buClr>
                <a:srgbClr val="66FFFF"/>
              </a:buClr>
              <a:buFont typeface="Wingdings" pitchFamily="2" charset="2"/>
              <a:buChar char="v"/>
              <a:defRPr/>
            </a:pPr>
            <a:r>
              <a:rPr lang="en-US" sz="2000" smtClean="0"/>
              <a:t>Is a number that is assigned to a computer by an Internet service provider (ISP) to be its permanent address on the Internet </a:t>
            </a:r>
          </a:p>
          <a:p>
            <a:pPr lvl="1" eaLnBrk="1" hangingPunct="1">
              <a:buClr>
                <a:srgbClr val="66FFFF"/>
              </a:buClr>
              <a:buFont typeface="Wingdings" pitchFamily="2" charset="2"/>
              <a:buChar char="ü"/>
              <a:defRPr/>
            </a:pPr>
            <a:r>
              <a:rPr lang="en-US" smtClean="0"/>
              <a:t>Dynamic </a:t>
            </a:r>
          </a:p>
          <a:p>
            <a:pPr lvl="2" eaLnBrk="1" hangingPunct="1">
              <a:buClr>
                <a:srgbClr val="66FFFF"/>
              </a:buClr>
              <a:buFont typeface="Wingdings" pitchFamily="2" charset="2"/>
              <a:buChar char="v"/>
              <a:defRPr/>
            </a:pPr>
            <a:r>
              <a:rPr lang="en-US" sz="2000" smtClean="0"/>
              <a:t>The temporary IP address is called a dynamic IP address</a:t>
            </a:r>
            <a:endParaRPr lang="en-US" smtClean="0"/>
          </a:p>
          <a:p>
            <a:pPr lvl="1" eaLnBrk="1" hangingPunct="1">
              <a:buClr>
                <a:srgbClr val="66FFFF"/>
              </a:buClr>
              <a:buFont typeface="Wingdings" pitchFamily="2" charset="2"/>
              <a:buChar char="ü"/>
              <a:defRPr/>
            </a:pPr>
            <a:endParaRPr lang="en-US" smtClean="0"/>
          </a:p>
          <a:p>
            <a:pPr eaLnBrk="1" hangingPunct="1">
              <a:defRPr/>
            </a:pPr>
            <a:endParaRPr lang="en-US"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812415" cy="840740"/>
          </a:xfrm>
          <a:prstGeom prst="rect">
            <a:avLst/>
          </a:prstGeom>
        </p:spPr>
      </p:pic>
      <p:sp>
        <p:nvSpPr>
          <p:cNvPr id="5" name="Footer Placeholder 15"/>
          <p:cNvSpPr>
            <a:spLocks noGrp="1"/>
          </p:cNvSpPr>
          <p:nvPr>
            <p:ph type="ftr" sz="quarter" idx="11"/>
          </p:nvPr>
        </p:nvSpPr>
        <p:spPr>
          <a:xfrm>
            <a:off x="0" y="6400165"/>
            <a:ext cx="12192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extLst>
      <p:ext uri="{BB962C8B-B14F-4D97-AF65-F5344CB8AC3E}">
        <p14:creationId xmlns:p14="http://schemas.microsoft.com/office/powerpoint/2010/main" xmlns="" val="28978490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defRPr/>
            </a:pPr>
            <a:r>
              <a:rPr lang="en-US" smtClean="0"/>
              <a:t>Why is DHCP Important?</a:t>
            </a:r>
          </a:p>
        </p:txBody>
      </p:sp>
      <p:sp>
        <p:nvSpPr>
          <p:cNvPr id="78851" name="Rectangle 3"/>
          <p:cNvSpPr>
            <a:spLocks noGrp="1" noChangeArrowheads="1"/>
          </p:cNvSpPr>
          <p:nvPr>
            <p:ph type="body" idx="1"/>
          </p:nvPr>
        </p:nvSpPr>
        <p:spPr/>
        <p:txBody>
          <a:bodyPr/>
          <a:lstStyle/>
          <a:p>
            <a:pPr eaLnBrk="1" hangingPunct="1">
              <a:lnSpc>
                <a:spcPct val="90000"/>
              </a:lnSpc>
              <a:defRPr/>
            </a:pPr>
            <a:r>
              <a:rPr lang="en-US" sz="2800" smtClean="0"/>
              <a:t>Important when it comes to adding a machine to a network</a:t>
            </a:r>
          </a:p>
          <a:p>
            <a:pPr eaLnBrk="1" hangingPunct="1">
              <a:lnSpc>
                <a:spcPct val="90000"/>
              </a:lnSpc>
              <a:defRPr/>
            </a:pPr>
            <a:r>
              <a:rPr lang="en-US" sz="2800" smtClean="0"/>
              <a:t>When computer requests an address, the administrator would have to manually configure the machine </a:t>
            </a:r>
          </a:p>
          <a:p>
            <a:pPr lvl="1" eaLnBrk="1" hangingPunct="1">
              <a:lnSpc>
                <a:spcPct val="90000"/>
              </a:lnSpc>
              <a:buClr>
                <a:srgbClr val="66FFFF"/>
              </a:buClr>
              <a:buFont typeface="Wingdings" pitchFamily="2" charset="2"/>
              <a:buChar char="ü"/>
              <a:defRPr/>
            </a:pPr>
            <a:r>
              <a:rPr lang="en-US" sz="2400" smtClean="0"/>
              <a:t>Mistakes are easily made</a:t>
            </a:r>
          </a:p>
          <a:p>
            <a:pPr lvl="1" eaLnBrk="1" hangingPunct="1">
              <a:lnSpc>
                <a:spcPct val="90000"/>
              </a:lnSpc>
              <a:buClr>
                <a:srgbClr val="66FFFF"/>
              </a:buClr>
              <a:buFont typeface="Wingdings" pitchFamily="2" charset="2"/>
              <a:buChar char="ü"/>
              <a:defRPr/>
            </a:pPr>
            <a:r>
              <a:rPr lang="en-US" sz="2400" smtClean="0"/>
              <a:t>Causes difficulty for both administrator as well as neighbors on the network</a:t>
            </a:r>
          </a:p>
          <a:p>
            <a:pPr eaLnBrk="1" hangingPunct="1">
              <a:lnSpc>
                <a:spcPct val="90000"/>
              </a:lnSpc>
              <a:defRPr/>
            </a:pPr>
            <a:r>
              <a:rPr lang="en-US" sz="2800" smtClean="0"/>
              <a:t>DHCP solves all the hassle of manually adding a machine to a network</a:t>
            </a:r>
          </a:p>
          <a:p>
            <a:pPr lvl="1" eaLnBrk="1" hangingPunct="1">
              <a:lnSpc>
                <a:spcPct val="90000"/>
              </a:lnSpc>
              <a:buClr>
                <a:srgbClr val="66FFFF"/>
              </a:buClr>
              <a:buFont typeface="Wingdings" pitchFamily="2" charset="2"/>
              <a:buNone/>
              <a:defRPr/>
            </a:pPr>
            <a:endParaRPr lang="en-US" sz="2400" smtClean="0"/>
          </a:p>
          <a:p>
            <a:pPr lvl="1" eaLnBrk="1" hangingPunct="1">
              <a:lnSpc>
                <a:spcPct val="90000"/>
              </a:lnSpc>
              <a:buClr>
                <a:srgbClr val="66FFFF"/>
              </a:buClr>
              <a:buFont typeface="Wingdings" pitchFamily="2" charset="2"/>
              <a:buChar char="§"/>
              <a:defRPr/>
            </a:pPr>
            <a:endParaRPr lang="en-US" sz="240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812415" cy="840740"/>
          </a:xfrm>
          <a:prstGeom prst="rect">
            <a:avLst/>
          </a:prstGeom>
        </p:spPr>
      </p:pic>
      <p:sp>
        <p:nvSpPr>
          <p:cNvPr id="5" name="Footer Placeholder 15"/>
          <p:cNvSpPr>
            <a:spLocks noGrp="1"/>
          </p:cNvSpPr>
          <p:nvPr>
            <p:ph type="ftr" sz="quarter" idx="11"/>
          </p:nvPr>
        </p:nvSpPr>
        <p:spPr>
          <a:xfrm>
            <a:off x="0" y="6400165"/>
            <a:ext cx="12192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extLst>
      <p:ext uri="{BB962C8B-B14F-4D97-AF65-F5344CB8AC3E}">
        <p14:creationId xmlns:p14="http://schemas.microsoft.com/office/powerpoint/2010/main" xmlns="" val="29701355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defRPr/>
            </a:pPr>
            <a:r>
              <a:rPr lang="en-US" smtClean="0"/>
              <a:t>How does DHCP work?</a:t>
            </a:r>
          </a:p>
        </p:txBody>
      </p:sp>
      <p:sp>
        <p:nvSpPr>
          <p:cNvPr id="79875" name="Rectangle 3"/>
          <p:cNvSpPr>
            <a:spLocks noGrp="1" noChangeArrowheads="1"/>
          </p:cNvSpPr>
          <p:nvPr>
            <p:ph type="body" idx="1"/>
          </p:nvPr>
        </p:nvSpPr>
        <p:spPr/>
        <p:txBody>
          <a:bodyPr/>
          <a:lstStyle/>
          <a:p>
            <a:pPr eaLnBrk="1" hangingPunct="1">
              <a:lnSpc>
                <a:spcPct val="90000"/>
              </a:lnSpc>
              <a:defRPr/>
            </a:pPr>
            <a:r>
              <a:rPr lang="en-US" sz="2400" smtClean="0"/>
              <a:t>When a client needs to start up TCP/IP operations, it broadcasts a request for address information </a:t>
            </a:r>
            <a:br>
              <a:rPr lang="en-US" sz="2400" smtClean="0"/>
            </a:br>
            <a:endParaRPr lang="en-US" sz="2400" smtClean="0"/>
          </a:p>
          <a:p>
            <a:pPr eaLnBrk="1" hangingPunct="1">
              <a:lnSpc>
                <a:spcPct val="90000"/>
              </a:lnSpc>
              <a:defRPr/>
            </a:pPr>
            <a:r>
              <a:rPr lang="en-US" sz="2400" smtClean="0"/>
              <a:t>The DHCP server will not reallocate the address during the lease period and will attempt to return the same address every time the client requests an address</a:t>
            </a:r>
          </a:p>
          <a:p>
            <a:pPr eaLnBrk="1" hangingPunct="1">
              <a:lnSpc>
                <a:spcPct val="90000"/>
              </a:lnSpc>
              <a:buFont typeface="Wingdings" pitchFamily="2" charset="2"/>
              <a:buNone/>
              <a:defRPr/>
            </a:pPr>
            <a:r>
              <a:rPr lang="en-US" sz="2400" smtClean="0"/>
              <a:t> </a:t>
            </a:r>
          </a:p>
          <a:p>
            <a:pPr eaLnBrk="1" hangingPunct="1">
              <a:lnSpc>
                <a:spcPct val="90000"/>
              </a:lnSpc>
              <a:defRPr/>
            </a:pPr>
            <a:r>
              <a:rPr lang="en-US" sz="2400" smtClean="0"/>
              <a:t>The client can extend its lease or send a message to the server before the lease expires it that it no longer needs the address so it can be released and assigned to another client on the network </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812415" cy="840740"/>
          </a:xfrm>
          <a:prstGeom prst="rect">
            <a:avLst/>
          </a:prstGeom>
        </p:spPr>
      </p:pic>
      <p:sp>
        <p:nvSpPr>
          <p:cNvPr id="5" name="Footer Placeholder 15"/>
          <p:cNvSpPr>
            <a:spLocks noGrp="1"/>
          </p:cNvSpPr>
          <p:nvPr>
            <p:ph type="ftr" sz="quarter" idx="11"/>
          </p:nvPr>
        </p:nvSpPr>
        <p:spPr>
          <a:xfrm>
            <a:off x="0" y="6400165"/>
            <a:ext cx="12192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extLst>
      <p:ext uri="{BB962C8B-B14F-4D97-AF65-F5344CB8AC3E}">
        <p14:creationId xmlns:p14="http://schemas.microsoft.com/office/powerpoint/2010/main" xmlns="" val="41055845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defRPr/>
            </a:pPr>
            <a:r>
              <a:rPr lang="en-US" smtClean="0"/>
              <a:t>Advantages of DHCP</a:t>
            </a:r>
          </a:p>
        </p:txBody>
      </p:sp>
      <p:sp>
        <p:nvSpPr>
          <p:cNvPr id="81923" name="Rectangle 3"/>
          <p:cNvSpPr>
            <a:spLocks noGrp="1" noChangeArrowheads="1"/>
          </p:cNvSpPr>
          <p:nvPr>
            <p:ph type="body" idx="1"/>
          </p:nvPr>
        </p:nvSpPr>
        <p:spPr/>
        <p:txBody>
          <a:bodyPr/>
          <a:lstStyle/>
          <a:p>
            <a:pPr eaLnBrk="1" hangingPunct="1">
              <a:lnSpc>
                <a:spcPct val="90000"/>
              </a:lnSpc>
              <a:defRPr/>
            </a:pPr>
            <a:r>
              <a:rPr lang="en-US" sz="2800" smtClean="0"/>
              <a:t> DHCP minimizes the administrative burden</a:t>
            </a:r>
          </a:p>
          <a:p>
            <a:pPr eaLnBrk="1" hangingPunct="1">
              <a:lnSpc>
                <a:spcPct val="90000"/>
              </a:lnSpc>
              <a:buFont typeface="Wingdings" pitchFamily="2" charset="2"/>
              <a:buNone/>
              <a:defRPr/>
            </a:pPr>
            <a:endParaRPr lang="en-US" sz="2800" smtClean="0"/>
          </a:p>
          <a:p>
            <a:pPr eaLnBrk="1" hangingPunct="1">
              <a:lnSpc>
                <a:spcPct val="90000"/>
              </a:lnSpc>
              <a:defRPr/>
            </a:pPr>
            <a:r>
              <a:rPr lang="en-US" sz="2800" smtClean="0"/>
              <a:t> By using DHCP there is no chance to conflict IP address</a:t>
            </a:r>
          </a:p>
          <a:p>
            <a:pPr eaLnBrk="1" hangingPunct="1">
              <a:lnSpc>
                <a:spcPct val="90000"/>
              </a:lnSpc>
              <a:buFont typeface="Wingdings" pitchFamily="2" charset="2"/>
              <a:buNone/>
              <a:defRPr/>
            </a:pPr>
            <a:endParaRPr lang="en-US" sz="2800" smtClean="0"/>
          </a:p>
          <a:p>
            <a:pPr eaLnBrk="1" hangingPunct="1">
              <a:lnSpc>
                <a:spcPct val="90000"/>
              </a:lnSpc>
              <a:defRPr/>
            </a:pPr>
            <a:r>
              <a:rPr lang="en-US" sz="2800" smtClean="0"/>
              <a:t>By using DHCP relay agent you provide IP address to another network</a:t>
            </a:r>
            <a:endParaRPr lang="en-US" sz="240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812415" cy="840740"/>
          </a:xfrm>
          <a:prstGeom prst="rect">
            <a:avLst/>
          </a:prstGeom>
        </p:spPr>
      </p:pic>
      <p:sp>
        <p:nvSpPr>
          <p:cNvPr id="5" name="Footer Placeholder 15"/>
          <p:cNvSpPr>
            <a:spLocks noGrp="1"/>
          </p:cNvSpPr>
          <p:nvPr>
            <p:ph type="ftr" sz="quarter" idx="11"/>
          </p:nvPr>
        </p:nvSpPr>
        <p:spPr>
          <a:xfrm>
            <a:off x="0" y="6400165"/>
            <a:ext cx="12192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extLst>
      <p:ext uri="{BB962C8B-B14F-4D97-AF65-F5344CB8AC3E}">
        <p14:creationId xmlns:p14="http://schemas.microsoft.com/office/powerpoint/2010/main" xmlns="" val="2348384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419</TotalTime>
  <Words>1120</Words>
  <Application>Microsoft Office PowerPoint</Application>
  <PresentationFormat>Custom</PresentationFormat>
  <Paragraphs>116</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DYNAMIC HOST CONFIGURATION PROTOCOL (DHCP)</vt:lpstr>
      <vt:lpstr>HISTORY</vt:lpstr>
      <vt:lpstr>What is DHCP?</vt:lpstr>
      <vt:lpstr>Motivation for DHCP</vt:lpstr>
      <vt:lpstr>Two types of IP Addresses</vt:lpstr>
      <vt:lpstr>Why is DHCP Important?</vt:lpstr>
      <vt:lpstr>How does DHCP work?</vt:lpstr>
      <vt:lpstr>Advantages of DHCP</vt:lpstr>
      <vt:lpstr>Disadvantages of DHCP</vt:lpstr>
      <vt:lpstr>Security problem</vt:lpstr>
      <vt:lpstr>Easy to set-up and administer</vt:lpstr>
      <vt:lpstr>Limitations </vt:lpstr>
      <vt:lpstr>Conclusion</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Skills</dc:title>
  <dc:creator>Vaidehi Banerjee</dc:creator>
  <cp:lastModifiedBy>Vaidehi Banerjee</cp:lastModifiedBy>
  <cp:revision>56</cp:revision>
  <dcterms:created xsi:type="dcterms:W3CDTF">2014-07-03T09:03:08Z</dcterms:created>
  <dcterms:modified xsi:type="dcterms:W3CDTF">2018-12-27T14:20:46Z</dcterms:modified>
</cp:coreProperties>
</file>