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3"/>
  </p:notesMasterIdLst>
  <p:sldIdLst>
    <p:sldId id="262" r:id="rId2"/>
    <p:sldId id="27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C0B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1" autoAdjust="0"/>
  </p:normalViewPr>
  <p:slideViewPr>
    <p:cSldViewPr snapToGrid="0">
      <p:cViewPr>
        <p:scale>
          <a:sx n="64" d="100"/>
          <a:sy n="64" d="100"/>
        </p:scale>
        <p:origin x="-90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9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5.wmf"/><Relationship Id="rId1" Type="http://schemas.openxmlformats.org/officeDocument/2006/relationships/image" Target="../media/image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9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13.wmf"/><Relationship Id="rId4" Type="http://schemas.openxmlformats.org/officeDocument/2006/relationships/image" Target="../media/image20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8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34F4D-9426-466B-AF60-5BECB68D7414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236E-22C7-4B40-8A7B-4419DD72E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813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D89E-357A-4EB2-B9A8-C3467C2EBA1E}" type="datetime6">
              <a:rPr lang="en-US" smtClean="0"/>
              <a:pPr/>
              <a:t>January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542F-FB90-4E88-91E5-317C625CF825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540-C2DE-463A-87D7-4328DA4DAA91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8045-44AE-449E-9AA1-AD5A5F6012C3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06BB-07DA-4C89-AD70-812892082A9B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B8C4-B4BC-4D7D-8DF0-07325A420285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7BE9-D14D-4166-A4E3-B39D088987C4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671F-DF30-4920-830F-E0A33313D35A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D8BC-5C04-4A06-9AF7-0AF75561FCE8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5-9B4F-4C93-8E09-9932FB20953E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7EAF-81F9-44F5-B727-9F75AEE74977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E066-3572-4F6E-98DB-93E19D590984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quareit.edu.in/" TargetMode="External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2.jpeg"/><Relationship Id="rId4" Type="http://schemas.openxmlformats.org/officeDocument/2006/relationships/oleObject" Target="../embeddings/oleObject49.bin"/><Relationship Id="rId9" Type="http://schemas.openxmlformats.org/officeDocument/2006/relationships/hyperlink" Target="mailto:info@isquareit.edu.i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akhiw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2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hyperlink" Target="mailto:info@isquareit.edu.in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hyperlink" Target="http://www.isquareit.edu.in/" TargetMode="External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.jpe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hyperlink" Target="mailto:info@isquareit.edu.in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hyperlink" Target="http://www.isquareit.edu.in/" TargetMode="External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quareit.edu.in/" TargetMode="External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.jpeg"/><Relationship Id="rId4" Type="http://schemas.openxmlformats.org/officeDocument/2006/relationships/oleObject" Target="../embeddings/oleObject19.bin"/><Relationship Id="rId9" Type="http://schemas.openxmlformats.org/officeDocument/2006/relationships/hyperlink" Target="mailto:info@isquareit.edu.in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18" Type="http://schemas.openxmlformats.org/officeDocument/2006/relationships/oleObject" Target="../embeddings/oleObject38.bin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2.jpeg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23" Type="http://schemas.openxmlformats.org/officeDocument/2006/relationships/hyperlink" Target="mailto:info@isquareit.edu.in" TargetMode="External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9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Relationship Id="rId22" Type="http://schemas.openxmlformats.org/officeDocument/2006/relationships/hyperlink" Target="http://www.isquareit.edu.in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oleObject" Target="../embeddings/oleObject42.bin"/><Relationship Id="rId7" Type="http://schemas.openxmlformats.org/officeDocument/2006/relationships/hyperlink" Target="mailto:info@isquareit.edu.in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hyperlink" Target="http://www.isquareit.edu.in/" TargetMode="Externa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oleObject" Target="../embeddings/oleObject45.bin"/><Relationship Id="rId7" Type="http://schemas.openxmlformats.org/officeDocument/2006/relationships/hyperlink" Target="mailto:info@isquareit.edu.in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hyperlink" Target="http://www.isquareit.edu.in/" TargetMode="Externa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qimg-d7d568041ac03fadb262db316cafd79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1407" y="561703"/>
            <a:ext cx="11103428" cy="5551714"/>
          </a:xfrm>
          <a:prstGeom prst="rect">
            <a:avLst/>
          </a:prstGeom>
        </p:spPr>
      </p:pic>
      <p:sp>
        <p:nvSpPr>
          <p:cNvPr id="5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4" name="AutoShape 2" descr="function local minimum and maxim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436" name="AutoShape 4" descr="Image result for maxima and minima"/>
          <p:cNvSpPr>
            <a:spLocks noChangeAspect="1" noChangeArrowheads="1"/>
          </p:cNvSpPr>
          <p:nvPr/>
        </p:nvSpPr>
        <p:spPr bwMode="auto">
          <a:xfrm>
            <a:off x="155575" y="-868363"/>
            <a:ext cx="35814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2640" y="5966601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900" dirty="0" smtClean="0"/>
              <a:t>https://www.quora.com/What-is-the-difference-between-local-minima-maxima-and-absolute-minima-maxima</a:t>
            </a:r>
            <a:endParaRPr lang="en-IN" sz="9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7" y="999312"/>
            <a:ext cx="10733314" cy="4525963"/>
          </a:xfrm>
        </p:spPr>
        <p:txBody>
          <a:bodyPr/>
          <a:lstStyle/>
          <a:p>
            <a:r>
              <a:rPr lang="en-US" b="1" dirty="0" smtClean="0"/>
              <a:t>Step III: </a:t>
            </a:r>
            <a:r>
              <a:rPr lang="en-US" dirty="0" smtClean="0"/>
              <a:t>At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Hence            is maximum at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03197171"/>
              </p:ext>
            </p:extLst>
          </p:nvPr>
        </p:nvGraphicFramePr>
        <p:xfrm>
          <a:off x="3103880" y="1103313"/>
          <a:ext cx="893763" cy="458787"/>
        </p:xfrm>
        <a:graphic>
          <a:graphicData uri="http://schemas.openxmlformats.org/presentationml/2006/ole">
            <p:oleObj spid="_x0000_s8348" name="Equation" r:id="rId3" imgW="419040" imgH="2156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83910520"/>
              </p:ext>
            </p:extLst>
          </p:nvPr>
        </p:nvGraphicFramePr>
        <p:xfrm>
          <a:off x="2766968" y="1605143"/>
          <a:ext cx="3632366" cy="1098867"/>
        </p:xfrm>
        <a:graphic>
          <a:graphicData uri="http://schemas.openxmlformats.org/presentationml/2006/ole">
            <p:oleObj spid="_x0000_s8349" name="Equation" r:id="rId4" imgW="1511280" imgH="4572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75101972"/>
              </p:ext>
            </p:extLst>
          </p:nvPr>
        </p:nvGraphicFramePr>
        <p:xfrm>
          <a:off x="2440939" y="3473495"/>
          <a:ext cx="4784727" cy="1150757"/>
        </p:xfrm>
        <a:graphic>
          <a:graphicData uri="http://schemas.openxmlformats.org/presentationml/2006/ole">
            <p:oleObj spid="_x0000_s8350" name="Equation" r:id="rId5" imgW="2006280" imgH="4824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12485218"/>
              </p:ext>
            </p:extLst>
          </p:nvPr>
        </p:nvGraphicFramePr>
        <p:xfrm>
          <a:off x="5542280" y="2889340"/>
          <a:ext cx="893763" cy="458788"/>
        </p:xfrm>
        <a:graphic>
          <a:graphicData uri="http://schemas.openxmlformats.org/presentationml/2006/ole">
            <p:oleObj spid="_x0000_s8351" name="Equation" r:id="rId6" imgW="419040" imgH="21564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18154782"/>
              </p:ext>
            </p:extLst>
          </p:nvPr>
        </p:nvGraphicFramePr>
        <p:xfrm>
          <a:off x="2029369" y="2854008"/>
          <a:ext cx="900113" cy="444500"/>
        </p:xfrm>
        <a:graphic>
          <a:graphicData uri="http://schemas.openxmlformats.org/presentationml/2006/ole">
            <p:oleObj spid="_x0000_s8352" name="Equation" r:id="rId7" imgW="482400" imgH="203040" progId="">
              <p:embed/>
            </p:oleObj>
          </a:graphicData>
        </a:graphic>
      </p:graphicFrame>
      <p:sp>
        <p:nvSpPr>
          <p:cNvPr id="10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19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11351623" cy="506916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IN" sz="2800" dirty="0" smtClean="0"/>
              <a:t>For further details please contact</a:t>
            </a:r>
          </a:p>
          <a:p>
            <a:pPr algn="ctr">
              <a:spcBef>
                <a:spcPts val="0"/>
              </a:spcBef>
              <a:buNone/>
            </a:pPr>
            <a:r>
              <a:rPr lang="en-IN" sz="2800" dirty="0" smtClean="0"/>
              <a:t>RUPALI YEOLE</a:t>
            </a:r>
          </a:p>
          <a:p>
            <a:pPr algn="ctr">
              <a:spcBef>
                <a:spcPts val="0"/>
              </a:spcBef>
              <a:buNone/>
            </a:pPr>
            <a:r>
              <a:rPr lang="en-IN" sz="2800" dirty="0" smtClean="0"/>
              <a:t>Department of Applied Sciences &amp; Engineering</a:t>
            </a:r>
          </a:p>
          <a:p>
            <a:pPr algn="ctr">
              <a:spcBef>
                <a:spcPts val="0"/>
              </a:spcBef>
              <a:buNone/>
            </a:pPr>
            <a:r>
              <a:rPr lang="en-IN" sz="2800" dirty="0" smtClean="0"/>
              <a:t>Hope Foundation’s </a:t>
            </a:r>
          </a:p>
          <a:p>
            <a:pPr algn="ctr">
              <a:spcBef>
                <a:spcPts val="0"/>
              </a:spcBef>
              <a:buNone/>
            </a:pPr>
            <a:r>
              <a:rPr lang="en-IN" sz="2800" dirty="0" smtClean="0"/>
              <a:t>International Institute of Information Technology, I²IT</a:t>
            </a:r>
          </a:p>
          <a:p>
            <a:pPr algn="ctr">
              <a:spcBef>
                <a:spcPts val="0"/>
              </a:spcBef>
              <a:buNone/>
            </a:pPr>
            <a:r>
              <a:rPr lang="en-IN" sz="2800" dirty="0" smtClean="0"/>
              <a:t>P-14, Rajiv Gandhi Infotech Park, MIDC Phase 1, Hinjawadi, Pune – 411 057</a:t>
            </a:r>
          </a:p>
          <a:p>
            <a:pPr algn="ctr">
              <a:spcBef>
                <a:spcPts val="0"/>
              </a:spcBef>
              <a:buNone/>
            </a:pPr>
            <a:r>
              <a:rPr lang="en-IN" sz="2800" dirty="0" smtClean="0">
                <a:hlinkClick r:id="rId2"/>
              </a:rPr>
              <a:t>www.isquareit.edu.in</a:t>
            </a:r>
            <a:r>
              <a:rPr lang="en-IN" sz="2800" dirty="0" smtClean="0"/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en-IN" sz="2800" dirty="0" smtClean="0"/>
              <a:t>Phone : +91 20 22933441 / 2 / 3</a:t>
            </a:r>
          </a:p>
          <a:p>
            <a:pPr algn="ctr">
              <a:spcBef>
                <a:spcPts val="0"/>
              </a:spcBef>
              <a:buNone/>
            </a:pPr>
            <a:r>
              <a:rPr lang="en-IN" sz="2800" dirty="0" smtClean="0">
                <a:hlinkClick r:id="rId3"/>
              </a:rPr>
              <a:t>rupaliy@isquareit.edu.in</a:t>
            </a:r>
            <a:r>
              <a:rPr lang="en-IN" sz="2800" dirty="0" smtClean="0"/>
              <a:t>  | </a:t>
            </a:r>
            <a:r>
              <a:rPr lang="en-IN" sz="2800" dirty="0" smtClean="0">
                <a:hlinkClick r:id="rId4"/>
              </a:rPr>
              <a:t>info@isquareit.edu.in</a:t>
            </a:r>
            <a:r>
              <a:rPr lang="en-IN" sz="2800" dirty="0" smtClean="0"/>
              <a:t>   </a:t>
            </a:r>
          </a:p>
          <a:p>
            <a:pPr algn="ctr">
              <a:spcBef>
                <a:spcPts val="0"/>
              </a:spcBef>
              <a:buNone/>
            </a:pPr>
            <a:endParaRPr lang="en-IN" sz="2800" dirty="0" smtClean="0"/>
          </a:p>
          <a:p>
            <a:pPr>
              <a:spcBef>
                <a:spcPts val="0"/>
              </a:spcBef>
            </a:pPr>
            <a:endParaRPr lang="en-IN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146" y="1030477"/>
            <a:ext cx="4649627" cy="21568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33303" y="3370217"/>
            <a:ext cx="745889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Engineering Mathematics-I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4000" b="1" dirty="0" smtClean="0"/>
              <a:t>Maxima </a:t>
            </a:r>
            <a:r>
              <a:rPr lang="en-US" sz="4000" b="1" dirty="0"/>
              <a:t>and </a:t>
            </a:r>
            <a:r>
              <a:rPr lang="en-US" sz="4000" b="1" dirty="0" smtClean="0"/>
              <a:t>Minima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2800" dirty="0"/>
              <a:t>Prepared by : Prof. </a:t>
            </a:r>
            <a:r>
              <a:rPr lang="en-US" sz="2800" dirty="0" err="1"/>
              <a:t>Rupali</a:t>
            </a:r>
            <a:r>
              <a:rPr lang="en-US" sz="2800" dirty="0"/>
              <a:t> </a:t>
            </a:r>
            <a:r>
              <a:rPr lang="en-US" sz="2800" dirty="0" err="1"/>
              <a:t>Yeole</a:t>
            </a:r>
            <a:endParaRPr lang="en-US" sz="2800" dirty="0"/>
          </a:p>
          <a:p>
            <a:pPr algn="ctr"/>
            <a:endParaRPr lang="en-US" sz="4000" b="1" dirty="0"/>
          </a:p>
          <a:p>
            <a:pPr algn="ctr"/>
            <a:endParaRPr lang="en-US" sz="4000" b="1" dirty="0" smtClean="0"/>
          </a:p>
          <a:p>
            <a:pPr algn="ctr"/>
            <a:endParaRPr lang="en-US" sz="4000" b="1" dirty="0" smtClean="0"/>
          </a:p>
        </p:txBody>
      </p:sp>
      <p:sp>
        <p:nvSpPr>
          <p:cNvPr id="5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4" name="AutoShape 2" descr="function local minimum and maxim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436" name="AutoShape 4" descr="Image result for maxima and minima"/>
          <p:cNvSpPr>
            <a:spLocks noChangeAspect="1" noChangeArrowheads="1"/>
          </p:cNvSpPr>
          <p:nvPr/>
        </p:nvSpPr>
        <p:spPr bwMode="auto">
          <a:xfrm>
            <a:off x="155575" y="-868363"/>
            <a:ext cx="35814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Maxima and Minima of Functions of Two Independent Variables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788" y="2037806"/>
            <a:ext cx="10010504" cy="2704011"/>
          </a:xfrm>
        </p:spPr>
        <p:txBody>
          <a:bodyPr/>
          <a:lstStyle/>
          <a:p>
            <a:r>
              <a:rPr lang="en-US" dirty="0" smtClean="0"/>
              <a:t>Let           be a function of two independent variables     and     , which is continuous for all values of     and      in the neighborhood of         i.e.                   be a point in its neighborhood which lies inside the region      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08997011"/>
              </p:ext>
            </p:extLst>
          </p:nvPr>
        </p:nvGraphicFramePr>
        <p:xfrm>
          <a:off x="1615127" y="2129245"/>
          <a:ext cx="899704" cy="444137"/>
        </p:xfrm>
        <a:graphic>
          <a:graphicData uri="http://schemas.openxmlformats.org/presentationml/2006/ole">
            <p:oleObj spid="_x0000_s1375" name="Equation" r:id="rId3" imgW="482400" imgH="2030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40664419"/>
              </p:ext>
            </p:extLst>
          </p:nvPr>
        </p:nvGraphicFramePr>
        <p:xfrm>
          <a:off x="9690099" y="2141202"/>
          <a:ext cx="446678" cy="484434"/>
        </p:xfrm>
        <a:graphic>
          <a:graphicData uri="http://schemas.openxmlformats.org/presentationml/2006/ole">
            <p:oleObj spid="_x0000_s1376" name="Equation" r:id="rId4" imgW="126720" imgH="1396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93739819"/>
              </p:ext>
            </p:extLst>
          </p:nvPr>
        </p:nvGraphicFramePr>
        <p:xfrm>
          <a:off x="9409428" y="2675306"/>
          <a:ext cx="374651" cy="442770"/>
        </p:xfrm>
        <a:graphic>
          <a:graphicData uri="http://schemas.openxmlformats.org/presentationml/2006/ole">
            <p:oleObj spid="_x0000_s1377" name="Equation" r:id="rId5" imgW="139680" imgH="16488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57568396"/>
              </p:ext>
            </p:extLst>
          </p:nvPr>
        </p:nvGraphicFramePr>
        <p:xfrm>
          <a:off x="8300588" y="2635096"/>
          <a:ext cx="386215" cy="417714"/>
        </p:xfrm>
        <a:graphic>
          <a:graphicData uri="http://schemas.openxmlformats.org/presentationml/2006/ole">
            <p:oleObj spid="_x0000_s1378" name="Equation" r:id="rId6" imgW="126720" imgH="13968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65749428"/>
              </p:ext>
            </p:extLst>
          </p:nvPr>
        </p:nvGraphicFramePr>
        <p:xfrm>
          <a:off x="1750151" y="2639528"/>
          <a:ext cx="379095" cy="448021"/>
        </p:xfrm>
        <a:graphic>
          <a:graphicData uri="http://schemas.openxmlformats.org/presentationml/2006/ole">
            <p:oleObj spid="_x0000_s1379" name="Equation" r:id="rId7" imgW="139579" imgH="164957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07390998"/>
              </p:ext>
            </p:extLst>
          </p:nvPr>
        </p:nvGraphicFramePr>
        <p:xfrm>
          <a:off x="5852157" y="3101676"/>
          <a:ext cx="1619795" cy="451418"/>
        </p:xfrm>
        <a:graphic>
          <a:graphicData uri="http://schemas.openxmlformats.org/presentationml/2006/ole">
            <p:oleObj spid="_x0000_s1380" name="Equation" r:id="rId8" imgW="774360" imgH="21564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99893648"/>
              </p:ext>
            </p:extLst>
          </p:nvPr>
        </p:nvGraphicFramePr>
        <p:xfrm>
          <a:off x="4532813" y="3110677"/>
          <a:ext cx="770708" cy="485262"/>
        </p:xfrm>
        <a:graphic>
          <a:graphicData uri="http://schemas.openxmlformats.org/presentationml/2006/ole">
            <p:oleObj spid="_x0000_s1381" name="Equation" r:id="rId9" imgW="342720" imgH="21564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08629811"/>
              </p:ext>
            </p:extLst>
          </p:nvPr>
        </p:nvGraphicFramePr>
        <p:xfrm>
          <a:off x="8083730" y="3605348"/>
          <a:ext cx="328749" cy="378823"/>
        </p:xfrm>
        <a:graphic>
          <a:graphicData uri="http://schemas.openxmlformats.org/presentationml/2006/ole">
            <p:oleObj spid="_x0000_s1382" name="Equation" r:id="rId10" imgW="152280" imgH="164880" progId="">
              <p:embed/>
            </p:oleObj>
          </a:graphicData>
        </a:graphic>
      </p:graphicFrame>
      <p:sp>
        <p:nvSpPr>
          <p:cNvPr id="16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1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2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69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278083"/>
          </a:xfrm>
        </p:spPr>
        <p:txBody>
          <a:bodyPr/>
          <a:lstStyle/>
          <a:p>
            <a:r>
              <a:rPr lang="en-US" dirty="0" smtClean="0"/>
              <a:t>The point          is called a </a:t>
            </a:r>
            <a:r>
              <a:rPr lang="en-US" b="1" dirty="0" smtClean="0"/>
              <a:t>point of relative minimum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if                                   for all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Then             is called the relative minimum value.</a:t>
            </a:r>
          </a:p>
          <a:p>
            <a:r>
              <a:rPr lang="en-US" dirty="0" smtClean="0"/>
              <a:t>The point          is called a </a:t>
            </a:r>
            <a:r>
              <a:rPr lang="en-US" b="1" dirty="0" smtClean="0"/>
              <a:t>point of relative maximum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if                                  for all        </a:t>
            </a:r>
          </a:p>
          <a:p>
            <a:pPr marL="0" indent="0">
              <a:buNone/>
            </a:pPr>
            <a:r>
              <a:rPr lang="en-US" dirty="0" smtClean="0"/>
              <a:t>    Then             is called the relative minimum value.</a:t>
            </a:r>
          </a:p>
          <a:p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73850654"/>
              </p:ext>
            </p:extLst>
          </p:nvPr>
        </p:nvGraphicFramePr>
        <p:xfrm>
          <a:off x="1458958" y="2255020"/>
          <a:ext cx="2746375" cy="444500"/>
        </p:xfrm>
        <a:graphic>
          <a:graphicData uri="http://schemas.openxmlformats.org/presentationml/2006/ole">
            <p:oleObj spid="_x0000_s2368" name="Equation" r:id="rId3" imgW="1473200" imgH="2032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04909887"/>
              </p:ext>
            </p:extLst>
          </p:nvPr>
        </p:nvGraphicFramePr>
        <p:xfrm>
          <a:off x="5693002" y="2205809"/>
          <a:ext cx="695325" cy="520700"/>
        </p:xfrm>
        <a:graphic>
          <a:graphicData uri="http://schemas.openxmlformats.org/presentationml/2006/ole">
            <p:oleObj spid="_x0000_s2369" name="Equation" r:id="rId4" imgW="266469" imgH="203024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40140277"/>
              </p:ext>
            </p:extLst>
          </p:nvPr>
        </p:nvGraphicFramePr>
        <p:xfrm>
          <a:off x="2023836" y="2876457"/>
          <a:ext cx="876300" cy="444500"/>
        </p:xfrm>
        <a:graphic>
          <a:graphicData uri="http://schemas.openxmlformats.org/presentationml/2006/ole">
            <p:oleObj spid="_x0000_s2370" name="Equation" r:id="rId5" imgW="469696" imgH="203112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80606826"/>
              </p:ext>
            </p:extLst>
          </p:nvPr>
        </p:nvGraphicFramePr>
        <p:xfrm>
          <a:off x="1624648" y="4014244"/>
          <a:ext cx="2746375" cy="444500"/>
        </p:xfrm>
        <a:graphic>
          <a:graphicData uri="http://schemas.openxmlformats.org/presentationml/2006/ole">
            <p:oleObj spid="_x0000_s2371" name="Equation" r:id="rId6" imgW="1473120" imgH="20304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83046131"/>
              </p:ext>
            </p:extLst>
          </p:nvPr>
        </p:nvGraphicFramePr>
        <p:xfrm>
          <a:off x="5596935" y="3978592"/>
          <a:ext cx="695325" cy="520700"/>
        </p:xfrm>
        <a:graphic>
          <a:graphicData uri="http://schemas.openxmlformats.org/presentationml/2006/ole">
            <p:oleObj spid="_x0000_s2372" name="Equation" r:id="rId7" imgW="266469" imgH="203024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81348686"/>
              </p:ext>
            </p:extLst>
          </p:nvPr>
        </p:nvGraphicFramePr>
        <p:xfrm>
          <a:off x="2045835" y="4635682"/>
          <a:ext cx="876300" cy="444500"/>
        </p:xfrm>
        <a:graphic>
          <a:graphicData uri="http://schemas.openxmlformats.org/presentationml/2006/ole">
            <p:oleObj spid="_x0000_s2373" name="Equation" r:id="rId8" imgW="469696" imgH="203112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90888142"/>
              </p:ext>
            </p:extLst>
          </p:nvPr>
        </p:nvGraphicFramePr>
        <p:xfrm>
          <a:off x="2703558" y="3423513"/>
          <a:ext cx="771525" cy="485775"/>
        </p:xfrm>
        <a:graphic>
          <a:graphicData uri="http://schemas.openxmlformats.org/presentationml/2006/ole">
            <p:oleObj spid="_x0000_s2374" name="Equation" r:id="rId9" imgW="342720" imgH="21564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33344915"/>
              </p:ext>
            </p:extLst>
          </p:nvPr>
        </p:nvGraphicFramePr>
        <p:xfrm>
          <a:off x="2729684" y="1660026"/>
          <a:ext cx="771525" cy="485775"/>
        </p:xfrm>
        <a:graphic>
          <a:graphicData uri="http://schemas.openxmlformats.org/presentationml/2006/ole">
            <p:oleObj spid="_x0000_s2375" name="Equation" r:id="rId10" imgW="342720" imgH="215640" progId="">
              <p:embed/>
            </p:oleObj>
          </a:graphicData>
        </a:graphic>
      </p:graphicFrame>
      <p:sp>
        <p:nvSpPr>
          <p:cNvPr id="13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1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2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19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Stationary point</a:t>
            </a:r>
            <a:r>
              <a:rPr lang="en-US" dirty="0" smtClean="0"/>
              <a:t>: The point at which function is either maximum or minimum is known as stationary point.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Extreme Value</a:t>
            </a:r>
            <a:r>
              <a:rPr lang="en-US" dirty="0" smtClean="0"/>
              <a:t>: The value of the function at stationary point is known as extreme value of the function           . 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38038613"/>
              </p:ext>
            </p:extLst>
          </p:nvPr>
        </p:nvGraphicFramePr>
        <p:xfrm>
          <a:off x="7624037" y="3854314"/>
          <a:ext cx="900112" cy="442912"/>
        </p:xfrm>
        <a:graphic>
          <a:graphicData uri="http://schemas.openxmlformats.org/presentationml/2006/ole">
            <p:oleObj spid="_x0000_s3115" name="Equation" r:id="rId3" imgW="482400" imgH="203040" progId="">
              <p:embed/>
            </p:oleObj>
          </a:graphicData>
        </a:graphic>
      </p:graphicFrame>
      <p:sp>
        <p:nvSpPr>
          <p:cNvPr id="6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74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Rule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49" y="158714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determine the maxima and minima  (extreme values) of a function </a:t>
            </a:r>
          </a:p>
          <a:p>
            <a:r>
              <a:rPr lang="en-US" b="1" dirty="0" smtClean="0"/>
              <a:t>Step I : </a:t>
            </a:r>
            <a:r>
              <a:rPr lang="en-US" dirty="0" smtClean="0"/>
              <a:t>Solve  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simultaneously for       &amp;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Step II: </a:t>
            </a:r>
            <a:r>
              <a:rPr lang="en-US" dirty="0" smtClean="0"/>
              <a:t>Obtain the values of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45368373"/>
              </p:ext>
            </p:extLst>
          </p:nvPr>
        </p:nvGraphicFramePr>
        <p:xfrm>
          <a:off x="2255203" y="2182269"/>
          <a:ext cx="900112" cy="442912"/>
        </p:xfrm>
        <a:graphic>
          <a:graphicData uri="http://schemas.openxmlformats.org/presentationml/2006/ole">
            <p:oleObj spid="_x0000_s4298" name="Equation" r:id="rId3" imgW="482400" imgH="203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76091467"/>
              </p:ext>
            </p:extLst>
          </p:nvPr>
        </p:nvGraphicFramePr>
        <p:xfrm>
          <a:off x="2355125" y="3191736"/>
          <a:ext cx="2190750" cy="892527"/>
        </p:xfrm>
        <a:graphic>
          <a:graphicData uri="http://schemas.openxmlformats.org/presentationml/2006/ole">
            <p:oleObj spid="_x0000_s4299" name="Equation" r:id="rId4" imgW="1028520" imgH="4190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6071178"/>
              </p:ext>
            </p:extLst>
          </p:nvPr>
        </p:nvGraphicFramePr>
        <p:xfrm>
          <a:off x="8030710" y="3383279"/>
          <a:ext cx="386531" cy="418057"/>
        </p:xfrm>
        <a:graphic>
          <a:graphicData uri="http://schemas.openxmlformats.org/presentationml/2006/ole">
            <p:oleObj spid="_x0000_s4300" name="Equation" r:id="rId5" imgW="126720" imgH="1396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49411873"/>
              </p:ext>
            </p:extLst>
          </p:nvPr>
        </p:nvGraphicFramePr>
        <p:xfrm>
          <a:off x="8962481" y="3331028"/>
          <a:ext cx="390525" cy="453513"/>
        </p:xfrm>
        <a:graphic>
          <a:graphicData uri="http://schemas.openxmlformats.org/presentationml/2006/ole">
            <p:oleObj spid="_x0000_s4301" name="Equation" r:id="rId6" imgW="139680" imgH="16488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21311900"/>
              </p:ext>
            </p:extLst>
          </p:nvPr>
        </p:nvGraphicFramePr>
        <p:xfrm>
          <a:off x="2439850" y="5086215"/>
          <a:ext cx="4234078" cy="974952"/>
        </p:xfrm>
        <a:graphic>
          <a:graphicData uri="http://schemas.openxmlformats.org/presentationml/2006/ole">
            <p:oleObj spid="_x0000_s4302" name="Equation" r:id="rId7" imgW="1930320" imgH="444240" progId="">
              <p:embed/>
            </p:oleObj>
          </a:graphicData>
        </a:graphic>
      </p:graphicFrame>
      <p:sp>
        <p:nvSpPr>
          <p:cNvPr id="10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889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53143"/>
            <a:ext cx="10977154" cy="5473024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III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                  &amp;             at          , then           is maximum at           &amp; maximum value of the function is           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                  &amp;             at          , then           is maximum at           &amp; maximum value of the function is           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                  at          , then           is neither maximum nor minimum at           .Such  point is called Saddle Point.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                  at          , then  no conclusion can be made about the extreme values of            &amp; further investigation is required.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6531227"/>
              </p:ext>
            </p:extLst>
          </p:nvPr>
        </p:nvGraphicFramePr>
        <p:xfrm>
          <a:off x="1523593" y="1276349"/>
          <a:ext cx="1579562" cy="495300"/>
        </p:xfrm>
        <a:graphic>
          <a:graphicData uri="http://schemas.openxmlformats.org/presentationml/2006/ole">
            <p:oleObj spid="_x0000_s5886" name="Equation" r:id="rId3" imgW="647640" imgH="203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66420351"/>
              </p:ext>
            </p:extLst>
          </p:nvPr>
        </p:nvGraphicFramePr>
        <p:xfrm>
          <a:off x="3716927" y="1334147"/>
          <a:ext cx="802820" cy="416277"/>
        </p:xfrm>
        <a:graphic>
          <a:graphicData uri="http://schemas.openxmlformats.org/presentationml/2006/ole">
            <p:oleObj spid="_x0000_s5887" name="Equation" r:id="rId4" imgW="342720" imgH="17748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06179982"/>
              </p:ext>
            </p:extLst>
          </p:nvPr>
        </p:nvGraphicFramePr>
        <p:xfrm>
          <a:off x="5119415" y="1320891"/>
          <a:ext cx="771525" cy="485775"/>
        </p:xfrm>
        <a:graphic>
          <a:graphicData uri="http://schemas.openxmlformats.org/presentationml/2006/ole">
            <p:oleObj spid="_x0000_s5888" name="Equation" r:id="rId5" imgW="342720" imgH="21564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49209124"/>
              </p:ext>
            </p:extLst>
          </p:nvPr>
        </p:nvGraphicFramePr>
        <p:xfrm>
          <a:off x="6845482" y="1347426"/>
          <a:ext cx="900113" cy="444500"/>
        </p:xfrm>
        <a:graphic>
          <a:graphicData uri="http://schemas.openxmlformats.org/presentationml/2006/ole">
            <p:oleObj spid="_x0000_s5889" name="Equation" r:id="rId6" imgW="482400" imgH="20304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89330285"/>
              </p:ext>
            </p:extLst>
          </p:nvPr>
        </p:nvGraphicFramePr>
        <p:xfrm>
          <a:off x="10313533" y="2361475"/>
          <a:ext cx="771525" cy="485775"/>
        </p:xfrm>
        <a:graphic>
          <a:graphicData uri="http://schemas.openxmlformats.org/presentationml/2006/ole">
            <p:oleObj spid="_x0000_s5890" name="Equation" r:id="rId7" imgW="342720" imgH="21564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11824587"/>
              </p:ext>
            </p:extLst>
          </p:nvPr>
        </p:nvGraphicFramePr>
        <p:xfrm>
          <a:off x="7166929" y="2911204"/>
          <a:ext cx="876300" cy="444500"/>
        </p:xfrm>
        <a:graphic>
          <a:graphicData uri="http://schemas.openxmlformats.org/presentationml/2006/ole">
            <p:oleObj spid="_x0000_s5891" name="Equation" r:id="rId8" imgW="469696" imgH="203112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70412714"/>
              </p:ext>
            </p:extLst>
          </p:nvPr>
        </p:nvGraphicFramePr>
        <p:xfrm>
          <a:off x="1584507" y="2330225"/>
          <a:ext cx="1577975" cy="495300"/>
        </p:xfrm>
        <a:graphic>
          <a:graphicData uri="http://schemas.openxmlformats.org/presentationml/2006/ole">
            <p:oleObj spid="_x0000_s5892" name="Equation" r:id="rId9" imgW="647640" imgH="20304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980506"/>
              </p:ext>
            </p:extLst>
          </p:nvPr>
        </p:nvGraphicFramePr>
        <p:xfrm>
          <a:off x="3568473" y="2361974"/>
          <a:ext cx="803275" cy="415925"/>
        </p:xfrm>
        <a:graphic>
          <a:graphicData uri="http://schemas.openxmlformats.org/presentationml/2006/ole">
            <p:oleObj spid="_x0000_s5893" name="Equation" r:id="rId10" imgW="342720" imgH="17748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69384981"/>
              </p:ext>
            </p:extLst>
          </p:nvPr>
        </p:nvGraphicFramePr>
        <p:xfrm>
          <a:off x="5088392" y="2374537"/>
          <a:ext cx="771525" cy="485775"/>
        </p:xfrm>
        <a:graphic>
          <a:graphicData uri="http://schemas.openxmlformats.org/presentationml/2006/ole">
            <p:oleObj spid="_x0000_s5894" name="Equation" r:id="rId11" imgW="342720" imgH="215640" progId="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71716284"/>
              </p:ext>
            </p:extLst>
          </p:nvPr>
        </p:nvGraphicFramePr>
        <p:xfrm>
          <a:off x="6919502" y="2388099"/>
          <a:ext cx="900113" cy="444500"/>
        </p:xfrm>
        <a:graphic>
          <a:graphicData uri="http://schemas.openxmlformats.org/presentationml/2006/ole">
            <p:oleObj spid="_x0000_s5895" name="Equation" r:id="rId12" imgW="482400" imgH="20304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5875207"/>
              </p:ext>
            </p:extLst>
          </p:nvPr>
        </p:nvGraphicFramePr>
        <p:xfrm>
          <a:off x="3438162" y="3963080"/>
          <a:ext cx="771525" cy="485775"/>
        </p:xfrm>
        <a:graphic>
          <a:graphicData uri="http://schemas.openxmlformats.org/presentationml/2006/ole">
            <p:oleObj spid="_x0000_s5896" name="Equation" r:id="rId13" imgW="342720" imgH="21564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57303175"/>
              </p:ext>
            </p:extLst>
          </p:nvPr>
        </p:nvGraphicFramePr>
        <p:xfrm>
          <a:off x="7241496" y="1861685"/>
          <a:ext cx="876300" cy="444500"/>
        </p:xfrm>
        <a:graphic>
          <a:graphicData uri="http://schemas.openxmlformats.org/presentationml/2006/ole">
            <p:oleObj spid="_x0000_s5897" name="Equation" r:id="rId14" imgW="469696" imgH="203112" progId="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91327573"/>
              </p:ext>
            </p:extLst>
          </p:nvPr>
        </p:nvGraphicFramePr>
        <p:xfrm>
          <a:off x="1553710" y="4468042"/>
          <a:ext cx="1577975" cy="495300"/>
        </p:xfrm>
        <a:graphic>
          <a:graphicData uri="http://schemas.openxmlformats.org/presentationml/2006/ole">
            <p:oleObj spid="_x0000_s5898" name="Equation" r:id="rId15" imgW="647640" imgH="203040" progId="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70014677"/>
              </p:ext>
            </p:extLst>
          </p:nvPr>
        </p:nvGraphicFramePr>
        <p:xfrm>
          <a:off x="3647123" y="3453674"/>
          <a:ext cx="771525" cy="485775"/>
        </p:xfrm>
        <a:graphic>
          <a:graphicData uri="http://schemas.openxmlformats.org/presentationml/2006/ole">
            <p:oleObj spid="_x0000_s5899" name="Equation" r:id="rId16" imgW="342720" imgH="215640" progId="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28336433"/>
              </p:ext>
            </p:extLst>
          </p:nvPr>
        </p:nvGraphicFramePr>
        <p:xfrm>
          <a:off x="5438683" y="3493726"/>
          <a:ext cx="900113" cy="444500"/>
        </p:xfrm>
        <a:graphic>
          <a:graphicData uri="http://schemas.openxmlformats.org/presentationml/2006/ole">
            <p:oleObj spid="_x0000_s5900" name="Equation" r:id="rId17" imgW="482400" imgH="203040" progId="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43983753"/>
              </p:ext>
            </p:extLst>
          </p:nvPr>
        </p:nvGraphicFramePr>
        <p:xfrm>
          <a:off x="10409056" y="1294675"/>
          <a:ext cx="771525" cy="485775"/>
        </p:xfrm>
        <a:graphic>
          <a:graphicData uri="http://schemas.openxmlformats.org/presentationml/2006/ole">
            <p:oleObj spid="_x0000_s5901" name="Equation" r:id="rId18" imgW="342720" imgH="215640" progId="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0385191"/>
              </p:ext>
            </p:extLst>
          </p:nvPr>
        </p:nvGraphicFramePr>
        <p:xfrm>
          <a:off x="1606097" y="3436439"/>
          <a:ext cx="1577975" cy="495300"/>
        </p:xfrm>
        <a:graphic>
          <a:graphicData uri="http://schemas.openxmlformats.org/presentationml/2006/ole">
            <p:oleObj spid="_x0000_s5902" name="Equation" r:id="rId19" imgW="647640" imgH="203040" progId="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36407125"/>
              </p:ext>
            </p:extLst>
          </p:nvPr>
        </p:nvGraphicFramePr>
        <p:xfrm>
          <a:off x="3564799" y="4545875"/>
          <a:ext cx="771525" cy="485775"/>
        </p:xfrm>
        <a:graphic>
          <a:graphicData uri="http://schemas.openxmlformats.org/presentationml/2006/ole">
            <p:oleObj spid="_x0000_s5903" name="Equation" r:id="rId20" imgW="342720" imgH="215640" progId="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47028511"/>
              </p:ext>
            </p:extLst>
          </p:nvPr>
        </p:nvGraphicFramePr>
        <p:xfrm>
          <a:off x="4930005" y="5048068"/>
          <a:ext cx="900112" cy="444500"/>
        </p:xfrm>
        <a:graphic>
          <a:graphicData uri="http://schemas.openxmlformats.org/presentationml/2006/ole">
            <p:oleObj spid="_x0000_s5904" name="Equation" r:id="rId21" imgW="482400" imgH="203040" progId="">
              <p:embed/>
            </p:oleObj>
          </a:graphicData>
        </a:graphic>
      </p:graphicFrame>
      <p:sp>
        <p:nvSpPr>
          <p:cNvPr id="24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2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3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30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072"/>
            <a:ext cx="10972800" cy="6136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Example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31520"/>
            <a:ext cx="10972800" cy="561703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Q.1</a:t>
            </a:r>
            <a:r>
              <a:rPr lang="en-US" dirty="0" smtClean="0"/>
              <a:t>  Discuss the maxima and Minima of the function</a:t>
            </a:r>
          </a:p>
          <a:p>
            <a:pPr marL="0" indent="0">
              <a:buNone/>
            </a:pPr>
            <a:r>
              <a:rPr lang="en-US" b="1" dirty="0" smtClean="0"/>
              <a:t>Answer:</a:t>
            </a:r>
            <a:r>
              <a:rPr lang="en-US" dirty="0" smtClean="0"/>
              <a:t> Let </a:t>
            </a:r>
            <a:r>
              <a:rPr lang="en-US" dirty="0"/>
              <a:t>	</a:t>
            </a:r>
            <a:r>
              <a:rPr lang="en-US" dirty="0" smtClean="0"/>
              <a:t>                               </a:t>
            </a:r>
          </a:p>
          <a:p>
            <a:pPr marL="0" indent="0">
              <a:buNone/>
            </a:pPr>
            <a:r>
              <a:rPr lang="en-US" b="1" dirty="0" smtClean="0"/>
              <a:t>Step I:</a:t>
            </a:r>
            <a:r>
              <a:rPr lang="en-US" dirty="0" smtClean="0"/>
              <a:t> For extreme 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98403566"/>
              </p:ext>
            </p:extLst>
          </p:nvPr>
        </p:nvGraphicFramePr>
        <p:xfrm>
          <a:off x="9402719" y="765857"/>
          <a:ext cx="2640482" cy="579618"/>
        </p:xfrm>
        <a:graphic>
          <a:graphicData uri="http://schemas.openxmlformats.org/presentationml/2006/ole">
            <p:oleObj spid="_x0000_s6255" name="Equation" r:id="rId3" imgW="1041120" imgH="228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26145857"/>
              </p:ext>
            </p:extLst>
          </p:nvPr>
        </p:nvGraphicFramePr>
        <p:xfrm>
          <a:off x="2793412" y="1389289"/>
          <a:ext cx="4121150" cy="579438"/>
        </p:xfrm>
        <a:graphic>
          <a:graphicData uri="http://schemas.openxmlformats.org/presentationml/2006/ole">
            <p:oleObj spid="_x0000_s6256" name="Equation" r:id="rId4" imgW="1625400" imgH="2286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30709006"/>
              </p:ext>
            </p:extLst>
          </p:nvPr>
        </p:nvGraphicFramePr>
        <p:xfrm>
          <a:off x="4403725" y="2514600"/>
          <a:ext cx="4160838" cy="3490913"/>
        </p:xfrm>
        <a:graphic>
          <a:graphicData uri="http://schemas.openxmlformats.org/presentationml/2006/ole">
            <p:oleObj spid="_x0000_s6257" name="Equation" r:id="rId5" imgW="1815840" imgH="1523880" progId="">
              <p:embed/>
            </p:oleObj>
          </a:graphicData>
        </a:graphic>
      </p:graphicFrame>
      <p:sp>
        <p:nvSpPr>
          <p:cNvPr id="8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40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5577"/>
            <a:ext cx="10972800" cy="559058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Therefore stationary point is            .</a:t>
            </a:r>
          </a:p>
          <a:p>
            <a:r>
              <a:rPr lang="en-US" b="1" dirty="0" smtClean="0"/>
              <a:t>Step II: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5009375"/>
              </p:ext>
            </p:extLst>
          </p:nvPr>
        </p:nvGraphicFramePr>
        <p:xfrm>
          <a:off x="5572941" y="1821208"/>
          <a:ext cx="893173" cy="460120"/>
        </p:xfrm>
        <a:graphic>
          <a:graphicData uri="http://schemas.openxmlformats.org/presentationml/2006/ole">
            <p:oleObj spid="_x0000_s7264" name="Equation" r:id="rId3" imgW="419040" imgH="2156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97227201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p:oleObj spid="_x0000_s7265" name="Equation" r:id="rId4" imgW="114120" imgH="2156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94432380"/>
              </p:ext>
            </p:extLst>
          </p:nvPr>
        </p:nvGraphicFramePr>
        <p:xfrm>
          <a:off x="4878206" y="3052626"/>
          <a:ext cx="1838325" cy="2952750"/>
        </p:xfrm>
        <a:graphic>
          <a:graphicData uri="http://schemas.openxmlformats.org/presentationml/2006/ole">
            <p:oleObj spid="_x0000_s7266" name="Equation" r:id="rId5" imgW="838080" imgH="1346040" progId="">
              <p:embed/>
            </p:oleObj>
          </a:graphicData>
        </a:graphic>
      </p:graphicFrame>
      <p:sp>
        <p:nvSpPr>
          <p:cNvPr id="8" name="Footer Placeholder 15"/>
          <p:cNvSpPr txBox="1">
            <a:spLocks/>
          </p:cNvSpPr>
          <p:nvPr/>
        </p:nvSpPr>
        <p:spPr>
          <a:xfrm>
            <a:off x="0" y="6356353"/>
            <a:ext cx="12192000" cy="36512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www.isquareit.edu.in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info@isquareit.edu.in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23" cy="811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035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736</Words>
  <Application>Microsoft Office PowerPoint</Application>
  <PresentationFormat>Custom</PresentationFormat>
  <Paragraphs>79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Slide 1</vt:lpstr>
      <vt:lpstr>Slide 2</vt:lpstr>
      <vt:lpstr>Maxima and Minima of Functions of Two Independent Variables</vt:lpstr>
      <vt:lpstr>Slide 4</vt:lpstr>
      <vt:lpstr>Slide 5</vt:lpstr>
      <vt:lpstr>Working Rule </vt:lpstr>
      <vt:lpstr>Slide 7</vt:lpstr>
      <vt:lpstr> Example 1 </vt:lpstr>
      <vt:lpstr>Slide 9</vt:lpstr>
      <vt:lpstr>Slide 10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Vaidehi Banerjee</dc:creator>
  <cp:lastModifiedBy>Vaidehi Banerjee</cp:lastModifiedBy>
  <cp:revision>75</cp:revision>
  <dcterms:created xsi:type="dcterms:W3CDTF">2014-07-03T09:03:08Z</dcterms:created>
  <dcterms:modified xsi:type="dcterms:W3CDTF">2019-01-07T12:10:37Z</dcterms:modified>
</cp:coreProperties>
</file>