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</p:sldMasterIdLst>
  <p:notesMasterIdLst>
    <p:notesMasterId r:id="rId13"/>
  </p:notesMasterIdLst>
  <p:sldIdLst>
    <p:sldId id="262" r:id="rId2"/>
    <p:sldId id="27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C0B4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71" autoAdjust="0"/>
  </p:normalViewPr>
  <p:slideViewPr>
    <p:cSldViewPr snapToGrid="0">
      <p:cViewPr>
        <p:scale>
          <a:sx n="64" d="100"/>
          <a:sy n="64" d="100"/>
        </p:scale>
        <p:origin x="-900" y="-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7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9.wmf"/><Relationship Id="rId4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5.wmf"/><Relationship Id="rId1" Type="http://schemas.openxmlformats.org/officeDocument/2006/relationships/image" Target="../media/image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9.wmf"/><Relationship Id="rId7" Type="http://schemas.openxmlformats.org/officeDocument/2006/relationships/image" Target="../media/image22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1.wmf"/><Relationship Id="rId5" Type="http://schemas.openxmlformats.org/officeDocument/2006/relationships/image" Target="../media/image13.wmf"/><Relationship Id="rId4" Type="http://schemas.openxmlformats.org/officeDocument/2006/relationships/image" Target="../media/image20.wmf"/><Relationship Id="rId9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28.wmf"/><Relationship Id="rId4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34F4D-9426-466B-AF60-5BECB68D7414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CB236E-22C7-4B40-8A7B-4419DD72E4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48133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B236E-22C7-4B40-8A7B-4419DD72E40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88334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B236E-22C7-4B40-8A7B-4419DD72E40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88334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2D89E-357A-4EB2-B9A8-C3467C2EBA1E}" type="datetime6">
              <a:rPr lang="en-US" smtClean="0"/>
              <a:pPr/>
              <a:t>January 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F048-54A0-41A2-8AE6-600831839A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D542F-FB90-4E88-91E5-317C625CF825}" type="datetime6">
              <a:rPr lang="en-US" smtClean="0"/>
              <a:pPr/>
              <a:t>January 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F048-54A0-41A2-8AE6-600831839A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43"/>
            <a:ext cx="3657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3"/>
            <a:ext cx="10769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9E540-C2DE-463A-87D7-4328DA4DAA91}" type="datetime6">
              <a:rPr lang="en-US" smtClean="0"/>
              <a:pPr/>
              <a:t>January 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F048-54A0-41A2-8AE6-600831839A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8045-44AE-449E-9AA1-AD5A5F6012C3}" type="datetime6">
              <a:rPr lang="en-US" smtClean="0"/>
              <a:pPr/>
              <a:t>January 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F048-54A0-41A2-8AE6-600831839A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E06BB-07DA-4C89-AD70-812892082A9B}" type="datetime6">
              <a:rPr lang="en-US" smtClean="0"/>
              <a:pPr/>
              <a:t>January 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F048-54A0-41A2-8AE6-600831839A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5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5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FB8C4-B4BC-4D7D-8DF0-07325A420285}" type="datetime6">
              <a:rPr lang="en-US" smtClean="0"/>
              <a:pPr/>
              <a:t>January 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F048-54A0-41A2-8AE6-600831839A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A7BE9-D14D-4166-A4E3-B39D088987C4}" type="datetime6">
              <a:rPr lang="en-US" smtClean="0"/>
              <a:pPr/>
              <a:t>January 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F048-54A0-41A2-8AE6-600831839A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C671F-DF30-4920-830F-E0A33313D35A}" type="datetime6">
              <a:rPr lang="en-US" smtClean="0"/>
              <a:pPr/>
              <a:t>January 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F048-54A0-41A2-8AE6-600831839A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D8BC-5C04-4A06-9AF7-0AF75561FCE8}" type="datetime6">
              <a:rPr lang="en-US" smtClean="0"/>
              <a:pPr/>
              <a:t>January 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F048-54A0-41A2-8AE6-600831839A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70E5-9B4F-4C93-8E09-9932FB20953E}" type="datetime6">
              <a:rPr lang="en-US" smtClean="0"/>
              <a:pPr/>
              <a:t>January 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F048-54A0-41A2-8AE6-600831839A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77EAF-81F9-44F5-B727-9F75AEE74977}" type="datetime6">
              <a:rPr lang="en-US" smtClean="0"/>
              <a:pPr/>
              <a:t>January 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F048-54A0-41A2-8AE6-600831839A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CE066-3572-4F6E-98DB-93E19D590984}" type="datetime6">
              <a:rPr lang="en-US" smtClean="0"/>
              <a:pPr/>
              <a:t>January 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2F048-54A0-41A2-8AE6-600831839AC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http://www.isquareit.edu.in/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squareit.edu.in/" TargetMode="External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1.bin"/><Relationship Id="rId5" Type="http://schemas.openxmlformats.org/officeDocument/2006/relationships/oleObject" Target="../embeddings/oleObject50.bin"/><Relationship Id="rId10" Type="http://schemas.openxmlformats.org/officeDocument/2006/relationships/image" Target="../media/image2.jpeg"/><Relationship Id="rId4" Type="http://schemas.openxmlformats.org/officeDocument/2006/relationships/oleObject" Target="../embeddings/oleObject49.bin"/><Relationship Id="rId9" Type="http://schemas.openxmlformats.org/officeDocument/2006/relationships/hyperlink" Target="mailto:info@isquareit.edu.in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rakhiw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mailto:info@isquareit.edu.in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http://www.isquareit.edu.in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image" Target="../media/image2.jpe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hyperlink" Target="mailto:info@isquareit.edu.in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hyperlink" Target="http://www.isquareit.edu.in/" TargetMode="External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image" Target="../media/image2.jpeg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12" Type="http://schemas.openxmlformats.org/officeDocument/2006/relationships/hyperlink" Target="mailto:info@isquareit.edu.in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2.bin"/><Relationship Id="rId11" Type="http://schemas.openxmlformats.org/officeDocument/2006/relationships/hyperlink" Target="http://www.isquareit.edu.in/" TargetMode="External"/><Relationship Id="rId5" Type="http://schemas.openxmlformats.org/officeDocument/2006/relationships/oleObject" Target="../embeddings/oleObject11.bin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0.bin"/><Relationship Id="rId9" Type="http://schemas.openxmlformats.org/officeDocument/2006/relationships/oleObject" Target="../embeddings/oleObject1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jpeg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http://www.isquareit.edu.in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squareit.edu.in/" TargetMode="External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.jpeg"/><Relationship Id="rId4" Type="http://schemas.openxmlformats.org/officeDocument/2006/relationships/oleObject" Target="../embeddings/oleObject19.bin"/><Relationship Id="rId9" Type="http://schemas.openxmlformats.org/officeDocument/2006/relationships/hyperlink" Target="mailto:info@isquareit.edu.in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13" Type="http://schemas.openxmlformats.org/officeDocument/2006/relationships/oleObject" Target="../embeddings/oleObject33.bin"/><Relationship Id="rId18" Type="http://schemas.openxmlformats.org/officeDocument/2006/relationships/oleObject" Target="../embeddings/oleObject38.bin"/><Relationship Id="rId3" Type="http://schemas.openxmlformats.org/officeDocument/2006/relationships/oleObject" Target="../embeddings/oleObject23.bin"/><Relationship Id="rId21" Type="http://schemas.openxmlformats.org/officeDocument/2006/relationships/oleObject" Target="../embeddings/oleObject41.bin"/><Relationship Id="rId7" Type="http://schemas.openxmlformats.org/officeDocument/2006/relationships/oleObject" Target="../embeddings/oleObject27.bin"/><Relationship Id="rId12" Type="http://schemas.openxmlformats.org/officeDocument/2006/relationships/oleObject" Target="../embeddings/oleObject32.bin"/><Relationship Id="rId17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6.bin"/><Relationship Id="rId20" Type="http://schemas.openxmlformats.org/officeDocument/2006/relationships/oleObject" Target="../embeddings/oleObject40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6.bin"/><Relationship Id="rId11" Type="http://schemas.openxmlformats.org/officeDocument/2006/relationships/oleObject" Target="../embeddings/oleObject31.bin"/><Relationship Id="rId24" Type="http://schemas.openxmlformats.org/officeDocument/2006/relationships/image" Target="../media/image2.jpeg"/><Relationship Id="rId5" Type="http://schemas.openxmlformats.org/officeDocument/2006/relationships/oleObject" Target="../embeddings/oleObject25.bin"/><Relationship Id="rId15" Type="http://schemas.openxmlformats.org/officeDocument/2006/relationships/oleObject" Target="../embeddings/oleObject35.bin"/><Relationship Id="rId23" Type="http://schemas.openxmlformats.org/officeDocument/2006/relationships/hyperlink" Target="mailto:info@isquareit.edu.in" TargetMode="External"/><Relationship Id="rId10" Type="http://schemas.openxmlformats.org/officeDocument/2006/relationships/oleObject" Target="../embeddings/oleObject30.bin"/><Relationship Id="rId19" Type="http://schemas.openxmlformats.org/officeDocument/2006/relationships/oleObject" Target="../embeddings/oleObject39.bin"/><Relationship Id="rId4" Type="http://schemas.openxmlformats.org/officeDocument/2006/relationships/oleObject" Target="../embeddings/oleObject24.bin"/><Relationship Id="rId9" Type="http://schemas.openxmlformats.org/officeDocument/2006/relationships/oleObject" Target="../embeddings/oleObject29.bin"/><Relationship Id="rId14" Type="http://schemas.openxmlformats.org/officeDocument/2006/relationships/oleObject" Target="../embeddings/oleObject34.bin"/><Relationship Id="rId22" Type="http://schemas.openxmlformats.org/officeDocument/2006/relationships/hyperlink" Target="http://www.isquareit.edu.in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oleObject" Target="../embeddings/oleObject42.bin"/><Relationship Id="rId7" Type="http://schemas.openxmlformats.org/officeDocument/2006/relationships/hyperlink" Target="mailto:info@isquareit.edu.in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hyperlink" Target="http://www.isquareit.edu.in/" TargetMode="External"/><Relationship Id="rId5" Type="http://schemas.openxmlformats.org/officeDocument/2006/relationships/oleObject" Target="../embeddings/oleObject44.bin"/><Relationship Id="rId4" Type="http://schemas.openxmlformats.org/officeDocument/2006/relationships/oleObject" Target="../embeddings/oleObject43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oleObject" Target="../embeddings/oleObject45.bin"/><Relationship Id="rId7" Type="http://schemas.openxmlformats.org/officeDocument/2006/relationships/hyperlink" Target="mailto:info@isquareit.edu.in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hyperlink" Target="http://www.isquareit.edu.in/" TargetMode="External"/><Relationship Id="rId5" Type="http://schemas.openxmlformats.org/officeDocument/2006/relationships/oleObject" Target="../embeddings/oleObject47.bin"/><Relationship Id="rId4" Type="http://schemas.openxmlformats.org/officeDocument/2006/relationships/oleObject" Target="../embeddings/oleObject4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main-qimg-d7d568041ac03fadb262db316cafd79b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1407" y="561703"/>
            <a:ext cx="11103428" cy="5551714"/>
          </a:xfrm>
          <a:prstGeom prst="rect">
            <a:avLst/>
          </a:prstGeom>
        </p:spPr>
      </p:pic>
      <p:sp>
        <p:nvSpPr>
          <p:cNvPr id="5" name="Footer Placeholder 15"/>
          <p:cNvSpPr txBox="1">
            <a:spLocks/>
          </p:cNvSpPr>
          <p:nvPr/>
        </p:nvSpPr>
        <p:spPr>
          <a:xfrm>
            <a:off x="0" y="6356353"/>
            <a:ext cx="12192000" cy="365125"/>
          </a:xfrm>
          <a:prstGeom prst="rect">
            <a:avLst/>
          </a:prstGeom>
        </p:spPr>
        <p:txBody>
          <a:bodyPr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Hope Foundation’s International Institute of Information Technology, I²IT, P-14 Rajiv Gandhi Infotech Park, Hinjawadi, Pune - 411 057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Tel - +91 20 22933441 / 2 / 3  |  Website -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4"/>
              </a:rPr>
              <a:t>www.isquareit.edu.in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; Email -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5"/>
              </a:rPr>
              <a:t>info@isquareit.edu.in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434" name="AutoShape 2" descr="function local minimum and maximu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8436" name="AutoShape 4" descr="Image result for maxima and minima"/>
          <p:cNvSpPr>
            <a:spLocks noChangeAspect="1" noChangeArrowheads="1"/>
          </p:cNvSpPr>
          <p:nvPr/>
        </p:nvSpPr>
        <p:spPr bwMode="auto">
          <a:xfrm>
            <a:off x="155575" y="-868363"/>
            <a:ext cx="3581400" cy="18097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0" name="Rectangle 9"/>
          <p:cNvSpPr/>
          <p:nvPr/>
        </p:nvSpPr>
        <p:spPr>
          <a:xfrm>
            <a:off x="5882640" y="5966601"/>
            <a:ext cx="6096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N" sz="900" dirty="0" smtClean="0"/>
              <a:t>https://www.quora.com/What-is-the-difference-between-local-minima-maxima-and-absolute-minima-maxima</a:t>
            </a:r>
            <a:endParaRPr lang="en-IN" sz="9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50423" cy="81198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8919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897" y="999312"/>
            <a:ext cx="10733314" cy="4525963"/>
          </a:xfrm>
        </p:spPr>
        <p:txBody>
          <a:bodyPr/>
          <a:lstStyle/>
          <a:p>
            <a:r>
              <a:rPr lang="en-US" b="1" dirty="0" smtClean="0"/>
              <a:t>Step III: </a:t>
            </a:r>
            <a:r>
              <a:rPr lang="en-US" dirty="0" smtClean="0"/>
              <a:t>At 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                                                    </a:t>
            </a:r>
          </a:p>
          <a:p>
            <a:pPr marL="0" indent="0">
              <a:buNone/>
            </a:pPr>
            <a:r>
              <a:rPr lang="en-US" dirty="0" smtClean="0"/>
              <a:t>Hence            is maximum at 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103197171"/>
              </p:ext>
            </p:extLst>
          </p:nvPr>
        </p:nvGraphicFramePr>
        <p:xfrm>
          <a:off x="3103880" y="1103313"/>
          <a:ext cx="893763" cy="458787"/>
        </p:xfrm>
        <a:graphic>
          <a:graphicData uri="http://schemas.openxmlformats.org/presentationml/2006/ole">
            <p:oleObj spid="_x0000_s8348" name="Equation" r:id="rId3" imgW="419040" imgH="215640" progId="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883910520"/>
              </p:ext>
            </p:extLst>
          </p:nvPr>
        </p:nvGraphicFramePr>
        <p:xfrm>
          <a:off x="2766968" y="1605143"/>
          <a:ext cx="3632366" cy="1098867"/>
        </p:xfrm>
        <a:graphic>
          <a:graphicData uri="http://schemas.openxmlformats.org/presentationml/2006/ole">
            <p:oleObj spid="_x0000_s8349" name="Equation" r:id="rId4" imgW="1511280" imgH="457200" progId="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375101972"/>
              </p:ext>
            </p:extLst>
          </p:nvPr>
        </p:nvGraphicFramePr>
        <p:xfrm>
          <a:off x="2440939" y="3473495"/>
          <a:ext cx="4784727" cy="1150757"/>
        </p:xfrm>
        <a:graphic>
          <a:graphicData uri="http://schemas.openxmlformats.org/presentationml/2006/ole">
            <p:oleObj spid="_x0000_s8350" name="Equation" r:id="rId5" imgW="2006280" imgH="482400" progId="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512485218"/>
              </p:ext>
            </p:extLst>
          </p:nvPr>
        </p:nvGraphicFramePr>
        <p:xfrm>
          <a:off x="5542280" y="2889340"/>
          <a:ext cx="893763" cy="458788"/>
        </p:xfrm>
        <a:graphic>
          <a:graphicData uri="http://schemas.openxmlformats.org/presentationml/2006/ole">
            <p:oleObj spid="_x0000_s8351" name="Equation" r:id="rId6" imgW="419040" imgH="215640" progId="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318154782"/>
              </p:ext>
            </p:extLst>
          </p:nvPr>
        </p:nvGraphicFramePr>
        <p:xfrm>
          <a:off x="2029369" y="2854008"/>
          <a:ext cx="900113" cy="444500"/>
        </p:xfrm>
        <a:graphic>
          <a:graphicData uri="http://schemas.openxmlformats.org/presentationml/2006/ole">
            <p:oleObj spid="_x0000_s8352" name="Equation" r:id="rId7" imgW="482400" imgH="203040" progId="">
              <p:embed/>
            </p:oleObj>
          </a:graphicData>
        </a:graphic>
      </p:graphicFrame>
      <p:sp>
        <p:nvSpPr>
          <p:cNvPr id="10" name="Footer Placeholder 15"/>
          <p:cNvSpPr txBox="1">
            <a:spLocks/>
          </p:cNvSpPr>
          <p:nvPr/>
        </p:nvSpPr>
        <p:spPr>
          <a:xfrm>
            <a:off x="0" y="6356353"/>
            <a:ext cx="12192000" cy="365125"/>
          </a:xfrm>
          <a:prstGeom prst="rect">
            <a:avLst/>
          </a:prstGeom>
        </p:spPr>
        <p:txBody>
          <a:bodyPr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Hope Foundation’s International Institute of Information Technology, I²IT, P-14 Rajiv Gandhi Infotech Park, Hinjawadi, Pune - 411 057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Tel - +91 20 22933441 / 2 / 3  |  Website -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8"/>
              </a:rPr>
              <a:t>www.isquareit.edu.in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; Email -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9"/>
              </a:rPr>
              <a:t>info@isquareit.edu.in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50423" cy="81198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3199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THANK YOU</a:t>
            </a:r>
            <a:endParaRPr lang="en-IN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11351623" cy="5069160"/>
          </a:xfrm>
        </p:spPr>
        <p:txBody>
          <a:bodyPr/>
          <a:lstStyle/>
          <a:p>
            <a:pPr algn="ctr">
              <a:spcBef>
                <a:spcPts val="0"/>
              </a:spcBef>
              <a:buNone/>
            </a:pPr>
            <a:r>
              <a:rPr lang="en-IN" sz="2800" dirty="0" smtClean="0"/>
              <a:t>For further details please contact</a:t>
            </a:r>
          </a:p>
          <a:p>
            <a:pPr algn="ctr">
              <a:spcBef>
                <a:spcPts val="0"/>
              </a:spcBef>
              <a:buNone/>
            </a:pPr>
            <a:r>
              <a:rPr lang="en-IN" sz="2800" dirty="0" smtClean="0"/>
              <a:t>RUPALI YEOLE</a:t>
            </a:r>
          </a:p>
          <a:p>
            <a:pPr algn="ctr">
              <a:spcBef>
                <a:spcPts val="0"/>
              </a:spcBef>
              <a:buNone/>
            </a:pPr>
            <a:r>
              <a:rPr lang="en-IN" sz="2800" dirty="0" smtClean="0"/>
              <a:t>Department of Applied Sciences &amp; Engineering</a:t>
            </a:r>
          </a:p>
          <a:p>
            <a:pPr algn="ctr">
              <a:spcBef>
                <a:spcPts val="0"/>
              </a:spcBef>
              <a:buNone/>
            </a:pPr>
            <a:r>
              <a:rPr lang="en-IN" sz="2800" dirty="0" smtClean="0"/>
              <a:t>Hope Foundation’s </a:t>
            </a:r>
          </a:p>
          <a:p>
            <a:pPr algn="ctr">
              <a:spcBef>
                <a:spcPts val="0"/>
              </a:spcBef>
              <a:buNone/>
            </a:pPr>
            <a:r>
              <a:rPr lang="en-IN" sz="2800" dirty="0" smtClean="0"/>
              <a:t>International Institute of Information Technology, I²IT</a:t>
            </a:r>
          </a:p>
          <a:p>
            <a:pPr algn="ctr">
              <a:spcBef>
                <a:spcPts val="0"/>
              </a:spcBef>
              <a:buNone/>
            </a:pPr>
            <a:r>
              <a:rPr lang="en-IN" sz="2800" dirty="0" smtClean="0"/>
              <a:t>P-14, Rajiv Gandhi Infotech Park, MIDC Phase 1, Hinjawadi, Pune – 411 057</a:t>
            </a:r>
          </a:p>
          <a:p>
            <a:pPr algn="ctr">
              <a:spcBef>
                <a:spcPts val="0"/>
              </a:spcBef>
              <a:buNone/>
            </a:pPr>
            <a:r>
              <a:rPr lang="en-IN" sz="2800" dirty="0" smtClean="0">
                <a:hlinkClick r:id="rId2"/>
              </a:rPr>
              <a:t>www.isquareit.edu.in</a:t>
            </a:r>
            <a:r>
              <a:rPr lang="en-IN" sz="2800" dirty="0" smtClean="0"/>
              <a:t> </a:t>
            </a:r>
          </a:p>
          <a:p>
            <a:pPr algn="ctr">
              <a:spcBef>
                <a:spcPts val="0"/>
              </a:spcBef>
              <a:buNone/>
            </a:pPr>
            <a:r>
              <a:rPr lang="en-IN" sz="2800" dirty="0" smtClean="0"/>
              <a:t>Phone : +91 20 22933441 / 2 / 3</a:t>
            </a:r>
          </a:p>
          <a:p>
            <a:pPr algn="ctr">
              <a:spcBef>
                <a:spcPts val="0"/>
              </a:spcBef>
              <a:buNone/>
            </a:pPr>
            <a:r>
              <a:rPr lang="en-IN" sz="2800" dirty="0" smtClean="0">
                <a:hlinkClick r:id="rId3"/>
              </a:rPr>
              <a:t>rupaliy@isquareit.edu.in</a:t>
            </a:r>
            <a:r>
              <a:rPr lang="en-IN" sz="2800" dirty="0" smtClean="0"/>
              <a:t>  | </a:t>
            </a:r>
            <a:r>
              <a:rPr lang="en-IN" sz="2800" dirty="0" smtClean="0">
                <a:hlinkClick r:id="rId4"/>
              </a:rPr>
              <a:t>info@isquareit.edu.in</a:t>
            </a:r>
            <a:r>
              <a:rPr lang="en-IN" sz="2800" dirty="0" smtClean="0"/>
              <a:t>   </a:t>
            </a:r>
          </a:p>
          <a:p>
            <a:pPr algn="ctr">
              <a:spcBef>
                <a:spcPts val="0"/>
              </a:spcBef>
              <a:buNone/>
            </a:pPr>
            <a:endParaRPr lang="en-IN" sz="2800" dirty="0" smtClean="0"/>
          </a:p>
          <a:p>
            <a:pPr>
              <a:spcBef>
                <a:spcPts val="0"/>
              </a:spcBef>
            </a:pPr>
            <a:endParaRPr lang="en-IN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50423" cy="81198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146" y="1030477"/>
            <a:ext cx="4649627" cy="215686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933303" y="3370217"/>
            <a:ext cx="7458891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Engineering Mathematics-I</a:t>
            </a:r>
          </a:p>
          <a:p>
            <a:pPr algn="ctr"/>
            <a:endParaRPr lang="en-US" sz="1400" b="1" dirty="0" smtClean="0"/>
          </a:p>
          <a:p>
            <a:pPr algn="ctr"/>
            <a:r>
              <a:rPr lang="en-US" sz="4000" b="1" dirty="0" smtClean="0"/>
              <a:t>Maxima </a:t>
            </a:r>
            <a:r>
              <a:rPr lang="en-US" sz="4000" b="1" dirty="0"/>
              <a:t>and </a:t>
            </a:r>
            <a:r>
              <a:rPr lang="en-US" sz="4000" b="1" dirty="0" smtClean="0"/>
              <a:t>Minima</a:t>
            </a:r>
          </a:p>
          <a:p>
            <a:pPr algn="ctr"/>
            <a:endParaRPr lang="en-US" sz="1600" b="1" dirty="0" smtClean="0"/>
          </a:p>
          <a:p>
            <a:pPr algn="ctr"/>
            <a:r>
              <a:rPr lang="en-US" sz="2800" dirty="0"/>
              <a:t>Prepared by : Prof. </a:t>
            </a:r>
            <a:r>
              <a:rPr lang="en-US" sz="2800" dirty="0" err="1"/>
              <a:t>Rupali</a:t>
            </a:r>
            <a:r>
              <a:rPr lang="en-US" sz="2800" dirty="0"/>
              <a:t> </a:t>
            </a:r>
            <a:r>
              <a:rPr lang="en-US" sz="2800" dirty="0" err="1"/>
              <a:t>Yeole</a:t>
            </a:r>
            <a:endParaRPr lang="en-US" sz="2800" dirty="0"/>
          </a:p>
          <a:p>
            <a:pPr algn="ctr"/>
            <a:endParaRPr lang="en-US" sz="4000" b="1" dirty="0"/>
          </a:p>
          <a:p>
            <a:pPr algn="ctr"/>
            <a:endParaRPr lang="en-US" sz="4000" b="1" dirty="0" smtClean="0"/>
          </a:p>
          <a:p>
            <a:pPr algn="ctr"/>
            <a:endParaRPr lang="en-US" sz="4000" b="1" dirty="0" smtClean="0"/>
          </a:p>
        </p:txBody>
      </p:sp>
      <p:sp>
        <p:nvSpPr>
          <p:cNvPr id="5" name="Footer Placeholder 15"/>
          <p:cNvSpPr txBox="1">
            <a:spLocks/>
          </p:cNvSpPr>
          <p:nvPr/>
        </p:nvSpPr>
        <p:spPr>
          <a:xfrm>
            <a:off x="0" y="6356353"/>
            <a:ext cx="12192000" cy="365125"/>
          </a:xfrm>
          <a:prstGeom prst="rect">
            <a:avLst/>
          </a:prstGeom>
        </p:spPr>
        <p:txBody>
          <a:bodyPr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Hope Foundation’s International Institute of Information Technology, I²IT, P-14 Rajiv Gandhi Infotech Park, Hinjawadi, Pune - 411 057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Tel - +91 20 22933441 / 2 / 3  |  Website -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4"/>
              </a:rPr>
              <a:t>www.isquareit.edu.in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; Email -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5"/>
              </a:rPr>
              <a:t>info@isquareit.edu.in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434" name="AutoShape 2" descr="function local minimum and maximu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8436" name="AutoShape 4" descr="Image result for maxima and minima"/>
          <p:cNvSpPr>
            <a:spLocks noChangeAspect="1" noChangeArrowheads="1"/>
          </p:cNvSpPr>
          <p:nvPr/>
        </p:nvSpPr>
        <p:spPr bwMode="auto">
          <a:xfrm>
            <a:off x="155575" y="-868363"/>
            <a:ext cx="3581400" cy="18097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98919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Maxima and Minima of Functions of Two Independent Variables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8788" y="2037806"/>
            <a:ext cx="10010504" cy="2704011"/>
          </a:xfrm>
        </p:spPr>
        <p:txBody>
          <a:bodyPr/>
          <a:lstStyle/>
          <a:p>
            <a:r>
              <a:rPr lang="en-US" dirty="0" smtClean="0"/>
              <a:t>Let           be a function of two independent variables     and     , which is continuous for all values of     and      in the neighborhood of         i.e.                   be a point in its neighborhood which lies inside the region      .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608997011"/>
              </p:ext>
            </p:extLst>
          </p:nvPr>
        </p:nvGraphicFramePr>
        <p:xfrm>
          <a:off x="1615127" y="2129245"/>
          <a:ext cx="899704" cy="444137"/>
        </p:xfrm>
        <a:graphic>
          <a:graphicData uri="http://schemas.openxmlformats.org/presentationml/2006/ole">
            <p:oleObj spid="_x0000_s1375" name="Equation" r:id="rId3" imgW="482400" imgH="203040" progId="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040664419"/>
              </p:ext>
            </p:extLst>
          </p:nvPr>
        </p:nvGraphicFramePr>
        <p:xfrm>
          <a:off x="9690099" y="2141202"/>
          <a:ext cx="446678" cy="484434"/>
        </p:xfrm>
        <a:graphic>
          <a:graphicData uri="http://schemas.openxmlformats.org/presentationml/2006/ole">
            <p:oleObj spid="_x0000_s1376" name="Equation" r:id="rId4" imgW="126720" imgH="139680" progId="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093739819"/>
              </p:ext>
            </p:extLst>
          </p:nvPr>
        </p:nvGraphicFramePr>
        <p:xfrm>
          <a:off x="9409428" y="2675306"/>
          <a:ext cx="374651" cy="442770"/>
        </p:xfrm>
        <a:graphic>
          <a:graphicData uri="http://schemas.openxmlformats.org/presentationml/2006/ole">
            <p:oleObj spid="_x0000_s1377" name="Equation" r:id="rId5" imgW="139680" imgH="164880" progId="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257568396"/>
              </p:ext>
            </p:extLst>
          </p:nvPr>
        </p:nvGraphicFramePr>
        <p:xfrm>
          <a:off x="8300588" y="2635096"/>
          <a:ext cx="386215" cy="417714"/>
        </p:xfrm>
        <a:graphic>
          <a:graphicData uri="http://schemas.openxmlformats.org/presentationml/2006/ole">
            <p:oleObj spid="_x0000_s1378" name="Equation" r:id="rId6" imgW="126720" imgH="139680" progId="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365749428"/>
              </p:ext>
            </p:extLst>
          </p:nvPr>
        </p:nvGraphicFramePr>
        <p:xfrm>
          <a:off x="1750151" y="2639528"/>
          <a:ext cx="379095" cy="448021"/>
        </p:xfrm>
        <a:graphic>
          <a:graphicData uri="http://schemas.openxmlformats.org/presentationml/2006/ole">
            <p:oleObj spid="_x0000_s1379" name="Equation" r:id="rId7" imgW="139579" imgH="164957" progId="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307390998"/>
              </p:ext>
            </p:extLst>
          </p:nvPr>
        </p:nvGraphicFramePr>
        <p:xfrm>
          <a:off x="5852157" y="3101676"/>
          <a:ext cx="1619795" cy="451418"/>
        </p:xfrm>
        <a:graphic>
          <a:graphicData uri="http://schemas.openxmlformats.org/presentationml/2006/ole">
            <p:oleObj spid="_x0000_s1380" name="Equation" r:id="rId8" imgW="774360" imgH="215640" progId="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399893648"/>
              </p:ext>
            </p:extLst>
          </p:nvPr>
        </p:nvGraphicFramePr>
        <p:xfrm>
          <a:off x="4532813" y="3110677"/>
          <a:ext cx="770708" cy="485262"/>
        </p:xfrm>
        <a:graphic>
          <a:graphicData uri="http://schemas.openxmlformats.org/presentationml/2006/ole">
            <p:oleObj spid="_x0000_s1381" name="Equation" r:id="rId9" imgW="342720" imgH="215640" progId="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108629811"/>
              </p:ext>
            </p:extLst>
          </p:nvPr>
        </p:nvGraphicFramePr>
        <p:xfrm>
          <a:off x="8083730" y="3605348"/>
          <a:ext cx="328749" cy="378823"/>
        </p:xfrm>
        <a:graphic>
          <a:graphicData uri="http://schemas.openxmlformats.org/presentationml/2006/ole">
            <p:oleObj spid="_x0000_s1382" name="Equation" r:id="rId10" imgW="152280" imgH="164880" progId="">
              <p:embed/>
            </p:oleObj>
          </a:graphicData>
        </a:graphic>
      </p:graphicFrame>
      <p:sp>
        <p:nvSpPr>
          <p:cNvPr id="16" name="Footer Placeholder 15"/>
          <p:cNvSpPr txBox="1">
            <a:spLocks/>
          </p:cNvSpPr>
          <p:nvPr/>
        </p:nvSpPr>
        <p:spPr>
          <a:xfrm>
            <a:off x="0" y="6356353"/>
            <a:ext cx="12192000" cy="365125"/>
          </a:xfrm>
          <a:prstGeom prst="rect">
            <a:avLst/>
          </a:prstGeom>
        </p:spPr>
        <p:txBody>
          <a:bodyPr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Hope Foundation’s International Institute of Information Technology, I²IT, P-14 Rajiv Gandhi Infotech Park, Hinjawadi, Pune - 411 057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Tel - +91 20 22933441 / 2 / 3  |  Website -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11"/>
              </a:rPr>
              <a:t>www.isquareit.edu.in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; Email -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12"/>
              </a:rPr>
              <a:t>info@isquareit.edu.in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50423" cy="81198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4695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3"/>
            <a:ext cx="10972800" cy="4278083"/>
          </a:xfrm>
        </p:spPr>
        <p:txBody>
          <a:bodyPr/>
          <a:lstStyle/>
          <a:p>
            <a:r>
              <a:rPr lang="en-US" dirty="0" smtClean="0"/>
              <a:t>The point          is called a </a:t>
            </a:r>
            <a:r>
              <a:rPr lang="en-US" b="1" dirty="0" smtClean="0"/>
              <a:t>point of relative minimum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r>
              <a:rPr lang="en-US" dirty="0" smtClean="0"/>
              <a:t>    if                                   for all    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Then             is called the relative minimum value.</a:t>
            </a:r>
          </a:p>
          <a:p>
            <a:r>
              <a:rPr lang="en-US" dirty="0" smtClean="0"/>
              <a:t>The point          is called a </a:t>
            </a:r>
            <a:r>
              <a:rPr lang="en-US" b="1" dirty="0" smtClean="0"/>
              <a:t>point of relative maximum</a:t>
            </a:r>
            <a:r>
              <a:rPr lang="en-US" dirty="0" smtClean="0"/>
              <a:t>, </a:t>
            </a:r>
          </a:p>
          <a:p>
            <a:pPr marL="0" indent="0">
              <a:buNone/>
            </a:pPr>
            <a:r>
              <a:rPr lang="en-US" dirty="0" smtClean="0"/>
              <a:t>     if                                  for all        </a:t>
            </a:r>
          </a:p>
          <a:p>
            <a:pPr marL="0" indent="0">
              <a:buNone/>
            </a:pPr>
            <a:r>
              <a:rPr lang="en-US" dirty="0" smtClean="0"/>
              <a:t>    Then             is called the relative minimum value.</a:t>
            </a:r>
          </a:p>
          <a:p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973850654"/>
              </p:ext>
            </p:extLst>
          </p:nvPr>
        </p:nvGraphicFramePr>
        <p:xfrm>
          <a:off x="1458958" y="2255020"/>
          <a:ext cx="2746375" cy="444500"/>
        </p:xfrm>
        <a:graphic>
          <a:graphicData uri="http://schemas.openxmlformats.org/presentationml/2006/ole">
            <p:oleObj spid="_x0000_s2368" name="Equation" r:id="rId3" imgW="1473200" imgH="203200" progId="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004909887"/>
              </p:ext>
            </p:extLst>
          </p:nvPr>
        </p:nvGraphicFramePr>
        <p:xfrm>
          <a:off x="5693002" y="2205809"/>
          <a:ext cx="695325" cy="520700"/>
        </p:xfrm>
        <a:graphic>
          <a:graphicData uri="http://schemas.openxmlformats.org/presentationml/2006/ole">
            <p:oleObj spid="_x0000_s2369" name="Equation" r:id="rId4" imgW="266469" imgH="203024" progId="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240140277"/>
              </p:ext>
            </p:extLst>
          </p:nvPr>
        </p:nvGraphicFramePr>
        <p:xfrm>
          <a:off x="2023836" y="2876457"/>
          <a:ext cx="876300" cy="444500"/>
        </p:xfrm>
        <a:graphic>
          <a:graphicData uri="http://schemas.openxmlformats.org/presentationml/2006/ole">
            <p:oleObj spid="_x0000_s2370" name="Equation" r:id="rId5" imgW="469696" imgH="203112" progId="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280606826"/>
              </p:ext>
            </p:extLst>
          </p:nvPr>
        </p:nvGraphicFramePr>
        <p:xfrm>
          <a:off x="1624648" y="4014244"/>
          <a:ext cx="2746375" cy="444500"/>
        </p:xfrm>
        <a:graphic>
          <a:graphicData uri="http://schemas.openxmlformats.org/presentationml/2006/ole">
            <p:oleObj spid="_x0000_s2371" name="Equation" r:id="rId6" imgW="1473120" imgH="203040" progId="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283046131"/>
              </p:ext>
            </p:extLst>
          </p:nvPr>
        </p:nvGraphicFramePr>
        <p:xfrm>
          <a:off x="5596935" y="3978592"/>
          <a:ext cx="695325" cy="520700"/>
        </p:xfrm>
        <a:graphic>
          <a:graphicData uri="http://schemas.openxmlformats.org/presentationml/2006/ole">
            <p:oleObj spid="_x0000_s2372" name="Equation" r:id="rId7" imgW="266469" imgH="203024" progId="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081348686"/>
              </p:ext>
            </p:extLst>
          </p:nvPr>
        </p:nvGraphicFramePr>
        <p:xfrm>
          <a:off x="2045835" y="4635682"/>
          <a:ext cx="876300" cy="444500"/>
        </p:xfrm>
        <a:graphic>
          <a:graphicData uri="http://schemas.openxmlformats.org/presentationml/2006/ole">
            <p:oleObj spid="_x0000_s2373" name="Equation" r:id="rId8" imgW="469696" imgH="203112" progId="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090888142"/>
              </p:ext>
            </p:extLst>
          </p:nvPr>
        </p:nvGraphicFramePr>
        <p:xfrm>
          <a:off x="2703558" y="3423513"/>
          <a:ext cx="771525" cy="485775"/>
        </p:xfrm>
        <a:graphic>
          <a:graphicData uri="http://schemas.openxmlformats.org/presentationml/2006/ole">
            <p:oleObj spid="_x0000_s2374" name="Equation" r:id="rId9" imgW="342720" imgH="215640" progId="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633344915"/>
              </p:ext>
            </p:extLst>
          </p:nvPr>
        </p:nvGraphicFramePr>
        <p:xfrm>
          <a:off x="2729684" y="1660026"/>
          <a:ext cx="771525" cy="485775"/>
        </p:xfrm>
        <a:graphic>
          <a:graphicData uri="http://schemas.openxmlformats.org/presentationml/2006/ole">
            <p:oleObj spid="_x0000_s2375" name="Equation" r:id="rId10" imgW="342720" imgH="215640" progId="">
              <p:embed/>
            </p:oleObj>
          </a:graphicData>
        </a:graphic>
      </p:graphicFrame>
      <p:sp>
        <p:nvSpPr>
          <p:cNvPr id="13" name="Footer Placeholder 15"/>
          <p:cNvSpPr txBox="1">
            <a:spLocks/>
          </p:cNvSpPr>
          <p:nvPr/>
        </p:nvSpPr>
        <p:spPr>
          <a:xfrm>
            <a:off x="0" y="6356353"/>
            <a:ext cx="12192000" cy="365125"/>
          </a:xfrm>
          <a:prstGeom prst="rect">
            <a:avLst/>
          </a:prstGeom>
        </p:spPr>
        <p:txBody>
          <a:bodyPr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Hope Foundation’s International Institute of Information Technology, I²IT, P-14 Rajiv Gandhi Infotech Park, Hinjawadi, Pune - 411 057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Tel - +91 20 22933441 / 2 / 3  |  Website -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11"/>
              </a:rPr>
              <a:t>www.isquareit.edu.in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; Email -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12"/>
              </a:rPr>
              <a:t>info@isquareit.edu.in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50423" cy="81198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51197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Stationary point</a:t>
            </a:r>
            <a:r>
              <a:rPr lang="en-US" dirty="0" smtClean="0"/>
              <a:t>: The point at which function is either maximum or minimum is known as stationary point.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/>
              <a:t>Extreme Value</a:t>
            </a:r>
            <a:r>
              <a:rPr lang="en-US" dirty="0" smtClean="0"/>
              <a:t>: The value of the function at stationary point is known as extreme value of the function           .  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538038613"/>
              </p:ext>
            </p:extLst>
          </p:nvPr>
        </p:nvGraphicFramePr>
        <p:xfrm>
          <a:off x="7624037" y="3854314"/>
          <a:ext cx="900112" cy="442912"/>
        </p:xfrm>
        <a:graphic>
          <a:graphicData uri="http://schemas.openxmlformats.org/presentationml/2006/ole">
            <p:oleObj spid="_x0000_s3115" name="Equation" r:id="rId3" imgW="482400" imgH="203040" progId="">
              <p:embed/>
            </p:oleObj>
          </a:graphicData>
        </a:graphic>
      </p:graphicFrame>
      <p:sp>
        <p:nvSpPr>
          <p:cNvPr id="6" name="Footer Placeholder 15"/>
          <p:cNvSpPr txBox="1">
            <a:spLocks/>
          </p:cNvSpPr>
          <p:nvPr/>
        </p:nvSpPr>
        <p:spPr>
          <a:xfrm>
            <a:off x="0" y="6356353"/>
            <a:ext cx="12192000" cy="365125"/>
          </a:xfrm>
          <a:prstGeom prst="rect">
            <a:avLst/>
          </a:prstGeom>
        </p:spPr>
        <p:txBody>
          <a:bodyPr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Hope Foundation’s International Institute of Information Technology, I²IT, P-14 Rajiv Gandhi Infotech Park, Hinjawadi, Pune - 411 057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Tel - +91 20 22933441 / 2 / 3  |  Website -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4"/>
              </a:rPr>
              <a:t>www.isquareit.edu.in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; Email -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5"/>
              </a:rPr>
              <a:t>info@isquareit.edu.in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50423" cy="81198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7746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Working Rule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7349" y="158714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To determine the maxima and minima  (extreme values) of a function </a:t>
            </a:r>
          </a:p>
          <a:p>
            <a:r>
              <a:rPr lang="en-US" b="1" dirty="0" smtClean="0"/>
              <a:t>Step I : </a:t>
            </a:r>
            <a:r>
              <a:rPr lang="en-US" dirty="0" smtClean="0"/>
              <a:t>Solve     </a:t>
            </a:r>
          </a:p>
          <a:p>
            <a:pPr marL="0" indent="0">
              <a:buNone/>
            </a:pPr>
            <a:r>
              <a:rPr lang="en-US" dirty="0" smtClean="0"/>
              <a:t>                                             simultaneously for       &amp;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b="1" dirty="0" smtClean="0"/>
              <a:t>Step II: </a:t>
            </a:r>
            <a:r>
              <a:rPr lang="en-US" dirty="0" smtClean="0"/>
              <a:t>Obtain the values of 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645368373"/>
              </p:ext>
            </p:extLst>
          </p:nvPr>
        </p:nvGraphicFramePr>
        <p:xfrm>
          <a:off x="2255203" y="2182269"/>
          <a:ext cx="900112" cy="442912"/>
        </p:xfrm>
        <a:graphic>
          <a:graphicData uri="http://schemas.openxmlformats.org/presentationml/2006/ole">
            <p:oleObj spid="_x0000_s4298" name="Equation" r:id="rId3" imgW="482400" imgH="203040" progId="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376091467"/>
              </p:ext>
            </p:extLst>
          </p:nvPr>
        </p:nvGraphicFramePr>
        <p:xfrm>
          <a:off x="2355125" y="3191736"/>
          <a:ext cx="2190750" cy="892527"/>
        </p:xfrm>
        <a:graphic>
          <a:graphicData uri="http://schemas.openxmlformats.org/presentationml/2006/ole">
            <p:oleObj spid="_x0000_s4299" name="Equation" r:id="rId4" imgW="1028520" imgH="419040" progId="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56071178"/>
              </p:ext>
            </p:extLst>
          </p:nvPr>
        </p:nvGraphicFramePr>
        <p:xfrm>
          <a:off x="8030710" y="3383279"/>
          <a:ext cx="386531" cy="418057"/>
        </p:xfrm>
        <a:graphic>
          <a:graphicData uri="http://schemas.openxmlformats.org/presentationml/2006/ole">
            <p:oleObj spid="_x0000_s4300" name="Equation" r:id="rId5" imgW="126720" imgH="139680" progId="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449411873"/>
              </p:ext>
            </p:extLst>
          </p:nvPr>
        </p:nvGraphicFramePr>
        <p:xfrm>
          <a:off x="8962481" y="3331028"/>
          <a:ext cx="390525" cy="453513"/>
        </p:xfrm>
        <a:graphic>
          <a:graphicData uri="http://schemas.openxmlformats.org/presentationml/2006/ole">
            <p:oleObj spid="_x0000_s4301" name="Equation" r:id="rId6" imgW="139680" imgH="164880" progId="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421311900"/>
              </p:ext>
            </p:extLst>
          </p:nvPr>
        </p:nvGraphicFramePr>
        <p:xfrm>
          <a:off x="2439850" y="5086215"/>
          <a:ext cx="4234078" cy="974952"/>
        </p:xfrm>
        <a:graphic>
          <a:graphicData uri="http://schemas.openxmlformats.org/presentationml/2006/ole">
            <p:oleObj spid="_x0000_s4302" name="Equation" r:id="rId7" imgW="1930320" imgH="444240" progId="">
              <p:embed/>
            </p:oleObj>
          </a:graphicData>
        </a:graphic>
      </p:graphicFrame>
      <p:sp>
        <p:nvSpPr>
          <p:cNvPr id="10" name="Footer Placeholder 15"/>
          <p:cNvSpPr txBox="1">
            <a:spLocks/>
          </p:cNvSpPr>
          <p:nvPr/>
        </p:nvSpPr>
        <p:spPr>
          <a:xfrm>
            <a:off x="0" y="6356353"/>
            <a:ext cx="12192000" cy="365125"/>
          </a:xfrm>
          <a:prstGeom prst="rect">
            <a:avLst/>
          </a:prstGeom>
        </p:spPr>
        <p:txBody>
          <a:bodyPr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Hope Foundation’s International Institute of Information Technology, I²IT, P-14 Rajiv Gandhi Infotech Park, Hinjawadi, Pune - 411 057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Tel - +91 20 22933441 / 2 / 3  |  Website -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8"/>
              </a:rPr>
              <a:t>www.isquareit.edu.in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; Email -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9"/>
              </a:rPr>
              <a:t>info@isquareit.edu.in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50423" cy="81198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8893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653143"/>
            <a:ext cx="10977154" cy="5473024"/>
          </a:xfrm>
        </p:spPr>
        <p:txBody>
          <a:bodyPr>
            <a:normAutofit/>
          </a:bodyPr>
          <a:lstStyle/>
          <a:p>
            <a:r>
              <a:rPr lang="en-US" b="1" dirty="0" smtClean="0"/>
              <a:t>Step III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If                   &amp;             at          , then           is maximum at           &amp; maximum value of the function is           .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If                   &amp;             at          , then           is maximum at           &amp; maximum value of the function is           .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If                   at          , then           is neither maximum nor minimum at           .Such  point is called Saddle Point.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If                   at          , then  no conclusion can be made about the extreme values of            &amp; further investigation is required.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06531227"/>
              </p:ext>
            </p:extLst>
          </p:nvPr>
        </p:nvGraphicFramePr>
        <p:xfrm>
          <a:off x="1523593" y="1276349"/>
          <a:ext cx="1579562" cy="495300"/>
        </p:xfrm>
        <a:graphic>
          <a:graphicData uri="http://schemas.openxmlformats.org/presentationml/2006/ole">
            <p:oleObj spid="_x0000_s5886" name="Equation" r:id="rId3" imgW="647640" imgH="203040" progId="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466420351"/>
              </p:ext>
            </p:extLst>
          </p:nvPr>
        </p:nvGraphicFramePr>
        <p:xfrm>
          <a:off x="3716927" y="1334147"/>
          <a:ext cx="802820" cy="416277"/>
        </p:xfrm>
        <a:graphic>
          <a:graphicData uri="http://schemas.openxmlformats.org/presentationml/2006/ole">
            <p:oleObj spid="_x0000_s5887" name="Equation" r:id="rId4" imgW="342720" imgH="177480" progId="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206179982"/>
              </p:ext>
            </p:extLst>
          </p:nvPr>
        </p:nvGraphicFramePr>
        <p:xfrm>
          <a:off x="5119415" y="1320891"/>
          <a:ext cx="771525" cy="485775"/>
        </p:xfrm>
        <a:graphic>
          <a:graphicData uri="http://schemas.openxmlformats.org/presentationml/2006/ole">
            <p:oleObj spid="_x0000_s5888" name="Equation" r:id="rId5" imgW="342720" imgH="215640" progId="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049209124"/>
              </p:ext>
            </p:extLst>
          </p:nvPr>
        </p:nvGraphicFramePr>
        <p:xfrm>
          <a:off x="6845482" y="1347426"/>
          <a:ext cx="900113" cy="444500"/>
        </p:xfrm>
        <a:graphic>
          <a:graphicData uri="http://schemas.openxmlformats.org/presentationml/2006/ole">
            <p:oleObj spid="_x0000_s5889" name="Equation" r:id="rId6" imgW="482400" imgH="203040" progId="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089330285"/>
              </p:ext>
            </p:extLst>
          </p:nvPr>
        </p:nvGraphicFramePr>
        <p:xfrm>
          <a:off x="10313533" y="2361475"/>
          <a:ext cx="771525" cy="485775"/>
        </p:xfrm>
        <a:graphic>
          <a:graphicData uri="http://schemas.openxmlformats.org/presentationml/2006/ole">
            <p:oleObj spid="_x0000_s5890" name="Equation" r:id="rId7" imgW="342720" imgH="215640" progId="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511824587"/>
              </p:ext>
            </p:extLst>
          </p:nvPr>
        </p:nvGraphicFramePr>
        <p:xfrm>
          <a:off x="7166929" y="2911204"/>
          <a:ext cx="876300" cy="444500"/>
        </p:xfrm>
        <a:graphic>
          <a:graphicData uri="http://schemas.openxmlformats.org/presentationml/2006/ole">
            <p:oleObj spid="_x0000_s5891" name="Equation" r:id="rId8" imgW="469696" imgH="203112" progId="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570412714"/>
              </p:ext>
            </p:extLst>
          </p:nvPr>
        </p:nvGraphicFramePr>
        <p:xfrm>
          <a:off x="1584507" y="2330225"/>
          <a:ext cx="1577975" cy="495300"/>
        </p:xfrm>
        <a:graphic>
          <a:graphicData uri="http://schemas.openxmlformats.org/presentationml/2006/ole">
            <p:oleObj spid="_x0000_s5892" name="Equation" r:id="rId9" imgW="647640" imgH="203040" progId="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8980506"/>
              </p:ext>
            </p:extLst>
          </p:nvPr>
        </p:nvGraphicFramePr>
        <p:xfrm>
          <a:off x="3568473" y="2361974"/>
          <a:ext cx="803275" cy="415925"/>
        </p:xfrm>
        <a:graphic>
          <a:graphicData uri="http://schemas.openxmlformats.org/presentationml/2006/ole">
            <p:oleObj spid="_x0000_s5893" name="Equation" r:id="rId10" imgW="342720" imgH="177480" progId="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669384981"/>
              </p:ext>
            </p:extLst>
          </p:nvPr>
        </p:nvGraphicFramePr>
        <p:xfrm>
          <a:off x="5088392" y="2374537"/>
          <a:ext cx="771525" cy="485775"/>
        </p:xfrm>
        <a:graphic>
          <a:graphicData uri="http://schemas.openxmlformats.org/presentationml/2006/ole">
            <p:oleObj spid="_x0000_s5894" name="Equation" r:id="rId11" imgW="342720" imgH="215640" progId="">
              <p:embed/>
            </p:oleObj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471716284"/>
              </p:ext>
            </p:extLst>
          </p:nvPr>
        </p:nvGraphicFramePr>
        <p:xfrm>
          <a:off x="6919502" y="2388099"/>
          <a:ext cx="900113" cy="444500"/>
        </p:xfrm>
        <a:graphic>
          <a:graphicData uri="http://schemas.openxmlformats.org/presentationml/2006/ole">
            <p:oleObj spid="_x0000_s5895" name="Equation" r:id="rId12" imgW="482400" imgH="203040" progId="">
              <p:embed/>
            </p:oleObj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345875207"/>
              </p:ext>
            </p:extLst>
          </p:nvPr>
        </p:nvGraphicFramePr>
        <p:xfrm>
          <a:off x="3438162" y="3963080"/>
          <a:ext cx="771525" cy="485775"/>
        </p:xfrm>
        <a:graphic>
          <a:graphicData uri="http://schemas.openxmlformats.org/presentationml/2006/ole">
            <p:oleObj spid="_x0000_s5896" name="Equation" r:id="rId13" imgW="342720" imgH="215640" progId="">
              <p:embed/>
            </p:oleObj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557303175"/>
              </p:ext>
            </p:extLst>
          </p:nvPr>
        </p:nvGraphicFramePr>
        <p:xfrm>
          <a:off x="7241496" y="1861685"/>
          <a:ext cx="876300" cy="444500"/>
        </p:xfrm>
        <a:graphic>
          <a:graphicData uri="http://schemas.openxmlformats.org/presentationml/2006/ole">
            <p:oleObj spid="_x0000_s5897" name="Equation" r:id="rId14" imgW="469696" imgH="203112" progId="">
              <p:embed/>
            </p:oleObj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891327573"/>
              </p:ext>
            </p:extLst>
          </p:nvPr>
        </p:nvGraphicFramePr>
        <p:xfrm>
          <a:off x="1553710" y="4468042"/>
          <a:ext cx="1577975" cy="495300"/>
        </p:xfrm>
        <a:graphic>
          <a:graphicData uri="http://schemas.openxmlformats.org/presentationml/2006/ole">
            <p:oleObj spid="_x0000_s5898" name="Equation" r:id="rId15" imgW="647640" imgH="203040" progId="">
              <p:embed/>
            </p:oleObj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70014677"/>
              </p:ext>
            </p:extLst>
          </p:nvPr>
        </p:nvGraphicFramePr>
        <p:xfrm>
          <a:off x="3647123" y="3453674"/>
          <a:ext cx="771525" cy="485775"/>
        </p:xfrm>
        <a:graphic>
          <a:graphicData uri="http://schemas.openxmlformats.org/presentationml/2006/ole">
            <p:oleObj spid="_x0000_s5899" name="Equation" r:id="rId16" imgW="342720" imgH="215640" progId="">
              <p:embed/>
            </p:oleObj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728336433"/>
              </p:ext>
            </p:extLst>
          </p:nvPr>
        </p:nvGraphicFramePr>
        <p:xfrm>
          <a:off x="5438683" y="3493726"/>
          <a:ext cx="900113" cy="444500"/>
        </p:xfrm>
        <a:graphic>
          <a:graphicData uri="http://schemas.openxmlformats.org/presentationml/2006/ole">
            <p:oleObj spid="_x0000_s5900" name="Equation" r:id="rId17" imgW="482400" imgH="203040" progId="">
              <p:embed/>
            </p:oleObj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843983753"/>
              </p:ext>
            </p:extLst>
          </p:nvPr>
        </p:nvGraphicFramePr>
        <p:xfrm>
          <a:off x="10409056" y="1294675"/>
          <a:ext cx="771525" cy="485775"/>
        </p:xfrm>
        <a:graphic>
          <a:graphicData uri="http://schemas.openxmlformats.org/presentationml/2006/ole">
            <p:oleObj spid="_x0000_s5901" name="Equation" r:id="rId18" imgW="342720" imgH="215640" progId="">
              <p:embed/>
            </p:oleObj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560385191"/>
              </p:ext>
            </p:extLst>
          </p:nvPr>
        </p:nvGraphicFramePr>
        <p:xfrm>
          <a:off x="1606097" y="3436439"/>
          <a:ext cx="1577975" cy="495300"/>
        </p:xfrm>
        <a:graphic>
          <a:graphicData uri="http://schemas.openxmlformats.org/presentationml/2006/ole">
            <p:oleObj spid="_x0000_s5902" name="Equation" r:id="rId19" imgW="647640" imgH="203040" progId="">
              <p:embed/>
            </p:oleObj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936407125"/>
              </p:ext>
            </p:extLst>
          </p:nvPr>
        </p:nvGraphicFramePr>
        <p:xfrm>
          <a:off x="3564799" y="4545875"/>
          <a:ext cx="771525" cy="485775"/>
        </p:xfrm>
        <a:graphic>
          <a:graphicData uri="http://schemas.openxmlformats.org/presentationml/2006/ole">
            <p:oleObj spid="_x0000_s5903" name="Equation" r:id="rId20" imgW="342720" imgH="215640" progId="">
              <p:embed/>
            </p:oleObj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247028511"/>
              </p:ext>
            </p:extLst>
          </p:nvPr>
        </p:nvGraphicFramePr>
        <p:xfrm>
          <a:off x="4930005" y="5048068"/>
          <a:ext cx="900112" cy="444500"/>
        </p:xfrm>
        <a:graphic>
          <a:graphicData uri="http://schemas.openxmlformats.org/presentationml/2006/ole">
            <p:oleObj spid="_x0000_s5904" name="Equation" r:id="rId21" imgW="482400" imgH="203040" progId="">
              <p:embed/>
            </p:oleObj>
          </a:graphicData>
        </a:graphic>
      </p:graphicFrame>
      <p:sp>
        <p:nvSpPr>
          <p:cNvPr id="24" name="Footer Placeholder 15"/>
          <p:cNvSpPr txBox="1">
            <a:spLocks/>
          </p:cNvSpPr>
          <p:nvPr/>
        </p:nvSpPr>
        <p:spPr>
          <a:xfrm>
            <a:off x="0" y="6356353"/>
            <a:ext cx="12192000" cy="365125"/>
          </a:xfrm>
          <a:prstGeom prst="rect">
            <a:avLst/>
          </a:prstGeom>
        </p:spPr>
        <p:txBody>
          <a:bodyPr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Hope Foundation’s International Institute of Information Technology, I²IT, P-14 Rajiv Gandhi Infotech Park, Hinjawadi, Pune - 411 057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Tel - +91 20 22933441 / 2 / 3  |  Website -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2"/>
              </a:rPr>
              <a:t>www.isquareit.edu.in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; Email -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3"/>
              </a:rPr>
              <a:t>info@isquareit.edu.in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50423" cy="81198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3307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7072"/>
            <a:ext cx="10972800" cy="613636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Example 1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731520"/>
            <a:ext cx="10972800" cy="561703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Q.1</a:t>
            </a:r>
            <a:r>
              <a:rPr lang="en-US" dirty="0" smtClean="0"/>
              <a:t>  Discuss the maxima and Minima of the function</a:t>
            </a:r>
          </a:p>
          <a:p>
            <a:pPr marL="0" indent="0">
              <a:buNone/>
            </a:pPr>
            <a:r>
              <a:rPr lang="en-US" b="1" dirty="0" smtClean="0"/>
              <a:t>Answer:</a:t>
            </a:r>
            <a:r>
              <a:rPr lang="en-US" dirty="0" smtClean="0"/>
              <a:t> Let </a:t>
            </a:r>
            <a:r>
              <a:rPr lang="en-US" dirty="0"/>
              <a:t>	</a:t>
            </a:r>
            <a:r>
              <a:rPr lang="en-US" dirty="0" smtClean="0"/>
              <a:t>                               </a:t>
            </a:r>
          </a:p>
          <a:p>
            <a:pPr marL="0" indent="0">
              <a:buNone/>
            </a:pPr>
            <a:r>
              <a:rPr lang="en-US" b="1" dirty="0" smtClean="0"/>
              <a:t>Step I:</a:t>
            </a:r>
            <a:r>
              <a:rPr lang="en-US" dirty="0" smtClean="0"/>
              <a:t> For extreme values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998403566"/>
              </p:ext>
            </p:extLst>
          </p:nvPr>
        </p:nvGraphicFramePr>
        <p:xfrm>
          <a:off x="9402719" y="765857"/>
          <a:ext cx="2640482" cy="579618"/>
        </p:xfrm>
        <a:graphic>
          <a:graphicData uri="http://schemas.openxmlformats.org/presentationml/2006/ole">
            <p:oleObj spid="_x0000_s6255" name="Equation" r:id="rId3" imgW="1041120" imgH="228600" progId="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226145857"/>
              </p:ext>
            </p:extLst>
          </p:nvPr>
        </p:nvGraphicFramePr>
        <p:xfrm>
          <a:off x="2793412" y="1389289"/>
          <a:ext cx="4121150" cy="579438"/>
        </p:xfrm>
        <a:graphic>
          <a:graphicData uri="http://schemas.openxmlformats.org/presentationml/2006/ole">
            <p:oleObj spid="_x0000_s6256" name="Equation" r:id="rId4" imgW="1625400" imgH="228600" progId="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230709006"/>
              </p:ext>
            </p:extLst>
          </p:nvPr>
        </p:nvGraphicFramePr>
        <p:xfrm>
          <a:off x="4403725" y="2514600"/>
          <a:ext cx="4160838" cy="3490913"/>
        </p:xfrm>
        <a:graphic>
          <a:graphicData uri="http://schemas.openxmlformats.org/presentationml/2006/ole">
            <p:oleObj spid="_x0000_s6257" name="Equation" r:id="rId5" imgW="1815840" imgH="1523880" progId="">
              <p:embed/>
            </p:oleObj>
          </a:graphicData>
        </a:graphic>
      </p:graphicFrame>
      <p:sp>
        <p:nvSpPr>
          <p:cNvPr id="8" name="Footer Placeholder 15"/>
          <p:cNvSpPr txBox="1">
            <a:spLocks/>
          </p:cNvSpPr>
          <p:nvPr/>
        </p:nvSpPr>
        <p:spPr>
          <a:xfrm>
            <a:off x="0" y="6356353"/>
            <a:ext cx="12192000" cy="365125"/>
          </a:xfrm>
          <a:prstGeom prst="rect">
            <a:avLst/>
          </a:prstGeom>
        </p:spPr>
        <p:txBody>
          <a:bodyPr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Hope Foundation’s International Institute of Information Technology, I²IT, P-14 Rajiv Gandhi Infotech Park, Hinjawadi, Pune - 411 057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Tel - +91 20 22933441 / 2 / 3  |  Website -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6"/>
              </a:rPr>
              <a:t>www.isquareit.edu.in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; Email -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7"/>
              </a:rPr>
              <a:t>info@isquareit.edu.in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50423" cy="81198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29406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535577"/>
            <a:ext cx="10972800" cy="5590589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Therefore stationary point is            .</a:t>
            </a:r>
          </a:p>
          <a:p>
            <a:r>
              <a:rPr lang="en-US" b="1" dirty="0" smtClean="0"/>
              <a:t>Step II: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665009375"/>
              </p:ext>
            </p:extLst>
          </p:nvPr>
        </p:nvGraphicFramePr>
        <p:xfrm>
          <a:off x="5572941" y="1821208"/>
          <a:ext cx="893173" cy="460120"/>
        </p:xfrm>
        <a:graphic>
          <a:graphicData uri="http://schemas.openxmlformats.org/presentationml/2006/ole">
            <p:oleObj spid="_x0000_s7264" name="Equation" r:id="rId3" imgW="419040" imgH="215640" progId="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097227201"/>
              </p:ext>
            </p:extLst>
          </p:nvPr>
        </p:nvGraphicFramePr>
        <p:xfrm>
          <a:off x="6038850" y="3319463"/>
          <a:ext cx="114300" cy="215900"/>
        </p:xfrm>
        <a:graphic>
          <a:graphicData uri="http://schemas.openxmlformats.org/presentationml/2006/ole">
            <p:oleObj spid="_x0000_s7265" name="Equation" r:id="rId4" imgW="114120" imgH="215640" progId="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494432380"/>
              </p:ext>
            </p:extLst>
          </p:nvPr>
        </p:nvGraphicFramePr>
        <p:xfrm>
          <a:off x="4878206" y="3052626"/>
          <a:ext cx="1838325" cy="2952750"/>
        </p:xfrm>
        <a:graphic>
          <a:graphicData uri="http://schemas.openxmlformats.org/presentationml/2006/ole">
            <p:oleObj spid="_x0000_s7266" name="Equation" r:id="rId5" imgW="838080" imgH="1346040" progId="">
              <p:embed/>
            </p:oleObj>
          </a:graphicData>
        </a:graphic>
      </p:graphicFrame>
      <p:sp>
        <p:nvSpPr>
          <p:cNvPr id="8" name="Footer Placeholder 15"/>
          <p:cNvSpPr txBox="1">
            <a:spLocks/>
          </p:cNvSpPr>
          <p:nvPr/>
        </p:nvSpPr>
        <p:spPr>
          <a:xfrm>
            <a:off x="0" y="6356353"/>
            <a:ext cx="12192000" cy="365125"/>
          </a:xfrm>
          <a:prstGeom prst="rect">
            <a:avLst/>
          </a:prstGeom>
        </p:spPr>
        <p:txBody>
          <a:bodyPr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Hope Foundation’s International Institute of Information Technology, I²IT, P-14 Rajiv Gandhi Infotech Park, Hinjawadi, Pune - 411 057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Tel - +91 20 22933441 / 2 / 3  |  Website -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6"/>
              </a:rPr>
              <a:t>www.isquareit.edu.in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; Email -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7"/>
              </a:rPr>
              <a:t>info@isquareit.edu.in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50423" cy="81198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8035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559</TotalTime>
  <Words>736</Words>
  <Application>Microsoft Office PowerPoint</Application>
  <PresentationFormat>Custom</PresentationFormat>
  <Paragraphs>79</Paragraphs>
  <Slides>11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Equation</vt:lpstr>
      <vt:lpstr>Slide 1</vt:lpstr>
      <vt:lpstr>Slide 2</vt:lpstr>
      <vt:lpstr>Maxima and Minima of Functions of Two Independent Variables</vt:lpstr>
      <vt:lpstr>Slide 4</vt:lpstr>
      <vt:lpstr>Slide 5</vt:lpstr>
      <vt:lpstr>Working Rule </vt:lpstr>
      <vt:lpstr>Slide 7</vt:lpstr>
      <vt:lpstr> Example 1 </vt:lpstr>
      <vt:lpstr>Slide 9</vt:lpstr>
      <vt:lpstr>Slide 10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 Skills</dc:title>
  <dc:creator>Vaidehi Banerjee</dc:creator>
  <cp:lastModifiedBy>Vaidehi Banerjee</cp:lastModifiedBy>
  <cp:revision>75</cp:revision>
  <dcterms:created xsi:type="dcterms:W3CDTF">2014-07-03T09:03:08Z</dcterms:created>
  <dcterms:modified xsi:type="dcterms:W3CDTF">2019-01-07T12:10:37Z</dcterms:modified>
</cp:coreProperties>
</file>