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4"/>
  </p:notesMasterIdLst>
  <p:sldIdLst>
    <p:sldId id="268" r:id="rId2"/>
    <p:sldId id="265" r:id="rId3"/>
    <p:sldId id="266" r:id="rId4"/>
    <p:sldId id="271" r:id="rId5"/>
    <p:sldId id="258" r:id="rId6"/>
    <p:sldId id="259" r:id="rId7"/>
    <p:sldId id="260" r:id="rId8"/>
    <p:sldId id="261" r:id="rId9"/>
    <p:sldId id="262" r:id="rId10"/>
    <p:sldId id="263" r:id="rId11"/>
    <p:sldId id="270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131077-377E-409E-9B1E-2ED6CD663DBA}" type="datetimeFigureOut">
              <a:rPr lang="en-US" smtClean="0"/>
              <a:pPr/>
              <a:t>1/7/2019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6FDF10-6D5D-4629-AC98-927ADAAA79D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Dept. of Comp. Engg.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Advanced Data Structures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8002-DF5E-4EC6-AE74-866923B8576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Dept. of Comp. Engg.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Advanced Data Structures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8002-DF5E-4EC6-AE74-866923B8576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Dept. of Comp. Engg.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Advanced Data Structures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8002-DF5E-4EC6-AE74-866923B8576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6C1CD-D90C-4B9F-AC2B-0DCA97A0B7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Dept. of Comp. Engg.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Advanced Data Structures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8002-DF5E-4EC6-AE74-866923B8576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Dept. of Comp. Engg.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Advanced Data Structures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8002-DF5E-4EC6-AE74-866923B8576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Dept. of Comp. Engg.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Advanced Data Structures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8002-DF5E-4EC6-AE74-866923B8576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Dept. of Comp. Engg.</a:t>
            </a:r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Advanced Data Structures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8002-DF5E-4EC6-AE74-866923B8576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Dept. of Comp. Engg.</a:t>
            </a:r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Advanced Data Structures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8002-DF5E-4EC6-AE74-866923B8576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Dept. of Comp. Engg.</a:t>
            </a:r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Advanced Data Structures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8002-DF5E-4EC6-AE74-866923B8576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Dept. of Comp. Engg.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Advanced Data Structures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8002-DF5E-4EC6-AE74-866923B8576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Dept. of Comp. Engg.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Advanced Data Structures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8002-DF5E-4EC6-AE74-866923B8576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Dept. of Comp. Engg.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smtClean="0"/>
              <a:t>Advanced Data Structures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C8002-DF5E-4EC6-AE74-866923B8576C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quareit.edu.in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isquareit.edu.in" TargetMode="External"/><Relationship Id="rId2" Type="http://schemas.openxmlformats.org/officeDocument/2006/relationships/hyperlink" Target="http://www.isquareit.edu.in/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quareit.edu.in/" TargetMode="External"/><Relationship Id="rId2" Type="http://schemas.openxmlformats.org/officeDocument/2006/relationships/hyperlink" Target="http://wps.prenhall.com/ecs_park_fee_2/87/22279/5703621.cw/inde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mailto:info@isquareit.edu.in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ajitkumars@isquareit.edu.in" TargetMode="External"/><Relationship Id="rId2" Type="http://schemas.openxmlformats.org/officeDocument/2006/relationships/hyperlink" Target="http://www.isquareit.edu.in/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isquareit.edu.in" TargetMode="External"/><Relationship Id="rId2" Type="http://schemas.openxmlformats.org/officeDocument/2006/relationships/hyperlink" Target="http://www.isquareit.edu.in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isquareit.edu.in" TargetMode="External"/><Relationship Id="rId2" Type="http://schemas.openxmlformats.org/officeDocument/2006/relationships/hyperlink" Target="http://www.isquareit.edu.in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isquareit.edu.in" TargetMode="External"/><Relationship Id="rId2" Type="http://schemas.openxmlformats.org/officeDocument/2006/relationships/hyperlink" Target="http://www.isquareit.edu.in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isquareit.edu.in" TargetMode="External"/><Relationship Id="rId2" Type="http://schemas.openxmlformats.org/officeDocument/2006/relationships/hyperlink" Target="http://www.isquareit.edu.in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isquareit.edu.in" TargetMode="External"/><Relationship Id="rId7" Type="http://schemas.openxmlformats.org/officeDocument/2006/relationships/image" Target="../media/image6.jpeg"/><Relationship Id="rId2" Type="http://schemas.openxmlformats.org/officeDocument/2006/relationships/hyperlink" Target="http://www.isquareit.edu.in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isquareit.edu.in" TargetMode="External"/><Relationship Id="rId2" Type="http://schemas.openxmlformats.org/officeDocument/2006/relationships/hyperlink" Target="http://www.isquareit.edu.in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hyperlink" Target="mailto:info@isquareit.edu.in" TargetMode="External"/><Relationship Id="rId7" Type="http://schemas.openxmlformats.org/officeDocument/2006/relationships/image" Target="../media/image9.png"/><Relationship Id="rId2" Type="http://schemas.openxmlformats.org/officeDocument/2006/relationships/hyperlink" Target="http://www.isquareit.edu.in/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isquareit.edu.in" TargetMode="External"/><Relationship Id="rId2" Type="http://schemas.openxmlformats.org/officeDocument/2006/relationships/hyperlink" Target="http://www.isquareit.edu.in/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8002-DF5E-4EC6-AE74-866923B8576C}" type="slidenum">
              <a:rPr lang="en-IN" smtClean="0"/>
              <a:pPr/>
              <a:t>1</a:t>
            </a:fld>
            <a:endParaRPr lang="en-IN"/>
          </a:p>
        </p:txBody>
      </p:sp>
      <p:pic>
        <p:nvPicPr>
          <p:cNvPr id="8" name="Picture 7" descr="only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43306" y="0"/>
            <a:ext cx="1428760" cy="128586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5373216"/>
            <a:ext cx="914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HOPE FOUNDATION’S</a:t>
            </a:r>
          </a:p>
          <a:p>
            <a:pPr algn="ctr"/>
            <a:r>
              <a:rPr lang="en-IN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INTERNATIONAL INSTITUTE OF IFORMATION TECHNOLOGY, (I²IT)</a:t>
            </a:r>
          </a:p>
          <a:p>
            <a:pPr algn="ctr"/>
            <a:r>
              <a:rPr lang="en-IN" sz="1600" b="1" dirty="0" smtClean="0">
                <a:latin typeface="Tahoma" pitchFamily="34" charset="0"/>
                <a:ea typeface="Tahoma" pitchFamily="34" charset="0"/>
                <a:cs typeface="Tahoma" pitchFamily="34" charset="0"/>
                <a:hlinkClick r:id="rId3"/>
              </a:rPr>
              <a:t>www.isquareit.edu.in</a:t>
            </a:r>
            <a:endParaRPr lang="en-IN" sz="16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IN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+91 20 22933441 / 2</a:t>
            </a:r>
            <a:endParaRPr lang="en-IN" sz="1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428736"/>
            <a:ext cx="9144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/>
              <a:t>Information System &amp; Engineering Economics</a:t>
            </a:r>
            <a:endParaRPr lang="en-US" sz="3200" b="1" dirty="0" smtClean="0"/>
          </a:p>
          <a:p>
            <a:pPr algn="ctr"/>
            <a:r>
              <a:rPr lang="en-US" sz="3200" b="1" dirty="0" smtClean="0"/>
              <a:t>EQUIVALENCE CALCULATIONS UNDER INFLATION</a:t>
            </a:r>
            <a:endParaRPr lang="en-IN" sz="3200" dirty="0"/>
          </a:p>
        </p:txBody>
      </p:sp>
      <p:pic>
        <p:nvPicPr>
          <p:cNvPr id="10" name="Picture 9" descr="inflatio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85918" y="2428868"/>
            <a:ext cx="5286412" cy="228714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071670" y="4714884"/>
            <a:ext cx="4929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PREPARED BY: PROF. KIMI B. RAMTEKE</a:t>
            </a:r>
            <a:endParaRPr lang="en-IN" sz="2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Basic Terms in Project cash flows</a:t>
            </a:r>
            <a:r>
              <a:rPr lang="en-US" dirty="0" smtClean="0"/>
              <a:t>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1"/>
            <a:ext cx="8077200" cy="4257692"/>
          </a:xfrm>
        </p:spPr>
        <p:txBody>
          <a:bodyPr/>
          <a:lstStyle/>
          <a:p>
            <a:r>
              <a:rPr lang="en-US" dirty="0" smtClean="0"/>
              <a:t>Project cash flows may be stated in one of two forms: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b="1" dirty="0" smtClean="0"/>
              <a:t>Actual dollars (</a:t>
            </a:r>
            <a:r>
              <a:rPr lang="en-US" b="1" i="1" dirty="0" smtClean="0"/>
              <a:t>A</a:t>
            </a:r>
            <a:r>
              <a:rPr lang="en-US" b="1" i="1" baseline="-25000" dirty="0" smtClean="0"/>
              <a:t>n</a:t>
            </a:r>
            <a:r>
              <a:rPr lang="en-US" b="1" dirty="0" smtClean="0"/>
              <a:t>):</a:t>
            </a:r>
            <a:r>
              <a:rPr lang="en-US" dirty="0" smtClean="0"/>
              <a:t> Dollar amounts that reflect the inflation or deflation rate.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b="1" dirty="0" smtClean="0"/>
              <a:t>Constant dollars (</a:t>
            </a:r>
            <a:r>
              <a:rPr lang="en-US" b="1" i="1" dirty="0" err="1" smtClean="0"/>
              <a:t>A'</a:t>
            </a:r>
            <a:r>
              <a:rPr lang="en-US" b="1" i="1" baseline="-25000" dirty="0" err="1" smtClean="0"/>
              <a:t>n</a:t>
            </a:r>
            <a:r>
              <a:rPr lang="en-US" b="1" dirty="0" smtClean="0"/>
              <a:t>):</a:t>
            </a:r>
            <a:r>
              <a:rPr lang="en-US" dirty="0" smtClean="0"/>
              <a:t> Dollar amounts that reflect the purchasing power of year zero dollars.</a:t>
            </a:r>
            <a:endParaRPr lang="en-US" dirty="0"/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C6C1CD-D90C-4B9F-AC2B-0DCA97A0B7B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9" name="Date Placeholder 3"/>
          <p:cNvSpPr txBox="1">
            <a:spLocks/>
          </p:cNvSpPr>
          <p:nvPr/>
        </p:nvSpPr>
        <p:spPr>
          <a:xfrm>
            <a:off x="0" y="6356350"/>
            <a:ext cx="9144000" cy="501650"/>
          </a:xfrm>
          <a:prstGeom prst="rect">
            <a:avLst/>
          </a:prstGeom>
          <a:ln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Hope Foundation’s International Institute of Information Technology, I²IT, P-14 Rajiv Gandhi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Infotech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Park,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Hinjawadi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Pune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- 411 057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 - +91 20 22933441 / 2 / 3  |  Website -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www.isquareit.edu.in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; Email -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3"/>
              </a:rPr>
              <a:t>info@isquareit.edu.in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385963" cy="6429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References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http://wps.prenhall.com/ecs_park_fee_2/87/22279/5703621.cw/index.html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http://nptel.ac.in/courses/105103023/29</a:t>
            </a:r>
            <a:endParaRPr lang="en-US" dirty="0" smtClean="0">
              <a:hlinkClick r:id="rId2"/>
            </a:endParaRPr>
          </a:p>
          <a:p>
            <a:endParaRPr lang="en-US" dirty="0" smtClean="0"/>
          </a:p>
          <a:p>
            <a:r>
              <a:rPr lang="en-US" dirty="0" smtClean="0"/>
              <a:t>https://www.youtube.com/watch?v=Vi3Q1ypNw3M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4282" y="6356350"/>
            <a:ext cx="8715436" cy="365125"/>
          </a:xfrm>
        </p:spPr>
        <p:txBody>
          <a:bodyPr/>
          <a:lstStyle/>
          <a:p>
            <a:pPr lvl="0"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lvl="0">
              <a:defRPr/>
            </a:pPr>
            <a:r>
              <a:rPr lang="en-US" dirty="0" smtClean="0">
                <a:solidFill>
                  <a:schemeClr val="tx1"/>
                </a:solidFill>
              </a:rPr>
              <a:t>Hope Foundation’s International Institute of Information Technology, I²IT, P-14 Rajiv Gandhi </a:t>
            </a:r>
            <a:r>
              <a:rPr lang="en-US" dirty="0" err="1" smtClean="0">
                <a:solidFill>
                  <a:schemeClr val="tx1"/>
                </a:solidFill>
              </a:rPr>
              <a:t>Infotech</a:t>
            </a:r>
            <a:r>
              <a:rPr lang="en-US" dirty="0" smtClean="0">
                <a:solidFill>
                  <a:schemeClr val="tx1"/>
                </a:solidFill>
              </a:rPr>
              <a:t> Park, </a:t>
            </a:r>
            <a:r>
              <a:rPr lang="en-US" dirty="0" err="1" smtClean="0">
                <a:solidFill>
                  <a:schemeClr val="tx1"/>
                </a:solidFill>
              </a:rPr>
              <a:t>Hinjawadi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Pune</a:t>
            </a:r>
            <a:r>
              <a:rPr lang="en-US" dirty="0" smtClean="0">
                <a:solidFill>
                  <a:schemeClr val="tx1"/>
                </a:solidFill>
              </a:rPr>
              <a:t> - 411 057 </a:t>
            </a:r>
          </a:p>
          <a:p>
            <a:pPr lvl="0">
              <a:defRPr/>
            </a:pPr>
            <a:r>
              <a:rPr lang="en-US" dirty="0" smtClean="0">
                <a:solidFill>
                  <a:schemeClr val="tx1"/>
                </a:solidFill>
              </a:rPr>
              <a:t>Tel - +91 20 22933441 / 2 / 3  |  Website - </a:t>
            </a:r>
            <a:r>
              <a:rPr lang="en-US" dirty="0" smtClean="0">
                <a:solidFill>
                  <a:schemeClr val="tx1"/>
                </a:solidFill>
                <a:hlinkClick r:id="rId3"/>
              </a:rPr>
              <a:t>www.isquareit.edu.in</a:t>
            </a:r>
            <a:r>
              <a:rPr lang="en-US" dirty="0" smtClean="0">
                <a:solidFill>
                  <a:schemeClr val="tx1"/>
                </a:solidFill>
              </a:rPr>
              <a:t> ; Email - </a:t>
            </a:r>
            <a:r>
              <a:rPr lang="en-US" dirty="0" smtClean="0">
                <a:solidFill>
                  <a:schemeClr val="tx1"/>
                </a:solidFill>
                <a:hlinkClick r:id="rId4"/>
              </a:rPr>
              <a:t>info@isquareit.edu.in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8002-DF5E-4EC6-AE74-866923B8576C}" type="slidenum">
              <a:rPr lang="en-IN" smtClean="0"/>
              <a:pPr/>
              <a:t>11</a:t>
            </a:fld>
            <a:endParaRPr lang="en-IN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0"/>
            <a:ext cx="1643042" cy="76217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147248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IN" dirty="0" smtClean="0"/>
              <a:t>THANK YOU</a:t>
            </a:r>
          </a:p>
          <a:p>
            <a:pPr algn="ctr">
              <a:buNone/>
            </a:pPr>
            <a:endParaRPr lang="en-IN" dirty="0" smtClean="0"/>
          </a:p>
          <a:p>
            <a:pPr marL="0" algn="ctr">
              <a:buNone/>
            </a:pPr>
            <a:r>
              <a:rPr lang="en-IN" sz="1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For further information please contact</a:t>
            </a:r>
          </a:p>
          <a:p>
            <a:pPr marL="0" algn="ctr">
              <a:buNone/>
            </a:pPr>
            <a:r>
              <a:rPr lang="en-IN" sz="1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Prof. </a:t>
            </a:r>
            <a:r>
              <a:rPr lang="en-IN" sz="17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Kimi</a:t>
            </a:r>
            <a:r>
              <a:rPr lang="en-IN" sz="1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17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Ramteke</a:t>
            </a:r>
            <a:endParaRPr lang="en-IN" sz="17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algn="ctr">
              <a:buNone/>
            </a:pPr>
            <a:r>
              <a:rPr lang="en-IN" sz="1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Department of Computer Engineering</a:t>
            </a:r>
          </a:p>
          <a:p>
            <a:pPr marL="0" algn="ctr">
              <a:buNone/>
            </a:pPr>
            <a:r>
              <a:rPr lang="en-IN" sz="1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Hope Foundation’s International Institute of Information Technology, I²IT</a:t>
            </a:r>
          </a:p>
          <a:p>
            <a:pPr marL="0" algn="ctr">
              <a:buNone/>
            </a:pPr>
            <a:r>
              <a:rPr lang="en-IN" sz="1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Hinjawadi, Pune – 411 057</a:t>
            </a:r>
          </a:p>
          <a:p>
            <a:pPr marL="0" algn="ctr">
              <a:buNone/>
            </a:pPr>
            <a:r>
              <a:rPr lang="en-IN" sz="1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Phone - +91 20 22933441</a:t>
            </a:r>
          </a:p>
          <a:p>
            <a:pPr marL="0" algn="ctr">
              <a:buNone/>
            </a:pPr>
            <a:r>
              <a:rPr lang="en-IN" sz="1700" dirty="0" smtClean="0">
                <a:latin typeface="Tahoma" pitchFamily="34" charset="0"/>
                <a:ea typeface="Tahoma" pitchFamily="34" charset="0"/>
                <a:cs typeface="Tahoma" pitchFamily="34" charset="0"/>
                <a:hlinkClick r:id="rId2"/>
              </a:rPr>
              <a:t>www.isquareit.edu.in</a:t>
            </a:r>
            <a:r>
              <a:rPr lang="en-IN" sz="1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|  </a:t>
            </a:r>
            <a:r>
              <a:rPr lang="en-IN" sz="1700" dirty="0" smtClean="0">
                <a:latin typeface="Tahoma" pitchFamily="34" charset="0"/>
                <a:ea typeface="Tahoma" pitchFamily="34" charset="0"/>
                <a:cs typeface="Tahoma" pitchFamily="34" charset="0"/>
                <a:hlinkClick r:id="rId3"/>
              </a:rPr>
              <a:t>kimir@isquareit.edu.in</a:t>
            </a:r>
            <a:r>
              <a:rPr lang="en-IN" sz="17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IN" sz="17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C6C1CD-D90C-4B9F-AC2B-0DCA97A0B7B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0"/>
            <a:ext cx="1643042" cy="7621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dirty="0" smtClean="0">
                <a:latin typeface="+mj-lt"/>
              </a:rPr>
              <a:t>      </a:t>
            </a:r>
            <a:br>
              <a:rPr lang="en-US" sz="4400" dirty="0" smtClean="0">
                <a:latin typeface="+mj-lt"/>
              </a:rPr>
            </a:br>
            <a:r>
              <a:rPr lang="en-US" sz="4400" dirty="0" smtClean="0">
                <a:latin typeface="+mj-lt"/>
              </a:rPr>
              <a:t>      </a:t>
            </a:r>
            <a:r>
              <a:rPr lang="en-US" sz="4400" b="1" dirty="0" smtClean="0">
                <a:latin typeface="+mj-lt"/>
              </a:rPr>
              <a:t>Equivalence Calculations under Inflation</a:t>
            </a:r>
            <a:r>
              <a:rPr lang="en-US" sz="4400" dirty="0" smtClean="0">
                <a:latin typeface="+mj-lt"/>
              </a:rPr>
              <a:t/>
            </a:r>
            <a:br>
              <a:rPr lang="en-US" sz="4400" dirty="0" smtClean="0">
                <a:latin typeface="+mj-lt"/>
              </a:rPr>
            </a:br>
            <a:endParaRPr lang="en-US" sz="4400" b="1" dirty="0" smtClean="0">
              <a:latin typeface="+mj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458200" cy="4991120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US" sz="3600" b="1" dirty="0" smtClean="0"/>
              <a:t>Contents</a:t>
            </a:r>
          </a:p>
          <a:p>
            <a:pPr lvl="1"/>
            <a:r>
              <a:rPr lang="en-US" sz="3600" dirty="0" smtClean="0"/>
              <a:t>CPI</a:t>
            </a:r>
          </a:p>
          <a:p>
            <a:pPr lvl="1"/>
            <a:r>
              <a:rPr lang="en-US" sz="3600" dirty="0" smtClean="0"/>
              <a:t>Inflation</a:t>
            </a:r>
          </a:p>
          <a:p>
            <a:pPr lvl="1"/>
            <a:r>
              <a:rPr lang="en-US" sz="3600" dirty="0" smtClean="0"/>
              <a:t>Deflation</a:t>
            </a:r>
          </a:p>
          <a:p>
            <a:pPr lvl="1"/>
            <a:r>
              <a:rPr lang="en-US" sz="3600" dirty="0" smtClean="0"/>
              <a:t>General Inflation Rate</a:t>
            </a:r>
          </a:p>
          <a:p>
            <a:pPr lvl="1"/>
            <a:r>
              <a:rPr lang="en-US" sz="3600" dirty="0" smtClean="0"/>
              <a:t>Average Inflation Rate</a:t>
            </a:r>
          </a:p>
          <a:p>
            <a:pPr lvl="1"/>
            <a:r>
              <a:rPr lang="en-US" sz="3600" dirty="0" smtClean="0"/>
              <a:t>Basic terms in Cash Flow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9144000" cy="50165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Hope Foundation’s International Institute of Information Technology, I²IT, P-14 Rajiv Gandhi Infotech Park, Hinjawadi, Pune - 411 057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Tel - +91 20 22933441 / 2 / 3  |  Website - </a:t>
            </a:r>
            <a:r>
              <a:rPr lang="en-US" dirty="0" smtClean="0">
                <a:solidFill>
                  <a:schemeClr val="tx1"/>
                </a:solidFill>
                <a:hlinkClick r:id="rId2"/>
              </a:rPr>
              <a:t>www.isquareit.edu.in</a:t>
            </a:r>
            <a:r>
              <a:rPr lang="en-US" dirty="0" smtClean="0">
                <a:solidFill>
                  <a:schemeClr val="tx1"/>
                </a:solidFill>
              </a:rPr>
              <a:t> ; Email - </a:t>
            </a:r>
            <a:r>
              <a:rPr lang="en-US" dirty="0" smtClean="0">
                <a:solidFill>
                  <a:schemeClr val="tx1"/>
                </a:solidFill>
                <a:hlinkClick r:id="rId3"/>
              </a:rPr>
              <a:t>info@isquareit.edu.in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FBB667-96F7-4599-89CF-798F40EFEB4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0"/>
            <a:ext cx="1285851" cy="5964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Consumer Price Index (CPI)</a:t>
            </a:r>
            <a:endParaRPr 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458200" cy="5181600"/>
          </a:xfrm>
        </p:spPr>
        <p:txBody>
          <a:bodyPr>
            <a:normAutofit/>
          </a:bodyPr>
          <a:lstStyle/>
          <a:p>
            <a:pPr algn="just"/>
            <a:r>
              <a:rPr lang="en-US" b="1" i="1" dirty="0" smtClean="0"/>
              <a:t>Definition: </a:t>
            </a:r>
            <a:r>
              <a:rPr lang="en-US" dirty="0" smtClean="0"/>
              <a:t>A statistical measure of change, over time, of the prices of goods and services in major expenditure groups—such as </a:t>
            </a:r>
          </a:p>
          <a:p>
            <a:pPr lvl="1" algn="just"/>
            <a:r>
              <a:rPr lang="en-US" dirty="0" smtClean="0"/>
              <a:t>food</a:t>
            </a:r>
          </a:p>
          <a:p>
            <a:pPr lvl="1" algn="just"/>
            <a:r>
              <a:rPr lang="en-US" dirty="0" smtClean="0"/>
              <a:t>housing</a:t>
            </a:r>
          </a:p>
          <a:p>
            <a:pPr lvl="1" algn="just"/>
            <a:r>
              <a:rPr lang="en-US" dirty="0" smtClean="0"/>
              <a:t>cloths</a:t>
            </a:r>
          </a:p>
          <a:p>
            <a:pPr lvl="1" algn="just"/>
            <a:r>
              <a:rPr lang="en-US" dirty="0" smtClean="0"/>
              <a:t>transportation</a:t>
            </a:r>
          </a:p>
          <a:p>
            <a:pPr lvl="1" algn="just"/>
            <a:r>
              <a:rPr lang="en-US" dirty="0" smtClean="0"/>
              <a:t>medical care typically purchased by the consumers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9144000" cy="50165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Hope Foundation’s International Institute of Information Technology, I²IT, P-14 Rajiv Gandhi Infotech Park, Hinjawadi, Pune - 411 057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Tel - +91 20 22933441 / 2 / 3  |  Website - </a:t>
            </a:r>
            <a:r>
              <a:rPr lang="en-US" dirty="0" smtClean="0">
                <a:solidFill>
                  <a:schemeClr val="tx1"/>
                </a:solidFill>
                <a:hlinkClick r:id="rId2"/>
              </a:rPr>
              <a:t>www.isquareit.edu.in</a:t>
            </a:r>
            <a:r>
              <a:rPr lang="en-US" dirty="0" smtClean="0">
                <a:solidFill>
                  <a:schemeClr val="tx1"/>
                </a:solidFill>
              </a:rPr>
              <a:t> ; Email - </a:t>
            </a:r>
            <a:r>
              <a:rPr lang="en-US" dirty="0" smtClean="0">
                <a:solidFill>
                  <a:schemeClr val="tx1"/>
                </a:solidFill>
                <a:hlinkClick r:id="rId3"/>
              </a:rPr>
              <a:t>info@isquareit.edu.in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FBB667-96F7-4599-89CF-798F40EFEB4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0"/>
            <a:ext cx="1500166" cy="6958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Consumer Price Index (CPI) cont…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CPI compares the cost of a sample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“market basket” </a:t>
            </a:r>
            <a:r>
              <a:rPr lang="en-US" dirty="0" smtClean="0"/>
              <a:t>of goods and services in a specific period with the cost of the same market basket in an earlier reference period.</a:t>
            </a:r>
          </a:p>
          <a:p>
            <a:r>
              <a:rPr lang="en-US" dirty="0" smtClean="0"/>
              <a:t>This reference period is designated as the base period.</a:t>
            </a:r>
          </a:p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Dept. of Comp. Engg.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8002-DF5E-4EC6-AE74-866923B8576C}" type="slidenum">
              <a:rPr lang="en-IN" smtClean="0"/>
              <a:pPr/>
              <a:t>4</a:t>
            </a:fld>
            <a:endParaRPr lang="en-IN"/>
          </a:p>
        </p:txBody>
      </p:sp>
      <p:sp>
        <p:nvSpPr>
          <p:cNvPr id="7" name="Oval 6"/>
          <p:cNvSpPr/>
          <p:nvPr/>
        </p:nvSpPr>
        <p:spPr>
          <a:xfrm>
            <a:off x="1785918" y="5000636"/>
            <a:ext cx="1428760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Oval 8"/>
          <p:cNvSpPr/>
          <p:nvPr/>
        </p:nvSpPr>
        <p:spPr>
          <a:xfrm>
            <a:off x="4572000" y="5000636"/>
            <a:ext cx="1428760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Left-Right Arrow 11"/>
          <p:cNvSpPr/>
          <p:nvPr/>
        </p:nvSpPr>
        <p:spPr>
          <a:xfrm>
            <a:off x="3214678" y="5072074"/>
            <a:ext cx="1357322" cy="35719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TextBox 12"/>
          <p:cNvSpPr txBox="1"/>
          <p:nvPr/>
        </p:nvSpPr>
        <p:spPr>
          <a:xfrm>
            <a:off x="2071670" y="5072074"/>
            <a:ext cx="928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Base Period</a:t>
            </a:r>
            <a:endParaRPr lang="en-IN" dirty="0"/>
          </a:p>
        </p:txBody>
      </p:sp>
      <p:sp>
        <p:nvSpPr>
          <p:cNvPr id="14" name="TextBox 13"/>
          <p:cNvSpPr txBox="1"/>
          <p:nvPr/>
        </p:nvSpPr>
        <p:spPr>
          <a:xfrm>
            <a:off x="2071670" y="5786454"/>
            <a:ext cx="919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2009</a:t>
            </a:r>
            <a:endParaRPr lang="en-IN" dirty="0"/>
          </a:p>
        </p:txBody>
      </p:sp>
      <p:sp>
        <p:nvSpPr>
          <p:cNvPr id="15" name="TextBox 14"/>
          <p:cNvSpPr txBox="1"/>
          <p:nvPr/>
        </p:nvSpPr>
        <p:spPr>
          <a:xfrm>
            <a:off x="4857752" y="5072074"/>
            <a:ext cx="919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Future Period</a:t>
            </a:r>
            <a:endParaRPr lang="en-IN" dirty="0"/>
          </a:p>
        </p:txBody>
      </p:sp>
      <p:sp>
        <p:nvSpPr>
          <p:cNvPr id="16" name="TextBox 15"/>
          <p:cNvSpPr txBox="1"/>
          <p:nvPr/>
        </p:nvSpPr>
        <p:spPr>
          <a:xfrm>
            <a:off x="4929190" y="5786454"/>
            <a:ext cx="919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2012</a:t>
            </a:r>
            <a:endParaRPr lang="en-IN" dirty="0"/>
          </a:p>
        </p:txBody>
      </p:sp>
      <p:sp>
        <p:nvSpPr>
          <p:cNvPr id="17" name="TextBox 16"/>
          <p:cNvSpPr txBox="1"/>
          <p:nvPr/>
        </p:nvSpPr>
        <p:spPr>
          <a:xfrm>
            <a:off x="3286116" y="4286256"/>
            <a:ext cx="1285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CPI Compares both</a:t>
            </a:r>
            <a:endParaRPr lang="en-IN" dirty="0"/>
          </a:p>
        </p:txBody>
      </p:sp>
      <p:sp>
        <p:nvSpPr>
          <p:cNvPr id="18" name="Date Placeholder 3"/>
          <p:cNvSpPr txBox="1">
            <a:spLocks/>
          </p:cNvSpPr>
          <p:nvPr/>
        </p:nvSpPr>
        <p:spPr>
          <a:xfrm>
            <a:off x="0" y="6356350"/>
            <a:ext cx="9144000" cy="5016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Hope Foundation’s International Institute of Information Technology, I²IT, P-14 Rajiv Gandhi Infotech Park, Hinjawadi, Pune - 411 057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 - +91 20 22933441 / 2 / 3  |  Website - 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www.isquareit.edu.in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; Email - 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3"/>
              </a:rPr>
              <a:t>info@isquareit.edu.in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b="1" dirty="0" smtClean="0"/>
              <a:t>Inflation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458200" cy="5181600"/>
          </a:xfrm>
        </p:spPr>
        <p:txBody>
          <a:bodyPr>
            <a:normAutofit/>
          </a:bodyPr>
          <a:lstStyle/>
          <a:p>
            <a:pPr algn="just"/>
            <a:r>
              <a:rPr lang="en-US" b="1" i="1" dirty="0" smtClean="0"/>
              <a:t>Definition: </a:t>
            </a:r>
            <a:r>
              <a:rPr lang="en-US" dirty="0" smtClean="0"/>
              <a:t>The term used to describe a reduction in purchasing power evidenced in an economic environment of rising prices.</a:t>
            </a:r>
          </a:p>
          <a:p>
            <a:pPr algn="just"/>
            <a:endParaRPr lang="en-US" sz="2800" b="1" i="1" dirty="0" smtClean="0"/>
          </a:p>
          <a:p>
            <a:pPr algn="just"/>
            <a:r>
              <a:rPr lang="en-US" dirty="0" smtClean="0"/>
              <a:t>In other words, when prices of the products and services increase, we buy less quantity with same amount of money i.e. </a:t>
            </a:r>
            <a:r>
              <a:rPr lang="en-US" b="1" dirty="0" smtClean="0">
                <a:solidFill>
                  <a:schemeClr val="accent1"/>
                </a:solidFill>
              </a:rPr>
              <a:t>the value of money is decreased</a:t>
            </a:r>
            <a:r>
              <a:rPr lang="en-US" dirty="0" smtClean="0">
                <a:solidFill>
                  <a:schemeClr val="accent1"/>
                </a:solidFill>
              </a:rPr>
              <a:t>.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9144000" cy="50165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Hope Foundation’s International Institute of Information Technology, I²IT, P-14 Rajiv Gandhi Infotech Park, Hinjawadi, Pune - 411 057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Tel - +91 20 22933441 / 2 / 3  |  Website - </a:t>
            </a:r>
            <a:r>
              <a:rPr lang="en-US" dirty="0" smtClean="0">
                <a:solidFill>
                  <a:schemeClr val="tx1"/>
                </a:solidFill>
                <a:hlinkClick r:id="rId2"/>
              </a:rPr>
              <a:t>www.isquareit.edu.in</a:t>
            </a:r>
            <a:r>
              <a:rPr lang="en-US" dirty="0" smtClean="0">
                <a:solidFill>
                  <a:schemeClr val="tx1"/>
                </a:solidFill>
              </a:rPr>
              <a:t> ; Email - </a:t>
            </a:r>
            <a:r>
              <a:rPr lang="en-US" dirty="0" smtClean="0">
                <a:solidFill>
                  <a:schemeClr val="tx1"/>
                </a:solidFill>
                <a:hlinkClick r:id="rId3"/>
              </a:rPr>
              <a:t>info@isquareit.edu.in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FBB667-96F7-4599-89CF-798F40EFEB4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812415" cy="8407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Example of Inflation</a:t>
            </a:r>
            <a:endParaRPr 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458200" cy="5181600"/>
          </a:xfrm>
        </p:spPr>
        <p:txBody>
          <a:bodyPr/>
          <a:lstStyle/>
          <a:p>
            <a:pPr marL="609600" indent="-609600" algn="just">
              <a:lnSpc>
                <a:spcPct val="80000"/>
              </a:lnSpc>
              <a:buNone/>
            </a:pPr>
            <a:r>
              <a:rPr lang="en-US" sz="2400" dirty="0" smtClean="0"/>
              <a:t>The quantity of items we purchase today at a cost of Rs.1000 is less than that was purchased 5 years ago</a:t>
            </a:r>
            <a:endParaRPr lang="en-US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9144000" cy="50165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Hope Foundation’s International Institute of Information Technology, I²IT, P-14 Rajiv Gandhi Infotech Park, Hinjawadi, Pune - 411 057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Tel - +91 20 22933441 / 2 / 3  |  Website - </a:t>
            </a:r>
            <a:r>
              <a:rPr lang="en-US" dirty="0" smtClean="0">
                <a:solidFill>
                  <a:schemeClr val="tx1"/>
                </a:solidFill>
                <a:hlinkClick r:id="rId2"/>
              </a:rPr>
              <a:t>www.isquareit.edu.in</a:t>
            </a:r>
            <a:r>
              <a:rPr lang="en-US" dirty="0" smtClean="0">
                <a:solidFill>
                  <a:schemeClr val="tx1"/>
                </a:solidFill>
              </a:rPr>
              <a:t> ; Email - </a:t>
            </a:r>
            <a:r>
              <a:rPr lang="en-US" dirty="0" smtClean="0">
                <a:solidFill>
                  <a:schemeClr val="tx1"/>
                </a:solidFill>
                <a:hlinkClick r:id="rId3"/>
              </a:rPr>
              <a:t>info@isquareit.edu.in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FBB667-96F7-4599-89CF-798F40EFEB4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812415" cy="840740"/>
          </a:xfrm>
          <a:prstGeom prst="rect">
            <a:avLst/>
          </a:prstGeom>
        </p:spPr>
      </p:pic>
      <p:pic>
        <p:nvPicPr>
          <p:cNvPr id="7" name="Picture 6" descr="index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857356" y="2071678"/>
            <a:ext cx="1709670" cy="685800"/>
          </a:xfrm>
          <a:prstGeom prst="rect">
            <a:avLst/>
          </a:prstGeom>
        </p:spPr>
      </p:pic>
      <p:pic>
        <p:nvPicPr>
          <p:cNvPr id="8" name="Picture 7" descr="index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429256" y="2071678"/>
            <a:ext cx="1709670" cy="685800"/>
          </a:xfrm>
          <a:prstGeom prst="rect">
            <a:avLst/>
          </a:prstGeom>
        </p:spPr>
      </p:pic>
      <p:pic>
        <p:nvPicPr>
          <p:cNvPr id="11" name="Picture 10" descr="selfservice-supermarket-full-shopping-trolley-260nw-37461435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285852" y="2928934"/>
            <a:ext cx="3000396" cy="3231196"/>
          </a:xfrm>
          <a:prstGeom prst="rect">
            <a:avLst/>
          </a:prstGeom>
        </p:spPr>
      </p:pic>
      <p:pic>
        <p:nvPicPr>
          <p:cNvPr id="12" name="Picture 11" descr="images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86314" y="2928934"/>
            <a:ext cx="2771773" cy="307183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071670" y="6072206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5  Yrs Ago</a:t>
            </a:r>
            <a:endParaRPr lang="en-IN" b="1" u="sng" dirty="0"/>
          </a:p>
        </p:txBody>
      </p:sp>
      <p:sp>
        <p:nvSpPr>
          <p:cNvPr id="14" name="TextBox 13"/>
          <p:cNvSpPr txBox="1"/>
          <p:nvPr/>
        </p:nvSpPr>
        <p:spPr>
          <a:xfrm>
            <a:off x="5500694" y="60007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Today</a:t>
            </a:r>
            <a:endParaRPr lang="en-IN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b="1" dirty="0" smtClean="0"/>
              <a:t>Deflation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458200" cy="5181600"/>
          </a:xfrm>
        </p:spPr>
        <p:txBody>
          <a:bodyPr>
            <a:normAutofit/>
          </a:bodyPr>
          <a:lstStyle/>
          <a:p>
            <a:pPr algn="just"/>
            <a:r>
              <a:rPr lang="en-US" b="1" i="1" dirty="0" smtClean="0"/>
              <a:t>Definition: </a:t>
            </a:r>
            <a:r>
              <a:rPr lang="en-US" dirty="0" smtClean="0"/>
              <a:t>It is the opposite of inflation: It is an increase in purchasing power, evidenced by falling prices.</a:t>
            </a:r>
          </a:p>
          <a:p>
            <a:pPr>
              <a:buNone/>
            </a:pPr>
            <a:endParaRPr lang="en-US" dirty="0" smtClean="0"/>
          </a:p>
          <a:p>
            <a:pPr algn="just"/>
            <a:r>
              <a:rPr lang="en-US" dirty="0" smtClean="0"/>
              <a:t>Due to effect of deflation, more can be purchased with same amount of money in future time period than that can be purchased today. </a:t>
            </a:r>
            <a:r>
              <a:rPr lang="en-US" b="1" i="1" dirty="0" smtClean="0">
                <a:solidFill>
                  <a:schemeClr val="accent1"/>
                </a:solidFill>
              </a:rPr>
              <a:t>The value of money increases.</a:t>
            </a:r>
            <a:endParaRPr lang="en-US" b="1" i="1" dirty="0">
              <a:solidFill>
                <a:schemeClr val="accent1"/>
              </a:solidFill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9144000" cy="50165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Hope Foundation’s International Institute of Information Technology, I²IT, P-14 Rajiv Gandhi Infotech Park, Hinjawadi, Pune - 411 057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Tel - +91 20 22933441 / 2 / 3  |  Website - </a:t>
            </a:r>
            <a:r>
              <a:rPr lang="en-US" dirty="0" smtClean="0">
                <a:solidFill>
                  <a:schemeClr val="tx1"/>
                </a:solidFill>
                <a:hlinkClick r:id="rId2"/>
              </a:rPr>
              <a:t>www.isquareit.edu.in</a:t>
            </a:r>
            <a:r>
              <a:rPr lang="en-US" dirty="0" smtClean="0">
                <a:solidFill>
                  <a:schemeClr val="tx1"/>
                </a:solidFill>
              </a:rPr>
              <a:t> ; Email - </a:t>
            </a:r>
            <a:r>
              <a:rPr lang="en-US" dirty="0" smtClean="0">
                <a:solidFill>
                  <a:schemeClr val="tx1"/>
                </a:solidFill>
                <a:hlinkClick r:id="rId3"/>
              </a:rPr>
              <a:t>info@isquareit.edu.in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FBB667-96F7-4599-89CF-798F40EFEB4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0"/>
            <a:ext cx="1643042" cy="7621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r>
              <a:rPr lang="en-US" b="1" dirty="0" smtClean="0"/>
              <a:t>General Inflation Rate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0034" y="1285860"/>
            <a:ext cx="8077200" cy="5072098"/>
          </a:xfrm>
        </p:spPr>
        <p:txBody>
          <a:bodyPr/>
          <a:lstStyle/>
          <a:p>
            <a:pPr algn="just"/>
            <a:r>
              <a:rPr lang="en-US" b="1" i="1" dirty="0" smtClean="0"/>
              <a:t>Definition: </a:t>
            </a:r>
            <a:r>
              <a:rPr lang="en-US" dirty="0" smtClean="0"/>
              <a:t>It is an average inflation rate based on the CPI. An annual general inflation rate can be calculated by the following equation: </a:t>
            </a:r>
          </a:p>
          <a:p>
            <a:r>
              <a:rPr lang="en-US" b="1" i="1" dirty="0" smtClean="0"/>
              <a:t>Formula:</a:t>
            </a:r>
          </a:p>
          <a:p>
            <a:r>
              <a:rPr lang="en-US" sz="2800" i="1" dirty="0" smtClean="0"/>
              <a:t>Where, </a:t>
            </a:r>
            <a:r>
              <a:rPr lang="en-US" sz="2800" b="1" i="1" dirty="0" smtClean="0"/>
              <a:t>    = </a:t>
            </a:r>
            <a:r>
              <a:rPr lang="en-US" sz="2800" dirty="0" smtClean="0"/>
              <a:t>General inflation rate for period n</a:t>
            </a:r>
            <a:endParaRPr lang="en-IN" sz="2800" dirty="0" smtClean="0"/>
          </a:p>
          <a:p>
            <a:r>
              <a:rPr lang="en-US" sz="2800" b="1" i="1" dirty="0" smtClean="0"/>
              <a:t>                  = </a:t>
            </a:r>
            <a:r>
              <a:rPr lang="en-US" sz="2800" dirty="0" smtClean="0"/>
              <a:t>Consumer price index at end period n</a:t>
            </a:r>
          </a:p>
          <a:p>
            <a:r>
              <a:rPr lang="en-US" sz="2800" b="1" i="1" dirty="0" smtClean="0"/>
              <a:t>                 =</a:t>
            </a:r>
            <a:r>
              <a:rPr lang="en-US" sz="2800" dirty="0" smtClean="0"/>
              <a:t> Consumer price index at base period n-1</a:t>
            </a:r>
            <a:endParaRPr lang="en-US" sz="2800" b="1" i="1" dirty="0" smtClean="0"/>
          </a:p>
        </p:txBody>
      </p:sp>
      <p:sp>
        <p:nvSpPr>
          <p:cNvPr id="53" name="Slide Number Placeholder 5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C6C1CD-D90C-4B9F-AC2B-0DCA97A0B7B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6" name="Date Placeholder 3"/>
          <p:cNvSpPr txBox="1">
            <a:spLocks/>
          </p:cNvSpPr>
          <p:nvPr/>
        </p:nvSpPr>
        <p:spPr>
          <a:xfrm>
            <a:off x="0" y="6356350"/>
            <a:ext cx="9144000" cy="501650"/>
          </a:xfrm>
          <a:prstGeom prst="rect">
            <a:avLst/>
          </a:prstGeom>
          <a:ln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Hope Foundation’s International Institute of Information Technology, I²IT, P-14 Rajiv Gandhi Infotech Park, Hinjawadi, Pune - 411 057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 - +91 20 22933441 / 2 / 3  |  Website - 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www.isquareit.edu.in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; Email - 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3"/>
              </a:rPr>
              <a:t>info@isquareit.edu.in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5" name="Picture 54" descr="inflatio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86050" y="3143249"/>
            <a:ext cx="1714512" cy="857262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0"/>
            <a:ext cx="1539964" cy="71435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00232" y="4000504"/>
            <a:ext cx="285752" cy="403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28795" y="4500570"/>
            <a:ext cx="357190" cy="313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857356" y="5000637"/>
            <a:ext cx="457203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Average inflation rate</a:t>
            </a:r>
            <a:r>
              <a:rPr lang="en-US" dirty="0" smtClean="0"/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The price changes of specific, individual commodities do not always reflect the general inflation rate. </a:t>
            </a:r>
          </a:p>
          <a:p>
            <a:pPr algn="just"/>
            <a:r>
              <a:rPr lang="en-US" dirty="0" smtClean="0"/>
              <a:t>We can calculate an </a:t>
            </a:r>
            <a:r>
              <a:rPr lang="en-US" b="1" i="1" dirty="0" smtClean="0">
                <a:solidFill>
                  <a:schemeClr val="accent1"/>
                </a:solidFill>
              </a:rPr>
              <a:t>average inflation rate</a:t>
            </a:r>
            <a:r>
              <a:rPr lang="en-US" i="1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for a specific commodity ( </a:t>
            </a:r>
            <a:r>
              <a:rPr lang="en-US" i="1" dirty="0" smtClean="0"/>
              <a:t>j</a:t>
            </a:r>
            <a:r>
              <a:rPr lang="en-US" dirty="0" smtClean="0"/>
              <a:t>) if we have an index (that is, a record of historical costs) for that commodity.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i="1" dirty="0" smtClean="0"/>
              <a:t>Formula:     </a:t>
            </a:r>
            <a:r>
              <a:rPr lang="en-US" dirty="0" smtClean="0"/>
              <a:t>F=P(1+f)^n</a:t>
            </a:r>
          </a:p>
          <a:p>
            <a:pPr>
              <a:buNone/>
            </a:pPr>
            <a:r>
              <a:rPr lang="en-US" sz="2800" dirty="0" smtClean="0"/>
              <a:t>			where, P=Present value</a:t>
            </a:r>
          </a:p>
          <a:p>
            <a:pPr>
              <a:buNone/>
            </a:pPr>
            <a:r>
              <a:rPr lang="en-US" sz="2800" dirty="0" smtClean="0"/>
              <a:t>				 F= Future Value</a:t>
            </a:r>
          </a:p>
          <a:p>
            <a:pPr>
              <a:buNone/>
            </a:pPr>
            <a:r>
              <a:rPr lang="en-US" sz="2800" dirty="0" smtClean="0"/>
              <a:t>				 n= period</a:t>
            </a:r>
          </a:p>
          <a:p>
            <a:pPr>
              <a:buNone/>
            </a:pPr>
            <a:r>
              <a:rPr lang="en-US" sz="2800" dirty="0" smtClean="0"/>
              <a:t>				 f =</a:t>
            </a:r>
            <a:r>
              <a:rPr lang="en-US" sz="2800" b="1" i="1" dirty="0" smtClean="0">
                <a:solidFill>
                  <a:schemeClr val="accent1"/>
                </a:solidFill>
              </a:rPr>
              <a:t> </a:t>
            </a:r>
            <a:r>
              <a:rPr lang="en-US" sz="2800" dirty="0" smtClean="0"/>
              <a:t>average inflation rate </a:t>
            </a:r>
            <a:endParaRPr lang="en-US" sz="2800" dirty="0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C6C1CD-D90C-4B9F-AC2B-0DCA97A0B7B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31" name="Date Placeholder 3"/>
          <p:cNvSpPr txBox="1">
            <a:spLocks/>
          </p:cNvSpPr>
          <p:nvPr/>
        </p:nvSpPr>
        <p:spPr>
          <a:xfrm>
            <a:off x="0" y="6356350"/>
            <a:ext cx="9144000" cy="501650"/>
          </a:xfrm>
          <a:prstGeom prst="rect">
            <a:avLst/>
          </a:prstGeom>
          <a:ln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Hope Foundation’s International Institute of Information Technology, I²IT, P-14 Rajiv Gandhi Infotech Park, Hinjawadi, Pune - 411 057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 - +91 20 22933441 / 2 / 3  |  Website - 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www.isquareit.edu.in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; Email - 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3"/>
              </a:rPr>
              <a:t>info@isquareit.edu.in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0"/>
            <a:ext cx="1539964" cy="7143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</TotalTime>
  <Words>923</Words>
  <Application>Microsoft Office PowerPoint</Application>
  <PresentationFormat>On-screen Show (4:3)</PresentationFormat>
  <Paragraphs>111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             Equivalence Calculations under Inflation </vt:lpstr>
      <vt:lpstr>Consumer Price Index (CPI)</vt:lpstr>
      <vt:lpstr>Consumer Price Index (CPI) cont…</vt:lpstr>
      <vt:lpstr> Inflation </vt:lpstr>
      <vt:lpstr>Example of Inflation</vt:lpstr>
      <vt:lpstr> Deflation </vt:lpstr>
      <vt:lpstr>General Inflation Rate</vt:lpstr>
      <vt:lpstr>Average inflation rate </vt:lpstr>
      <vt:lpstr>Basic Terms in Project cash flows </vt:lpstr>
      <vt:lpstr>References</vt:lpstr>
      <vt:lpstr>Slide 12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 Heap</dc:title>
  <dc:creator>ajitkumars</dc:creator>
  <cp:lastModifiedBy>Vaidehi Banerjee</cp:lastModifiedBy>
  <cp:revision>56</cp:revision>
  <dcterms:created xsi:type="dcterms:W3CDTF">2018-12-03T08:31:33Z</dcterms:created>
  <dcterms:modified xsi:type="dcterms:W3CDTF">2019-01-07T11:54:07Z</dcterms:modified>
</cp:coreProperties>
</file>