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4" r:id="rId2"/>
    <p:sldId id="342" r:id="rId3"/>
    <p:sldId id="308" r:id="rId4"/>
    <p:sldId id="310" r:id="rId5"/>
    <p:sldId id="335" r:id="rId6"/>
    <p:sldId id="336" r:id="rId7"/>
    <p:sldId id="337" r:id="rId8"/>
    <p:sldId id="338" r:id="rId9"/>
    <p:sldId id="340" r:id="rId10"/>
    <p:sldId id="339" r:id="rId11"/>
    <p:sldId id="341" r:id="rId12"/>
    <p:sldId id="33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-1104" y="-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84860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3861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7301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109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0909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754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1621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5919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872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271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9697F-13FF-4246-9F69-AC0F63A0E84C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1969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9697F-13FF-4246-9F69-AC0F63A0E84C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12B6B-B058-4115-B8B4-FA3E594DA7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524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6578" y="3850368"/>
            <a:ext cx="10515600" cy="170134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INTERNATIONAL INSTITUTE OF INFORMATION TECHNOLOGY, (I²IT)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  <a:hlinkClick r:id="rId2"/>
              </a:rPr>
              <a:t>www.isquareit.edu.in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deptiic\Desktop\only_logo updated 21-4-20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60861" y="640216"/>
            <a:ext cx="2135288" cy="28606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99545"/>
            <a:ext cx="1812415" cy="840740"/>
          </a:xfrm>
          <a:prstGeom prst="rect">
            <a:avLst/>
          </a:prstGeom>
        </p:spPr>
      </p:pic>
      <p:grpSp>
        <p:nvGrpSpPr>
          <p:cNvPr id="5" name="Group 5"/>
          <p:cNvGrpSpPr>
            <a:grpSpLocks noGrp="1" noChangeAspect="1"/>
          </p:cNvGrpSpPr>
          <p:nvPr>
            <p:ph idx="1"/>
          </p:nvPr>
        </p:nvGrpSpPr>
        <p:grpSpPr bwMode="auto">
          <a:xfrm>
            <a:off x="1058918" y="1894982"/>
            <a:ext cx="10515600" cy="4963018"/>
            <a:chOff x="1732" y="3748"/>
            <a:chExt cx="9303" cy="8526"/>
          </a:xfrm>
          <a:solidFill>
            <a:schemeClr val="bg1"/>
          </a:solidFill>
        </p:grpSpPr>
        <p:sp>
          <p:nvSpPr>
            <p:cNvPr id="6" name="Rectangle 24"/>
            <p:cNvSpPr>
              <a:spLocks noChangeArrowheads="1"/>
            </p:cNvSpPr>
            <p:nvPr/>
          </p:nvSpPr>
          <p:spPr bwMode="auto">
            <a:xfrm>
              <a:off x="7013" y="3748"/>
              <a:ext cx="2183" cy="4189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/>
            <a:lstStyle/>
            <a:p>
              <a:endParaRPr lang="en-US" b="1">
                <a:latin typeface="Century Gothic" pitchFamily="34" charset="0"/>
              </a:endParaRPr>
            </a:p>
          </p:txBody>
        </p:sp>
        <p:sp>
          <p:nvSpPr>
            <p:cNvPr id="7" name="Rectangle 22"/>
            <p:cNvSpPr>
              <a:spLocks noChangeArrowheads="1"/>
            </p:cNvSpPr>
            <p:nvPr/>
          </p:nvSpPr>
          <p:spPr bwMode="auto">
            <a:xfrm>
              <a:off x="5175" y="3789"/>
              <a:ext cx="1597" cy="5685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/>
            <a:lstStyle/>
            <a:p>
              <a:endParaRPr lang="en-US" b="1" dirty="0">
                <a:latin typeface="Century Gothic" pitchFamily="34" charset="0"/>
              </a:endParaRPr>
            </a:p>
          </p:txBody>
        </p:sp>
        <p:sp>
          <p:nvSpPr>
            <p:cNvPr id="8" name="Rectangle 16"/>
            <p:cNvSpPr>
              <a:spLocks noChangeArrowheads="1"/>
            </p:cNvSpPr>
            <p:nvPr/>
          </p:nvSpPr>
          <p:spPr bwMode="auto">
            <a:xfrm>
              <a:off x="2941" y="5310"/>
              <a:ext cx="1980" cy="2594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/>
            <a:lstStyle/>
            <a:p>
              <a:endParaRPr lang="en-US" b="1">
                <a:latin typeface="Century Gothic" pitchFamily="34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732" y="5957"/>
              <a:ext cx="978" cy="1321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1000" b="1" dirty="0">
                <a:latin typeface="Century Gothic" pitchFamily="34" charset="0"/>
              </a:endParaRPr>
            </a:p>
            <a:p>
              <a:pPr algn="ctr"/>
              <a:r>
                <a:rPr lang="en-US" sz="1000" b="1" dirty="0">
                  <a:latin typeface="Century Gothic" pitchFamily="34" charset="0"/>
                </a:rPr>
                <a:t> Gene Expression Data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5287" y="4652"/>
              <a:ext cx="1420" cy="365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000" b="1" dirty="0">
                  <a:latin typeface="Century Gothic" pitchFamily="34" charset="0"/>
                </a:rPr>
                <a:t>ANN</a:t>
              </a:r>
              <a:endParaRPr lang="en-US" b="1" dirty="0">
                <a:latin typeface="Century Gothic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9518" y="3772"/>
              <a:ext cx="1517" cy="72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000" b="1" dirty="0">
                  <a:latin typeface="Century Gothic" pitchFamily="34" charset="0"/>
                </a:rPr>
                <a:t>Decreasing order confidence matrix</a:t>
              </a:r>
              <a:endParaRPr lang="en-US" b="1" dirty="0">
                <a:latin typeface="Century Gothic" pitchFamily="34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7037" y="4197"/>
              <a:ext cx="2131" cy="3581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1000" b="1" dirty="0">
                <a:latin typeface="Century Gothic" pitchFamily="34" charset="0"/>
              </a:endParaRPr>
            </a:p>
            <a:p>
              <a:pPr algn="ctr"/>
              <a:r>
                <a:rPr lang="en-US" sz="1000" b="1" dirty="0" smtClean="0">
                  <a:latin typeface="Century Gothic" pitchFamily="34" charset="0"/>
                </a:rPr>
                <a:t>Uniform Voting</a:t>
              </a:r>
            </a:p>
            <a:p>
              <a:pPr algn="ctr"/>
              <a:endParaRPr lang="en-US" sz="1000" b="1" dirty="0" smtClean="0">
                <a:latin typeface="Century Gothic" pitchFamily="34" charset="0"/>
              </a:endParaRPr>
            </a:p>
            <a:p>
              <a:pPr algn="ctr"/>
              <a:r>
                <a:rPr lang="en-US" sz="1000" b="1" dirty="0" smtClean="0">
                  <a:latin typeface="Century Gothic" pitchFamily="34" charset="0"/>
                </a:rPr>
                <a:t>Distribution Summation</a:t>
              </a:r>
            </a:p>
            <a:p>
              <a:pPr algn="ctr"/>
              <a:endParaRPr lang="en-US" sz="1000" b="1" dirty="0" smtClean="0">
                <a:latin typeface="Century Gothic" pitchFamily="34" charset="0"/>
              </a:endParaRPr>
            </a:p>
            <a:p>
              <a:pPr algn="ctr"/>
              <a:r>
                <a:rPr lang="en-US" sz="1000" b="1" dirty="0" smtClean="0">
                  <a:latin typeface="Century Gothic" pitchFamily="34" charset="0"/>
                </a:rPr>
                <a:t>Dempster-Shafer</a:t>
              </a:r>
            </a:p>
            <a:p>
              <a:pPr algn="ctr"/>
              <a:endParaRPr lang="en-US" sz="1000" b="1" dirty="0" smtClean="0">
                <a:latin typeface="Century Gothic" pitchFamily="34" charset="0"/>
              </a:endParaRPr>
            </a:p>
            <a:p>
              <a:pPr algn="ctr"/>
              <a:r>
                <a:rPr lang="en-US" sz="1000" b="1" dirty="0" smtClean="0">
                  <a:latin typeface="Century Gothic" pitchFamily="34" charset="0"/>
                </a:rPr>
                <a:t>Entropy Weighting</a:t>
              </a:r>
            </a:p>
            <a:p>
              <a:pPr algn="ctr"/>
              <a:endParaRPr lang="en-US" sz="1000" b="1" dirty="0" smtClean="0">
                <a:latin typeface="Century Gothic" pitchFamily="34" charset="0"/>
              </a:endParaRPr>
            </a:p>
            <a:p>
              <a:pPr algn="ctr"/>
              <a:r>
                <a:rPr lang="en-US" sz="1000" b="1" dirty="0" smtClean="0">
                  <a:latin typeface="Century Gothic" pitchFamily="34" charset="0"/>
                </a:rPr>
                <a:t>Density Based Weighting </a:t>
              </a:r>
            </a:p>
            <a:p>
              <a:pPr algn="ctr"/>
              <a:endParaRPr lang="en-US" sz="1000" b="1" dirty="0" smtClean="0">
                <a:latin typeface="Century Gothic" pitchFamily="34" charset="0"/>
              </a:endParaRPr>
            </a:p>
            <a:p>
              <a:pPr algn="ctr"/>
              <a:endParaRPr lang="en-US" sz="1000" b="1" dirty="0" smtClean="0">
                <a:latin typeface="Century Gothic" pitchFamily="34" charset="0"/>
              </a:endParaRPr>
            </a:p>
            <a:p>
              <a:pPr algn="ctr"/>
              <a:endParaRPr lang="en-US" sz="1000" b="1" dirty="0">
                <a:latin typeface="Century Gothic" pitchFamily="34" charset="0"/>
              </a:endParaRPr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V="1">
              <a:off x="4919" y="6685"/>
              <a:ext cx="269" cy="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entury Gothic" pitchFamily="34" charset="0"/>
              </a:endParaRP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2811" y="11734"/>
              <a:ext cx="7471" cy="54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dirty="0">
                  <a:latin typeface="Century Gothic" pitchFamily="34" charset="0"/>
                </a:rPr>
                <a:t>           </a:t>
              </a:r>
              <a:r>
                <a:rPr lang="en-US" sz="1600" dirty="0" smtClean="0">
                  <a:latin typeface="Century Gothic" pitchFamily="34" charset="0"/>
                </a:rPr>
                <a:t>Figure 2.  Schematic representation of classifier </a:t>
              </a:r>
              <a:r>
                <a:rPr lang="en-US" sz="1600" dirty="0">
                  <a:latin typeface="Century Gothic" pitchFamily="34" charset="0"/>
                </a:rPr>
                <a:t>fusion system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149" y="6160"/>
              <a:ext cx="1560" cy="1143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000" b="1" dirty="0">
                  <a:latin typeface="Century Gothic" pitchFamily="34" charset="0"/>
                </a:rPr>
                <a:t>Principal Component Analysis</a:t>
              </a:r>
            </a:p>
            <a:p>
              <a:pPr algn="ctr"/>
              <a:endParaRPr lang="en-US" sz="1000" b="1" dirty="0">
                <a:latin typeface="Century Gothic" pitchFamily="34" charset="0"/>
              </a:endParaRPr>
            </a:p>
            <a:p>
              <a:pPr algn="ctr"/>
              <a:r>
                <a:rPr lang="en-US" sz="1000" b="1" dirty="0">
                  <a:latin typeface="Century Gothic" pitchFamily="34" charset="0"/>
                </a:rPr>
                <a:t>Factor Analysis</a:t>
              </a:r>
            </a:p>
            <a:p>
              <a:pPr algn="ctr"/>
              <a:endParaRPr lang="en-US" b="1" dirty="0">
                <a:latin typeface="Century Gothic" pitchFamily="34" charset="0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5283" y="6938"/>
              <a:ext cx="1420" cy="382"/>
            </a:xfrm>
            <a:prstGeom prst="rect">
              <a:avLst/>
            </a:prstGeom>
            <a:grpFill/>
            <a:ln w="19050" cap="rnd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000" b="1" dirty="0" smtClean="0">
                  <a:latin typeface="Century Gothic" pitchFamily="34" charset="0"/>
                </a:rPr>
                <a:t>FLANN </a:t>
              </a:r>
              <a:endParaRPr lang="en-US" b="1" dirty="0">
                <a:latin typeface="Century Gothic" pitchFamily="34" charset="0"/>
              </a:endParaRP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3024" y="5376"/>
              <a:ext cx="1836" cy="671"/>
            </a:xfrm>
            <a:prstGeom prst="rect">
              <a:avLst/>
            </a:prstGeom>
            <a:grpFill/>
            <a:ln w="1905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000" b="1" dirty="0">
                  <a:latin typeface="Century Gothic" pitchFamily="34" charset="0"/>
                </a:rPr>
                <a:t>Preprocessing Techniques</a:t>
              </a:r>
              <a:endParaRPr lang="en-US" b="1" dirty="0">
                <a:latin typeface="Century Gothic" pitchFamily="34" charset="0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5284" y="5078"/>
              <a:ext cx="1420" cy="48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800" b="1" dirty="0" smtClean="0">
                  <a:latin typeface="Century Gothic" pitchFamily="34" charset="0"/>
                </a:rPr>
                <a:t>Support Vector Machine</a:t>
              </a:r>
              <a:endParaRPr lang="en-US" sz="800" b="1" dirty="0">
                <a:latin typeface="Century Gothic" pitchFamily="34" charset="0"/>
              </a:endParaRP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5284" y="5653"/>
              <a:ext cx="1420" cy="540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050" b="1" dirty="0">
                  <a:latin typeface="Century Gothic" pitchFamily="34" charset="0"/>
                </a:rPr>
                <a:t>Decision tree</a:t>
              </a:r>
              <a:endParaRPr lang="en-US" sz="1600" b="1" dirty="0">
                <a:latin typeface="Century Gothic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5283" y="6323"/>
              <a:ext cx="1420" cy="552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000" b="1" i="1" dirty="0">
                  <a:latin typeface="Century Gothic" pitchFamily="34" charset="0"/>
                </a:rPr>
                <a:t>k</a:t>
              </a:r>
              <a:r>
                <a:rPr lang="en-US" sz="1000" b="1" dirty="0">
                  <a:latin typeface="Century Gothic" pitchFamily="34" charset="0"/>
                </a:rPr>
                <a:t> nearest neighbor</a:t>
              </a:r>
              <a:endParaRPr lang="en-US" b="1" dirty="0">
                <a:latin typeface="Century Gothic" pitchFamily="34" charset="0"/>
              </a:endParaRPr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5284" y="4234"/>
              <a:ext cx="1420" cy="357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000" b="1" dirty="0">
                  <a:latin typeface="Century Gothic" pitchFamily="34" charset="0"/>
                </a:rPr>
                <a:t>Bayesian Network</a:t>
              </a:r>
              <a:endParaRPr lang="en-US" b="1" dirty="0">
                <a:latin typeface="Century Gothic" pitchFamily="34" charset="0"/>
              </a:endParaRPr>
            </a:p>
          </p:txBody>
        </p:sp>
        <p:sp>
          <p:nvSpPr>
            <p:cNvPr id="22" name="Text Box 23"/>
            <p:cNvSpPr txBox="1">
              <a:spLocks noChangeArrowheads="1"/>
            </p:cNvSpPr>
            <p:nvPr/>
          </p:nvSpPr>
          <p:spPr bwMode="auto">
            <a:xfrm>
              <a:off x="5392" y="3786"/>
              <a:ext cx="1242" cy="33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000" b="1" dirty="0">
                  <a:latin typeface="Century Gothic" pitchFamily="34" charset="0"/>
                </a:rPr>
                <a:t>Classifiers</a:t>
              </a:r>
              <a:endParaRPr lang="en-US" b="1" dirty="0">
                <a:latin typeface="Century Gothic" pitchFamily="34" charset="0"/>
              </a:endParaRPr>
            </a:p>
          </p:txBody>
        </p:sp>
        <p:sp>
          <p:nvSpPr>
            <p:cNvPr id="23" name="Rectangle 26"/>
            <p:cNvSpPr>
              <a:spLocks noChangeArrowheads="1"/>
            </p:cNvSpPr>
            <p:nvPr/>
          </p:nvSpPr>
          <p:spPr bwMode="auto">
            <a:xfrm>
              <a:off x="9546" y="5234"/>
              <a:ext cx="1396" cy="536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000" b="1" dirty="0">
                  <a:latin typeface="Century Gothic" pitchFamily="34" charset="0"/>
                </a:rPr>
                <a:t>Class Ranking</a:t>
              </a:r>
            </a:p>
          </p:txBody>
        </p:sp>
        <p:sp>
          <p:nvSpPr>
            <p:cNvPr id="24" name="Line 28"/>
            <p:cNvSpPr>
              <a:spLocks noChangeShapeType="1"/>
            </p:cNvSpPr>
            <p:nvPr/>
          </p:nvSpPr>
          <p:spPr bwMode="auto">
            <a:xfrm>
              <a:off x="10260" y="4514"/>
              <a:ext cx="1" cy="72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entury Gothic" pitchFamily="34" charset="0"/>
              </a:endParaRPr>
            </a:p>
          </p:txBody>
        </p:sp>
        <p:sp>
          <p:nvSpPr>
            <p:cNvPr id="25" name="Line 30"/>
            <p:cNvSpPr>
              <a:spLocks noChangeShapeType="1"/>
            </p:cNvSpPr>
            <p:nvPr/>
          </p:nvSpPr>
          <p:spPr bwMode="auto">
            <a:xfrm>
              <a:off x="10260" y="5774"/>
              <a:ext cx="1" cy="72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entury Gothic" pitchFamily="34" charset="0"/>
              </a:endParaRPr>
            </a:p>
          </p:txBody>
        </p:sp>
        <p:sp>
          <p:nvSpPr>
            <p:cNvPr id="26" name="Rectangle 32"/>
            <p:cNvSpPr>
              <a:spLocks noChangeArrowheads="1"/>
            </p:cNvSpPr>
            <p:nvPr/>
          </p:nvSpPr>
          <p:spPr bwMode="auto">
            <a:xfrm>
              <a:off x="9560" y="6491"/>
              <a:ext cx="1351" cy="576"/>
            </a:xfrm>
            <a:prstGeom prst="rect">
              <a:avLst/>
            </a:prstGeom>
            <a:grp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000" b="1" dirty="0">
                  <a:latin typeface="Century Gothic" pitchFamily="34" charset="0"/>
                </a:rPr>
                <a:t>Output </a:t>
              </a:r>
              <a:endParaRPr lang="en-US" sz="1400" b="1" dirty="0">
                <a:latin typeface="Century Gothic" pitchFamily="34" charset="0"/>
              </a:endParaRPr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7246" y="3804"/>
              <a:ext cx="1632" cy="351"/>
            </a:xfrm>
            <a:prstGeom prst="rect">
              <a:avLst/>
            </a:prstGeom>
            <a:grpFill/>
            <a:ln w="19050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000" b="1" dirty="0">
                  <a:latin typeface="Century Gothic" pitchFamily="34" charset="0"/>
                </a:rPr>
                <a:t>Classifier Fusion</a:t>
              </a:r>
              <a:endParaRPr lang="en-US" b="1" dirty="0">
                <a:latin typeface="Century Gothic" pitchFamily="34" charset="0"/>
              </a:endParaRPr>
            </a:p>
          </p:txBody>
        </p:sp>
        <p:sp>
          <p:nvSpPr>
            <p:cNvPr id="28" name="Line 12"/>
            <p:cNvSpPr>
              <a:spLocks noChangeShapeType="1"/>
            </p:cNvSpPr>
            <p:nvPr/>
          </p:nvSpPr>
          <p:spPr bwMode="auto">
            <a:xfrm flipV="1">
              <a:off x="2705" y="6594"/>
              <a:ext cx="269" cy="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>
                <a:latin typeface="Century Gothic" pitchFamily="34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0"/>
            <a:ext cx="10515600" cy="1325563"/>
          </a:xfrm>
        </p:spPr>
        <p:txBody>
          <a:bodyPr/>
          <a:lstStyle/>
          <a:p>
            <a:r>
              <a:rPr lang="en-US" dirty="0" smtClean="0"/>
              <a:t>References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just">
              <a:buNone/>
            </a:pPr>
            <a:r>
              <a:rPr lang="en-US" altLang="zh-CN" sz="1800" dirty="0" smtClean="0">
                <a:latin typeface="Century Gothic" pitchFamily="34" charset="0"/>
                <a:cs typeface="Times New Roman" pitchFamily="18" charset="0"/>
              </a:rPr>
              <a:t>[1]</a:t>
            </a:r>
            <a:endParaRPr lang="en-IN" altLang="zh-CN" sz="1800" dirty="0"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7917" y="1229712"/>
            <a:ext cx="106417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None/>
            </a:pPr>
            <a:r>
              <a:rPr lang="en-IN" dirty="0" smtClean="0"/>
              <a:t>[1]L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Zhenyu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chen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, 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Jianping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  Li, 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Liwei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  Wei, 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Weixuan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Xu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, Yong Shi: Multiple</a:t>
            </a:r>
            <a:br>
              <a:rPr lang="en-US" altLang="zh-CN" dirty="0" smtClean="0">
                <a:latin typeface="Century Gothic" pitchFamily="34" charset="0"/>
                <a:cs typeface="Times New Roman" pitchFamily="18" charset="0"/>
              </a:rPr>
            </a:b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	– kernel SVM based multiple-task oriented  data mining system 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for</a:t>
            </a:r>
            <a:br>
              <a:rPr lang="en-US" altLang="zh-CN" dirty="0" smtClean="0">
                <a:latin typeface="Century Gothic" pitchFamily="34" charset="0"/>
                <a:cs typeface="Times New Roman" pitchFamily="18" charset="0"/>
              </a:rPr>
            </a:b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gene 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expression data analysis, </a:t>
            </a:r>
            <a:r>
              <a:rPr lang="en-US" altLang="zh-CN" i="1" dirty="0" smtClean="0">
                <a:latin typeface="Century Gothic" pitchFamily="34" charset="0"/>
                <a:cs typeface="Times New Roman" pitchFamily="18" charset="0"/>
              </a:rPr>
              <a:t>Expert Systems with Applications,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Vol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-</a:t>
            </a:r>
            <a:br>
              <a:rPr lang="en-US" altLang="zh-CN" dirty="0" smtClean="0">
                <a:latin typeface="Century Gothic" pitchFamily="34" charset="0"/>
                <a:cs typeface="Times New Roman" pitchFamily="18" charset="0"/>
              </a:rPr>
            </a:b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	 38, pp.12151-12159 (2011).</a:t>
            </a:r>
          </a:p>
          <a:p>
            <a:pPr algn="just">
              <a:buFont typeface="Wingdings" pitchFamily="2" charset="2"/>
              <a:buNone/>
            </a:pP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[2]	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Esma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Kilic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, 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Ethem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Alpaydin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: Learning the areas of expertise of</a:t>
            </a:r>
            <a:br>
              <a:rPr lang="en-US" altLang="zh-CN" dirty="0" smtClean="0">
                <a:latin typeface="Century Gothic" pitchFamily="34" charset="0"/>
                <a:cs typeface="Times New Roman" pitchFamily="18" charset="0"/>
              </a:rPr>
            </a:b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	classifiers in an ensemble, </a:t>
            </a:r>
            <a:r>
              <a:rPr lang="en-US" altLang="zh-CN" i="1" dirty="0" err="1" smtClean="0">
                <a:latin typeface="Century Gothic" pitchFamily="34" charset="0"/>
                <a:cs typeface="Times New Roman" pitchFamily="18" charset="0"/>
              </a:rPr>
              <a:t>Procedia</a:t>
            </a:r>
            <a:r>
              <a:rPr lang="en-US" altLang="zh-CN" i="1" dirty="0" smtClean="0">
                <a:latin typeface="Century Gothic" pitchFamily="34" charset="0"/>
                <a:cs typeface="Times New Roman" pitchFamily="18" charset="0"/>
              </a:rPr>
              <a:t> Computer Science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,Vol-3, pp.74-82</a:t>
            </a:r>
            <a:br>
              <a:rPr lang="en-US" altLang="zh-CN" dirty="0" smtClean="0">
                <a:latin typeface="Century Gothic" pitchFamily="34" charset="0"/>
                <a:cs typeface="Times New Roman" pitchFamily="18" charset="0"/>
              </a:rPr>
            </a:b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       	(2011).</a:t>
            </a:r>
          </a:p>
          <a:p>
            <a:pPr algn="just">
              <a:buFont typeface="Wingdings" pitchFamily="2" charset="2"/>
              <a:buNone/>
            </a:pP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[3] 	Nicolas Garcia – 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Pedrajas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, 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Bomingo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 Ortiz – Boyer: An empirical study</a:t>
            </a:r>
            <a:br>
              <a:rPr lang="en-US" altLang="zh-CN" dirty="0" smtClean="0">
                <a:latin typeface="Century Gothic" pitchFamily="34" charset="0"/>
                <a:cs typeface="Times New Roman" pitchFamily="18" charset="0"/>
              </a:rPr>
            </a:b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      	of binary classifier  fusion methods for multi class classification,</a:t>
            </a:r>
            <a:br>
              <a:rPr lang="en-US" altLang="zh-CN" dirty="0" smtClean="0">
                <a:latin typeface="Century Gothic" pitchFamily="34" charset="0"/>
                <a:cs typeface="Times New Roman" pitchFamily="18" charset="0"/>
              </a:rPr>
            </a:b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      	</a:t>
            </a:r>
            <a:r>
              <a:rPr lang="en-US" altLang="zh-CN" i="1" dirty="0" smtClean="0">
                <a:latin typeface="Century Gothic" pitchFamily="34" charset="0"/>
                <a:cs typeface="Times New Roman" pitchFamily="18" charset="0"/>
              </a:rPr>
              <a:t>Information fusion 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,Vol-12, pp.111-130 (2011).</a:t>
            </a:r>
          </a:p>
          <a:p>
            <a:pPr algn="just">
              <a:buFont typeface="Wingdings" pitchFamily="2" charset="2"/>
              <a:buNone/>
            </a:pP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[4] 	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Hui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-Min 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Feng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, 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Xue-Fei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li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, Jun-Fen Chen: A comparative study of four</a:t>
            </a:r>
            <a:br>
              <a:rPr lang="en-US" altLang="zh-CN" dirty="0" smtClean="0">
                <a:latin typeface="Century Gothic" pitchFamily="34" charset="0"/>
                <a:cs typeface="Times New Roman" pitchFamily="18" charset="0"/>
              </a:rPr>
            </a:b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      	fuzzy integrals for classifier fusion, </a:t>
            </a:r>
            <a:r>
              <a:rPr lang="en-US" altLang="zh-CN" i="1" dirty="0" smtClean="0">
                <a:latin typeface="Century Gothic" pitchFamily="34" charset="0"/>
                <a:cs typeface="Times New Roman" pitchFamily="18" charset="0"/>
              </a:rPr>
              <a:t>IEEE international Conference on</a:t>
            </a:r>
            <a:br>
              <a:rPr lang="en-US" altLang="zh-CN" i="1" dirty="0" smtClean="0">
                <a:latin typeface="Century Gothic" pitchFamily="34" charset="0"/>
                <a:cs typeface="Times New Roman" pitchFamily="18" charset="0"/>
              </a:rPr>
            </a:br>
            <a:r>
              <a:rPr lang="en-US" altLang="zh-CN" i="1" dirty="0" smtClean="0">
                <a:latin typeface="Century Gothic" pitchFamily="34" charset="0"/>
                <a:cs typeface="Times New Roman" pitchFamily="18" charset="0"/>
              </a:rPr>
              <a:t>      	Machine learning and Cybernetics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, pp.332-338 (2010).</a:t>
            </a:r>
          </a:p>
          <a:p>
            <a:pPr algn="just">
              <a:buFont typeface="Wingdings" pitchFamily="2" charset="2"/>
              <a:buNone/>
            </a:pP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[5] 	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Jiangtao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Huange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, 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Minghui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 Wang, Bo 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Gu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, </a:t>
            </a:r>
            <a:r>
              <a:rPr lang="en-US" altLang="zh-CN" dirty="0" err="1" smtClean="0">
                <a:latin typeface="Century Gothic" pitchFamily="34" charset="0"/>
                <a:cs typeface="Times New Roman" pitchFamily="18" charset="0"/>
              </a:rPr>
              <a:t>Zhixiang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 Chen: Multiple</a:t>
            </a:r>
            <a:br>
              <a:rPr lang="en-US" altLang="zh-CN" dirty="0" smtClean="0">
                <a:latin typeface="Century Gothic" pitchFamily="34" charset="0"/>
                <a:cs typeface="Times New Roman" pitchFamily="18" charset="0"/>
              </a:rPr>
            </a:b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       	classifier combination based on interval-valued fuzzy permutation,</a:t>
            </a:r>
            <a:br>
              <a:rPr lang="en-US" altLang="zh-CN" dirty="0" smtClean="0">
                <a:latin typeface="Century Gothic" pitchFamily="34" charset="0"/>
                <a:cs typeface="Times New Roman" pitchFamily="18" charset="0"/>
              </a:rPr>
            </a:b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      	</a:t>
            </a:r>
            <a:r>
              <a:rPr lang="en-US" altLang="zh-CN" i="1" dirty="0" smtClean="0">
                <a:latin typeface="Century Gothic" pitchFamily="34" charset="0"/>
                <a:cs typeface="Times New Roman" pitchFamily="18" charset="0"/>
              </a:rPr>
              <a:t>Journal of Computational Information Systems</a:t>
            </a: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, Vol-6, pp.1759-1768</a:t>
            </a:r>
            <a:br>
              <a:rPr lang="en-US" altLang="zh-CN" dirty="0" smtClean="0">
                <a:latin typeface="Century Gothic" pitchFamily="34" charset="0"/>
                <a:cs typeface="Times New Roman" pitchFamily="18" charset="0"/>
              </a:rPr>
            </a:br>
            <a:r>
              <a:rPr lang="en-US" altLang="zh-CN" dirty="0" smtClean="0">
                <a:latin typeface="Century Gothic" pitchFamily="34" charset="0"/>
                <a:cs typeface="Times New Roman" pitchFamily="18" charset="0"/>
              </a:rPr>
              <a:t>     	(2010).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142" y="1110343"/>
            <a:ext cx="10515600" cy="373420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IN" sz="3500" b="1" dirty="0" smtClean="0">
                <a:latin typeface="Times New Roman" pitchFamily="18" charset="0"/>
                <a:cs typeface="Times New Roman" pitchFamily="18" charset="0"/>
              </a:rPr>
              <a:t>THANK YOU !! </a:t>
            </a:r>
          </a:p>
          <a:p>
            <a:pPr algn="ctr"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For further information please contact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Dr. S.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Mishra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Department of Computer Engineering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Hope Foundation’s International Institute of Information Technology, I</a:t>
            </a:r>
            <a:r>
              <a:rPr lang="en-IN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Hinjawadi, Pune – 411 057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Phone - +91 20 22933441</a:t>
            </a:r>
          </a:p>
          <a:p>
            <a:pPr algn="ctr"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www.isquareit.edu.in | hodce@isquareit.edu.in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0" y="6400165"/>
            <a:ext cx="12192000" cy="45783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Tel - +91 20 22933441 / 2 / 3  |  Website -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rgbClr val="FF0000"/>
                </a:solidFill>
              </a:rPr>
              <a:t> ; Email -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662" y="365125"/>
            <a:ext cx="7633138" cy="1132599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Contents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8372" y="520262"/>
            <a:ext cx="1812415" cy="84074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4000"/>
              </a:lnSpc>
              <a:spcAft>
                <a:spcPts val="600"/>
              </a:spcAft>
              <a:buNone/>
              <a:defRPr/>
            </a:pPr>
            <a:endParaRPr lang="en-US" sz="2800" b="1" dirty="0" smtClean="0">
              <a:latin typeface="Century Gothic" pitchFamily="34" charset="0"/>
              <a:ea typeface="+mj-ea"/>
              <a:cs typeface="Aharoni" pitchFamily="2" charset="-79"/>
            </a:endParaRPr>
          </a:p>
          <a:p>
            <a:pPr marL="638175" lvl="5" indent="-180975"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Century Gothic" pitchFamily="34" charset="0"/>
                <a:ea typeface="+mj-ea"/>
                <a:cs typeface="Aharoni" pitchFamily="2" charset="-79"/>
              </a:rPr>
              <a:t>Pattern Recognition</a:t>
            </a:r>
          </a:p>
          <a:p>
            <a:pPr marL="638175" lvl="5" indent="-180975"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Century Gothic" pitchFamily="34" charset="0"/>
                <a:ea typeface="+mj-ea"/>
                <a:cs typeface="Aharoni" pitchFamily="2" charset="-79"/>
              </a:rPr>
              <a:t>Classification </a:t>
            </a:r>
            <a:endParaRPr lang="en-US" sz="2800" dirty="0" smtClean="0">
              <a:latin typeface="Century Gothic" pitchFamily="34" charset="0"/>
              <a:ea typeface="+mj-ea"/>
              <a:cs typeface="Aharoni" pitchFamily="2" charset="-79"/>
            </a:endParaRPr>
          </a:p>
          <a:p>
            <a:pPr marL="638175" lvl="5" indent="-180975"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 smtClean="0">
                <a:latin typeface="Century Gothic" pitchFamily="34" charset="0"/>
                <a:ea typeface="+mj-ea"/>
                <a:cs typeface="Aharoni" pitchFamily="2" charset="-79"/>
              </a:rPr>
              <a:t>Classifier Fusion </a:t>
            </a:r>
            <a:endParaRPr lang="en-US" sz="2800" dirty="0" smtClean="0">
              <a:latin typeface="Century Gothic" pitchFamily="34" charset="0"/>
              <a:ea typeface="+mj-ea"/>
              <a:cs typeface="Aharoni" pitchFamily="2" charset="-79"/>
            </a:endParaRPr>
          </a:p>
          <a:p>
            <a:pPr marL="638175" lvl="5" indent="-180975"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§"/>
              <a:defRPr/>
            </a:pPr>
            <a:endParaRPr lang="en-US" sz="2800" dirty="0" smtClean="0">
              <a:latin typeface="Century Gothic" pitchFamily="34" charset="0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17" y="193109"/>
            <a:ext cx="10515600" cy="476847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select an algorithm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313" y="902171"/>
            <a:ext cx="11519780" cy="5489576"/>
          </a:xfrm>
        </p:spPr>
        <p:txBody>
          <a:bodyPr>
            <a:noAutofit/>
          </a:bodyPr>
          <a:lstStyle/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199" y="1206500"/>
            <a:ext cx="9711559" cy="527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itchFamily="34" charset="0"/>
                <a:ea typeface="+mj-ea"/>
                <a:cs typeface="Aharoni" pitchFamily="2" charset="-79"/>
              </a:rPr>
              <a:t>Pattern recognition is a branch of machine learning that focuses on the recognition of patterns and regularities in data, although it is in some cases considered to be nearly synonymous with machine learning.</a:t>
            </a:r>
          </a:p>
        </p:txBody>
      </p:sp>
      <p:pic>
        <p:nvPicPr>
          <p:cNvPr id="7" name="Picture 6" descr="H:\tang\course\MSc Visual Information System\lecture 2004\references\fork_spoon_pairs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1800" y="3011214"/>
            <a:ext cx="5016500" cy="33133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10276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971" y="1174400"/>
            <a:ext cx="11383978" cy="70029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entury Gothic" pitchFamily="34" charset="0"/>
                <a:cs typeface="Aharoni" pitchFamily="2" charset="-79"/>
              </a:rPr>
              <a:t>Classifier Fusion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111061" y="1891862"/>
            <a:ext cx="6395545" cy="506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1313">
              <a:lnSpc>
                <a:spcPct val="150000"/>
              </a:lnSpc>
              <a:buSzPct val="85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000" b="1" u="sng" dirty="0" smtClean="0">
              <a:solidFill>
                <a:srgbClr val="333333"/>
              </a:solidFill>
              <a:latin typeface="Calibri" pitchFamily="34" charset="0"/>
              <a:ea typeface="WenQuanYi Micro Hei" charset="0"/>
              <a:cs typeface="WenQuanYi Micro Hei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0373" y="1741258"/>
            <a:ext cx="6459158" cy="3193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Century Gothic" pitchFamily="34" charset="0"/>
                <a:ea typeface="+mj-ea"/>
                <a:cs typeface="Aharoni" pitchFamily="2" charset="-79"/>
              </a:rPr>
              <a:t>Classifier Fusion was first proposed by </a:t>
            </a:r>
            <a:r>
              <a:rPr lang="en-US" sz="2400" dirty="0" err="1" smtClean="0">
                <a:latin typeface="Century Gothic" pitchFamily="34" charset="0"/>
                <a:ea typeface="+mj-ea"/>
                <a:cs typeface="Aharoni" pitchFamily="2" charset="-79"/>
              </a:rPr>
              <a:t>Dasarathy</a:t>
            </a:r>
            <a:r>
              <a:rPr lang="en-US" sz="2400" dirty="0" smtClean="0">
                <a:latin typeface="Century Gothic" pitchFamily="34" charset="0"/>
                <a:ea typeface="+mj-ea"/>
                <a:cs typeface="Aharoni" pitchFamily="2" charset="-79"/>
              </a:rPr>
              <a:t> and </a:t>
            </a:r>
            <a:r>
              <a:rPr lang="en-US" sz="2400" dirty="0" err="1" smtClean="0">
                <a:latin typeface="Century Gothic" pitchFamily="34" charset="0"/>
                <a:ea typeface="+mj-ea"/>
                <a:cs typeface="Aharoni" pitchFamily="2" charset="-79"/>
              </a:rPr>
              <a:t>Sheela’s</a:t>
            </a:r>
            <a:r>
              <a:rPr lang="en-US" sz="2400" dirty="0" smtClean="0">
                <a:latin typeface="Century Gothic" pitchFamily="34" charset="0"/>
                <a:ea typeface="+mj-ea"/>
                <a:cs typeface="Aharoni" pitchFamily="2" charset="-79"/>
              </a:rPr>
              <a:t> in 1979.</a:t>
            </a:r>
          </a:p>
          <a:p>
            <a:pPr marL="180975" indent="-180975"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§"/>
              <a:defRPr/>
            </a:pPr>
            <a:endParaRPr lang="en-US" sz="2400" dirty="0" smtClean="0">
              <a:latin typeface="Century Gothic" pitchFamily="34" charset="0"/>
              <a:ea typeface="+mj-ea"/>
              <a:cs typeface="Aharoni" pitchFamily="2" charset="-79"/>
            </a:endParaRPr>
          </a:p>
          <a:p>
            <a:pPr marL="180975" indent="-180975"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Century Gothic" pitchFamily="34" charset="0"/>
                <a:ea typeface="+mj-ea"/>
                <a:cs typeface="Aharoni" pitchFamily="2" charset="-79"/>
              </a:rPr>
              <a:t>The main idea of fusion is to combine a set of models each of which solves the same original task in order to obtain a better model with more accuracy.</a:t>
            </a:r>
          </a:p>
        </p:txBody>
      </p:sp>
      <p:pic>
        <p:nvPicPr>
          <p:cNvPr id="7" name="Picture 8" descr="C:\WINDOWS\Desktop\amconfu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45821" y="2182761"/>
            <a:ext cx="2806262" cy="2767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3352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510"/>
            <a:ext cx="10515600" cy="5470635"/>
          </a:xfrm>
        </p:spPr>
        <p:txBody>
          <a:bodyPr/>
          <a:lstStyle/>
          <a:p>
            <a:pPr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dirty="0" smtClean="0">
                <a:latin typeface="Century Gothic" pitchFamily="34" charset="0"/>
                <a:cs typeface="Aharoni" pitchFamily="2" charset="-79"/>
              </a:rPr>
              <a:t>Classifier fusion consists of a set of individual classifiers i.e. a fusion/selection method to combine/select individual classifier outputs to give a final decision.</a:t>
            </a:r>
          </a:p>
          <a:p>
            <a:pPr marL="180975" lvl="1" indent="-180975"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None/>
              <a:defRPr/>
            </a:pPr>
            <a:endParaRPr lang="en-US" sz="2000" dirty="0" smtClean="0">
              <a:latin typeface="Century Gothic" pitchFamily="34" charset="0"/>
              <a:cs typeface="Aharoni" pitchFamily="2" charset="-79"/>
            </a:endParaRPr>
          </a:p>
          <a:p>
            <a:pPr marL="623888" lvl="3" indent="-361950"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latin typeface="Century Gothic" pitchFamily="34" charset="0"/>
                <a:cs typeface="Aharoni" pitchFamily="2" charset="-79"/>
              </a:rPr>
              <a:t>Types of ensemble:</a:t>
            </a:r>
          </a:p>
          <a:p>
            <a:pPr marL="990600" lvl="4" indent="-180975"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2000" dirty="0" smtClean="0">
                <a:latin typeface="Century Gothic" pitchFamily="34" charset="0"/>
                <a:cs typeface="Aharoni" pitchFamily="2" charset="-79"/>
              </a:rPr>
              <a:t>Classifier Selection</a:t>
            </a:r>
          </a:p>
          <a:p>
            <a:pPr marL="990600" lvl="4" indent="-180975"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2000" dirty="0" smtClean="0">
                <a:latin typeface="Century Gothic" pitchFamily="34" charset="0"/>
                <a:cs typeface="Aharoni" pitchFamily="2" charset="-79"/>
              </a:rPr>
              <a:t>Classifier Fusion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1076" y="0"/>
            <a:ext cx="1812415" cy="84074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9927" y="3657600"/>
            <a:ext cx="3008376" cy="2776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4207" y="819807"/>
            <a:ext cx="9427780" cy="614855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entury Gothic" pitchFamily="34" charset="0"/>
                <a:cs typeface="Aharoni" pitchFamily="2" charset="-79"/>
              </a:rPr>
              <a:t>Functional Aspects of Fusion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6193"/>
            <a:ext cx="10515600" cy="4710770"/>
          </a:xfrm>
        </p:spPr>
        <p:txBody>
          <a:bodyPr>
            <a:normAutofit/>
          </a:bodyPr>
          <a:lstStyle/>
          <a:p>
            <a:pPr algn="just">
              <a:lnSpc>
                <a:spcPct val="114000"/>
              </a:lnSpc>
              <a:spcAft>
                <a:spcPts val="600"/>
              </a:spcAft>
              <a:buNone/>
              <a:defRPr/>
            </a:pPr>
            <a:r>
              <a:rPr lang="en-GB" altLang="zh-CN" dirty="0" smtClean="0">
                <a:latin typeface="Century Gothic" pitchFamily="34" charset="0"/>
                <a:cs typeface="Aharoni" pitchFamily="2" charset="-79"/>
              </a:rPr>
              <a:t>A natural move when trying to solve numerous complicated patterns.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GB" altLang="zh-CN" dirty="0" smtClean="0">
                <a:latin typeface="Century Gothic" pitchFamily="34" charset="0"/>
                <a:cs typeface="Aharoni" pitchFamily="2" charset="-79"/>
              </a:rPr>
              <a:t> Efficiency</a:t>
            </a:r>
          </a:p>
          <a:p>
            <a:pPr marL="990600" lvl="4" indent="-180975" algn="just">
              <a:lnSpc>
                <a:spcPct val="114000"/>
              </a:lnSpc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en-GB" altLang="zh-CN" sz="2800" dirty="0" smtClean="0">
                <a:latin typeface="Century Gothic" pitchFamily="34" charset="0"/>
                <a:cs typeface="Aharoni" pitchFamily="2" charset="-79"/>
              </a:rPr>
              <a:t>Dimension;</a:t>
            </a:r>
          </a:p>
          <a:p>
            <a:pPr marL="990600" lvl="4" indent="-180975" algn="just">
              <a:lnSpc>
                <a:spcPct val="114000"/>
              </a:lnSpc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en-GB" altLang="zh-CN" sz="2800" dirty="0" smtClean="0">
                <a:latin typeface="Century Gothic" pitchFamily="34" charset="0"/>
                <a:cs typeface="Aharoni" pitchFamily="2" charset="-79"/>
              </a:rPr>
              <a:t>Speed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GB" altLang="zh-CN" dirty="0" smtClean="0">
                <a:latin typeface="Century Gothic" pitchFamily="34" charset="0"/>
                <a:cs typeface="Aharoni" pitchFamily="2" charset="-79"/>
              </a:rPr>
              <a:t>Accuracy</a:t>
            </a:r>
          </a:p>
          <a:p>
            <a:pPr>
              <a:buNone/>
            </a:pPr>
            <a:endParaRPr lang="en-US" dirty="0" smtClean="0">
              <a:latin typeface="Bell MT" pitchFamily="18" charset="0"/>
            </a:endParaRPr>
          </a:p>
          <a:p>
            <a:pPr marL="457200" indent="-514350">
              <a:spcBef>
                <a:spcPct val="0"/>
              </a:spcBef>
              <a:buFont typeface="Calibri" pitchFamily="34" charset="0"/>
              <a:buAutoNum type="arabicPeriod"/>
            </a:pP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954925" cy="8407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0068" y="756745"/>
            <a:ext cx="10013731" cy="933943"/>
          </a:xfrm>
        </p:spPr>
        <p:txBody>
          <a:bodyPr/>
          <a:lstStyle/>
          <a:p>
            <a:r>
              <a:rPr lang="en-US" dirty="0" smtClean="0">
                <a:latin typeface="Century Gothic" pitchFamily="34" charset="0"/>
                <a:cs typeface="Aharoni" pitchFamily="2" charset="-79"/>
              </a:rPr>
              <a:t>Importance of Classifier Fusion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0975" lvl="1" indent="-180975" algn="just">
              <a:lnSpc>
                <a:spcPct val="114000"/>
              </a:lnSpc>
              <a:spcAft>
                <a:spcPts val="600"/>
              </a:spcAft>
              <a:buNone/>
              <a:defRPr/>
            </a:pPr>
            <a:r>
              <a:rPr lang="en-US" sz="2000" dirty="0" smtClean="0">
                <a:latin typeface="Century Gothic" pitchFamily="34" charset="0"/>
                <a:cs typeface="Aharoni" pitchFamily="2" charset="-79"/>
              </a:rPr>
              <a:t>Better classification performance than individual classifiers.</a:t>
            </a:r>
          </a:p>
          <a:p>
            <a:pPr marL="180975" lvl="1" indent="-180975" algn="just">
              <a:lnSpc>
                <a:spcPct val="114000"/>
              </a:lnSpc>
              <a:spcAft>
                <a:spcPts val="600"/>
              </a:spcAft>
              <a:buNone/>
              <a:defRPr/>
            </a:pPr>
            <a:endParaRPr lang="en-US" sz="2000" dirty="0" smtClean="0">
              <a:latin typeface="Century Gothic" pitchFamily="34" charset="0"/>
              <a:cs typeface="Aharoni" pitchFamily="2" charset="-79"/>
            </a:endParaRPr>
          </a:p>
          <a:p>
            <a:pPr marL="714375" lvl="4" indent="-180975"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GB" sz="2000" dirty="0" smtClean="0">
                <a:latin typeface="Century Gothic" pitchFamily="34" charset="0"/>
                <a:cs typeface="Aharoni" pitchFamily="2" charset="-79"/>
              </a:rPr>
              <a:t>Beside avoiding the selection of the worse classifier under particular hypothesis, fusion of multiple classifiers can improve the performance of the best individual classifiers.</a:t>
            </a:r>
          </a:p>
          <a:p>
            <a:pPr marL="714375" lvl="4" indent="-180975"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ü"/>
              <a:defRPr/>
            </a:pPr>
            <a:endParaRPr lang="en-GB" sz="200" dirty="0" smtClean="0">
              <a:latin typeface="Century Gothic" pitchFamily="34" charset="0"/>
              <a:cs typeface="Aharoni" pitchFamily="2" charset="-79"/>
            </a:endParaRPr>
          </a:p>
          <a:p>
            <a:pPr marL="714375" lvl="4" indent="-180975"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GB" sz="2000" dirty="0" smtClean="0">
                <a:latin typeface="Century Gothic" pitchFamily="34" charset="0"/>
                <a:cs typeface="Aharoni" pitchFamily="2" charset="-79"/>
              </a:rPr>
              <a:t>This is possible if individual classifiers make different errors.</a:t>
            </a:r>
          </a:p>
          <a:p>
            <a:pPr marL="714375" lvl="4" indent="-180975"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ü"/>
              <a:defRPr/>
            </a:pPr>
            <a:endParaRPr lang="en-GB" sz="700" dirty="0" smtClean="0">
              <a:latin typeface="Century Gothic" pitchFamily="34" charset="0"/>
              <a:cs typeface="Aharoni" pitchFamily="2" charset="-79"/>
            </a:endParaRPr>
          </a:p>
          <a:p>
            <a:pPr marL="714375" lvl="4" indent="-180975"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GB" sz="2000" dirty="0" smtClean="0">
                <a:latin typeface="Century Gothic" pitchFamily="34" charset="0"/>
                <a:cs typeface="Aharoni" pitchFamily="2" charset="-79"/>
              </a:rPr>
              <a:t>For linear combiners, averaging the outputs of individual classifiers with unbiased and uncorrelated errors can improve the performance of the best individual classifier.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954925" cy="8407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1048" y="365125"/>
            <a:ext cx="9272752" cy="1325563"/>
          </a:xfrm>
        </p:spPr>
        <p:txBody>
          <a:bodyPr/>
          <a:lstStyle/>
          <a:p>
            <a:r>
              <a:rPr lang="en-US" dirty="0" smtClean="0">
                <a:latin typeface="Century Gothic" pitchFamily="34" charset="0"/>
                <a:cs typeface="Aharoni" pitchFamily="2" charset="-79"/>
              </a:rPr>
              <a:t>Issues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3600" dirty="0" smtClean="0">
                <a:latin typeface="Century Gothic" pitchFamily="34" charset="0"/>
                <a:cs typeface="Aharoni" pitchFamily="2" charset="-79"/>
              </a:rPr>
              <a:t>Time complexity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3600" dirty="0" smtClean="0">
                <a:latin typeface="Century Gothic" pitchFamily="34" charset="0"/>
                <a:cs typeface="Aharoni" pitchFamily="2" charset="-79"/>
              </a:rPr>
              <a:t>Space Complexity 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  <a:buNone/>
              <a:defRPr/>
            </a:pPr>
            <a:endParaRPr lang="en-US" sz="500" dirty="0" smtClean="0">
              <a:latin typeface="Century Gothic" pitchFamily="34" charset="0"/>
              <a:cs typeface="Aharoni" pitchFamily="2" charset="-79"/>
            </a:endParaRPr>
          </a:p>
          <a:p>
            <a:pPr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3600" dirty="0" smtClean="0">
                <a:latin typeface="Century Gothic" pitchFamily="34" charset="0"/>
                <a:cs typeface="Aharoni" pitchFamily="2" charset="-79"/>
              </a:rPr>
              <a:t>The new classifier might not be better than the single best classifier but it will distinguish or eliminate the risk of picking an inadequate single classifier. 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ü"/>
              <a:defRPr/>
            </a:pPr>
            <a:endParaRPr lang="en-US" sz="800" dirty="0" smtClean="0">
              <a:latin typeface="Century Gothic" pitchFamily="34" charset="0"/>
              <a:cs typeface="Aharoni" pitchFamily="2" charset="-79"/>
            </a:endParaRPr>
          </a:p>
          <a:p>
            <a:pPr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3600" dirty="0" smtClean="0">
                <a:latin typeface="Century Gothic" pitchFamily="34" charset="0"/>
                <a:cs typeface="Aharoni" pitchFamily="2" charset="-79"/>
              </a:rPr>
              <a:t>The final decision will be wrong if the output of selected classifier is wrong.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ü"/>
              <a:defRPr/>
            </a:pPr>
            <a:endParaRPr lang="en-US" sz="700" dirty="0" smtClean="0">
              <a:latin typeface="Century Gothic" pitchFamily="34" charset="0"/>
              <a:cs typeface="Aharoni" pitchFamily="2" charset="-79"/>
            </a:endParaRPr>
          </a:p>
          <a:p>
            <a:pPr algn="just">
              <a:lnSpc>
                <a:spcPct val="114000"/>
              </a:lnSpc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en-US" sz="3600" dirty="0" smtClean="0">
                <a:latin typeface="Century Gothic" pitchFamily="34" charset="0"/>
                <a:cs typeface="Aharoni" pitchFamily="2" charset="-79"/>
              </a:rPr>
              <a:t>The trained classifier may not be competent enough to handle the problem.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104052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28" y="365126"/>
            <a:ext cx="8988972" cy="722696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Century Gothic" pitchFamily="34" charset="0"/>
                <a:cs typeface="Aharoni" pitchFamily="2" charset="-79"/>
              </a:rPr>
              <a:t>Random Selection and </a:t>
            </a:r>
            <a:r>
              <a:rPr lang="en-US" sz="3600" i="1" dirty="0" smtClean="0">
                <a:latin typeface="Century Gothic" pitchFamily="34" charset="0"/>
                <a:cs typeface="Aharoni" pitchFamily="2" charset="-79"/>
              </a:rPr>
              <a:t>k</a:t>
            </a:r>
            <a:r>
              <a:rPr lang="en-US" sz="3600" dirty="0" smtClean="0">
                <a:latin typeface="Century Gothic" pitchFamily="34" charset="0"/>
                <a:cs typeface="Aharoni" pitchFamily="2" charset="-79"/>
              </a:rPr>
              <a:t>- Fold Cross Validation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7366"/>
            <a:ext cx="10670628" cy="5155323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99322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 bwMode="auto">
          <a:xfrm>
            <a:off x="3710375" y="1439367"/>
            <a:ext cx="1999809" cy="48958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</a:rPr>
              <a:t>Data Set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i="1" dirty="0" smtClean="0">
                <a:latin typeface="Century Gothic" pitchFamily="34" charset="0"/>
              </a:rPr>
              <a:t>n</a:t>
            </a:r>
            <a:r>
              <a:rPr lang="en-US" sz="1400" dirty="0" smtClean="0">
                <a:latin typeface="Century Gothic" pitchFamily="34" charset="0"/>
              </a:rPr>
              <a:t> x </a:t>
            </a:r>
            <a:r>
              <a:rPr lang="en-US" sz="1400" i="1" dirty="0" smtClean="0">
                <a:latin typeface="Century Gothic" pitchFamily="34" charset="0"/>
              </a:rPr>
              <a:t>m</a:t>
            </a:r>
            <a:endParaRPr kumimoji="0" lang="en-US" sz="1400" b="0" i="1" u="none" strike="noStrike" cap="none" normalizeH="0" baseline="0" dirty="0" smtClean="0">
              <a:ln>
                <a:noFill/>
              </a:ln>
              <a:effectLst/>
              <a:latin typeface="Century Gothic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481631" y="2365069"/>
            <a:ext cx="7106431" cy="3709001"/>
            <a:chOff x="1046970" y="2381598"/>
            <a:chExt cx="6939888" cy="3299786"/>
          </a:xfrm>
          <a:solidFill>
            <a:schemeClr val="bg1"/>
          </a:solidFill>
        </p:grpSpPr>
        <p:sp>
          <p:nvSpPr>
            <p:cNvPr id="7" name="TextBox 6"/>
            <p:cNvSpPr txBox="1"/>
            <p:nvPr/>
          </p:nvSpPr>
          <p:spPr>
            <a:xfrm>
              <a:off x="2676939" y="5336833"/>
              <a:ext cx="15902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entury Gothic" pitchFamily="34" charset="0"/>
                </a:rPr>
                <a:t>         Training </a:t>
              </a:r>
              <a:endParaRPr lang="en-US" sz="1400" dirty="0">
                <a:latin typeface="Century Gothic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359986" y="3097216"/>
              <a:ext cx="1494806" cy="459073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Century Gothic" pitchFamily="34" charset="0"/>
                </a:rPr>
                <a:t>Testing Data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entury Gothic" pitchFamily="34" charset="0"/>
                </a:rPr>
                <a:t>    </a:t>
              </a:r>
              <a:r>
                <a:rPr lang="en-US" sz="1400" i="1" dirty="0" smtClean="0">
                  <a:latin typeface="Century Gothic" pitchFamily="34" charset="0"/>
                </a:rPr>
                <a:t>p</a:t>
              </a:r>
              <a:r>
                <a:rPr lang="en-US" sz="1400" dirty="0" smtClean="0">
                  <a:latin typeface="Century Gothic" pitchFamily="34" charset="0"/>
                </a:rPr>
                <a:t> x </a:t>
              </a:r>
              <a:r>
                <a:rPr lang="en-US" sz="1400" i="1" dirty="0" smtClean="0">
                  <a:latin typeface="Century Gothic" pitchFamily="34" charset="0"/>
                </a:rPr>
                <a:t>m</a:t>
              </a:r>
              <a:endParaRPr kumimoji="0" lang="en-US" sz="1400" b="0" i="1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046971" y="3136975"/>
              <a:ext cx="1868508" cy="382561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Century Gothic" pitchFamily="34" charset="0"/>
                </a:rPr>
                <a:t>Training Data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Century Gothic" pitchFamily="34" charset="0"/>
                </a:rPr>
                <a:t>  </a:t>
              </a:r>
              <a:r>
                <a:rPr lang="en-US" sz="1400" i="1" dirty="0" smtClean="0">
                  <a:latin typeface="Century Gothic" pitchFamily="34" charset="0"/>
                </a:rPr>
                <a:t>t</a:t>
              </a:r>
              <a:r>
                <a:rPr lang="en-US" sz="1400" dirty="0" smtClean="0">
                  <a:latin typeface="Century Gothic" pitchFamily="34" charset="0"/>
                </a:rPr>
                <a:t> x </a:t>
              </a:r>
              <a:r>
                <a:rPr lang="en-US" sz="1400" i="1" dirty="0" smtClean="0">
                  <a:latin typeface="Century Gothic" pitchFamily="34" charset="0"/>
                </a:rPr>
                <a:t>m</a:t>
              </a:r>
              <a:endParaRPr kumimoji="0" lang="en-US" sz="1400" b="0" i="1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653642" y="2381598"/>
              <a:ext cx="3156483" cy="330807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Century Gothic" pitchFamily="34" charset="0"/>
                </a:rPr>
                <a:t>  Split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effectLst/>
                  <a:latin typeface="Century Gothic" pitchFamily="34" charset="0"/>
                </a:rPr>
                <a:t> the data set 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Century Gothic" pitchFamily="34" charset="0"/>
                </a:rPr>
                <a:t>such that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effectLst/>
                  <a:latin typeface="Century Gothic" pitchFamily="34" charset="0"/>
                </a:rPr>
                <a:t> </a:t>
              </a:r>
              <a:r>
                <a:rPr kumimoji="0" lang="en-US" sz="1400" b="0" i="1" u="none" strike="noStrike" cap="none" normalizeH="0" dirty="0" smtClean="0">
                  <a:ln>
                    <a:noFill/>
                  </a:ln>
                  <a:effectLst/>
                  <a:latin typeface="Century Gothic" pitchFamily="34" charset="0"/>
                </a:rPr>
                <a:t>n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effectLst/>
                  <a:latin typeface="Century Gothic" pitchFamily="34" charset="0"/>
                </a:rPr>
                <a:t>=</a:t>
              </a:r>
              <a:r>
                <a:rPr kumimoji="0" lang="en-US" sz="1400" b="0" i="1" u="none" strike="noStrike" cap="none" normalizeH="0" dirty="0" smtClean="0">
                  <a:ln>
                    <a:noFill/>
                  </a:ln>
                  <a:effectLst/>
                  <a:latin typeface="Century Gothic" pitchFamily="34" charset="0"/>
                </a:rPr>
                <a:t>p</a:t>
              </a:r>
              <a:r>
                <a:rPr kumimoji="0" lang="en-US" sz="1400" b="0" i="0" u="none" strike="noStrike" cap="none" normalizeH="0" dirty="0" smtClean="0">
                  <a:ln>
                    <a:noFill/>
                  </a:ln>
                  <a:effectLst/>
                  <a:latin typeface="Century Gothic" pitchFamily="34" charset="0"/>
                </a:rPr>
                <a:t> + t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</a:endParaRPr>
            </a:p>
          </p:txBody>
        </p:sp>
        <p:cxnSp>
          <p:nvCxnSpPr>
            <p:cNvPr id="11" name="Straight Arrow Connector 10"/>
            <p:cNvCxnSpPr>
              <a:stCxn id="10" idx="2"/>
              <a:endCxn id="9" idx="0"/>
            </p:cNvCxnSpPr>
            <p:nvPr/>
          </p:nvCxnSpPr>
          <p:spPr bwMode="auto">
            <a:xfrm flipH="1">
              <a:off x="1981225" y="2712405"/>
              <a:ext cx="1250659" cy="424570"/>
            </a:xfrm>
            <a:prstGeom prst="straightConnector1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9" idx="2"/>
            </p:cNvCxnSpPr>
            <p:nvPr/>
          </p:nvCxnSpPr>
          <p:spPr bwMode="auto">
            <a:xfrm flipH="1">
              <a:off x="1979151" y="3519535"/>
              <a:ext cx="2074" cy="204614"/>
            </a:xfrm>
            <a:prstGeom prst="straightConnector1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3" name="Double Bracket 12"/>
            <p:cNvSpPr/>
            <p:nvPr/>
          </p:nvSpPr>
          <p:spPr bwMode="auto">
            <a:xfrm>
              <a:off x="1046970" y="4660975"/>
              <a:ext cx="1868509" cy="901145"/>
            </a:xfrm>
            <a:prstGeom prst="bracketPair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sz="1400" dirty="0" smtClean="0">
                <a:latin typeface="Century Gothic" pitchFamily="34" charset="0"/>
              </a:endParaRPr>
            </a:p>
            <a:p>
              <a:pPr marL="457200" marR="0" indent="-457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AutoNum type="arabicPlain"/>
                <a:tabLst/>
              </a:pPr>
              <a:endParaRPr lang="en-US" sz="1400" dirty="0" smtClean="0">
                <a:latin typeface="Century Gothic" pitchFamily="34" charset="0"/>
              </a:endParaRPr>
            </a:p>
            <a:p>
              <a:pPr marL="457200" marR="0" indent="-457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sz="1400" dirty="0" smtClean="0">
                <a:latin typeface="Century Gothic" pitchFamily="34" charset="0"/>
              </a:endParaRPr>
            </a:p>
            <a:p>
              <a:pPr marL="457200" marR="0" indent="-457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sz="1400" dirty="0" smtClean="0">
                <a:latin typeface="Century Gothic" pitchFamily="34" charset="0"/>
              </a:endParaRPr>
            </a:p>
            <a:p>
              <a:pPr marL="457200" marR="0" indent="-457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sz="1400" dirty="0" smtClean="0">
                <a:latin typeface="Century Gothic" pitchFamily="34" charset="0"/>
              </a:endParaRPr>
            </a:p>
            <a:p>
              <a:pPr marL="457200" marR="0" indent="-457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sz="1400" dirty="0" smtClean="0">
                <a:latin typeface="Century Gothic" pitchFamily="34" charset="0"/>
              </a:endParaRPr>
            </a:p>
            <a:p>
              <a:pPr marL="457200" marR="0" indent="-457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sz="1400" dirty="0" smtClean="0">
                <a:latin typeface="Century Gothic" pitchFamily="34" charset="0"/>
              </a:endParaRPr>
            </a:p>
            <a:p>
              <a:pPr marL="457200" marR="0" indent="-457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AutoNum type="arabicPlain"/>
                <a:tabLst/>
              </a:pPr>
              <a:r>
                <a:rPr lang="en-US" sz="1400" dirty="0" smtClean="0">
                  <a:latin typeface="Century Gothic" pitchFamily="34" charset="0"/>
                </a:rPr>
                <a:t>2     3   ...       </a:t>
              </a:r>
              <a:r>
                <a:rPr lang="en-US" sz="1400" i="1" dirty="0" smtClean="0">
                  <a:latin typeface="Century Gothic" pitchFamily="34" charset="0"/>
                </a:rPr>
                <a:t>k</a:t>
              </a:r>
            </a:p>
            <a:p>
              <a:pPr marL="457200" marR="0" indent="-457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en-US" sz="1400" dirty="0" smtClean="0">
                  <a:latin typeface="Century Gothic" pitchFamily="34" charset="0"/>
                </a:rPr>
                <a:t> .     .      .              .</a:t>
              </a:r>
            </a:p>
            <a:p>
              <a:pPr marL="457200" indent="-457200" algn="ctr"/>
              <a:r>
                <a:rPr lang="en-US" sz="1400" dirty="0" smtClean="0">
                  <a:latin typeface="Century Gothic" pitchFamily="34" charset="0"/>
                </a:rPr>
                <a:t> .     .      .              .</a:t>
              </a:r>
            </a:p>
            <a:p>
              <a:pPr marL="457200" indent="-457200" algn="ctr"/>
              <a:r>
                <a:rPr lang="en-US" sz="1400" dirty="0" smtClean="0">
                  <a:latin typeface="Century Gothic" pitchFamily="34" charset="0"/>
                </a:rPr>
                <a:t> .     .      .              .</a:t>
              </a:r>
            </a:p>
            <a:p>
              <a:pPr marL="457200" indent="-457200" algn="ctr"/>
              <a:endParaRPr lang="en-US" sz="1400" dirty="0" smtClean="0">
                <a:latin typeface="Century Gothic" pitchFamily="34" charset="0"/>
              </a:endParaRPr>
            </a:p>
            <a:p>
              <a:pPr marL="457200" marR="0" indent="-457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sz="1400" dirty="0" smtClean="0">
                <a:latin typeface="Century Gothic" pitchFamily="34" charset="0"/>
              </a:endParaRPr>
            </a:p>
            <a:p>
              <a:pPr marL="457200" marR="0" indent="-457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lang="en-US" sz="1400" dirty="0" smtClean="0">
                <a:latin typeface="Century Gothic" pitchFamily="34" charset="0"/>
              </a:endParaRPr>
            </a:p>
            <a:p>
              <a:pPr marL="457200" marR="0" indent="-45720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400" dirty="0" smtClean="0">
                <a:latin typeface="Century Gothic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</a:endParaRPr>
            </a:p>
          </p:txBody>
        </p:sp>
        <p:cxnSp>
          <p:nvCxnSpPr>
            <p:cNvPr id="14" name="Straight Arrow Connector 13"/>
            <p:cNvCxnSpPr>
              <a:stCxn id="10" idx="2"/>
              <a:endCxn id="8" idx="0"/>
            </p:cNvCxnSpPr>
            <p:nvPr/>
          </p:nvCxnSpPr>
          <p:spPr bwMode="auto">
            <a:xfrm>
              <a:off x="3231884" y="2712405"/>
              <a:ext cx="1875505" cy="384811"/>
            </a:xfrm>
            <a:prstGeom prst="straightConnector1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5" name="Rectangle 14"/>
            <p:cNvSpPr/>
            <p:nvPr/>
          </p:nvSpPr>
          <p:spPr bwMode="auto">
            <a:xfrm>
              <a:off x="4511613" y="5160936"/>
              <a:ext cx="1242819" cy="31057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Century Gothic" pitchFamily="34" charset="0"/>
                </a:rPr>
                <a:t>SVM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509900" y="4663578"/>
              <a:ext cx="1242819" cy="32657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Century Gothic" pitchFamily="34" charset="0"/>
                </a:rPr>
                <a:t>Bayesian Classifier</a:t>
              </a:r>
              <a:endParaRPr kumimoji="0" lang="en-US" sz="1100" b="0" i="0" u="none" strike="noStrike" cap="none" normalizeH="0" baseline="0" dirty="0" smtClean="0">
                <a:ln>
                  <a:noFill/>
                </a:ln>
                <a:effectLst/>
                <a:latin typeface="Century Gothic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4497913" y="4199749"/>
              <a:ext cx="1242819" cy="289647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effectLst/>
                  <a:latin typeface="Century Gothic" pitchFamily="34" charset="0"/>
                </a:rPr>
                <a:t>MLP</a:t>
              </a:r>
            </a:p>
          </p:txBody>
        </p:sp>
        <p:cxnSp>
          <p:nvCxnSpPr>
            <p:cNvPr id="18" name="Shape 17"/>
            <p:cNvCxnSpPr/>
            <p:nvPr/>
          </p:nvCxnSpPr>
          <p:spPr bwMode="auto">
            <a:xfrm rot="16200000" flipH="1">
              <a:off x="3064580" y="4465512"/>
              <a:ext cx="132517" cy="2299227"/>
            </a:xfrm>
            <a:prstGeom prst="bentConnector2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5261365" y="3625743"/>
              <a:ext cx="15190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entury Gothic" pitchFamily="34" charset="0"/>
                </a:rPr>
                <a:t>Testing</a:t>
              </a:r>
              <a:endParaRPr lang="en-US" sz="1400" dirty="0">
                <a:latin typeface="Century Gothic" pitchFamily="34" charset="0"/>
              </a:endParaRPr>
            </a:p>
          </p:txBody>
        </p:sp>
        <p:cxnSp>
          <p:nvCxnSpPr>
            <p:cNvPr id="20" name="Straight Arrow Connector 19"/>
            <p:cNvCxnSpPr>
              <a:stCxn id="8" idx="2"/>
            </p:cNvCxnSpPr>
            <p:nvPr/>
          </p:nvCxnSpPr>
          <p:spPr bwMode="auto">
            <a:xfrm>
              <a:off x="5107389" y="3556289"/>
              <a:ext cx="570" cy="410876"/>
            </a:xfrm>
            <a:prstGeom prst="straightConnector1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" name="Rectangle 20"/>
            <p:cNvSpPr/>
            <p:nvPr/>
          </p:nvSpPr>
          <p:spPr bwMode="auto">
            <a:xfrm>
              <a:off x="6294786" y="4704871"/>
              <a:ext cx="1199079" cy="385305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50" b="0" i="0" u="none" strike="noStrike" cap="none" normalizeH="0" baseline="0" dirty="0" smtClean="0">
                  <a:ln>
                    <a:noFill/>
                  </a:ln>
                  <a:effectLst/>
                  <a:latin typeface="Century Gothic" pitchFamily="34" charset="0"/>
                </a:rPr>
                <a:t> Majority Voting</a:t>
              </a:r>
            </a:p>
          </p:txBody>
        </p:sp>
        <p:cxnSp>
          <p:nvCxnSpPr>
            <p:cNvPr id="22" name="Straight Arrow Connector 21"/>
            <p:cNvCxnSpPr>
              <a:endCxn id="21" idx="1"/>
            </p:cNvCxnSpPr>
            <p:nvPr/>
          </p:nvCxnSpPr>
          <p:spPr bwMode="auto">
            <a:xfrm flipV="1">
              <a:off x="5977675" y="4897524"/>
              <a:ext cx="317111" cy="3397"/>
            </a:xfrm>
            <a:prstGeom prst="straightConnector1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21" idx="3"/>
            </p:cNvCxnSpPr>
            <p:nvPr/>
          </p:nvCxnSpPr>
          <p:spPr bwMode="auto">
            <a:xfrm flipV="1">
              <a:off x="7493864" y="4895271"/>
              <a:ext cx="492994" cy="2253"/>
            </a:xfrm>
            <a:prstGeom prst="straightConnector1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Straight Arrow Connector 23"/>
            <p:cNvCxnSpPr>
              <a:endCxn id="13" idx="0"/>
            </p:cNvCxnSpPr>
            <p:nvPr/>
          </p:nvCxnSpPr>
          <p:spPr bwMode="auto">
            <a:xfrm>
              <a:off x="1961322" y="4064624"/>
              <a:ext cx="19903" cy="596351"/>
            </a:xfrm>
            <a:prstGeom prst="straightConnector1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3217</TotalTime>
  <Words>473</Words>
  <Application>Microsoft Office PowerPoint</Application>
  <PresentationFormat>Custom</PresentationFormat>
  <Paragraphs>119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Contents</vt:lpstr>
      <vt:lpstr>How to select an algorithm</vt:lpstr>
      <vt:lpstr>Slide 4</vt:lpstr>
      <vt:lpstr>Slide 5</vt:lpstr>
      <vt:lpstr>Functional Aspects of Fusion</vt:lpstr>
      <vt:lpstr>Importance of Classifier Fusion</vt:lpstr>
      <vt:lpstr>Issues</vt:lpstr>
      <vt:lpstr>Random Selection and k- Fold Cross Validation</vt:lpstr>
      <vt:lpstr>Slide 10</vt:lpstr>
      <vt:lpstr>References 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- IV</dc:title>
  <dc:creator>deptii</dc:creator>
  <cp:lastModifiedBy>sashikalam</cp:lastModifiedBy>
  <cp:revision>199</cp:revision>
  <dcterms:created xsi:type="dcterms:W3CDTF">2018-02-07T15:42:46Z</dcterms:created>
  <dcterms:modified xsi:type="dcterms:W3CDTF">2018-12-14T10:26:04Z</dcterms:modified>
</cp:coreProperties>
</file>