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94" r:id="rId1"/>
  </p:sldMasterIdLst>
  <p:notesMasterIdLst>
    <p:notesMasterId r:id="rId62"/>
  </p:notesMasterIdLst>
  <p:handoutMasterIdLst>
    <p:handoutMasterId r:id="rId63"/>
  </p:handoutMasterIdLst>
  <p:sldIdLst>
    <p:sldId id="545" r:id="rId2"/>
    <p:sldId id="524" r:id="rId3"/>
    <p:sldId id="416" r:id="rId4"/>
    <p:sldId id="488" r:id="rId5"/>
    <p:sldId id="420" r:id="rId6"/>
    <p:sldId id="489" r:id="rId7"/>
    <p:sldId id="544" r:id="rId8"/>
    <p:sldId id="418" r:id="rId9"/>
    <p:sldId id="421" r:id="rId10"/>
    <p:sldId id="422" r:id="rId11"/>
    <p:sldId id="506" r:id="rId12"/>
    <p:sldId id="507" r:id="rId13"/>
    <p:sldId id="508" r:id="rId14"/>
    <p:sldId id="423" r:id="rId15"/>
    <p:sldId id="425" r:id="rId16"/>
    <p:sldId id="510" r:id="rId17"/>
    <p:sldId id="426" r:id="rId18"/>
    <p:sldId id="511" r:id="rId19"/>
    <p:sldId id="427" r:id="rId20"/>
    <p:sldId id="512" r:id="rId21"/>
    <p:sldId id="432" r:id="rId22"/>
    <p:sldId id="520" r:id="rId23"/>
    <p:sldId id="521" r:id="rId24"/>
    <p:sldId id="522" r:id="rId25"/>
    <p:sldId id="523" r:id="rId26"/>
    <p:sldId id="436" r:id="rId27"/>
    <p:sldId id="494" r:id="rId28"/>
    <p:sldId id="495" r:id="rId29"/>
    <p:sldId id="434" r:id="rId30"/>
    <p:sldId id="435" r:id="rId31"/>
    <p:sldId id="439" r:id="rId32"/>
    <p:sldId id="465" r:id="rId33"/>
    <p:sldId id="466" r:id="rId34"/>
    <p:sldId id="513" r:id="rId35"/>
    <p:sldId id="514" r:id="rId36"/>
    <p:sldId id="515" r:id="rId37"/>
    <p:sldId id="516" r:id="rId38"/>
    <p:sldId id="517" r:id="rId39"/>
    <p:sldId id="518" r:id="rId40"/>
    <p:sldId id="519" r:id="rId41"/>
    <p:sldId id="467" r:id="rId42"/>
    <p:sldId id="525" r:id="rId43"/>
    <p:sldId id="526" r:id="rId44"/>
    <p:sldId id="527" r:id="rId45"/>
    <p:sldId id="528" r:id="rId46"/>
    <p:sldId id="529" r:id="rId47"/>
    <p:sldId id="530" r:id="rId48"/>
    <p:sldId id="531" r:id="rId49"/>
    <p:sldId id="532" r:id="rId50"/>
    <p:sldId id="533" r:id="rId51"/>
    <p:sldId id="534" r:id="rId52"/>
    <p:sldId id="535" r:id="rId53"/>
    <p:sldId id="536" r:id="rId54"/>
    <p:sldId id="537" r:id="rId55"/>
    <p:sldId id="538" r:id="rId56"/>
    <p:sldId id="539" r:id="rId57"/>
    <p:sldId id="540" r:id="rId58"/>
    <p:sldId id="541" r:id="rId59"/>
    <p:sldId id="542" r:id="rId60"/>
    <p:sldId id="543" r:id="rId61"/>
  </p:sldIdLst>
  <p:sldSz cx="9144000" cy="6858000" type="screen4x3"/>
  <p:notesSz cx="7315200" cy="960120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CE6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34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Times New Roman" pitchFamily="18" charset="0"/>
              </a:defRPr>
            </a:lvl1pPr>
          </a:lstStyle>
          <a:p>
            <a:pPr>
              <a:defRPr/>
            </a:pPr>
            <a:r>
              <a:rPr lang="en-US"/>
              <a:t>Cpt S 223</a:t>
            </a:r>
          </a:p>
        </p:txBody>
      </p:sp>
      <p:sp>
        <p:nvSpPr>
          <p:cNvPr id="113667"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Times New Roman" pitchFamily="18" charset="0"/>
              </a:defRPr>
            </a:lvl1pPr>
          </a:lstStyle>
          <a:p>
            <a:pPr>
              <a:defRPr/>
            </a:pPr>
            <a:fld id="{51CB337A-67C3-45F9-A398-AB59C9F7E0A3}" type="datetime1">
              <a:rPr lang="en-US"/>
              <a:pPr>
                <a:defRPr/>
              </a:pPr>
              <a:t>12/14/2018</a:t>
            </a:fld>
            <a:endParaRPr lang="en-US"/>
          </a:p>
        </p:txBody>
      </p:sp>
      <p:sp>
        <p:nvSpPr>
          <p:cNvPr id="113668"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Times New Roman" pitchFamily="18" charset="0"/>
              </a:defRPr>
            </a:lvl1pPr>
          </a:lstStyle>
          <a:p>
            <a:pPr>
              <a:defRPr/>
            </a:pPr>
            <a:r>
              <a:rPr lang="en-US"/>
              <a:t>Washington State University</a:t>
            </a:r>
          </a:p>
        </p:txBody>
      </p:sp>
      <p:sp>
        <p:nvSpPr>
          <p:cNvPr id="113669"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Times New Roman" pitchFamily="18" charset="0"/>
              </a:defRPr>
            </a:lvl1pPr>
          </a:lstStyle>
          <a:p>
            <a:pPr>
              <a:defRPr/>
            </a:pPr>
            <a:fld id="{595BF2FF-B44C-481C-AF25-E6CA6C1BF4E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Times New Roman" pitchFamily="18" charset="0"/>
              </a:defRPr>
            </a:lvl1pPr>
          </a:lstStyle>
          <a:p>
            <a:pPr>
              <a:defRPr/>
            </a:pPr>
            <a:r>
              <a:rPr lang="en-US"/>
              <a:t>Cpt S 223</a:t>
            </a:r>
          </a:p>
        </p:txBody>
      </p:sp>
      <p:sp>
        <p:nvSpPr>
          <p:cNvPr id="141315" name="Rectangle 3"/>
          <p:cNvSpPr>
            <a:spLocks noGrp="1" noChangeArrowheads="1"/>
          </p:cNvSpPr>
          <p:nvPr>
            <p:ph type="dt"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Times New Roman" pitchFamily="18" charset="0"/>
              </a:defRPr>
            </a:lvl1pPr>
          </a:lstStyle>
          <a:p>
            <a:pPr>
              <a:defRPr/>
            </a:pPr>
            <a:fld id="{CDE9669D-7EA5-412D-94CF-27ADBDD05F73}" type="datetime1">
              <a:rPr lang="en-US"/>
              <a:pPr>
                <a:defRPr/>
              </a:pPr>
              <a:t>12/14/2018</a:t>
            </a:fld>
            <a:endParaRPr lang="en-US"/>
          </a:p>
        </p:txBody>
      </p:sp>
      <p:sp>
        <p:nvSpPr>
          <p:cNvPr id="6349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141317"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1318"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Times New Roman" pitchFamily="18" charset="0"/>
              </a:defRPr>
            </a:lvl1pPr>
          </a:lstStyle>
          <a:p>
            <a:pPr>
              <a:defRPr/>
            </a:pPr>
            <a:r>
              <a:rPr lang="en-US"/>
              <a:t>Washington State University</a:t>
            </a:r>
          </a:p>
        </p:txBody>
      </p:sp>
      <p:sp>
        <p:nvSpPr>
          <p:cNvPr id="141319"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Times New Roman" pitchFamily="18" charset="0"/>
              </a:defRPr>
            </a:lvl1pPr>
          </a:lstStyle>
          <a:p>
            <a:pPr>
              <a:defRPr/>
            </a:pPr>
            <a:fld id="{C6E07BC2-902E-4AFC-8849-D5D0EAE0AB3D}" type="slidenum">
              <a:rPr lang="en-US"/>
              <a:pPr>
                <a:defRPr/>
              </a:pPr>
              <a:t>‹#›</a:t>
            </a:fld>
            <a:endParaRPr lang="en-US"/>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a:noFill/>
        </p:spPr>
        <p:txBody>
          <a:bodyPr/>
          <a:lstStyle/>
          <a:p>
            <a:r>
              <a:rPr lang="en-US" smtClean="0"/>
              <a:t>Cpt S 223</a:t>
            </a:r>
          </a:p>
        </p:txBody>
      </p:sp>
      <p:sp>
        <p:nvSpPr>
          <p:cNvPr id="64515" name="Rectangle 6"/>
          <p:cNvSpPr>
            <a:spLocks noGrp="1" noChangeArrowheads="1"/>
          </p:cNvSpPr>
          <p:nvPr>
            <p:ph type="ftr" sz="quarter" idx="4"/>
          </p:nvPr>
        </p:nvSpPr>
        <p:spPr>
          <a:noFill/>
        </p:spPr>
        <p:txBody>
          <a:bodyPr/>
          <a:lstStyle/>
          <a:p>
            <a:r>
              <a:rPr lang="en-US" smtClean="0"/>
              <a:t>Washington State University</a:t>
            </a:r>
          </a:p>
        </p:txBody>
      </p:sp>
      <p:sp>
        <p:nvSpPr>
          <p:cNvPr id="64516" name="Rectangle 2"/>
          <p:cNvSpPr>
            <a:spLocks noGrp="1" noRot="1" noChangeAspect="1" noChangeArrowheads="1" noTextEdit="1"/>
          </p:cNvSpPr>
          <p:nvPr>
            <p:ph type="sldImg"/>
          </p:nvPr>
        </p:nvSpPr>
        <p:spPr>
          <a:ln/>
        </p:spPr>
      </p:sp>
      <p:sp>
        <p:nvSpPr>
          <p:cNvPr id="6451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a:noFill/>
        </p:spPr>
        <p:txBody>
          <a:bodyPr/>
          <a:lstStyle/>
          <a:p>
            <a:r>
              <a:rPr lang="en-US" smtClean="0"/>
              <a:t>Cpt S 223</a:t>
            </a:r>
          </a:p>
        </p:txBody>
      </p:sp>
      <p:sp>
        <p:nvSpPr>
          <p:cNvPr id="73731" name="Rectangle 6"/>
          <p:cNvSpPr>
            <a:spLocks noGrp="1" noChangeArrowheads="1"/>
          </p:cNvSpPr>
          <p:nvPr>
            <p:ph type="ftr" sz="quarter" idx="4"/>
          </p:nvPr>
        </p:nvSpPr>
        <p:spPr>
          <a:noFill/>
        </p:spPr>
        <p:txBody>
          <a:bodyPr/>
          <a:lstStyle/>
          <a:p>
            <a:r>
              <a:rPr lang="en-US" smtClean="0"/>
              <a:t>Washington State University</a:t>
            </a:r>
          </a:p>
        </p:txBody>
      </p:sp>
      <p:sp>
        <p:nvSpPr>
          <p:cNvPr id="73732" name="Rectangle 2"/>
          <p:cNvSpPr>
            <a:spLocks noGrp="1" noRot="1" noChangeAspect="1" noChangeArrowheads="1" noTextEdit="1"/>
          </p:cNvSpPr>
          <p:nvPr>
            <p:ph type="sldImg"/>
          </p:nvPr>
        </p:nvSpPr>
        <p:spPr>
          <a:ln/>
        </p:spPr>
      </p:sp>
      <p:sp>
        <p:nvSpPr>
          <p:cNvPr id="7373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p:spPr>
        <p:txBody>
          <a:bodyPr/>
          <a:lstStyle/>
          <a:p>
            <a:r>
              <a:rPr lang="en-US" smtClean="0"/>
              <a:t>Cpt S 223</a:t>
            </a:r>
          </a:p>
        </p:txBody>
      </p:sp>
      <p:sp>
        <p:nvSpPr>
          <p:cNvPr id="74755" name="Rectangle 6"/>
          <p:cNvSpPr>
            <a:spLocks noGrp="1" noChangeArrowheads="1"/>
          </p:cNvSpPr>
          <p:nvPr>
            <p:ph type="ftr" sz="quarter" idx="4"/>
          </p:nvPr>
        </p:nvSpPr>
        <p:spPr>
          <a:noFill/>
        </p:spPr>
        <p:txBody>
          <a:bodyPr/>
          <a:lstStyle/>
          <a:p>
            <a:r>
              <a:rPr lang="en-US" smtClean="0"/>
              <a:t>Washington State University</a:t>
            </a:r>
          </a:p>
        </p:txBody>
      </p:sp>
      <p:sp>
        <p:nvSpPr>
          <p:cNvPr id="74756" name="Rectangle 2"/>
          <p:cNvSpPr>
            <a:spLocks noGrp="1" noRot="1" noChangeAspect="1" noChangeArrowheads="1" noTextEdit="1"/>
          </p:cNvSpPr>
          <p:nvPr>
            <p:ph type="sldImg"/>
          </p:nvPr>
        </p:nvSpPr>
        <p:spPr>
          <a:ln/>
        </p:spPr>
      </p:sp>
      <p:sp>
        <p:nvSpPr>
          <p:cNvPr id="7475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p:spPr>
        <p:txBody>
          <a:bodyPr/>
          <a:lstStyle/>
          <a:p>
            <a:r>
              <a:rPr lang="en-US" smtClean="0"/>
              <a:t>Cpt S 223</a:t>
            </a:r>
          </a:p>
        </p:txBody>
      </p:sp>
      <p:sp>
        <p:nvSpPr>
          <p:cNvPr id="75779" name="Rectangle 6"/>
          <p:cNvSpPr>
            <a:spLocks noGrp="1" noChangeArrowheads="1"/>
          </p:cNvSpPr>
          <p:nvPr>
            <p:ph type="ftr" sz="quarter" idx="4"/>
          </p:nvPr>
        </p:nvSpPr>
        <p:spPr>
          <a:noFill/>
        </p:spPr>
        <p:txBody>
          <a:bodyPr/>
          <a:lstStyle/>
          <a:p>
            <a:r>
              <a:rPr lang="en-US" smtClean="0"/>
              <a:t>Washington State University</a:t>
            </a:r>
          </a:p>
        </p:txBody>
      </p:sp>
      <p:sp>
        <p:nvSpPr>
          <p:cNvPr id="75780" name="Rectangle 2"/>
          <p:cNvSpPr>
            <a:spLocks noGrp="1" noRot="1" noChangeAspect="1" noChangeArrowheads="1" noTextEdit="1"/>
          </p:cNvSpPr>
          <p:nvPr>
            <p:ph type="sldImg"/>
          </p:nvPr>
        </p:nvSpPr>
        <p:spPr>
          <a:ln/>
        </p:spPr>
      </p:sp>
      <p:sp>
        <p:nvSpPr>
          <p:cNvPr id="7578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p:spPr>
        <p:txBody>
          <a:bodyPr/>
          <a:lstStyle/>
          <a:p>
            <a:r>
              <a:rPr lang="en-US" smtClean="0"/>
              <a:t>Cpt S 223</a:t>
            </a:r>
          </a:p>
        </p:txBody>
      </p:sp>
      <p:sp>
        <p:nvSpPr>
          <p:cNvPr id="76803" name="Rectangle 6"/>
          <p:cNvSpPr>
            <a:spLocks noGrp="1" noChangeArrowheads="1"/>
          </p:cNvSpPr>
          <p:nvPr>
            <p:ph type="ftr" sz="quarter" idx="4"/>
          </p:nvPr>
        </p:nvSpPr>
        <p:spPr>
          <a:noFill/>
        </p:spPr>
        <p:txBody>
          <a:bodyPr/>
          <a:lstStyle/>
          <a:p>
            <a:r>
              <a:rPr lang="en-US" smtClean="0"/>
              <a:t>Washington State University</a:t>
            </a:r>
          </a:p>
        </p:txBody>
      </p:sp>
      <p:sp>
        <p:nvSpPr>
          <p:cNvPr id="76804" name="Rectangle 2"/>
          <p:cNvSpPr>
            <a:spLocks noGrp="1" noRot="1" noChangeAspect="1" noChangeArrowheads="1" noTextEdit="1"/>
          </p:cNvSpPr>
          <p:nvPr>
            <p:ph type="sldImg"/>
          </p:nvPr>
        </p:nvSpPr>
        <p:spPr>
          <a:ln/>
        </p:spPr>
      </p:sp>
      <p:sp>
        <p:nvSpPr>
          <p:cNvPr id="7680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a:noFill/>
        </p:spPr>
        <p:txBody>
          <a:bodyPr/>
          <a:lstStyle/>
          <a:p>
            <a:r>
              <a:rPr lang="en-US" smtClean="0"/>
              <a:t>Cpt S 223</a:t>
            </a:r>
          </a:p>
        </p:txBody>
      </p:sp>
      <p:sp>
        <p:nvSpPr>
          <p:cNvPr id="77827" name="Rectangle 6"/>
          <p:cNvSpPr>
            <a:spLocks noGrp="1" noChangeArrowheads="1"/>
          </p:cNvSpPr>
          <p:nvPr>
            <p:ph type="ftr" sz="quarter" idx="4"/>
          </p:nvPr>
        </p:nvSpPr>
        <p:spPr>
          <a:noFill/>
        </p:spPr>
        <p:txBody>
          <a:bodyPr/>
          <a:lstStyle/>
          <a:p>
            <a:r>
              <a:rPr lang="en-US" smtClean="0"/>
              <a:t>Washington State University</a:t>
            </a:r>
          </a:p>
        </p:txBody>
      </p:sp>
      <p:sp>
        <p:nvSpPr>
          <p:cNvPr id="77828" name="Rectangle 2"/>
          <p:cNvSpPr>
            <a:spLocks noGrp="1" noRot="1" noChangeAspect="1" noChangeArrowheads="1" noTextEdit="1"/>
          </p:cNvSpPr>
          <p:nvPr>
            <p:ph type="sldImg"/>
          </p:nvPr>
        </p:nvSpPr>
        <p:spPr>
          <a:ln/>
        </p:spPr>
      </p:sp>
      <p:sp>
        <p:nvSpPr>
          <p:cNvPr id="7782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a:noFill/>
        </p:spPr>
        <p:txBody>
          <a:bodyPr/>
          <a:lstStyle/>
          <a:p>
            <a:r>
              <a:rPr lang="en-US" smtClean="0"/>
              <a:t>Cpt S 223</a:t>
            </a:r>
          </a:p>
        </p:txBody>
      </p:sp>
      <p:sp>
        <p:nvSpPr>
          <p:cNvPr id="78851" name="Rectangle 6"/>
          <p:cNvSpPr>
            <a:spLocks noGrp="1" noChangeArrowheads="1"/>
          </p:cNvSpPr>
          <p:nvPr>
            <p:ph type="ftr" sz="quarter" idx="4"/>
          </p:nvPr>
        </p:nvSpPr>
        <p:spPr>
          <a:noFill/>
        </p:spPr>
        <p:txBody>
          <a:bodyPr/>
          <a:lstStyle/>
          <a:p>
            <a:r>
              <a:rPr lang="en-US" smtClean="0"/>
              <a:t>Washington State University</a:t>
            </a:r>
          </a:p>
        </p:txBody>
      </p:sp>
      <p:sp>
        <p:nvSpPr>
          <p:cNvPr id="78852" name="Rectangle 2"/>
          <p:cNvSpPr>
            <a:spLocks noGrp="1" noRot="1" noChangeAspect="1" noChangeArrowheads="1" noTextEdit="1"/>
          </p:cNvSpPr>
          <p:nvPr>
            <p:ph type="sldImg"/>
          </p:nvPr>
        </p:nvSpPr>
        <p:spPr>
          <a:ln/>
        </p:spPr>
      </p:sp>
      <p:sp>
        <p:nvSpPr>
          <p:cNvPr id="7885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a:noFill/>
        </p:spPr>
        <p:txBody>
          <a:bodyPr/>
          <a:lstStyle/>
          <a:p>
            <a:r>
              <a:rPr lang="en-US" smtClean="0"/>
              <a:t>Cpt S 223</a:t>
            </a:r>
          </a:p>
        </p:txBody>
      </p:sp>
      <p:sp>
        <p:nvSpPr>
          <p:cNvPr id="79875" name="Rectangle 6"/>
          <p:cNvSpPr>
            <a:spLocks noGrp="1" noChangeArrowheads="1"/>
          </p:cNvSpPr>
          <p:nvPr>
            <p:ph type="ftr" sz="quarter" idx="4"/>
          </p:nvPr>
        </p:nvSpPr>
        <p:spPr>
          <a:noFill/>
        </p:spPr>
        <p:txBody>
          <a:bodyPr/>
          <a:lstStyle/>
          <a:p>
            <a:r>
              <a:rPr lang="en-US" smtClean="0"/>
              <a:t>Washington State University</a:t>
            </a:r>
          </a:p>
        </p:txBody>
      </p:sp>
      <p:sp>
        <p:nvSpPr>
          <p:cNvPr id="79876" name="Rectangle 2"/>
          <p:cNvSpPr>
            <a:spLocks noGrp="1" noRot="1" noChangeAspect="1" noChangeArrowheads="1" noTextEdit="1"/>
          </p:cNvSpPr>
          <p:nvPr>
            <p:ph type="sldImg"/>
          </p:nvPr>
        </p:nvSpPr>
        <p:spPr>
          <a:ln/>
        </p:spPr>
      </p:sp>
      <p:sp>
        <p:nvSpPr>
          <p:cNvPr id="7987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a:noFill/>
        </p:spPr>
        <p:txBody>
          <a:bodyPr/>
          <a:lstStyle/>
          <a:p>
            <a:r>
              <a:rPr lang="en-US" smtClean="0"/>
              <a:t>Cpt S 223</a:t>
            </a:r>
          </a:p>
        </p:txBody>
      </p:sp>
      <p:sp>
        <p:nvSpPr>
          <p:cNvPr id="80899" name="Rectangle 6"/>
          <p:cNvSpPr>
            <a:spLocks noGrp="1" noChangeArrowheads="1"/>
          </p:cNvSpPr>
          <p:nvPr>
            <p:ph type="ftr" sz="quarter" idx="4"/>
          </p:nvPr>
        </p:nvSpPr>
        <p:spPr>
          <a:noFill/>
        </p:spPr>
        <p:txBody>
          <a:bodyPr/>
          <a:lstStyle/>
          <a:p>
            <a:r>
              <a:rPr lang="en-US" smtClean="0"/>
              <a:t>Washington State University</a:t>
            </a:r>
          </a:p>
        </p:txBody>
      </p:sp>
      <p:sp>
        <p:nvSpPr>
          <p:cNvPr id="80900" name="Rectangle 2"/>
          <p:cNvSpPr>
            <a:spLocks noGrp="1" noRot="1" noChangeAspect="1" noChangeArrowheads="1" noTextEdit="1"/>
          </p:cNvSpPr>
          <p:nvPr>
            <p:ph type="sldImg"/>
          </p:nvPr>
        </p:nvSpPr>
        <p:spPr>
          <a:ln/>
        </p:spPr>
      </p:sp>
      <p:sp>
        <p:nvSpPr>
          <p:cNvPr id="8090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a:noFill/>
        </p:spPr>
        <p:txBody>
          <a:bodyPr/>
          <a:lstStyle/>
          <a:p>
            <a:r>
              <a:rPr lang="en-US" smtClean="0"/>
              <a:t>Cpt S 223</a:t>
            </a:r>
          </a:p>
        </p:txBody>
      </p:sp>
      <p:sp>
        <p:nvSpPr>
          <p:cNvPr id="81923" name="Rectangle 6"/>
          <p:cNvSpPr>
            <a:spLocks noGrp="1" noChangeArrowheads="1"/>
          </p:cNvSpPr>
          <p:nvPr>
            <p:ph type="ftr" sz="quarter" idx="4"/>
          </p:nvPr>
        </p:nvSpPr>
        <p:spPr>
          <a:noFill/>
        </p:spPr>
        <p:txBody>
          <a:bodyPr/>
          <a:lstStyle/>
          <a:p>
            <a:r>
              <a:rPr lang="en-US" smtClean="0"/>
              <a:t>Washington State University</a:t>
            </a:r>
          </a:p>
        </p:txBody>
      </p:sp>
      <p:sp>
        <p:nvSpPr>
          <p:cNvPr id="81924" name="Rectangle 2"/>
          <p:cNvSpPr>
            <a:spLocks noGrp="1" noRot="1" noChangeAspect="1" noChangeArrowheads="1" noTextEdit="1"/>
          </p:cNvSpPr>
          <p:nvPr>
            <p:ph type="sldImg"/>
          </p:nvPr>
        </p:nvSpPr>
        <p:spPr>
          <a:ln/>
        </p:spPr>
      </p:sp>
      <p:sp>
        <p:nvSpPr>
          <p:cNvPr id="8192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a:noFill/>
        </p:spPr>
        <p:txBody>
          <a:bodyPr/>
          <a:lstStyle/>
          <a:p>
            <a:r>
              <a:rPr lang="en-US" smtClean="0"/>
              <a:t>Cpt S 223</a:t>
            </a:r>
          </a:p>
        </p:txBody>
      </p:sp>
      <p:sp>
        <p:nvSpPr>
          <p:cNvPr id="82947" name="Rectangle 6"/>
          <p:cNvSpPr>
            <a:spLocks noGrp="1" noChangeArrowheads="1"/>
          </p:cNvSpPr>
          <p:nvPr>
            <p:ph type="ftr" sz="quarter" idx="4"/>
          </p:nvPr>
        </p:nvSpPr>
        <p:spPr>
          <a:noFill/>
        </p:spPr>
        <p:txBody>
          <a:bodyPr/>
          <a:lstStyle/>
          <a:p>
            <a:r>
              <a:rPr lang="en-US" smtClean="0"/>
              <a:t>Washington State University</a:t>
            </a:r>
          </a:p>
        </p:txBody>
      </p:sp>
      <p:sp>
        <p:nvSpPr>
          <p:cNvPr id="82948" name="Rectangle 2"/>
          <p:cNvSpPr>
            <a:spLocks noGrp="1" noRot="1" noChangeAspect="1" noChangeArrowheads="1" noTextEdit="1"/>
          </p:cNvSpPr>
          <p:nvPr>
            <p:ph type="sldImg"/>
          </p:nvPr>
        </p:nvSpPr>
        <p:spPr>
          <a:ln/>
        </p:spPr>
      </p:sp>
      <p:sp>
        <p:nvSpPr>
          <p:cNvPr id="8294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a:noFill/>
        </p:spPr>
        <p:txBody>
          <a:bodyPr/>
          <a:lstStyle/>
          <a:p>
            <a:r>
              <a:rPr lang="en-US" smtClean="0"/>
              <a:t>Cpt S 223</a:t>
            </a:r>
          </a:p>
        </p:txBody>
      </p:sp>
      <p:sp>
        <p:nvSpPr>
          <p:cNvPr id="65539" name="Rectangle 6"/>
          <p:cNvSpPr>
            <a:spLocks noGrp="1" noChangeArrowheads="1"/>
          </p:cNvSpPr>
          <p:nvPr>
            <p:ph type="ftr" sz="quarter" idx="4"/>
          </p:nvPr>
        </p:nvSpPr>
        <p:spPr>
          <a:noFill/>
        </p:spPr>
        <p:txBody>
          <a:bodyPr/>
          <a:lstStyle/>
          <a:p>
            <a:r>
              <a:rPr lang="en-US" smtClean="0"/>
              <a:t>Washington State University</a:t>
            </a:r>
          </a:p>
        </p:txBody>
      </p:sp>
      <p:sp>
        <p:nvSpPr>
          <p:cNvPr id="65540" name="Rectangle 2"/>
          <p:cNvSpPr>
            <a:spLocks noGrp="1" noRot="1" noChangeAspect="1" noChangeArrowheads="1" noTextEdit="1"/>
          </p:cNvSpPr>
          <p:nvPr>
            <p:ph type="sldImg"/>
          </p:nvPr>
        </p:nvSpPr>
        <p:spPr>
          <a:ln/>
        </p:spPr>
      </p:sp>
      <p:sp>
        <p:nvSpPr>
          <p:cNvPr id="6554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a:noFill/>
        </p:spPr>
        <p:txBody>
          <a:bodyPr/>
          <a:lstStyle/>
          <a:p>
            <a:r>
              <a:rPr lang="en-US" smtClean="0"/>
              <a:t>Cpt S 223</a:t>
            </a:r>
          </a:p>
        </p:txBody>
      </p:sp>
      <p:sp>
        <p:nvSpPr>
          <p:cNvPr id="83971" name="Rectangle 6"/>
          <p:cNvSpPr>
            <a:spLocks noGrp="1" noChangeArrowheads="1"/>
          </p:cNvSpPr>
          <p:nvPr>
            <p:ph type="ftr" sz="quarter" idx="4"/>
          </p:nvPr>
        </p:nvSpPr>
        <p:spPr>
          <a:noFill/>
        </p:spPr>
        <p:txBody>
          <a:bodyPr/>
          <a:lstStyle/>
          <a:p>
            <a:r>
              <a:rPr lang="en-US" smtClean="0"/>
              <a:t>Washington State University</a:t>
            </a:r>
          </a:p>
        </p:txBody>
      </p:sp>
      <p:sp>
        <p:nvSpPr>
          <p:cNvPr id="83972" name="Rectangle 2"/>
          <p:cNvSpPr>
            <a:spLocks noGrp="1" noRot="1" noChangeAspect="1" noChangeArrowheads="1" noTextEdit="1"/>
          </p:cNvSpPr>
          <p:nvPr>
            <p:ph type="sldImg"/>
          </p:nvPr>
        </p:nvSpPr>
        <p:spPr>
          <a:ln/>
        </p:spPr>
      </p:sp>
      <p:sp>
        <p:nvSpPr>
          <p:cNvPr id="8397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a:noFill/>
        </p:spPr>
        <p:txBody>
          <a:bodyPr/>
          <a:lstStyle/>
          <a:p>
            <a:r>
              <a:rPr lang="en-US" smtClean="0"/>
              <a:t>Cpt S 223</a:t>
            </a:r>
          </a:p>
        </p:txBody>
      </p:sp>
      <p:sp>
        <p:nvSpPr>
          <p:cNvPr id="84995" name="Rectangle 6"/>
          <p:cNvSpPr>
            <a:spLocks noGrp="1" noChangeArrowheads="1"/>
          </p:cNvSpPr>
          <p:nvPr>
            <p:ph type="ftr" sz="quarter" idx="4"/>
          </p:nvPr>
        </p:nvSpPr>
        <p:spPr>
          <a:noFill/>
        </p:spPr>
        <p:txBody>
          <a:bodyPr/>
          <a:lstStyle/>
          <a:p>
            <a:r>
              <a:rPr lang="en-US" smtClean="0"/>
              <a:t>Washington State University</a:t>
            </a:r>
          </a:p>
        </p:txBody>
      </p:sp>
      <p:sp>
        <p:nvSpPr>
          <p:cNvPr id="84996" name="Rectangle 2"/>
          <p:cNvSpPr>
            <a:spLocks noGrp="1" noRot="1" noChangeAspect="1" noChangeArrowheads="1" noTextEdit="1"/>
          </p:cNvSpPr>
          <p:nvPr>
            <p:ph type="sldImg"/>
          </p:nvPr>
        </p:nvSpPr>
        <p:spPr>
          <a:ln/>
        </p:spPr>
      </p:sp>
      <p:sp>
        <p:nvSpPr>
          <p:cNvPr id="8499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a:noFill/>
        </p:spPr>
        <p:txBody>
          <a:bodyPr/>
          <a:lstStyle/>
          <a:p>
            <a:r>
              <a:rPr lang="en-US" smtClean="0"/>
              <a:t>Cpt S 223</a:t>
            </a:r>
          </a:p>
        </p:txBody>
      </p:sp>
      <p:sp>
        <p:nvSpPr>
          <p:cNvPr id="86019" name="Rectangle 6"/>
          <p:cNvSpPr>
            <a:spLocks noGrp="1" noChangeArrowheads="1"/>
          </p:cNvSpPr>
          <p:nvPr>
            <p:ph type="ftr" sz="quarter" idx="4"/>
          </p:nvPr>
        </p:nvSpPr>
        <p:spPr>
          <a:noFill/>
        </p:spPr>
        <p:txBody>
          <a:bodyPr/>
          <a:lstStyle/>
          <a:p>
            <a:r>
              <a:rPr lang="en-US" smtClean="0"/>
              <a:t>Washington State University</a:t>
            </a:r>
          </a:p>
        </p:txBody>
      </p:sp>
      <p:sp>
        <p:nvSpPr>
          <p:cNvPr id="86020" name="Rectangle 2"/>
          <p:cNvSpPr>
            <a:spLocks noGrp="1" noRot="1" noChangeAspect="1" noChangeArrowheads="1" noTextEdit="1"/>
          </p:cNvSpPr>
          <p:nvPr>
            <p:ph type="sldImg"/>
          </p:nvPr>
        </p:nvSpPr>
        <p:spPr>
          <a:ln/>
        </p:spPr>
      </p:sp>
      <p:sp>
        <p:nvSpPr>
          <p:cNvPr id="8602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a:noFill/>
        </p:spPr>
        <p:txBody>
          <a:bodyPr/>
          <a:lstStyle/>
          <a:p>
            <a:r>
              <a:rPr lang="en-US" smtClean="0"/>
              <a:t>Cpt S 223</a:t>
            </a:r>
          </a:p>
        </p:txBody>
      </p:sp>
      <p:sp>
        <p:nvSpPr>
          <p:cNvPr id="87043" name="Rectangle 6"/>
          <p:cNvSpPr>
            <a:spLocks noGrp="1" noChangeArrowheads="1"/>
          </p:cNvSpPr>
          <p:nvPr>
            <p:ph type="ftr" sz="quarter" idx="4"/>
          </p:nvPr>
        </p:nvSpPr>
        <p:spPr>
          <a:noFill/>
        </p:spPr>
        <p:txBody>
          <a:bodyPr/>
          <a:lstStyle/>
          <a:p>
            <a:r>
              <a:rPr lang="en-US" smtClean="0"/>
              <a:t>Washington State University</a:t>
            </a:r>
          </a:p>
        </p:txBody>
      </p:sp>
      <p:sp>
        <p:nvSpPr>
          <p:cNvPr id="87044" name="Rectangle 2"/>
          <p:cNvSpPr>
            <a:spLocks noGrp="1" noRot="1" noChangeAspect="1" noChangeArrowheads="1" noTextEdit="1"/>
          </p:cNvSpPr>
          <p:nvPr>
            <p:ph type="sldImg"/>
          </p:nvPr>
        </p:nvSpPr>
        <p:spPr>
          <a:ln/>
        </p:spPr>
      </p:sp>
      <p:sp>
        <p:nvSpPr>
          <p:cNvPr id="8704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a:noFill/>
        </p:spPr>
        <p:txBody>
          <a:bodyPr/>
          <a:lstStyle/>
          <a:p>
            <a:r>
              <a:rPr lang="en-US" smtClean="0"/>
              <a:t>Cpt S 223</a:t>
            </a:r>
          </a:p>
        </p:txBody>
      </p:sp>
      <p:sp>
        <p:nvSpPr>
          <p:cNvPr id="88067" name="Rectangle 6"/>
          <p:cNvSpPr>
            <a:spLocks noGrp="1" noChangeArrowheads="1"/>
          </p:cNvSpPr>
          <p:nvPr>
            <p:ph type="ftr" sz="quarter" idx="4"/>
          </p:nvPr>
        </p:nvSpPr>
        <p:spPr>
          <a:noFill/>
        </p:spPr>
        <p:txBody>
          <a:bodyPr/>
          <a:lstStyle/>
          <a:p>
            <a:r>
              <a:rPr lang="en-US" smtClean="0"/>
              <a:t>Washington State University</a:t>
            </a:r>
          </a:p>
        </p:txBody>
      </p:sp>
      <p:sp>
        <p:nvSpPr>
          <p:cNvPr id="88068" name="Rectangle 2"/>
          <p:cNvSpPr>
            <a:spLocks noGrp="1" noRot="1" noChangeAspect="1" noChangeArrowheads="1" noTextEdit="1"/>
          </p:cNvSpPr>
          <p:nvPr>
            <p:ph type="sldImg"/>
          </p:nvPr>
        </p:nvSpPr>
        <p:spPr>
          <a:ln/>
        </p:spPr>
      </p:sp>
      <p:sp>
        <p:nvSpPr>
          <p:cNvPr id="8806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a:noFill/>
        </p:spPr>
        <p:txBody>
          <a:bodyPr/>
          <a:lstStyle/>
          <a:p>
            <a:r>
              <a:rPr lang="en-US" smtClean="0"/>
              <a:t>Cpt S 223</a:t>
            </a:r>
          </a:p>
        </p:txBody>
      </p:sp>
      <p:sp>
        <p:nvSpPr>
          <p:cNvPr id="89091" name="Rectangle 6"/>
          <p:cNvSpPr>
            <a:spLocks noGrp="1" noChangeArrowheads="1"/>
          </p:cNvSpPr>
          <p:nvPr>
            <p:ph type="ftr" sz="quarter" idx="4"/>
          </p:nvPr>
        </p:nvSpPr>
        <p:spPr>
          <a:noFill/>
        </p:spPr>
        <p:txBody>
          <a:bodyPr/>
          <a:lstStyle/>
          <a:p>
            <a:r>
              <a:rPr lang="en-US" smtClean="0"/>
              <a:t>Washington State University</a:t>
            </a:r>
          </a:p>
        </p:txBody>
      </p:sp>
      <p:sp>
        <p:nvSpPr>
          <p:cNvPr id="89092" name="Rectangle 2"/>
          <p:cNvSpPr>
            <a:spLocks noGrp="1" noRot="1" noChangeAspect="1" noChangeArrowheads="1" noTextEdit="1"/>
          </p:cNvSpPr>
          <p:nvPr>
            <p:ph type="sldImg"/>
          </p:nvPr>
        </p:nvSpPr>
        <p:spPr>
          <a:ln/>
        </p:spPr>
      </p:sp>
      <p:sp>
        <p:nvSpPr>
          <p:cNvPr id="8909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a:noFill/>
        </p:spPr>
        <p:txBody>
          <a:bodyPr/>
          <a:lstStyle/>
          <a:p>
            <a:r>
              <a:rPr lang="en-US" smtClean="0"/>
              <a:t>Cpt S 223</a:t>
            </a:r>
          </a:p>
        </p:txBody>
      </p:sp>
      <p:sp>
        <p:nvSpPr>
          <p:cNvPr id="90115" name="Rectangle 6"/>
          <p:cNvSpPr>
            <a:spLocks noGrp="1" noChangeArrowheads="1"/>
          </p:cNvSpPr>
          <p:nvPr>
            <p:ph type="ftr" sz="quarter" idx="4"/>
          </p:nvPr>
        </p:nvSpPr>
        <p:spPr>
          <a:noFill/>
        </p:spPr>
        <p:txBody>
          <a:bodyPr/>
          <a:lstStyle/>
          <a:p>
            <a:r>
              <a:rPr lang="en-US" smtClean="0"/>
              <a:t>Washington State University</a:t>
            </a:r>
          </a:p>
        </p:txBody>
      </p:sp>
      <p:sp>
        <p:nvSpPr>
          <p:cNvPr id="90116" name="Rectangle 2"/>
          <p:cNvSpPr>
            <a:spLocks noGrp="1" noRot="1" noChangeAspect="1" noChangeArrowheads="1" noTextEdit="1"/>
          </p:cNvSpPr>
          <p:nvPr>
            <p:ph type="sldImg"/>
          </p:nvPr>
        </p:nvSpPr>
        <p:spPr>
          <a:xfrm>
            <a:off x="1258888" y="720725"/>
            <a:ext cx="4800600" cy="3600450"/>
          </a:xfrm>
          <a:solidFill>
            <a:srgbClr val="FFFFFF"/>
          </a:solidFill>
          <a:ln/>
        </p:spPr>
      </p:sp>
      <p:sp>
        <p:nvSpPr>
          <p:cNvPr id="90117" name="Rectangle 3"/>
          <p:cNvSpPr>
            <a:spLocks noGrp="1" noChangeArrowheads="1"/>
          </p:cNvSpPr>
          <p:nvPr>
            <p:ph type="body" idx="1"/>
          </p:nvPr>
        </p:nvSpPr>
        <p:spPr>
          <a:xfrm>
            <a:off x="974725" y="4560888"/>
            <a:ext cx="5365750" cy="4319587"/>
          </a:xfrm>
          <a:solidFill>
            <a:srgbClr val="FFFFFF"/>
          </a:solidFill>
          <a:ln>
            <a:solidFill>
              <a:srgbClr val="000000"/>
            </a:solidFill>
          </a:ln>
        </p:spPr>
        <p:txBody>
          <a:bodyPr lIns="91432" tIns="45716" rIns="91432" bIns="45716"/>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a:noFill/>
        </p:spPr>
        <p:txBody>
          <a:bodyPr/>
          <a:lstStyle/>
          <a:p>
            <a:r>
              <a:rPr lang="en-US" smtClean="0"/>
              <a:t>Cpt S 223</a:t>
            </a:r>
          </a:p>
        </p:txBody>
      </p:sp>
      <p:sp>
        <p:nvSpPr>
          <p:cNvPr id="91139" name="Rectangle 6"/>
          <p:cNvSpPr>
            <a:spLocks noGrp="1" noChangeArrowheads="1"/>
          </p:cNvSpPr>
          <p:nvPr>
            <p:ph type="ftr" sz="quarter" idx="4"/>
          </p:nvPr>
        </p:nvSpPr>
        <p:spPr>
          <a:noFill/>
        </p:spPr>
        <p:txBody>
          <a:bodyPr/>
          <a:lstStyle/>
          <a:p>
            <a:r>
              <a:rPr lang="en-US" smtClean="0"/>
              <a:t>Washington State University</a:t>
            </a:r>
          </a:p>
        </p:txBody>
      </p:sp>
      <p:sp>
        <p:nvSpPr>
          <p:cNvPr id="91140" name="Rectangle 2"/>
          <p:cNvSpPr>
            <a:spLocks noGrp="1" noRot="1" noChangeAspect="1" noChangeArrowheads="1" noTextEdit="1"/>
          </p:cNvSpPr>
          <p:nvPr>
            <p:ph type="sldImg"/>
          </p:nvPr>
        </p:nvSpPr>
        <p:spPr>
          <a:xfrm>
            <a:off x="1258888" y="720725"/>
            <a:ext cx="4800600" cy="3600450"/>
          </a:xfrm>
          <a:solidFill>
            <a:srgbClr val="FFFFFF"/>
          </a:solidFill>
          <a:ln/>
        </p:spPr>
      </p:sp>
      <p:sp>
        <p:nvSpPr>
          <p:cNvPr id="91141" name="Rectangle 3"/>
          <p:cNvSpPr>
            <a:spLocks noGrp="1" noChangeArrowheads="1"/>
          </p:cNvSpPr>
          <p:nvPr>
            <p:ph type="body" idx="1"/>
          </p:nvPr>
        </p:nvSpPr>
        <p:spPr>
          <a:xfrm>
            <a:off x="974725" y="4560888"/>
            <a:ext cx="5365750" cy="4319587"/>
          </a:xfrm>
          <a:solidFill>
            <a:srgbClr val="FFFFFF"/>
          </a:solidFill>
          <a:ln>
            <a:solidFill>
              <a:srgbClr val="000000"/>
            </a:solidFill>
          </a:ln>
        </p:spPr>
        <p:txBody>
          <a:bodyPr lIns="91432" tIns="45716" rIns="91432" bIns="45716"/>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90E95527-1C73-4D73-8123-65299536A95F}" type="slidenum">
              <a:rPr lang="zh-CN" altLang="en-US" smtClean="0"/>
              <a:pPr/>
              <a:t>34</a:t>
            </a:fld>
            <a:endParaRPr lang="en-US" altLang="zh-CN"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A56ABE06-CF12-4D48-87BB-6F41E3CCB5B9}" type="slidenum">
              <a:rPr lang="zh-CN" altLang="en-US" smtClean="0"/>
              <a:pPr/>
              <a:t>35</a:t>
            </a:fld>
            <a:endParaRPr lang="en-US" altLang="zh-CN"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p:spPr>
        <p:txBody>
          <a:bodyPr/>
          <a:lstStyle/>
          <a:p>
            <a:r>
              <a:rPr lang="en-US" smtClean="0"/>
              <a:t>Cpt S 223</a:t>
            </a:r>
          </a:p>
        </p:txBody>
      </p:sp>
      <p:sp>
        <p:nvSpPr>
          <p:cNvPr id="66563" name="Rectangle 6"/>
          <p:cNvSpPr>
            <a:spLocks noGrp="1" noChangeArrowheads="1"/>
          </p:cNvSpPr>
          <p:nvPr>
            <p:ph type="ftr" sz="quarter" idx="4"/>
          </p:nvPr>
        </p:nvSpPr>
        <p:spPr>
          <a:noFill/>
        </p:spPr>
        <p:txBody>
          <a:bodyPr/>
          <a:lstStyle/>
          <a:p>
            <a:r>
              <a:rPr lang="en-US" smtClean="0"/>
              <a:t>Washington State University</a:t>
            </a:r>
          </a:p>
        </p:txBody>
      </p:sp>
      <p:sp>
        <p:nvSpPr>
          <p:cNvPr id="66564" name="Rectangle 2"/>
          <p:cNvSpPr>
            <a:spLocks noGrp="1" noRot="1" noChangeAspect="1" noChangeArrowheads="1" noTextEdit="1"/>
          </p:cNvSpPr>
          <p:nvPr>
            <p:ph type="sldImg"/>
          </p:nvPr>
        </p:nvSpPr>
        <p:spPr>
          <a:ln/>
        </p:spPr>
      </p:sp>
      <p:sp>
        <p:nvSpPr>
          <p:cNvPr id="6656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DE8262C1-F53F-4D32-B5F0-CF2EC7B006ED}" type="slidenum">
              <a:rPr lang="zh-CN" altLang="en-US" smtClean="0"/>
              <a:pPr/>
              <a:t>36</a:t>
            </a:fld>
            <a:endParaRPr lang="en-US" altLang="zh-CN"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C2575573-50A5-430C-925B-4B5C23C42659}" type="slidenum">
              <a:rPr lang="zh-CN" altLang="en-US" smtClean="0"/>
              <a:pPr/>
              <a:t>37</a:t>
            </a:fld>
            <a:endParaRPr lang="en-US" altLang="zh-CN"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7FDBC002-8D1B-4F61-B115-ACCECCA90DD5}" type="slidenum">
              <a:rPr lang="zh-CN" altLang="en-US" smtClean="0"/>
              <a:pPr/>
              <a:t>38</a:t>
            </a:fld>
            <a:endParaRPr lang="en-US" altLang="zh-CN"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AF1D0B31-72F6-4E88-B623-0EF128152818}" type="slidenum">
              <a:rPr lang="zh-CN" altLang="en-US" smtClean="0"/>
              <a:pPr/>
              <a:t>39</a:t>
            </a:fld>
            <a:endParaRPr lang="en-US" altLang="zh-CN"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58C59F60-6B94-4F52-9324-3FBE32044025}" type="slidenum">
              <a:rPr lang="zh-CN" altLang="en-US" smtClean="0"/>
              <a:pPr/>
              <a:t>40</a:t>
            </a:fld>
            <a:endParaRPr lang="en-US" altLang="zh-CN" smtClean="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a:noFill/>
        </p:spPr>
        <p:txBody>
          <a:bodyPr/>
          <a:lstStyle/>
          <a:p>
            <a:r>
              <a:rPr lang="en-US" smtClean="0"/>
              <a:t>Cpt S 223</a:t>
            </a:r>
          </a:p>
        </p:txBody>
      </p:sp>
      <p:sp>
        <p:nvSpPr>
          <p:cNvPr id="99331" name="Rectangle 6"/>
          <p:cNvSpPr>
            <a:spLocks noGrp="1" noChangeArrowheads="1"/>
          </p:cNvSpPr>
          <p:nvPr>
            <p:ph type="ftr" sz="quarter" idx="4"/>
          </p:nvPr>
        </p:nvSpPr>
        <p:spPr>
          <a:noFill/>
        </p:spPr>
        <p:txBody>
          <a:bodyPr/>
          <a:lstStyle/>
          <a:p>
            <a:r>
              <a:rPr lang="en-US" smtClean="0"/>
              <a:t>Washington State University</a:t>
            </a:r>
          </a:p>
        </p:txBody>
      </p:sp>
      <p:sp>
        <p:nvSpPr>
          <p:cNvPr id="99332" name="Rectangle 2"/>
          <p:cNvSpPr>
            <a:spLocks noGrp="1" noRot="1" noChangeAspect="1" noChangeArrowheads="1" noTextEdit="1"/>
          </p:cNvSpPr>
          <p:nvPr>
            <p:ph type="sldImg"/>
          </p:nvPr>
        </p:nvSpPr>
        <p:spPr>
          <a:xfrm>
            <a:off x="1258888" y="720725"/>
            <a:ext cx="4800600" cy="3600450"/>
          </a:xfrm>
          <a:solidFill>
            <a:srgbClr val="FFFFFF"/>
          </a:solidFill>
          <a:ln/>
        </p:spPr>
      </p:sp>
      <p:sp>
        <p:nvSpPr>
          <p:cNvPr id="99333" name="Rectangle 3"/>
          <p:cNvSpPr>
            <a:spLocks noGrp="1" noChangeArrowheads="1"/>
          </p:cNvSpPr>
          <p:nvPr>
            <p:ph type="body" idx="1"/>
          </p:nvPr>
        </p:nvSpPr>
        <p:spPr>
          <a:xfrm>
            <a:off x="974725" y="4560888"/>
            <a:ext cx="5365750" cy="4319587"/>
          </a:xfrm>
          <a:solidFill>
            <a:srgbClr val="FFFFFF"/>
          </a:solidFill>
          <a:ln>
            <a:solidFill>
              <a:srgbClr val="000000"/>
            </a:solidFill>
          </a:ln>
        </p:spPr>
        <p:txBody>
          <a:bodyPr lIns="91432" tIns="45716" rIns="91432" bIns="45716"/>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p:spPr>
        <p:txBody>
          <a:bodyPr/>
          <a:lstStyle/>
          <a:p>
            <a:r>
              <a:rPr lang="en-US" smtClean="0"/>
              <a:t>Cpt S 223</a:t>
            </a:r>
          </a:p>
        </p:txBody>
      </p:sp>
      <p:sp>
        <p:nvSpPr>
          <p:cNvPr id="67587" name="Rectangle 6"/>
          <p:cNvSpPr>
            <a:spLocks noGrp="1" noChangeArrowheads="1"/>
          </p:cNvSpPr>
          <p:nvPr>
            <p:ph type="ftr" sz="quarter" idx="4"/>
          </p:nvPr>
        </p:nvSpPr>
        <p:spPr>
          <a:noFill/>
        </p:spPr>
        <p:txBody>
          <a:bodyPr/>
          <a:lstStyle/>
          <a:p>
            <a:r>
              <a:rPr lang="en-US" smtClean="0"/>
              <a:t>Washington State University</a:t>
            </a:r>
          </a:p>
        </p:txBody>
      </p:sp>
      <p:sp>
        <p:nvSpPr>
          <p:cNvPr id="67588" name="Rectangle 2"/>
          <p:cNvSpPr>
            <a:spLocks noGrp="1" noRot="1" noChangeAspect="1" noChangeArrowheads="1" noTextEdit="1"/>
          </p:cNvSpPr>
          <p:nvPr>
            <p:ph type="sldImg"/>
          </p:nvPr>
        </p:nvSpPr>
        <p:spPr>
          <a:ln/>
        </p:spPr>
      </p:sp>
      <p:sp>
        <p:nvSpPr>
          <p:cNvPr id="6758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p:spPr>
        <p:txBody>
          <a:bodyPr/>
          <a:lstStyle/>
          <a:p>
            <a:r>
              <a:rPr lang="en-US" smtClean="0"/>
              <a:t>Cpt S 223</a:t>
            </a:r>
          </a:p>
        </p:txBody>
      </p:sp>
      <p:sp>
        <p:nvSpPr>
          <p:cNvPr id="68611" name="Rectangle 6"/>
          <p:cNvSpPr>
            <a:spLocks noGrp="1" noChangeArrowheads="1"/>
          </p:cNvSpPr>
          <p:nvPr>
            <p:ph type="ftr" sz="quarter" idx="4"/>
          </p:nvPr>
        </p:nvSpPr>
        <p:spPr>
          <a:noFill/>
        </p:spPr>
        <p:txBody>
          <a:bodyPr/>
          <a:lstStyle/>
          <a:p>
            <a:r>
              <a:rPr lang="en-US" smtClean="0"/>
              <a:t>Washington State University</a:t>
            </a:r>
          </a:p>
        </p:txBody>
      </p:sp>
      <p:sp>
        <p:nvSpPr>
          <p:cNvPr id="68612" name="Rectangle 2"/>
          <p:cNvSpPr>
            <a:spLocks noGrp="1" noRot="1" noChangeAspect="1" noChangeArrowheads="1" noTextEdit="1"/>
          </p:cNvSpPr>
          <p:nvPr>
            <p:ph type="sldImg"/>
          </p:nvPr>
        </p:nvSpPr>
        <p:spPr>
          <a:ln/>
        </p:spPr>
      </p:sp>
      <p:sp>
        <p:nvSpPr>
          <p:cNvPr id="6861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p:spPr>
        <p:txBody>
          <a:bodyPr/>
          <a:lstStyle/>
          <a:p>
            <a:r>
              <a:rPr lang="en-US" smtClean="0"/>
              <a:t>Cpt S 223</a:t>
            </a:r>
          </a:p>
        </p:txBody>
      </p:sp>
      <p:sp>
        <p:nvSpPr>
          <p:cNvPr id="69635" name="Rectangle 6"/>
          <p:cNvSpPr>
            <a:spLocks noGrp="1" noChangeArrowheads="1"/>
          </p:cNvSpPr>
          <p:nvPr>
            <p:ph type="ftr" sz="quarter" idx="4"/>
          </p:nvPr>
        </p:nvSpPr>
        <p:spPr>
          <a:noFill/>
        </p:spPr>
        <p:txBody>
          <a:bodyPr/>
          <a:lstStyle/>
          <a:p>
            <a:r>
              <a:rPr lang="en-US" smtClean="0"/>
              <a:t>Washington State University</a:t>
            </a:r>
          </a:p>
        </p:txBody>
      </p:sp>
      <p:sp>
        <p:nvSpPr>
          <p:cNvPr id="69636" name="Rectangle 2"/>
          <p:cNvSpPr>
            <a:spLocks noGrp="1" noRot="1" noChangeAspect="1" noChangeArrowheads="1" noTextEdit="1"/>
          </p:cNvSpPr>
          <p:nvPr>
            <p:ph type="sldImg"/>
          </p:nvPr>
        </p:nvSpPr>
        <p:spPr>
          <a:ln/>
        </p:spPr>
      </p:sp>
      <p:sp>
        <p:nvSpPr>
          <p:cNvPr id="6963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a:noFill/>
        </p:spPr>
        <p:txBody>
          <a:bodyPr/>
          <a:lstStyle/>
          <a:p>
            <a:r>
              <a:rPr lang="en-US" smtClean="0"/>
              <a:t>Cpt S 223</a:t>
            </a:r>
          </a:p>
        </p:txBody>
      </p:sp>
      <p:sp>
        <p:nvSpPr>
          <p:cNvPr id="70659" name="Rectangle 6"/>
          <p:cNvSpPr>
            <a:spLocks noGrp="1" noChangeArrowheads="1"/>
          </p:cNvSpPr>
          <p:nvPr>
            <p:ph type="ftr" sz="quarter" idx="4"/>
          </p:nvPr>
        </p:nvSpPr>
        <p:spPr>
          <a:noFill/>
        </p:spPr>
        <p:txBody>
          <a:bodyPr/>
          <a:lstStyle/>
          <a:p>
            <a:r>
              <a:rPr lang="en-US" smtClean="0"/>
              <a:t>Washington State University</a:t>
            </a:r>
          </a:p>
        </p:txBody>
      </p:sp>
      <p:sp>
        <p:nvSpPr>
          <p:cNvPr id="70660" name="Rectangle 2"/>
          <p:cNvSpPr>
            <a:spLocks noGrp="1" noRot="1" noChangeAspect="1" noChangeArrowheads="1" noTextEdit="1"/>
          </p:cNvSpPr>
          <p:nvPr>
            <p:ph type="sldImg"/>
          </p:nvPr>
        </p:nvSpPr>
        <p:spPr>
          <a:ln/>
        </p:spPr>
      </p:sp>
      <p:sp>
        <p:nvSpPr>
          <p:cNvPr id="7066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a:noFill/>
        </p:spPr>
        <p:txBody>
          <a:bodyPr/>
          <a:lstStyle/>
          <a:p>
            <a:r>
              <a:rPr lang="en-US" smtClean="0"/>
              <a:t>Cpt S 223</a:t>
            </a:r>
          </a:p>
        </p:txBody>
      </p:sp>
      <p:sp>
        <p:nvSpPr>
          <p:cNvPr id="71683" name="Rectangle 6"/>
          <p:cNvSpPr>
            <a:spLocks noGrp="1" noChangeArrowheads="1"/>
          </p:cNvSpPr>
          <p:nvPr>
            <p:ph type="ftr" sz="quarter" idx="4"/>
          </p:nvPr>
        </p:nvSpPr>
        <p:spPr>
          <a:noFill/>
        </p:spPr>
        <p:txBody>
          <a:bodyPr/>
          <a:lstStyle/>
          <a:p>
            <a:r>
              <a:rPr lang="en-US" smtClean="0"/>
              <a:t>Washington State University</a:t>
            </a:r>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a:noFill/>
        </p:spPr>
        <p:txBody>
          <a:bodyPr/>
          <a:lstStyle/>
          <a:p>
            <a:r>
              <a:rPr lang="en-US" smtClean="0"/>
              <a:t>Cpt S 223</a:t>
            </a:r>
          </a:p>
        </p:txBody>
      </p:sp>
      <p:sp>
        <p:nvSpPr>
          <p:cNvPr id="72707" name="Rectangle 6"/>
          <p:cNvSpPr>
            <a:spLocks noGrp="1" noChangeArrowheads="1"/>
          </p:cNvSpPr>
          <p:nvPr>
            <p:ph type="ftr" sz="quarter" idx="4"/>
          </p:nvPr>
        </p:nvSpPr>
        <p:spPr>
          <a:noFill/>
        </p:spPr>
        <p:txBody>
          <a:bodyPr/>
          <a:lstStyle/>
          <a:p>
            <a:r>
              <a:rPr lang="en-US" smtClean="0"/>
              <a:t>Washington State University</a:t>
            </a:r>
          </a:p>
        </p:txBody>
      </p:sp>
      <p:sp>
        <p:nvSpPr>
          <p:cNvPr id="72708" name="Rectangle 2"/>
          <p:cNvSpPr>
            <a:spLocks noGrp="1" noRot="1" noChangeAspect="1" noChangeArrowheads="1" noTextEdit="1"/>
          </p:cNvSpPr>
          <p:nvPr>
            <p:ph type="sldImg"/>
          </p:nvPr>
        </p:nvSpPr>
        <p:spPr>
          <a:ln/>
        </p:spPr>
      </p:sp>
      <p:sp>
        <p:nvSpPr>
          <p:cNvPr id="7270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lvl1pPr>
              <a:defRPr/>
            </a:lvl1pPr>
          </a:lstStyle>
          <a:p>
            <a:pPr>
              <a:defRPr/>
            </a:pPr>
            <a:r>
              <a:rPr lang="en-US" smtClean="0"/>
              <a:t>Dept. Of  IT</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Data Structures</a:t>
            </a:r>
          </a:p>
        </p:txBody>
      </p:sp>
      <p:sp>
        <p:nvSpPr>
          <p:cNvPr id="6" name="Slide Number Placeholder 5"/>
          <p:cNvSpPr>
            <a:spLocks noGrp="1"/>
          </p:cNvSpPr>
          <p:nvPr>
            <p:ph type="sldNum" sz="quarter" idx="12"/>
          </p:nvPr>
        </p:nvSpPr>
        <p:spPr/>
        <p:txBody>
          <a:bodyPr/>
          <a:lstStyle>
            <a:lvl1pPr>
              <a:defRPr/>
            </a:lvl1pPr>
          </a:lstStyle>
          <a:p>
            <a:pPr>
              <a:defRPr/>
            </a:pPr>
            <a:fld id="{91F583B0-B905-427C-AEAC-F24BE717963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r>
              <a:rPr lang="en-US" smtClean="0"/>
              <a:t>Dept. Of  IT</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Data Structures</a:t>
            </a:r>
          </a:p>
        </p:txBody>
      </p:sp>
      <p:sp>
        <p:nvSpPr>
          <p:cNvPr id="6" name="Slide Number Placeholder 5"/>
          <p:cNvSpPr>
            <a:spLocks noGrp="1"/>
          </p:cNvSpPr>
          <p:nvPr>
            <p:ph type="sldNum" sz="quarter" idx="12"/>
          </p:nvPr>
        </p:nvSpPr>
        <p:spPr/>
        <p:txBody>
          <a:bodyPr/>
          <a:lstStyle>
            <a:lvl1pPr>
              <a:defRPr/>
            </a:lvl1pPr>
          </a:lstStyle>
          <a:p>
            <a:pPr>
              <a:defRPr/>
            </a:pPr>
            <a:fld id="{1743358E-560C-4133-A678-CB1F212D9FB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r>
              <a:rPr lang="en-US" smtClean="0"/>
              <a:t>Dept. Of  IT</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Data Structures</a:t>
            </a:r>
          </a:p>
        </p:txBody>
      </p:sp>
      <p:sp>
        <p:nvSpPr>
          <p:cNvPr id="6" name="Slide Number Placeholder 5"/>
          <p:cNvSpPr>
            <a:spLocks noGrp="1"/>
          </p:cNvSpPr>
          <p:nvPr>
            <p:ph type="sldNum" sz="quarter" idx="12"/>
          </p:nvPr>
        </p:nvSpPr>
        <p:spPr/>
        <p:txBody>
          <a:bodyPr/>
          <a:lstStyle>
            <a:lvl1pPr>
              <a:defRPr/>
            </a:lvl1pPr>
          </a:lstStyle>
          <a:p>
            <a:pPr>
              <a:defRPr/>
            </a:pPr>
            <a:fld id="{4DF67625-5121-4326-B522-6308B843F93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sldNum" sz="quarter" idx="10"/>
          </p:nvPr>
        </p:nvSpPr>
        <p:spPr/>
        <p:txBody>
          <a:bodyPr/>
          <a:lstStyle>
            <a:lvl1pPr>
              <a:defRPr/>
            </a:lvl1pPr>
          </a:lstStyle>
          <a:p>
            <a:pPr>
              <a:defRPr/>
            </a:pPr>
            <a:fld id="{1D94378A-5635-4353-A8F0-23A7355DA68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r>
              <a:rPr lang="en-US" smtClean="0"/>
              <a:t>Dept. Of  IT</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Data Structures</a:t>
            </a:r>
          </a:p>
        </p:txBody>
      </p:sp>
      <p:sp>
        <p:nvSpPr>
          <p:cNvPr id="6" name="Slide Number Placeholder 5"/>
          <p:cNvSpPr>
            <a:spLocks noGrp="1"/>
          </p:cNvSpPr>
          <p:nvPr>
            <p:ph type="sldNum" sz="quarter" idx="12"/>
          </p:nvPr>
        </p:nvSpPr>
        <p:spPr/>
        <p:txBody>
          <a:bodyPr/>
          <a:lstStyle>
            <a:lvl1pPr>
              <a:defRPr/>
            </a:lvl1pPr>
          </a:lstStyle>
          <a:p>
            <a:pPr>
              <a:defRPr/>
            </a:pPr>
            <a:fld id="{7AEFA4D4-4523-4908-B916-B0589A9E30E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Dept. Of  IT</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Data Structures</a:t>
            </a:r>
          </a:p>
        </p:txBody>
      </p:sp>
      <p:sp>
        <p:nvSpPr>
          <p:cNvPr id="6" name="Slide Number Placeholder 5"/>
          <p:cNvSpPr>
            <a:spLocks noGrp="1"/>
          </p:cNvSpPr>
          <p:nvPr>
            <p:ph type="sldNum" sz="quarter" idx="12"/>
          </p:nvPr>
        </p:nvSpPr>
        <p:spPr/>
        <p:txBody>
          <a:bodyPr/>
          <a:lstStyle>
            <a:lvl1pPr>
              <a:defRPr/>
            </a:lvl1pPr>
          </a:lstStyle>
          <a:p>
            <a:pPr>
              <a:defRPr/>
            </a:pPr>
            <a:fld id="{0867D594-4061-4816-AE39-3EE8C01A281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3"/>
          <p:cNvSpPr>
            <a:spLocks noGrp="1"/>
          </p:cNvSpPr>
          <p:nvPr>
            <p:ph type="dt" sz="half" idx="10"/>
          </p:nvPr>
        </p:nvSpPr>
        <p:spPr/>
        <p:txBody>
          <a:bodyPr/>
          <a:lstStyle>
            <a:lvl1pPr>
              <a:defRPr/>
            </a:lvl1pPr>
          </a:lstStyle>
          <a:p>
            <a:pPr>
              <a:defRPr/>
            </a:pPr>
            <a:r>
              <a:rPr lang="en-US" smtClean="0"/>
              <a:t>Dept. Of  IT</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Data Structures</a:t>
            </a:r>
          </a:p>
        </p:txBody>
      </p:sp>
      <p:sp>
        <p:nvSpPr>
          <p:cNvPr id="7" name="Slide Number Placeholder 5"/>
          <p:cNvSpPr>
            <a:spLocks noGrp="1"/>
          </p:cNvSpPr>
          <p:nvPr>
            <p:ph type="sldNum" sz="quarter" idx="12"/>
          </p:nvPr>
        </p:nvSpPr>
        <p:spPr/>
        <p:txBody>
          <a:bodyPr/>
          <a:lstStyle>
            <a:lvl1pPr>
              <a:defRPr/>
            </a:lvl1pPr>
          </a:lstStyle>
          <a:p>
            <a:pPr>
              <a:defRPr/>
            </a:pPr>
            <a:fld id="{34FE6C62-BCE2-4E67-AACB-3912467E03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3"/>
          <p:cNvSpPr>
            <a:spLocks noGrp="1"/>
          </p:cNvSpPr>
          <p:nvPr>
            <p:ph type="dt" sz="half" idx="10"/>
          </p:nvPr>
        </p:nvSpPr>
        <p:spPr/>
        <p:txBody>
          <a:bodyPr/>
          <a:lstStyle>
            <a:lvl1pPr>
              <a:defRPr/>
            </a:lvl1pPr>
          </a:lstStyle>
          <a:p>
            <a:pPr>
              <a:defRPr/>
            </a:pPr>
            <a:r>
              <a:rPr lang="en-US" smtClean="0"/>
              <a:t>Dept. Of  IT</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Data Structures</a:t>
            </a:r>
          </a:p>
        </p:txBody>
      </p:sp>
      <p:sp>
        <p:nvSpPr>
          <p:cNvPr id="9" name="Slide Number Placeholder 5"/>
          <p:cNvSpPr>
            <a:spLocks noGrp="1"/>
          </p:cNvSpPr>
          <p:nvPr>
            <p:ph type="sldNum" sz="quarter" idx="12"/>
          </p:nvPr>
        </p:nvSpPr>
        <p:spPr/>
        <p:txBody>
          <a:bodyPr/>
          <a:lstStyle>
            <a:lvl1pPr>
              <a:defRPr/>
            </a:lvl1pPr>
          </a:lstStyle>
          <a:p>
            <a:pPr>
              <a:defRPr/>
            </a:pPr>
            <a:fld id="{9123711E-CF72-4961-A46E-7DB177B0C28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3"/>
          <p:cNvSpPr>
            <a:spLocks noGrp="1"/>
          </p:cNvSpPr>
          <p:nvPr>
            <p:ph type="dt" sz="half" idx="10"/>
          </p:nvPr>
        </p:nvSpPr>
        <p:spPr/>
        <p:txBody>
          <a:bodyPr/>
          <a:lstStyle>
            <a:lvl1pPr>
              <a:defRPr/>
            </a:lvl1pPr>
          </a:lstStyle>
          <a:p>
            <a:pPr>
              <a:defRPr/>
            </a:pPr>
            <a:r>
              <a:rPr lang="en-US" smtClean="0"/>
              <a:t>Dept. Of  IT</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Data Structures</a:t>
            </a:r>
          </a:p>
        </p:txBody>
      </p:sp>
      <p:sp>
        <p:nvSpPr>
          <p:cNvPr id="5" name="Slide Number Placeholder 5"/>
          <p:cNvSpPr>
            <a:spLocks noGrp="1"/>
          </p:cNvSpPr>
          <p:nvPr>
            <p:ph type="sldNum" sz="quarter" idx="12"/>
          </p:nvPr>
        </p:nvSpPr>
        <p:spPr/>
        <p:txBody>
          <a:bodyPr/>
          <a:lstStyle>
            <a:lvl1pPr>
              <a:defRPr/>
            </a:lvl1pPr>
          </a:lstStyle>
          <a:p>
            <a:pPr>
              <a:defRPr/>
            </a:pPr>
            <a:fld id="{6D1E2AD6-65F0-47E5-B2DA-CCCFA020D84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Dept. Of  IT</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Data Structures</a:t>
            </a:r>
          </a:p>
        </p:txBody>
      </p:sp>
      <p:sp>
        <p:nvSpPr>
          <p:cNvPr id="4" name="Slide Number Placeholder 5"/>
          <p:cNvSpPr>
            <a:spLocks noGrp="1"/>
          </p:cNvSpPr>
          <p:nvPr>
            <p:ph type="sldNum" sz="quarter" idx="12"/>
          </p:nvPr>
        </p:nvSpPr>
        <p:spPr/>
        <p:txBody>
          <a:bodyPr/>
          <a:lstStyle>
            <a:lvl1pPr>
              <a:defRPr/>
            </a:lvl1pPr>
          </a:lstStyle>
          <a:p>
            <a:pPr>
              <a:defRPr/>
            </a:pPr>
            <a:fld id="{7CE42DA6-EAB7-4A0F-B3F8-7DFC54E8D0A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Dept. Of  IT</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Data Structures</a:t>
            </a:r>
          </a:p>
        </p:txBody>
      </p:sp>
      <p:sp>
        <p:nvSpPr>
          <p:cNvPr id="7" name="Slide Number Placeholder 5"/>
          <p:cNvSpPr>
            <a:spLocks noGrp="1"/>
          </p:cNvSpPr>
          <p:nvPr>
            <p:ph type="sldNum" sz="quarter" idx="12"/>
          </p:nvPr>
        </p:nvSpPr>
        <p:spPr/>
        <p:txBody>
          <a:bodyPr/>
          <a:lstStyle>
            <a:lvl1pPr>
              <a:defRPr/>
            </a:lvl1pPr>
          </a:lstStyle>
          <a:p>
            <a:pPr>
              <a:defRPr/>
            </a:pPr>
            <a:fld id="{A811BE2D-7C64-4559-9790-7072F08861E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Dept. Of  IT</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Data Structures</a:t>
            </a:r>
          </a:p>
        </p:txBody>
      </p:sp>
      <p:sp>
        <p:nvSpPr>
          <p:cNvPr id="7" name="Slide Number Placeholder 5"/>
          <p:cNvSpPr>
            <a:spLocks noGrp="1"/>
          </p:cNvSpPr>
          <p:nvPr>
            <p:ph type="sldNum" sz="quarter" idx="12"/>
          </p:nvPr>
        </p:nvSpPr>
        <p:spPr/>
        <p:txBody>
          <a:bodyPr/>
          <a:lstStyle>
            <a:lvl1pPr>
              <a:defRPr/>
            </a:lvl1pPr>
          </a:lstStyle>
          <a:p>
            <a:pPr>
              <a:defRPr/>
            </a:pPr>
            <a:fld id="{41A52A31-D5C5-4B35-84C8-6CE644EC47F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N" smtClean="0"/>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smtClean="0"/>
              <a:t>Dept. Of  IT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r>
              <a:rPr lang="en-US"/>
              <a:t>Data Structures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56FA3A94-3CDC-49FA-86D4-FAD644C7B19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08" r:id="rId1"/>
    <p:sldLayoutId id="2147484209" r:id="rId2"/>
    <p:sldLayoutId id="2147484210" r:id="rId3"/>
    <p:sldLayoutId id="2147484211" r:id="rId4"/>
    <p:sldLayoutId id="2147484212" r:id="rId5"/>
    <p:sldLayoutId id="2147484213" r:id="rId6"/>
    <p:sldLayoutId id="2147484214" r:id="rId7"/>
    <p:sldLayoutId id="2147484215" r:id="rId8"/>
    <p:sldLayoutId id="2147484216" r:id="rId9"/>
    <p:sldLayoutId id="2147484217" r:id="rId10"/>
    <p:sldLayoutId id="2147484218" r:id="rId11"/>
    <p:sldLayoutId id="2147484219" r:id="rId12"/>
  </p:sldLayoutIdLst>
  <p:hf hdr="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3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54812" y="5236699"/>
            <a:ext cx="6400800" cy="685800"/>
          </a:xfrm>
        </p:spPr>
        <p:txBody>
          <a:bodyPr/>
          <a:lstStyle/>
          <a:p>
            <a:r>
              <a:rPr lang="en-US" dirty="0" smtClean="0"/>
              <a:t>Prepared By </a:t>
            </a:r>
            <a:r>
              <a:rPr lang="en-US" dirty="0" err="1" smtClean="0"/>
              <a:t>Keshav</a:t>
            </a:r>
            <a:r>
              <a:rPr lang="en-US" dirty="0" smtClean="0"/>
              <a:t> </a:t>
            </a:r>
            <a:r>
              <a:rPr lang="en-US" dirty="0" err="1" smtClean="0"/>
              <a:t>Tambre</a:t>
            </a:r>
            <a:endParaRPr lang="en-US" dirty="0"/>
          </a:p>
        </p:txBody>
      </p:sp>
      <p:sp>
        <p:nvSpPr>
          <p:cNvPr id="4" name="Date Placeholder 3"/>
          <p:cNvSpPr>
            <a:spLocks noGrp="1"/>
          </p:cNvSpPr>
          <p:nvPr>
            <p:ph type="dt" sz="half" idx="10"/>
          </p:nvPr>
        </p:nvSpPr>
        <p:spPr/>
        <p:txBody>
          <a:bodyPr/>
          <a:lstStyle/>
          <a:p>
            <a:pPr>
              <a:defRPr/>
            </a:pPr>
            <a:r>
              <a:rPr lang="en-US" smtClean="0"/>
              <a:t>Dept. Of  IT</a:t>
            </a:r>
            <a:endParaRPr lang="en-US"/>
          </a:p>
        </p:txBody>
      </p:sp>
      <p:sp>
        <p:nvSpPr>
          <p:cNvPr id="5" name="Footer Placeholder 4"/>
          <p:cNvSpPr>
            <a:spLocks noGrp="1"/>
          </p:cNvSpPr>
          <p:nvPr>
            <p:ph type="ftr" sz="quarter" idx="11"/>
          </p:nvPr>
        </p:nvSpPr>
        <p:spPr/>
        <p:txBody>
          <a:bodyPr/>
          <a:lstStyle/>
          <a:p>
            <a:pPr>
              <a:defRPr/>
            </a:pPr>
            <a:r>
              <a:rPr lang="en-US" smtClean="0"/>
              <a:t>Data Structures</a:t>
            </a:r>
            <a:endParaRPr lang="en-US"/>
          </a:p>
        </p:txBody>
      </p:sp>
      <p:sp>
        <p:nvSpPr>
          <p:cNvPr id="6" name="Slide Number Placeholder 5"/>
          <p:cNvSpPr>
            <a:spLocks noGrp="1"/>
          </p:cNvSpPr>
          <p:nvPr>
            <p:ph type="sldNum" sz="quarter" idx="12"/>
          </p:nvPr>
        </p:nvSpPr>
        <p:spPr/>
        <p:txBody>
          <a:bodyPr/>
          <a:lstStyle/>
          <a:p>
            <a:pPr>
              <a:defRPr/>
            </a:pPr>
            <a:fld id="{91F583B0-B905-427C-AEAC-F24BE717963C}" type="slidenum">
              <a:rPr lang="en-US" smtClean="0"/>
              <a:pPr>
                <a:defRPr/>
              </a:pPr>
              <a:t>1</a:t>
            </a:fld>
            <a:endParaRPr lang="en-US"/>
          </a:p>
        </p:txBody>
      </p:sp>
      <p:sp>
        <p:nvSpPr>
          <p:cNvPr id="7" name="Rectangle 2"/>
          <p:cNvSpPr>
            <a:spLocks noGrp="1" noChangeArrowheads="1"/>
          </p:cNvSpPr>
          <p:nvPr>
            <p:ph type="ctrTitle"/>
          </p:nvPr>
        </p:nvSpPr>
        <p:spPr/>
        <p:txBody>
          <a:bodyPr rtlCol="0">
            <a:normAutofit/>
          </a:bodyPr>
          <a:lstStyle/>
          <a:p>
            <a:pPr fontAlgn="auto">
              <a:spcAft>
                <a:spcPts val="0"/>
              </a:spcAft>
              <a:defRPr/>
            </a:pPr>
            <a:r>
              <a:rPr lang="en-US" b="1" dirty="0" smtClean="0">
                <a:solidFill>
                  <a:srgbClr val="0070C0"/>
                </a:solidFill>
                <a:latin typeface="+mn-lt"/>
              </a:rPr>
              <a:t>Heaps </a:t>
            </a:r>
            <a:r>
              <a:rPr lang="en-US" b="1" dirty="0" smtClean="0">
                <a:solidFill>
                  <a:srgbClr val="0070C0"/>
                </a:solidFill>
                <a:latin typeface="+mn-lt"/>
              </a:rPr>
              <a:t>&amp; Multi-way Search Trees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Heap Insert: Example</a:t>
            </a:r>
          </a:p>
        </p:txBody>
      </p:sp>
      <p:sp>
        <p:nvSpPr>
          <p:cNvPr id="11" name="Date Placeholder 10"/>
          <p:cNvSpPr>
            <a:spLocks noGrp="1"/>
          </p:cNvSpPr>
          <p:nvPr>
            <p:ph type="dt" sz="quarter" idx="10"/>
          </p:nvPr>
        </p:nvSpPr>
        <p:spPr/>
        <p:txBody>
          <a:bodyPr/>
          <a:lstStyle/>
          <a:p>
            <a:pPr>
              <a:defRPr/>
            </a:pPr>
            <a:r>
              <a:rPr lang="en-US" smtClean="0"/>
              <a:t>Dept. Of  IT</a:t>
            </a:r>
            <a:endParaRPr lang="en-US"/>
          </a:p>
        </p:txBody>
      </p:sp>
      <p:sp>
        <p:nvSpPr>
          <p:cNvPr id="18442" name="Footer Placeholder 9"/>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F1EB20D5-760F-43D4-AA12-AC4DFF854AD8}" type="slidenum">
              <a:rPr lang="en-US"/>
              <a:pPr>
                <a:defRPr/>
              </a:pPr>
              <a:t>10</a:t>
            </a:fld>
            <a:endParaRPr lang="en-US"/>
          </a:p>
        </p:txBody>
      </p:sp>
      <p:pic>
        <p:nvPicPr>
          <p:cNvPr id="11270" name="Picture 4" descr="fig06_06.gif"/>
          <p:cNvPicPr>
            <a:picLocks noChangeAspect="1"/>
          </p:cNvPicPr>
          <p:nvPr/>
        </p:nvPicPr>
        <p:blipFill>
          <a:blip r:embed="rId3"/>
          <a:srcRect/>
          <a:stretch>
            <a:fillRect/>
          </a:stretch>
        </p:blipFill>
        <p:spPr bwMode="auto">
          <a:xfrm>
            <a:off x="1600200" y="2057400"/>
            <a:ext cx="5486400" cy="1773238"/>
          </a:xfrm>
          <a:prstGeom prst="rect">
            <a:avLst/>
          </a:prstGeom>
          <a:noFill/>
          <a:ln w="9525">
            <a:noFill/>
            <a:miter lim="800000"/>
            <a:headEnd/>
            <a:tailEnd/>
          </a:ln>
        </p:spPr>
      </p:pic>
      <p:sp>
        <p:nvSpPr>
          <p:cNvPr id="11271" name="TextBox 6"/>
          <p:cNvSpPr txBox="1">
            <a:spLocks noChangeArrowheads="1"/>
          </p:cNvSpPr>
          <p:nvPr/>
        </p:nvSpPr>
        <p:spPr bwMode="auto">
          <a:xfrm>
            <a:off x="762000" y="2362200"/>
            <a:ext cx="1136650" cy="366713"/>
          </a:xfrm>
          <a:prstGeom prst="rect">
            <a:avLst/>
          </a:prstGeom>
          <a:noFill/>
          <a:ln w="9525">
            <a:noFill/>
            <a:miter lim="800000"/>
            <a:headEnd/>
            <a:tailEnd/>
          </a:ln>
        </p:spPr>
        <p:txBody>
          <a:bodyPr wrap="none">
            <a:spAutoFit/>
          </a:bodyPr>
          <a:lstStyle/>
          <a:p>
            <a:r>
              <a:rPr lang="en-US" sz="1800" u="sng"/>
              <a:t>Insert 14:</a:t>
            </a:r>
          </a:p>
        </p:txBody>
      </p:sp>
      <p:sp>
        <p:nvSpPr>
          <p:cNvPr id="11272" name="Text Box 20"/>
          <p:cNvSpPr txBox="1">
            <a:spLocks noChangeArrowheads="1"/>
          </p:cNvSpPr>
          <p:nvPr/>
        </p:nvSpPr>
        <p:spPr bwMode="auto">
          <a:xfrm>
            <a:off x="3013075" y="3516313"/>
            <a:ext cx="498475" cy="274637"/>
          </a:xfrm>
          <a:prstGeom prst="rect">
            <a:avLst/>
          </a:prstGeom>
          <a:noFill/>
          <a:ln w="9525">
            <a:noFill/>
            <a:miter lim="800000"/>
            <a:headEnd/>
            <a:tailEnd/>
          </a:ln>
        </p:spPr>
        <p:txBody>
          <a:bodyPr wrap="none">
            <a:spAutoFit/>
          </a:bodyPr>
          <a:lstStyle/>
          <a:p>
            <a:r>
              <a:rPr lang="en-US" sz="1200" b="1">
                <a:solidFill>
                  <a:schemeClr val="hlink"/>
                </a:solidFill>
              </a:rPr>
              <a:t>hole</a:t>
            </a:r>
          </a:p>
        </p:txBody>
      </p:sp>
      <p:sp>
        <p:nvSpPr>
          <p:cNvPr id="11273" name="Rectangle 21"/>
          <p:cNvSpPr>
            <a:spLocks noChangeArrowheads="1"/>
          </p:cNvSpPr>
          <p:nvPr/>
        </p:nvSpPr>
        <p:spPr bwMode="auto">
          <a:xfrm>
            <a:off x="4195763" y="1901825"/>
            <a:ext cx="4000500" cy="2155825"/>
          </a:xfrm>
          <a:prstGeom prst="rect">
            <a:avLst/>
          </a:prstGeom>
          <a:solidFill>
            <a:schemeClr val="bg1"/>
          </a:solidFill>
          <a:ln w="9525">
            <a:noFill/>
            <a:miter lim="800000"/>
            <a:headEnd/>
            <a:tailEnd/>
          </a:ln>
        </p:spPr>
        <p:txBody>
          <a:bodyPr wrap="none" anchor="ctr"/>
          <a:lstStyle/>
          <a:p>
            <a:endParaRPr lang="en-US"/>
          </a:p>
        </p:txBody>
      </p:sp>
      <p:sp>
        <p:nvSpPr>
          <p:cNvPr id="16406" name="Text Box 22"/>
          <p:cNvSpPr txBox="1">
            <a:spLocks noChangeArrowheads="1"/>
          </p:cNvSpPr>
          <p:nvPr/>
        </p:nvSpPr>
        <p:spPr bwMode="auto">
          <a:xfrm>
            <a:off x="2749550" y="3543300"/>
            <a:ext cx="352425" cy="274638"/>
          </a:xfrm>
          <a:prstGeom prst="rect">
            <a:avLst/>
          </a:prstGeom>
          <a:noFill/>
          <a:ln w="9525">
            <a:noFill/>
            <a:miter lim="800000"/>
            <a:headEnd/>
            <a:tailEnd/>
          </a:ln>
        </p:spPr>
        <p:txBody>
          <a:bodyPr wrap="none">
            <a:spAutoFit/>
          </a:bodyPr>
          <a:lstStyle/>
          <a:p>
            <a:r>
              <a:rPr lang="en-US" sz="1200">
                <a:solidFill>
                  <a:schemeClr val="hlink"/>
                </a:solidFill>
              </a:rPr>
              <a:t>14</a:t>
            </a:r>
          </a:p>
        </p:txBody>
      </p:sp>
      <p:sp>
        <p:nvSpPr>
          <p:cNvPr id="11275" name="Text Box 23"/>
          <p:cNvSpPr txBox="1">
            <a:spLocks noChangeArrowheads="1"/>
          </p:cNvSpPr>
          <p:nvPr/>
        </p:nvSpPr>
        <p:spPr bwMode="auto">
          <a:xfrm>
            <a:off x="4916488" y="307975"/>
            <a:ext cx="3287712" cy="457200"/>
          </a:xfrm>
          <a:prstGeom prst="rect">
            <a:avLst/>
          </a:prstGeom>
          <a:noFill/>
          <a:ln w="9525">
            <a:noFill/>
            <a:miter lim="800000"/>
            <a:headEnd/>
            <a:tailEnd/>
          </a:ln>
        </p:spPr>
        <p:txBody>
          <a:bodyPr>
            <a:spAutoFit/>
          </a:bodyPr>
          <a:lstStyle/>
          <a:p>
            <a:r>
              <a:rPr lang="en-US" sz="2400" b="1"/>
              <a:t>Percolating Up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406"/>
                                        </p:tgtEl>
                                        <p:attrNameLst>
                                          <p:attrName>style.visibility</p:attrName>
                                        </p:attrNameLst>
                                      </p:cBhvr>
                                      <p:to>
                                        <p:strVal val="visible"/>
                                      </p:to>
                                    </p:set>
                                    <p:animEffect transition="in" filter="blinds(horizontal)">
                                      <p:cBhvr>
                                        <p:cTn id="7" dur="500"/>
                                        <p:tgtEl>
                                          <p:spTgt spid="164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e Placeholder 12"/>
          <p:cNvSpPr>
            <a:spLocks noGrp="1"/>
          </p:cNvSpPr>
          <p:nvPr>
            <p:ph type="dt" sz="quarter" idx="10"/>
          </p:nvPr>
        </p:nvSpPr>
        <p:spPr/>
        <p:txBody>
          <a:bodyPr/>
          <a:lstStyle/>
          <a:p>
            <a:pPr>
              <a:defRPr/>
            </a:pPr>
            <a:r>
              <a:rPr lang="en-US" smtClean="0"/>
              <a:t>Dept. Of  IT</a:t>
            </a:r>
            <a:endParaRPr lang="en-US"/>
          </a:p>
        </p:txBody>
      </p:sp>
      <p:sp>
        <p:nvSpPr>
          <p:cNvPr id="19468" name="Footer Placeholder 11"/>
          <p:cNvSpPr>
            <a:spLocks noGrp="1"/>
          </p:cNvSpPr>
          <p:nvPr>
            <p:ph type="ftr" sz="quarter" idx="11"/>
          </p:nvPr>
        </p:nvSpPr>
        <p:spPr/>
        <p:txBody>
          <a:bodyPr/>
          <a:lstStyle/>
          <a:p>
            <a:pPr>
              <a:defRPr/>
            </a:pPr>
            <a:r>
              <a:rPr lang="en-US"/>
              <a:t>Data Structures</a:t>
            </a:r>
          </a:p>
        </p:txBody>
      </p:sp>
      <p:sp>
        <p:nvSpPr>
          <p:cNvPr id="11" name="Slide Number Placeholder 10"/>
          <p:cNvSpPr>
            <a:spLocks noGrp="1"/>
          </p:cNvSpPr>
          <p:nvPr>
            <p:ph type="sldNum" sz="quarter" idx="12"/>
          </p:nvPr>
        </p:nvSpPr>
        <p:spPr/>
        <p:txBody>
          <a:bodyPr/>
          <a:lstStyle/>
          <a:p>
            <a:pPr>
              <a:defRPr/>
            </a:pPr>
            <a:fld id="{BED2039E-9ED4-4B2B-A9A3-582FF3145D53}" type="slidenum">
              <a:rPr lang="en-US"/>
              <a:pPr>
                <a:defRPr/>
              </a:pPr>
              <a:t>11</a:t>
            </a:fld>
            <a:endParaRPr lang="en-US"/>
          </a:p>
        </p:txBody>
      </p:sp>
      <p:sp>
        <p:nvSpPr>
          <p:cNvPr id="12293" name="Title 1"/>
          <p:cNvSpPr>
            <a:spLocks noGrp="1"/>
          </p:cNvSpPr>
          <p:nvPr>
            <p:ph type="title" idx="4294967295"/>
          </p:nvPr>
        </p:nvSpPr>
        <p:spPr>
          <a:xfrm>
            <a:off x="1350963" y="214313"/>
            <a:ext cx="7793037" cy="1462087"/>
          </a:xfrm>
        </p:spPr>
        <p:txBody>
          <a:bodyPr/>
          <a:lstStyle/>
          <a:p>
            <a:r>
              <a:rPr lang="en-US" smtClean="0"/>
              <a:t>Heap Insert: Example</a:t>
            </a:r>
          </a:p>
        </p:txBody>
      </p:sp>
      <p:sp>
        <p:nvSpPr>
          <p:cNvPr id="4" name="Slide Number Placeholder 3"/>
          <p:cNvSpPr txBox="1">
            <a:spLocks noGrp="1"/>
          </p:cNvSpPr>
          <p:nvPr/>
        </p:nvSpPr>
        <p:spPr bwMode="auto">
          <a:xfrm>
            <a:off x="7042150" y="6243638"/>
            <a:ext cx="1905000" cy="457200"/>
          </a:xfrm>
          <a:prstGeom prst="rect">
            <a:avLst/>
          </a:prstGeom>
          <a:noFill/>
          <a:ln>
            <a:miter lim="800000"/>
            <a:headEnd/>
            <a:tailEnd/>
          </a:ln>
        </p:spPr>
        <p:txBody>
          <a:bodyPr anchor="b"/>
          <a:lstStyle/>
          <a:p>
            <a:pPr algn="r" eaLnBrk="1" hangingPunct="1">
              <a:defRPr/>
            </a:pPr>
            <a:fld id="{55F52768-71AF-4198-9E81-95E2A02DC99F}" type="slidenum">
              <a:rPr lang="en-US" sz="1400">
                <a:latin typeface="+mn-lt"/>
              </a:rPr>
              <a:pPr algn="r" eaLnBrk="1" hangingPunct="1">
                <a:defRPr/>
              </a:pPr>
              <a:t>11</a:t>
            </a:fld>
            <a:endParaRPr lang="en-US" sz="1400">
              <a:latin typeface="+mn-lt"/>
            </a:endParaRPr>
          </a:p>
        </p:txBody>
      </p:sp>
      <p:pic>
        <p:nvPicPr>
          <p:cNvPr id="12295" name="Picture 4" descr="fig06_06.gif"/>
          <p:cNvPicPr>
            <a:picLocks noChangeAspect="1"/>
          </p:cNvPicPr>
          <p:nvPr/>
        </p:nvPicPr>
        <p:blipFill>
          <a:blip r:embed="rId3"/>
          <a:srcRect/>
          <a:stretch>
            <a:fillRect/>
          </a:stretch>
        </p:blipFill>
        <p:spPr bwMode="auto">
          <a:xfrm>
            <a:off x="1600200" y="2057400"/>
            <a:ext cx="5486400" cy="1773238"/>
          </a:xfrm>
          <a:prstGeom prst="rect">
            <a:avLst/>
          </a:prstGeom>
          <a:noFill/>
          <a:ln w="9525">
            <a:noFill/>
            <a:miter lim="800000"/>
            <a:headEnd/>
            <a:tailEnd/>
          </a:ln>
        </p:spPr>
      </p:pic>
      <p:sp>
        <p:nvSpPr>
          <p:cNvPr id="12296" name="TextBox 6"/>
          <p:cNvSpPr txBox="1">
            <a:spLocks noChangeArrowheads="1"/>
          </p:cNvSpPr>
          <p:nvPr/>
        </p:nvSpPr>
        <p:spPr bwMode="auto">
          <a:xfrm>
            <a:off x="762000" y="2362200"/>
            <a:ext cx="1136650" cy="366713"/>
          </a:xfrm>
          <a:prstGeom prst="rect">
            <a:avLst/>
          </a:prstGeom>
          <a:noFill/>
          <a:ln w="9525">
            <a:noFill/>
            <a:miter lim="800000"/>
            <a:headEnd/>
            <a:tailEnd/>
          </a:ln>
        </p:spPr>
        <p:txBody>
          <a:bodyPr wrap="none">
            <a:spAutoFit/>
          </a:bodyPr>
          <a:lstStyle/>
          <a:p>
            <a:r>
              <a:rPr lang="en-US" sz="1800" u="sng"/>
              <a:t>Insert 14:</a:t>
            </a:r>
          </a:p>
        </p:txBody>
      </p:sp>
      <p:sp>
        <p:nvSpPr>
          <p:cNvPr id="12297" name="Text Box 8"/>
          <p:cNvSpPr txBox="1">
            <a:spLocks noChangeArrowheads="1"/>
          </p:cNvSpPr>
          <p:nvPr/>
        </p:nvSpPr>
        <p:spPr bwMode="auto">
          <a:xfrm>
            <a:off x="3913188" y="2112963"/>
            <a:ext cx="1111250" cy="641350"/>
          </a:xfrm>
          <a:prstGeom prst="rect">
            <a:avLst/>
          </a:prstGeom>
          <a:noFill/>
          <a:ln w="9525">
            <a:noFill/>
            <a:miter lim="800000"/>
            <a:headEnd/>
            <a:tailEnd/>
          </a:ln>
        </p:spPr>
        <p:txBody>
          <a:bodyPr wrap="none">
            <a:spAutoFit/>
          </a:bodyPr>
          <a:lstStyle/>
          <a:p>
            <a:pPr algn="ctr"/>
            <a:r>
              <a:rPr lang="en-US" sz="1800">
                <a:solidFill>
                  <a:schemeClr val="folHlink"/>
                </a:solidFill>
              </a:rPr>
              <a:t>(1)</a:t>
            </a:r>
            <a:br>
              <a:rPr lang="en-US" sz="1800">
                <a:solidFill>
                  <a:schemeClr val="folHlink"/>
                </a:solidFill>
              </a:rPr>
            </a:br>
            <a:r>
              <a:rPr lang="en-US" sz="1800">
                <a:solidFill>
                  <a:schemeClr val="folHlink"/>
                </a:solidFill>
              </a:rPr>
              <a:t>14 vs. 31</a:t>
            </a:r>
          </a:p>
        </p:txBody>
      </p:sp>
      <p:sp>
        <p:nvSpPr>
          <p:cNvPr id="12298" name="Text Box 20"/>
          <p:cNvSpPr txBox="1">
            <a:spLocks noChangeArrowheads="1"/>
          </p:cNvSpPr>
          <p:nvPr/>
        </p:nvSpPr>
        <p:spPr bwMode="auto">
          <a:xfrm>
            <a:off x="2955925" y="3516313"/>
            <a:ext cx="541338" cy="274637"/>
          </a:xfrm>
          <a:prstGeom prst="rect">
            <a:avLst/>
          </a:prstGeom>
          <a:noFill/>
          <a:ln w="9525">
            <a:noFill/>
            <a:miter lim="800000"/>
            <a:headEnd/>
            <a:tailEnd/>
          </a:ln>
        </p:spPr>
        <p:txBody>
          <a:bodyPr wrap="none">
            <a:spAutoFit/>
          </a:bodyPr>
          <a:lstStyle/>
          <a:p>
            <a:r>
              <a:rPr lang="en-US" sz="1200" b="1">
                <a:solidFill>
                  <a:schemeClr val="hlink"/>
                </a:solidFill>
              </a:rPr>
              <a:t> hole</a:t>
            </a:r>
          </a:p>
        </p:txBody>
      </p:sp>
      <p:sp>
        <p:nvSpPr>
          <p:cNvPr id="12299" name="Text Box 21"/>
          <p:cNvSpPr txBox="1">
            <a:spLocks noChangeArrowheads="1"/>
          </p:cNvSpPr>
          <p:nvPr/>
        </p:nvSpPr>
        <p:spPr bwMode="auto">
          <a:xfrm>
            <a:off x="5532438" y="3021013"/>
            <a:ext cx="352425" cy="274637"/>
          </a:xfrm>
          <a:prstGeom prst="rect">
            <a:avLst/>
          </a:prstGeom>
          <a:noFill/>
          <a:ln w="9525">
            <a:noFill/>
            <a:miter lim="800000"/>
            <a:headEnd/>
            <a:tailEnd/>
          </a:ln>
        </p:spPr>
        <p:txBody>
          <a:bodyPr wrap="none">
            <a:spAutoFit/>
          </a:bodyPr>
          <a:lstStyle/>
          <a:p>
            <a:r>
              <a:rPr lang="en-US" sz="1200">
                <a:solidFill>
                  <a:schemeClr val="hlink"/>
                </a:solidFill>
              </a:rPr>
              <a:t>14</a:t>
            </a:r>
          </a:p>
        </p:txBody>
      </p:sp>
      <p:sp>
        <p:nvSpPr>
          <p:cNvPr id="12300" name="Text Box 22"/>
          <p:cNvSpPr txBox="1">
            <a:spLocks noChangeArrowheads="1"/>
          </p:cNvSpPr>
          <p:nvPr/>
        </p:nvSpPr>
        <p:spPr bwMode="auto">
          <a:xfrm>
            <a:off x="4916488" y="307975"/>
            <a:ext cx="3287712" cy="457200"/>
          </a:xfrm>
          <a:prstGeom prst="rect">
            <a:avLst/>
          </a:prstGeom>
          <a:noFill/>
          <a:ln w="9525">
            <a:noFill/>
            <a:miter lim="800000"/>
            <a:headEnd/>
            <a:tailEnd/>
          </a:ln>
        </p:spPr>
        <p:txBody>
          <a:bodyPr>
            <a:spAutoFit/>
          </a:bodyPr>
          <a:lstStyle/>
          <a:p>
            <a:r>
              <a:rPr lang="en-US" sz="2400" b="1"/>
              <a:t>Percolating Up</a:t>
            </a:r>
          </a:p>
        </p:txBody>
      </p:sp>
      <p:sp>
        <p:nvSpPr>
          <p:cNvPr id="12301" name="Text Box 23"/>
          <p:cNvSpPr txBox="1">
            <a:spLocks noChangeArrowheads="1"/>
          </p:cNvSpPr>
          <p:nvPr/>
        </p:nvSpPr>
        <p:spPr bwMode="auto">
          <a:xfrm>
            <a:off x="2749550" y="3543300"/>
            <a:ext cx="352425" cy="274638"/>
          </a:xfrm>
          <a:prstGeom prst="rect">
            <a:avLst/>
          </a:prstGeom>
          <a:noFill/>
          <a:ln w="9525">
            <a:noFill/>
            <a:miter lim="800000"/>
            <a:headEnd/>
            <a:tailEnd/>
          </a:ln>
        </p:spPr>
        <p:txBody>
          <a:bodyPr wrap="none">
            <a:spAutoFit/>
          </a:bodyPr>
          <a:lstStyle/>
          <a:p>
            <a:r>
              <a:rPr lang="en-US" sz="1200">
                <a:solidFill>
                  <a:schemeClr val="hlink"/>
                </a:solidFill>
              </a:rPr>
              <a:t>14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ate Placeholder 17"/>
          <p:cNvSpPr>
            <a:spLocks noGrp="1"/>
          </p:cNvSpPr>
          <p:nvPr>
            <p:ph type="dt" sz="quarter" idx="10"/>
          </p:nvPr>
        </p:nvSpPr>
        <p:spPr/>
        <p:txBody>
          <a:bodyPr/>
          <a:lstStyle/>
          <a:p>
            <a:pPr>
              <a:defRPr/>
            </a:pPr>
            <a:r>
              <a:rPr lang="en-US" smtClean="0"/>
              <a:t>Dept. Of  IT</a:t>
            </a:r>
            <a:endParaRPr lang="en-US"/>
          </a:p>
        </p:txBody>
      </p:sp>
      <p:sp>
        <p:nvSpPr>
          <p:cNvPr id="20497" name="Footer Placeholder 16"/>
          <p:cNvSpPr>
            <a:spLocks noGrp="1"/>
          </p:cNvSpPr>
          <p:nvPr>
            <p:ph type="ftr" sz="quarter" idx="11"/>
          </p:nvPr>
        </p:nvSpPr>
        <p:spPr/>
        <p:txBody>
          <a:bodyPr/>
          <a:lstStyle/>
          <a:p>
            <a:pPr>
              <a:defRPr/>
            </a:pPr>
            <a:r>
              <a:rPr lang="en-US"/>
              <a:t>Data Structures</a:t>
            </a:r>
          </a:p>
        </p:txBody>
      </p:sp>
      <p:sp>
        <p:nvSpPr>
          <p:cNvPr id="16" name="Slide Number Placeholder 15"/>
          <p:cNvSpPr>
            <a:spLocks noGrp="1"/>
          </p:cNvSpPr>
          <p:nvPr>
            <p:ph type="sldNum" sz="quarter" idx="12"/>
          </p:nvPr>
        </p:nvSpPr>
        <p:spPr/>
        <p:txBody>
          <a:bodyPr/>
          <a:lstStyle/>
          <a:p>
            <a:pPr>
              <a:defRPr/>
            </a:pPr>
            <a:fld id="{C01F328D-9BEB-490A-91EF-66AA51AFF884}" type="slidenum">
              <a:rPr lang="en-US"/>
              <a:pPr>
                <a:defRPr/>
              </a:pPr>
              <a:t>12</a:t>
            </a:fld>
            <a:endParaRPr lang="en-US"/>
          </a:p>
        </p:txBody>
      </p:sp>
      <p:sp>
        <p:nvSpPr>
          <p:cNvPr id="13317" name="Title 1"/>
          <p:cNvSpPr>
            <a:spLocks noGrp="1"/>
          </p:cNvSpPr>
          <p:nvPr>
            <p:ph type="title" idx="4294967295"/>
          </p:nvPr>
        </p:nvSpPr>
        <p:spPr>
          <a:xfrm>
            <a:off x="1350963" y="214313"/>
            <a:ext cx="7793037" cy="1462087"/>
          </a:xfrm>
        </p:spPr>
        <p:txBody>
          <a:bodyPr/>
          <a:lstStyle/>
          <a:p>
            <a:r>
              <a:rPr lang="en-US" smtClean="0"/>
              <a:t>Heap Insert: Example</a:t>
            </a:r>
          </a:p>
        </p:txBody>
      </p:sp>
      <p:sp>
        <p:nvSpPr>
          <p:cNvPr id="4" name="Slide Number Placeholder 3"/>
          <p:cNvSpPr txBox="1">
            <a:spLocks noGrp="1"/>
          </p:cNvSpPr>
          <p:nvPr/>
        </p:nvSpPr>
        <p:spPr bwMode="auto">
          <a:xfrm>
            <a:off x="7042150" y="6243638"/>
            <a:ext cx="1905000" cy="457200"/>
          </a:xfrm>
          <a:prstGeom prst="rect">
            <a:avLst/>
          </a:prstGeom>
          <a:noFill/>
          <a:ln>
            <a:miter lim="800000"/>
            <a:headEnd/>
            <a:tailEnd/>
          </a:ln>
        </p:spPr>
        <p:txBody>
          <a:bodyPr anchor="b"/>
          <a:lstStyle/>
          <a:p>
            <a:pPr algn="r" eaLnBrk="1" hangingPunct="1">
              <a:defRPr/>
            </a:pPr>
            <a:fld id="{FECADD7D-892A-4172-B5CD-0AF5EB59F02C}" type="slidenum">
              <a:rPr lang="en-US" sz="1400">
                <a:latin typeface="+mn-lt"/>
              </a:rPr>
              <a:pPr algn="r" eaLnBrk="1" hangingPunct="1">
                <a:defRPr/>
              </a:pPr>
              <a:t>12</a:t>
            </a:fld>
            <a:endParaRPr lang="en-US" sz="1400">
              <a:latin typeface="+mn-lt"/>
            </a:endParaRPr>
          </a:p>
        </p:txBody>
      </p:sp>
      <p:pic>
        <p:nvPicPr>
          <p:cNvPr id="13319" name="Picture 4" descr="fig06_06.gif"/>
          <p:cNvPicPr>
            <a:picLocks noChangeAspect="1"/>
          </p:cNvPicPr>
          <p:nvPr/>
        </p:nvPicPr>
        <p:blipFill>
          <a:blip r:embed="rId3"/>
          <a:srcRect/>
          <a:stretch>
            <a:fillRect/>
          </a:stretch>
        </p:blipFill>
        <p:spPr bwMode="auto">
          <a:xfrm>
            <a:off x="1600200" y="2057400"/>
            <a:ext cx="5486400" cy="1773238"/>
          </a:xfrm>
          <a:prstGeom prst="rect">
            <a:avLst/>
          </a:prstGeom>
          <a:noFill/>
          <a:ln w="9525">
            <a:noFill/>
            <a:miter lim="800000"/>
            <a:headEnd/>
            <a:tailEnd/>
          </a:ln>
        </p:spPr>
      </p:pic>
      <p:pic>
        <p:nvPicPr>
          <p:cNvPr id="13320" name="Picture 5" descr="fig06_07.gif"/>
          <p:cNvPicPr>
            <a:picLocks noChangeAspect="1"/>
          </p:cNvPicPr>
          <p:nvPr/>
        </p:nvPicPr>
        <p:blipFill>
          <a:blip r:embed="rId4"/>
          <a:srcRect/>
          <a:stretch>
            <a:fillRect/>
          </a:stretch>
        </p:blipFill>
        <p:spPr bwMode="auto">
          <a:xfrm>
            <a:off x="1524000" y="4114800"/>
            <a:ext cx="5638800" cy="1822450"/>
          </a:xfrm>
          <a:prstGeom prst="rect">
            <a:avLst/>
          </a:prstGeom>
          <a:noFill/>
          <a:ln w="9525">
            <a:noFill/>
            <a:miter lim="800000"/>
            <a:headEnd/>
            <a:tailEnd/>
          </a:ln>
        </p:spPr>
      </p:pic>
      <p:sp>
        <p:nvSpPr>
          <p:cNvPr id="13321" name="TextBox 6"/>
          <p:cNvSpPr txBox="1">
            <a:spLocks noChangeArrowheads="1"/>
          </p:cNvSpPr>
          <p:nvPr/>
        </p:nvSpPr>
        <p:spPr bwMode="auto">
          <a:xfrm>
            <a:off x="762000" y="2362200"/>
            <a:ext cx="1136650" cy="366713"/>
          </a:xfrm>
          <a:prstGeom prst="rect">
            <a:avLst/>
          </a:prstGeom>
          <a:noFill/>
          <a:ln w="9525">
            <a:noFill/>
            <a:miter lim="800000"/>
            <a:headEnd/>
            <a:tailEnd/>
          </a:ln>
        </p:spPr>
        <p:txBody>
          <a:bodyPr wrap="none">
            <a:spAutoFit/>
          </a:bodyPr>
          <a:lstStyle/>
          <a:p>
            <a:r>
              <a:rPr lang="en-US" sz="1800" u="sng"/>
              <a:t>Insert 14:</a:t>
            </a:r>
          </a:p>
        </p:txBody>
      </p:sp>
      <p:sp>
        <p:nvSpPr>
          <p:cNvPr id="13322" name="Line 7"/>
          <p:cNvSpPr>
            <a:spLocks noChangeShapeType="1"/>
          </p:cNvSpPr>
          <p:nvPr/>
        </p:nvSpPr>
        <p:spPr bwMode="auto">
          <a:xfrm flipH="1">
            <a:off x="3775075" y="3879850"/>
            <a:ext cx="854075" cy="449263"/>
          </a:xfrm>
          <a:prstGeom prst="line">
            <a:avLst/>
          </a:prstGeom>
          <a:noFill/>
          <a:ln w="9525">
            <a:solidFill>
              <a:schemeClr val="tx1"/>
            </a:solidFill>
            <a:round/>
            <a:headEnd/>
            <a:tailEnd type="triangle" w="med" len="med"/>
          </a:ln>
        </p:spPr>
        <p:txBody>
          <a:bodyPr wrap="none" anchor="ctr"/>
          <a:lstStyle/>
          <a:p>
            <a:endParaRPr lang="en-IN"/>
          </a:p>
        </p:txBody>
      </p:sp>
      <p:sp>
        <p:nvSpPr>
          <p:cNvPr id="13323" name="Text Box 8"/>
          <p:cNvSpPr txBox="1">
            <a:spLocks noChangeArrowheads="1"/>
          </p:cNvSpPr>
          <p:nvPr/>
        </p:nvSpPr>
        <p:spPr bwMode="auto">
          <a:xfrm>
            <a:off x="3913188" y="2112963"/>
            <a:ext cx="1111250" cy="641350"/>
          </a:xfrm>
          <a:prstGeom prst="rect">
            <a:avLst/>
          </a:prstGeom>
          <a:noFill/>
          <a:ln w="9525">
            <a:noFill/>
            <a:miter lim="800000"/>
            <a:headEnd/>
            <a:tailEnd/>
          </a:ln>
        </p:spPr>
        <p:txBody>
          <a:bodyPr wrap="none">
            <a:spAutoFit/>
          </a:bodyPr>
          <a:lstStyle/>
          <a:p>
            <a:pPr algn="ctr"/>
            <a:r>
              <a:rPr lang="en-US" sz="1800">
                <a:solidFill>
                  <a:schemeClr val="folHlink"/>
                </a:solidFill>
              </a:rPr>
              <a:t>(1)</a:t>
            </a:r>
            <a:br>
              <a:rPr lang="en-US" sz="1800">
                <a:solidFill>
                  <a:schemeClr val="folHlink"/>
                </a:solidFill>
              </a:rPr>
            </a:br>
            <a:r>
              <a:rPr lang="en-US" sz="1800">
                <a:solidFill>
                  <a:schemeClr val="folHlink"/>
                </a:solidFill>
              </a:rPr>
              <a:t>14 vs. 31</a:t>
            </a:r>
          </a:p>
        </p:txBody>
      </p:sp>
      <p:sp>
        <p:nvSpPr>
          <p:cNvPr id="13324" name="Text Box 9"/>
          <p:cNvSpPr txBox="1">
            <a:spLocks noChangeArrowheads="1"/>
          </p:cNvSpPr>
          <p:nvPr/>
        </p:nvSpPr>
        <p:spPr bwMode="auto">
          <a:xfrm>
            <a:off x="3168650" y="3687763"/>
            <a:ext cx="1111250" cy="641350"/>
          </a:xfrm>
          <a:prstGeom prst="rect">
            <a:avLst/>
          </a:prstGeom>
          <a:noFill/>
          <a:ln w="9525">
            <a:noFill/>
            <a:miter lim="800000"/>
            <a:headEnd/>
            <a:tailEnd/>
          </a:ln>
        </p:spPr>
        <p:txBody>
          <a:bodyPr wrap="none">
            <a:spAutoFit/>
          </a:bodyPr>
          <a:lstStyle/>
          <a:p>
            <a:pPr algn="ctr"/>
            <a:r>
              <a:rPr lang="en-US" sz="1800">
                <a:solidFill>
                  <a:schemeClr val="folHlink"/>
                </a:solidFill>
              </a:rPr>
              <a:t>(2)</a:t>
            </a:r>
          </a:p>
          <a:p>
            <a:pPr algn="ctr"/>
            <a:r>
              <a:rPr lang="en-US" sz="1800">
                <a:solidFill>
                  <a:schemeClr val="folHlink"/>
                </a:solidFill>
              </a:rPr>
              <a:t>14 vs. 21</a:t>
            </a:r>
          </a:p>
        </p:txBody>
      </p:sp>
      <p:sp>
        <p:nvSpPr>
          <p:cNvPr id="13325" name="Text Box 11"/>
          <p:cNvSpPr txBox="1">
            <a:spLocks noChangeArrowheads="1"/>
          </p:cNvSpPr>
          <p:nvPr/>
        </p:nvSpPr>
        <p:spPr bwMode="auto">
          <a:xfrm>
            <a:off x="4916488" y="307975"/>
            <a:ext cx="3287712" cy="457200"/>
          </a:xfrm>
          <a:prstGeom prst="rect">
            <a:avLst/>
          </a:prstGeom>
          <a:noFill/>
          <a:ln w="9525">
            <a:noFill/>
            <a:miter lim="800000"/>
            <a:headEnd/>
            <a:tailEnd/>
          </a:ln>
        </p:spPr>
        <p:txBody>
          <a:bodyPr>
            <a:spAutoFit/>
          </a:bodyPr>
          <a:lstStyle/>
          <a:p>
            <a:r>
              <a:rPr lang="en-US" sz="2400" b="1"/>
              <a:t>Percolating Up</a:t>
            </a:r>
          </a:p>
        </p:txBody>
      </p:sp>
      <p:sp>
        <p:nvSpPr>
          <p:cNvPr id="13326" name="Text Box 20"/>
          <p:cNvSpPr txBox="1">
            <a:spLocks noChangeArrowheads="1"/>
          </p:cNvSpPr>
          <p:nvPr/>
        </p:nvSpPr>
        <p:spPr bwMode="auto">
          <a:xfrm>
            <a:off x="2955925" y="3516313"/>
            <a:ext cx="541338" cy="274637"/>
          </a:xfrm>
          <a:prstGeom prst="rect">
            <a:avLst/>
          </a:prstGeom>
          <a:noFill/>
          <a:ln w="9525">
            <a:noFill/>
            <a:miter lim="800000"/>
            <a:headEnd/>
            <a:tailEnd/>
          </a:ln>
        </p:spPr>
        <p:txBody>
          <a:bodyPr wrap="none">
            <a:spAutoFit/>
          </a:bodyPr>
          <a:lstStyle/>
          <a:p>
            <a:r>
              <a:rPr lang="en-US" sz="1200" b="1">
                <a:solidFill>
                  <a:schemeClr val="hlink"/>
                </a:solidFill>
              </a:rPr>
              <a:t> hole</a:t>
            </a:r>
          </a:p>
        </p:txBody>
      </p:sp>
      <p:sp>
        <p:nvSpPr>
          <p:cNvPr id="13327" name="Rectangle 21"/>
          <p:cNvSpPr>
            <a:spLocks noChangeArrowheads="1"/>
          </p:cNvSpPr>
          <p:nvPr/>
        </p:nvSpPr>
        <p:spPr bwMode="auto">
          <a:xfrm>
            <a:off x="4146550" y="4089400"/>
            <a:ext cx="4000500" cy="2155825"/>
          </a:xfrm>
          <a:prstGeom prst="rect">
            <a:avLst/>
          </a:prstGeom>
          <a:solidFill>
            <a:schemeClr val="bg1"/>
          </a:solidFill>
          <a:ln w="9525">
            <a:noFill/>
            <a:miter lim="800000"/>
            <a:headEnd/>
            <a:tailEnd/>
          </a:ln>
        </p:spPr>
        <p:txBody>
          <a:bodyPr wrap="none" anchor="ctr"/>
          <a:lstStyle/>
          <a:p>
            <a:endParaRPr lang="en-US"/>
          </a:p>
        </p:txBody>
      </p:sp>
      <p:sp>
        <p:nvSpPr>
          <p:cNvPr id="13328" name="Text Box 22"/>
          <p:cNvSpPr txBox="1">
            <a:spLocks noChangeArrowheads="1"/>
          </p:cNvSpPr>
          <p:nvPr/>
        </p:nvSpPr>
        <p:spPr bwMode="auto">
          <a:xfrm>
            <a:off x="5532438" y="3021013"/>
            <a:ext cx="352425" cy="274637"/>
          </a:xfrm>
          <a:prstGeom prst="rect">
            <a:avLst/>
          </a:prstGeom>
          <a:noFill/>
          <a:ln w="9525">
            <a:noFill/>
            <a:miter lim="800000"/>
            <a:headEnd/>
            <a:tailEnd/>
          </a:ln>
        </p:spPr>
        <p:txBody>
          <a:bodyPr wrap="none">
            <a:spAutoFit/>
          </a:bodyPr>
          <a:lstStyle/>
          <a:p>
            <a:r>
              <a:rPr lang="en-US" sz="1200">
                <a:solidFill>
                  <a:schemeClr val="hlink"/>
                </a:solidFill>
              </a:rPr>
              <a:t>14</a:t>
            </a:r>
          </a:p>
        </p:txBody>
      </p:sp>
      <p:sp>
        <p:nvSpPr>
          <p:cNvPr id="13329" name="Text Box 23"/>
          <p:cNvSpPr txBox="1">
            <a:spLocks noChangeArrowheads="1"/>
          </p:cNvSpPr>
          <p:nvPr/>
        </p:nvSpPr>
        <p:spPr bwMode="auto">
          <a:xfrm>
            <a:off x="2076450" y="4594225"/>
            <a:ext cx="352425" cy="274638"/>
          </a:xfrm>
          <a:prstGeom prst="rect">
            <a:avLst/>
          </a:prstGeom>
          <a:noFill/>
          <a:ln w="9525">
            <a:noFill/>
            <a:miter lim="800000"/>
            <a:headEnd/>
            <a:tailEnd/>
          </a:ln>
        </p:spPr>
        <p:txBody>
          <a:bodyPr wrap="none">
            <a:spAutoFit/>
          </a:bodyPr>
          <a:lstStyle/>
          <a:p>
            <a:r>
              <a:rPr lang="en-US" sz="1200">
                <a:solidFill>
                  <a:schemeClr val="hlink"/>
                </a:solidFill>
              </a:rPr>
              <a:t>14</a:t>
            </a:r>
          </a:p>
        </p:txBody>
      </p:sp>
      <p:sp>
        <p:nvSpPr>
          <p:cNvPr id="13330" name="Text Box 24"/>
          <p:cNvSpPr txBox="1">
            <a:spLocks noChangeArrowheads="1"/>
          </p:cNvSpPr>
          <p:nvPr/>
        </p:nvSpPr>
        <p:spPr bwMode="auto">
          <a:xfrm>
            <a:off x="2749550" y="3543300"/>
            <a:ext cx="352425" cy="274638"/>
          </a:xfrm>
          <a:prstGeom prst="rect">
            <a:avLst/>
          </a:prstGeom>
          <a:noFill/>
          <a:ln w="9525">
            <a:noFill/>
            <a:miter lim="800000"/>
            <a:headEnd/>
            <a:tailEnd/>
          </a:ln>
        </p:spPr>
        <p:txBody>
          <a:bodyPr wrap="none">
            <a:spAutoFit/>
          </a:bodyPr>
          <a:lstStyle/>
          <a:p>
            <a:r>
              <a:rPr lang="en-US" sz="1200">
                <a:solidFill>
                  <a:schemeClr val="hlink"/>
                </a:solidFill>
              </a:rPr>
              <a:t>14</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Date Placeholder 26"/>
          <p:cNvSpPr>
            <a:spLocks noGrp="1"/>
          </p:cNvSpPr>
          <p:nvPr>
            <p:ph type="dt" sz="quarter" idx="10"/>
          </p:nvPr>
        </p:nvSpPr>
        <p:spPr/>
        <p:txBody>
          <a:bodyPr/>
          <a:lstStyle/>
          <a:p>
            <a:pPr>
              <a:defRPr/>
            </a:pPr>
            <a:r>
              <a:rPr lang="en-US" smtClean="0"/>
              <a:t>Dept. Of  IT</a:t>
            </a:r>
            <a:endParaRPr lang="en-US"/>
          </a:p>
        </p:txBody>
      </p:sp>
      <p:sp>
        <p:nvSpPr>
          <p:cNvPr id="21526" name="Footer Placeholder 25"/>
          <p:cNvSpPr>
            <a:spLocks noGrp="1"/>
          </p:cNvSpPr>
          <p:nvPr>
            <p:ph type="ftr" sz="quarter" idx="11"/>
          </p:nvPr>
        </p:nvSpPr>
        <p:spPr/>
        <p:txBody>
          <a:bodyPr/>
          <a:lstStyle/>
          <a:p>
            <a:pPr>
              <a:defRPr/>
            </a:pPr>
            <a:r>
              <a:rPr lang="en-US"/>
              <a:t>Data Structures</a:t>
            </a:r>
          </a:p>
        </p:txBody>
      </p:sp>
      <p:sp>
        <p:nvSpPr>
          <p:cNvPr id="25" name="Slide Number Placeholder 24"/>
          <p:cNvSpPr>
            <a:spLocks noGrp="1"/>
          </p:cNvSpPr>
          <p:nvPr>
            <p:ph type="sldNum" sz="quarter" idx="12"/>
          </p:nvPr>
        </p:nvSpPr>
        <p:spPr/>
        <p:txBody>
          <a:bodyPr/>
          <a:lstStyle/>
          <a:p>
            <a:pPr>
              <a:defRPr/>
            </a:pPr>
            <a:fld id="{9171181C-D84C-4735-816D-042392FE6BCE}" type="slidenum">
              <a:rPr lang="en-US"/>
              <a:pPr>
                <a:defRPr/>
              </a:pPr>
              <a:t>13</a:t>
            </a:fld>
            <a:endParaRPr lang="en-US"/>
          </a:p>
        </p:txBody>
      </p:sp>
      <p:sp>
        <p:nvSpPr>
          <p:cNvPr id="14341" name="Title 1"/>
          <p:cNvSpPr>
            <a:spLocks noGrp="1"/>
          </p:cNvSpPr>
          <p:nvPr>
            <p:ph type="title" idx="4294967295"/>
          </p:nvPr>
        </p:nvSpPr>
        <p:spPr>
          <a:xfrm>
            <a:off x="1350963" y="214313"/>
            <a:ext cx="7793037" cy="1462087"/>
          </a:xfrm>
        </p:spPr>
        <p:txBody>
          <a:bodyPr/>
          <a:lstStyle/>
          <a:p>
            <a:r>
              <a:rPr lang="en-US" smtClean="0"/>
              <a:t>Heap Insert: Example</a:t>
            </a:r>
          </a:p>
        </p:txBody>
      </p:sp>
      <p:sp>
        <p:nvSpPr>
          <p:cNvPr id="4" name="Slide Number Placeholder 3"/>
          <p:cNvSpPr txBox="1">
            <a:spLocks noGrp="1"/>
          </p:cNvSpPr>
          <p:nvPr/>
        </p:nvSpPr>
        <p:spPr bwMode="auto">
          <a:xfrm>
            <a:off x="7042150" y="6243638"/>
            <a:ext cx="1905000" cy="457200"/>
          </a:xfrm>
          <a:prstGeom prst="rect">
            <a:avLst/>
          </a:prstGeom>
          <a:noFill/>
          <a:ln>
            <a:miter lim="800000"/>
            <a:headEnd/>
            <a:tailEnd/>
          </a:ln>
        </p:spPr>
        <p:txBody>
          <a:bodyPr anchor="b"/>
          <a:lstStyle/>
          <a:p>
            <a:pPr algn="r" eaLnBrk="1" hangingPunct="1">
              <a:defRPr/>
            </a:pPr>
            <a:fld id="{7CB09AED-9547-4992-BB23-58CAE83266CD}" type="slidenum">
              <a:rPr lang="en-US" sz="1400">
                <a:latin typeface="+mn-lt"/>
              </a:rPr>
              <a:pPr algn="r" eaLnBrk="1" hangingPunct="1">
                <a:defRPr/>
              </a:pPr>
              <a:t>13</a:t>
            </a:fld>
            <a:endParaRPr lang="en-US" sz="1400">
              <a:latin typeface="+mn-lt"/>
            </a:endParaRPr>
          </a:p>
        </p:txBody>
      </p:sp>
      <p:pic>
        <p:nvPicPr>
          <p:cNvPr id="14343" name="Picture 4" descr="fig06_06.gif"/>
          <p:cNvPicPr>
            <a:picLocks noChangeAspect="1"/>
          </p:cNvPicPr>
          <p:nvPr/>
        </p:nvPicPr>
        <p:blipFill>
          <a:blip r:embed="rId3"/>
          <a:srcRect/>
          <a:stretch>
            <a:fillRect/>
          </a:stretch>
        </p:blipFill>
        <p:spPr bwMode="auto">
          <a:xfrm>
            <a:off x="1600200" y="2057400"/>
            <a:ext cx="5486400" cy="1773238"/>
          </a:xfrm>
          <a:prstGeom prst="rect">
            <a:avLst/>
          </a:prstGeom>
          <a:noFill/>
          <a:ln w="9525">
            <a:noFill/>
            <a:miter lim="800000"/>
            <a:headEnd/>
            <a:tailEnd/>
          </a:ln>
        </p:spPr>
      </p:pic>
      <p:pic>
        <p:nvPicPr>
          <p:cNvPr id="14344" name="Picture 5" descr="fig06_07.gif"/>
          <p:cNvPicPr>
            <a:picLocks noChangeAspect="1"/>
          </p:cNvPicPr>
          <p:nvPr/>
        </p:nvPicPr>
        <p:blipFill>
          <a:blip r:embed="rId4"/>
          <a:srcRect/>
          <a:stretch>
            <a:fillRect/>
          </a:stretch>
        </p:blipFill>
        <p:spPr bwMode="auto">
          <a:xfrm>
            <a:off x="1524000" y="4114800"/>
            <a:ext cx="5638800" cy="1822450"/>
          </a:xfrm>
          <a:prstGeom prst="rect">
            <a:avLst/>
          </a:prstGeom>
          <a:noFill/>
          <a:ln w="9525">
            <a:noFill/>
            <a:miter lim="800000"/>
            <a:headEnd/>
            <a:tailEnd/>
          </a:ln>
        </p:spPr>
      </p:pic>
      <p:sp>
        <p:nvSpPr>
          <p:cNvPr id="14345" name="TextBox 6"/>
          <p:cNvSpPr txBox="1">
            <a:spLocks noChangeArrowheads="1"/>
          </p:cNvSpPr>
          <p:nvPr/>
        </p:nvSpPr>
        <p:spPr bwMode="auto">
          <a:xfrm>
            <a:off x="762000" y="2362200"/>
            <a:ext cx="1136650" cy="366713"/>
          </a:xfrm>
          <a:prstGeom prst="rect">
            <a:avLst/>
          </a:prstGeom>
          <a:noFill/>
          <a:ln w="9525">
            <a:noFill/>
            <a:miter lim="800000"/>
            <a:headEnd/>
            <a:tailEnd/>
          </a:ln>
        </p:spPr>
        <p:txBody>
          <a:bodyPr wrap="none">
            <a:spAutoFit/>
          </a:bodyPr>
          <a:lstStyle/>
          <a:p>
            <a:r>
              <a:rPr lang="en-US" sz="1800" u="sng"/>
              <a:t>Insert 14:</a:t>
            </a:r>
          </a:p>
        </p:txBody>
      </p:sp>
      <p:sp>
        <p:nvSpPr>
          <p:cNvPr id="14346" name="Line 7"/>
          <p:cNvSpPr>
            <a:spLocks noChangeShapeType="1"/>
          </p:cNvSpPr>
          <p:nvPr/>
        </p:nvSpPr>
        <p:spPr bwMode="auto">
          <a:xfrm flipH="1">
            <a:off x="3775075" y="3879850"/>
            <a:ext cx="854075" cy="449263"/>
          </a:xfrm>
          <a:prstGeom prst="line">
            <a:avLst/>
          </a:prstGeom>
          <a:noFill/>
          <a:ln w="9525">
            <a:solidFill>
              <a:schemeClr val="tx1"/>
            </a:solidFill>
            <a:round/>
            <a:headEnd/>
            <a:tailEnd type="triangle" w="med" len="med"/>
          </a:ln>
        </p:spPr>
        <p:txBody>
          <a:bodyPr wrap="none" anchor="ctr"/>
          <a:lstStyle/>
          <a:p>
            <a:endParaRPr lang="en-IN"/>
          </a:p>
        </p:txBody>
      </p:sp>
      <p:sp>
        <p:nvSpPr>
          <p:cNvPr id="14347" name="Text Box 8"/>
          <p:cNvSpPr txBox="1">
            <a:spLocks noChangeArrowheads="1"/>
          </p:cNvSpPr>
          <p:nvPr/>
        </p:nvSpPr>
        <p:spPr bwMode="auto">
          <a:xfrm>
            <a:off x="3913188" y="2112963"/>
            <a:ext cx="1111250" cy="641350"/>
          </a:xfrm>
          <a:prstGeom prst="rect">
            <a:avLst/>
          </a:prstGeom>
          <a:noFill/>
          <a:ln w="9525">
            <a:noFill/>
            <a:miter lim="800000"/>
            <a:headEnd/>
            <a:tailEnd/>
          </a:ln>
        </p:spPr>
        <p:txBody>
          <a:bodyPr wrap="none">
            <a:spAutoFit/>
          </a:bodyPr>
          <a:lstStyle/>
          <a:p>
            <a:pPr algn="ctr"/>
            <a:r>
              <a:rPr lang="en-US" sz="1800">
                <a:solidFill>
                  <a:schemeClr val="folHlink"/>
                </a:solidFill>
              </a:rPr>
              <a:t>(1)</a:t>
            </a:r>
            <a:br>
              <a:rPr lang="en-US" sz="1800">
                <a:solidFill>
                  <a:schemeClr val="folHlink"/>
                </a:solidFill>
              </a:rPr>
            </a:br>
            <a:r>
              <a:rPr lang="en-US" sz="1800">
                <a:solidFill>
                  <a:schemeClr val="folHlink"/>
                </a:solidFill>
              </a:rPr>
              <a:t>14 vs. 31</a:t>
            </a:r>
          </a:p>
        </p:txBody>
      </p:sp>
      <p:sp>
        <p:nvSpPr>
          <p:cNvPr id="14348" name="Text Box 10"/>
          <p:cNvSpPr txBox="1">
            <a:spLocks noChangeArrowheads="1"/>
          </p:cNvSpPr>
          <p:nvPr/>
        </p:nvSpPr>
        <p:spPr bwMode="auto">
          <a:xfrm>
            <a:off x="3938588" y="4483100"/>
            <a:ext cx="1111250" cy="641350"/>
          </a:xfrm>
          <a:prstGeom prst="rect">
            <a:avLst/>
          </a:prstGeom>
          <a:noFill/>
          <a:ln w="9525">
            <a:noFill/>
            <a:miter lim="800000"/>
            <a:headEnd/>
            <a:tailEnd/>
          </a:ln>
        </p:spPr>
        <p:txBody>
          <a:bodyPr wrap="none">
            <a:spAutoFit/>
          </a:bodyPr>
          <a:lstStyle/>
          <a:p>
            <a:pPr algn="ctr"/>
            <a:r>
              <a:rPr lang="en-US" sz="1800">
                <a:solidFill>
                  <a:schemeClr val="folHlink"/>
                </a:solidFill>
              </a:rPr>
              <a:t>(3)</a:t>
            </a:r>
          </a:p>
          <a:p>
            <a:pPr algn="ctr"/>
            <a:r>
              <a:rPr lang="en-US" sz="1800">
                <a:solidFill>
                  <a:schemeClr val="folHlink"/>
                </a:solidFill>
              </a:rPr>
              <a:t>14 vs. 13</a:t>
            </a:r>
          </a:p>
        </p:txBody>
      </p:sp>
      <p:sp>
        <p:nvSpPr>
          <p:cNvPr id="223244" name="Text Box 12"/>
          <p:cNvSpPr txBox="1">
            <a:spLocks noChangeArrowheads="1"/>
          </p:cNvSpPr>
          <p:nvPr/>
        </p:nvSpPr>
        <p:spPr bwMode="auto">
          <a:xfrm>
            <a:off x="7294563" y="4413250"/>
            <a:ext cx="1849437" cy="366713"/>
          </a:xfrm>
          <a:prstGeom prst="rect">
            <a:avLst/>
          </a:prstGeom>
          <a:noFill/>
          <a:ln w="9525">
            <a:noFill/>
            <a:miter lim="800000"/>
            <a:headEnd/>
            <a:tailEnd/>
          </a:ln>
        </p:spPr>
        <p:txBody>
          <a:bodyPr wrap="none">
            <a:spAutoFit/>
          </a:bodyPr>
          <a:lstStyle/>
          <a:p>
            <a:r>
              <a:rPr lang="en-US" sz="1800"/>
              <a:t>Heap order prop</a:t>
            </a:r>
          </a:p>
        </p:txBody>
      </p:sp>
      <p:sp>
        <p:nvSpPr>
          <p:cNvPr id="223245" name="Text Box 13"/>
          <p:cNvSpPr txBox="1">
            <a:spLocks noChangeArrowheads="1"/>
          </p:cNvSpPr>
          <p:nvPr/>
        </p:nvSpPr>
        <p:spPr bwMode="auto">
          <a:xfrm>
            <a:off x="7294563" y="4751388"/>
            <a:ext cx="1631950" cy="366712"/>
          </a:xfrm>
          <a:prstGeom prst="rect">
            <a:avLst/>
          </a:prstGeom>
          <a:noFill/>
          <a:ln w="9525">
            <a:noFill/>
            <a:miter lim="800000"/>
            <a:headEnd/>
            <a:tailEnd/>
          </a:ln>
        </p:spPr>
        <p:txBody>
          <a:bodyPr wrap="none">
            <a:spAutoFit/>
          </a:bodyPr>
          <a:lstStyle/>
          <a:p>
            <a:r>
              <a:rPr lang="en-US" sz="1800"/>
              <a:t>Structure prop</a:t>
            </a:r>
          </a:p>
        </p:txBody>
      </p:sp>
      <p:grpSp>
        <p:nvGrpSpPr>
          <p:cNvPr id="2" name="Group 14"/>
          <p:cNvGrpSpPr>
            <a:grpSpLocks/>
          </p:cNvGrpSpPr>
          <p:nvPr/>
        </p:nvGrpSpPr>
        <p:grpSpPr bwMode="auto">
          <a:xfrm>
            <a:off x="7042150" y="4456113"/>
            <a:ext cx="415925" cy="231775"/>
            <a:chOff x="4596" y="3869"/>
            <a:chExt cx="262" cy="146"/>
          </a:xfrm>
        </p:grpSpPr>
        <p:sp>
          <p:nvSpPr>
            <p:cNvPr id="14362" name="Line 15"/>
            <p:cNvSpPr>
              <a:spLocks noChangeShapeType="1"/>
            </p:cNvSpPr>
            <p:nvPr/>
          </p:nvSpPr>
          <p:spPr bwMode="auto">
            <a:xfrm>
              <a:off x="4596" y="3935"/>
              <a:ext cx="66" cy="72"/>
            </a:xfrm>
            <a:prstGeom prst="line">
              <a:avLst/>
            </a:prstGeom>
            <a:noFill/>
            <a:ln w="25400">
              <a:solidFill>
                <a:srgbClr val="339966"/>
              </a:solidFill>
              <a:round/>
              <a:headEnd/>
              <a:tailEnd/>
            </a:ln>
          </p:spPr>
          <p:txBody>
            <a:bodyPr wrap="none" anchor="ctr"/>
            <a:lstStyle/>
            <a:p>
              <a:endParaRPr lang="en-IN"/>
            </a:p>
          </p:txBody>
        </p:sp>
        <p:sp>
          <p:nvSpPr>
            <p:cNvPr id="14363" name="Line 16"/>
            <p:cNvSpPr>
              <a:spLocks noChangeShapeType="1"/>
            </p:cNvSpPr>
            <p:nvPr/>
          </p:nvSpPr>
          <p:spPr bwMode="auto">
            <a:xfrm flipV="1">
              <a:off x="4669" y="3869"/>
              <a:ext cx="189" cy="146"/>
            </a:xfrm>
            <a:prstGeom prst="line">
              <a:avLst/>
            </a:prstGeom>
            <a:noFill/>
            <a:ln w="25400">
              <a:solidFill>
                <a:srgbClr val="339966"/>
              </a:solidFill>
              <a:round/>
              <a:headEnd/>
              <a:tailEnd/>
            </a:ln>
          </p:spPr>
          <p:txBody>
            <a:bodyPr wrap="none" anchor="ctr"/>
            <a:lstStyle/>
            <a:p>
              <a:endParaRPr lang="en-IN"/>
            </a:p>
          </p:txBody>
        </p:sp>
      </p:grpSp>
      <p:grpSp>
        <p:nvGrpSpPr>
          <p:cNvPr id="3" name="Group 17"/>
          <p:cNvGrpSpPr>
            <a:grpSpLocks/>
          </p:cNvGrpSpPr>
          <p:nvPr/>
        </p:nvGrpSpPr>
        <p:grpSpPr bwMode="auto">
          <a:xfrm>
            <a:off x="7054850" y="4805363"/>
            <a:ext cx="415925" cy="231775"/>
            <a:chOff x="4596" y="3869"/>
            <a:chExt cx="262" cy="146"/>
          </a:xfrm>
        </p:grpSpPr>
        <p:sp>
          <p:nvSpPr>
            <p:cNvPr id="14360" name="Line 18"/>
            <p:cNvSpPr>
              <a:spLocks noChangeShapeType="1"/>
            </p:cNvSpPr>
            <p:nvPr/>
          </p:nvSpPr>
          <p:spPr bwMode="auto">
            <a:xfrm>
              <a:off x="4596" y="3935"/>
              <a:ext cx="66" cy="72"/>
            </a:xfrm>
            <a:prstGeom prst="line">
              <a:avLst/>
            </a:prstGeom>
            <a:noFill/>
            <a:ln w="25400">
              <a:solidFill>
                <a:srgbClr val="339966"/>
              </a:solidFill>
              <a:round/>
              <a:headEnd/>
              <a:tailEnd/>
            </a:ln>
          </p:spPr>
          <p:txBody>
            <a:bodyPr wrap="none" anchor="ctr"/>
            <a:lstStyle/>
            <a:p>
              <a:endParaRPr lang="en-IN"/>
            </a:p>
          </p:txBody>
        </p:sp>
        <p:sp>
          <p:nvSpPr>
            <p:cNvPr id="14361" name="Line 19"/>
            <p:cNvSpPr>
              <a:spLocks noChangeShapeType="1"/>
            </p:cNvSpPr>
            <p:nvPr/>
          </p:nvSpPr>
          <p:spPr bwMode="auto">
            <a:xfrm flipV="1">
              <a:off x="4669" y="3869"/>
              <a:ext cx="189" cy="146"/>
            </a:xfrm>
            <a:prstGeom prst="line">
              <a:avLst/>
            </a:prstGeom>
            <a:noFill/>
            <a:ln w="25400">
              <a:solidFill>
                <a:srgbClr val="339966"/>
              </a:solidFill>
              <a:round/>
              <a:headEnd/>
              <a:tailEnd/>
            </a:ln>
          </p:spPr>
          <p:txBody>
            <a:bodyPr wrap="none" anchor="ctr"/>
            <a:lstStyle/>
            <a:p>
              <a:endParaRPr lang="en-IN"/>
            </a:p>
          </p:txBody>
        </p:sp>
      </p:grpSp>
      <p:sp>
        <p:nvSpPr>
          <p:cNvPr id="14353" name="Text Box 20"/>
          <p:cNvSpPr txBox="1">
            <a:spLocks noChangeArrowheads="1"/>
          </p:cNvSpPr>
          <p:nvPr/>
        </p:nvSpPr>
        <p:spPr bwMode="auto">
          <a:xfrm>
            <a:off x="2955925" y="3516313"/>
            <a:ext cx="541338" cy="274637"/>
          </a:xfrm>
          <a:prstGeom prst="rect">
            <a:avLst/>
          </a:prstGeom>
          <a:noFill/>
          <a:ln w="9525">
            <a:noFill/>
            <a:miter lim="800000"/>
            <a:headEnd/>
            <a:tailEnd/>
          </a:ln>
        </p:spPr>
        <p:txBody>
          <a:bodyPr wrap="none">
            <a:spAutoFit/>
          </a:bodyPr>
          <a:lstStyle/>
          <a:p>
            <a:r>
              <a:rPr lang="en-US" sz="1200" b="1">
                <a:solidFill>
                  <a:schemeClr val="hlink"/>
                </a:solidFill>
              </a:rPr>
              <a:t> hole</a:t>
            </a:r>
          </a:p>
        </p:txBody>
      </p:sp>
      <p:sp>
        <p:nvSpPr>
          <p:cNvPr id="14354" name="Text Box 21"/>
          <p:cNvSpPr txBox="1">
            <a:spLocks noChangeArrowheads="1"/>
          </p:cNvSpPr>
          <p:nvPr/>
        </p:nvSpPr>
        <p:spPr bwMode="auto">
          <a:xfrm>
            <a:off x="2076450" y="4594225"/>
            <a:ext cx="352425" cy="274638"/>
          </a:xfrm>
          <a:prstGeom prst="rect">
            <a:avLst/>
          </a:prstGeom>
          <a:noFill/>
          <a:ln w="9525">
            <a:noFill/>
            <a:miter lim="800000"/>
            <a:headEnd/>
            <a:tailEnd/>
          </a:ln>
        </p:spPr>
        <p:txBody>
          <a:bodyPr wrap="none">
            <a:spAutoFit/>
          </a:bodyPr>
          <a:lstStyle/>
          <a:p>
            <a:r>
              <a:rPr lang="en-US" sz="1200">
                <a:solidFill>
                  <a:schemeClr val="hlink"/>
                </a:solidFill>
              </a:rPr>
              <a:t>14</a:t>
            </a:r>
          </a:p>
        </p:txBody>
      </p:sp>
      <p:sp>
        <p:nvSpPr>
          <p:cNvPr id="14355" name="Text Box 22"/>
          <p:cNvSpPr txBox="1">
            <a:spLocks noChangeArrowheads="1"/>
          </p:cNvSpPr>
          <p:nvPr/>
        </p:nvSpPr>
        <p:spPr bwMode="auto">
          <a:xfrm>
            <a:off x="4916488" y="307975"/>
            <a:ext cx="3287712" cy="457200"/>
          </a:xfrm>
          <a:prstGeom prst="rect">
            <a:avLst/>
          </a:prstGeom>
          <a:noFill/>
          <a:ln w="9525">
            <a:noFill/>
            <a:miter lim="800000"/>
            <a:headEnd/>
            <a:tailEnd/>
          </a:ln>
        </p:spPr>
        <p:txBody>
          <a:bodyPr>
            <a:spAutoFit/>
          </a:bodyPr>
          <a:lstStyle/>
          <a:p>
            <a:r>
              <a:rPr lang="en-US" sz="2400" b="1"/>
              <a:t>Percolating Up</a:t>
            </a:r>
          </a:p>
        </p:txBody>
      </p:sp>
      <p:sp>
        <p:nvSpPr>
          <p:cNvPr id="14356" name="Text Box 23"/>
          <p:cNvSpPr txBox="1">
            <a:spLocks noChangeArrowheads="1"/>
          </p:cNvSpPr>
          <p:nvPr/>
        </p:nvSpPr>
        <p:spPr bwMode="auto">
          <a:xfrm>
            <a:off x="2749550" y="3543300"/>
            <a:ext cx="352425" cy="274638"/>
          </a:xfrm>
          <a:prstGeom prst="rect">
            <a:avLst/>
          </a:prstGeom>
          <a:noFill/>
          <a:ln w="9525">
            <a:noFill/>
            <a:miter lim="800000"/>
            <a:headEnd/>
            <a:tailEnd/>
          </a:ln>
        </p:spPr>
        <p:txBody>
          <a:bodyPr wrap="none">
            <a:spAutoFit/>
          </a:bodyPr>
          <a:lstStyle/>
          <a:p>
            <a:r>
              <a:rPr lang="en-US" sz="1200">
                <a:solidFill>
                  <a:schemeClr val="hlink"/>
                </a:solidFill>
              </a:rPr>
              <a:t>14</a:t>
            </a:r>
          </a:p>
        </p:txBody>
      </p:sp>
      <p:sp>
        <p:nvSpPr>
          <p:cNvPr id="14357" name="Text Box 24"/>
          <p:cNvSpPr txBox="1">
            <a:spLocks noChangeArrowheads="1"/>
          </p:cNvSpPr>
          <p:nvPr/>
        </p:nvSpPr>
        <p:spPr bwMode="auto">
          <a:xfrm>
            <a:off x="3168650" y="3687763"/>
            <a:ext cx="1111250" cy="641350"/>
          </a:xfrm>
          <a:prstGeom prst="rect">
            <a:avLst/>
          </a:prstGeom>
          <a:noFill/>
          <a:ln w="9525">
            <a:noFill/>
            <a:miter lim="800000"/>
            <a:headEnd/>
            <a:tailEnd/>
          </a:ln>
        </p:spPr>
        <p:txBody>
          <a:bodyPr wrap="none">
            <a:spAutoFit/>
          </a:bodyPr>
          <a:lstStyle/>
          <a:p>
            <a:pPr algn="ctr"/>
            <a:r>
              <a:rPr lang="en-US" sz="1800">
                <a:solidFill>
                  <a:schemeClr val="folHlink"/>
                </a:solidFill>
              </a:rPr>
              <a:t>(2)</a:t>
            </a:r>
          </a:p>
          <a:p>
            <a:pPr algn="ctr"/>
            <a:r>
              <a:rPr lang="en-US" sz="1800">
                <a:solidFill>
                  <a:schemeClr val="folHlink"/>
                </a:solidFill>
              </a:rPr>
              <a:t>14 vs. 21</a:t>
            </a:r>
          </a:p>
        </p:txBody>
      </p:sp>
      <p:sp>
        <p:nvSpPr>
          <p:cNvPr id="223257" name="Freeform 25"/>
          <p:cNvSpPr>
            <a:spLocks/>
          </p:cNvSpPr>
          <p:nvPr/>
        </p:nvSpPr>
        <p:spPr bwMode="auto">
          <a:xfrm>
            <a:off x="5592763" y="4735513"/>
            <a:ext cx="636587" cy="1085850"/>
          </a:xfrm>
          <a:custGeom>
            <a:avLst/>
            <a:gdLst>
              <a:gd name="T0" fmla="*/ 2147483647 w 401"/>
              <a:gd name="T1" fmla="*/ 2147483647 h 684"/>
              <a:gd name="T2" fmla="*/ 2147483647 w 401"/>
              <a:gd name="T3" fmla="*/ 2147483647 h 684"/>
              <a:gd name="T4" fmla="*/ 2147483647 w 401"/>
              <a:gd name="T5" fmla="*/ 2147483647 h 684"/>
              <a:gd name="T6" fmla="*/ 2147483647 w 401"/>
              <a:gd name="T7" fmla="*/ 2147483647 h 684"/>
              <a:gd name="T8" fmla="*/ 2147483647 w 401"/>
              <a:gd name="T9" fmla="*/ 2147483647 h 684"/>
              <a:gd name="T10" fmla="*/ 2147483647 w 401"/>
              <a:gd name="T11" fmla="*/ 2147483647 h 684"/>
              <a:gd name="T12" fmla="*/ 2147483647 w 401"/>
              <a:gd name="T13" fmla="*/ 2147483647 h 684"/>
              <a:gd name="T14" fmla="*/ 2147483647 w 401"/>
              <a:gd name="T15" fmla="*/ 2147483647 h 684"/>
              <a:gd name="T16" fmla="*/ 2147483647 w 401"/>
              <a:gd name="T17" fmla="*/ 2147483647 h 684"/>
              <a:gd name="T18" fmla="*/ 0 w 401"/>
              <a:gd name="T19" fmla="*/ 0 h 6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01"/>
              <a:gd name="T31" fmla="*/ 0 h 684"/>
              <a:gd name="T32" fmla="*/ 401 w 401"/>
              <a:gd name="T33" fmla="*/ 684 h 68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01" h="684">
                <a:moveTo>
                  <a:pt x="401" y="684"/>
                </a:moveTo>
                <a:cubicBezTo>
                  <a:pt x="396" y="641"/>
                  <a:pt x="384" y="551"/>
                  <a:pt x="355" y="519"/>
                </a:cubicBezTo>
                <a:cubicBezTo>
                  <a:pt x="344" y="485"/>
                  <a:pt x="335" y="450"/>
                  <a:pt x="324" y="416"/>
                </a:cubicBezTo>
                <a:cubicBezTo>
                  <a:pt x="317" y="393"/>
                  <a:pt x="321" y="381"/>
                  <a:pt x="303" y="365"/>
                </a:cubicBezTo>
                <a:cubicBezTo>
                  <a:pt x="297" y="324"/>
                  <a:pt x="303" y="262"/>
                  <a:pt x="257" y="247"/>
                </a:cubicBezTo>
                <a:cubicBezTo>
                  <a:pt x="244" y="233"/>
                  <a:pt x="223" y="212"/>
                  <a:pt x="206" y="206"/>
                </a:cubicBezTo>
                <a:cubicBezTo>
                  <a:pt x="181" y="181"/>
                  <a:pt x="152" y="167"/>
                  <a:pt x="123" y="149"/>
                </a:cubicBezTo>
                <a:cubicBezTo>
                  <a:pt x="110" y="129"/>
                  <a:pt x="76" y="93"/>
                  <a:pt x="56" y="82"/>
                </a:cubicBezTo>
                <a:cubicBezTo>
                  <a:pt x="40" y="73"/>
                  <a:pt x="29" y="70"/>
                  <a:pt x="15" y="56"/>
                </a:cubicBezTo>
                <a:cubicBezTo>
                  <a:pt x="9" y="37"/>
                  <a:pt x="0" y="20"/>
                  <a:pt x="0" y="0"/>
                </a:cubicBezTo>
              </a:path>
            </a:pathLst>
          </a:custGeom>
          <a:noFill/>
          <a:ln w="9525">
            <a:solidFill>
              <a:schemeClr val="hlink"/>
            </a:solidFill>
            <a:round/>
            <a:headEnd/>
            <a:tailEnd type="arrow" w="med" len="med"/>
          </a:ln>
        </p:spPr>
        <p:txBody>
          <a:bodyPr/>
          <a:lstStyle/>
          <a:p>
            <a:endParaRPr lang="en-US"/>
          </a:p>
        </p:txBody>
      </p:sp>
      <p:sp>
        <p:nvSpPr>
          <p:cNvPr id="223258" name="Text Box 26"/>
          <p:cNvSpPr txBox="1">
            <a:spLocks noChangeArrowheads="1"/>
          </p:cNvSpPr>
          <p:nvPr/>
        </p:nvSpPr>
        <p:spPr bwMode="auto">
          <a:xfrm>
            <a:off x="6291263" y="5653088"/>
            <a:ext cx="1908175" cy="304800"/>
          </a:xfrm>
          <a:prstGeom prst="rect">
            <a:avLst/>
          </a:prstGeom>
          <a:solidFill>
            <a:srgbClr val="CCFFCC"/>
          </a:solidFill>
          <a:ln w="9525">
            <a:noFill/>
            <a:miter lim="800000"/>
            <a:headEnd/>
            <a:tailEnd/>
          </a:ln>
        </p:spPr>
        <p:txBody>
          <a:bodyPr wrap="none">
            <a:spAutoFit/>
          </a:bodyPr>
          <a:lstStyle/>
          <a:p>
            <a:r>
              <a:rPr lang="en-US" sz="1400">
                <a:solidFill>
                  <a:schemeClr val="hlink"/>
                </a:solidFill>
              </a:rPr>
              <a:t>Path of percolation up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32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324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23258"/>
                                        </p:tgtEl>
                                        <p:attrNameLst>
                                          <p:attrName>style.visibility</p:attrName>
                                        </p:attrNameLst>
                                      </p:cBhvr>
                                      <p:to>
                                        <p:strVal val="visible"/>
                                      </p:to>
                                    </p:set>
                                    <p:animEffect transition="in" filter="blinds(horizontal)">
                                      <p:cBhvr>
                                        <p:cTn id="23" dur="500"/>
                                        <p:tgtEl>
                                          <p:spTgt spid="223258"/>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223257"/>
                                        </p:tgtEl>
                                        <p:attrNameLst>
                                          <p:attrName>style.visibility</p:attrName>
                                        </p:attrNameLst>
                                      </p:cBhvr>
                                      <p:to>
                                        <p:strVal val="visible"/>
                                      </p:to>
                                    </p:set>
                                    <p:animEffect transition="in" filter="blinds(horizontal)">
                                      <p:cBhvr>
                                        <p:cTn id="26" dur="500"/>
                                        <p:tgtEl>
                                          <p:spTgt spid="2232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44" grpId="0"/>
      <p:bldP spid="223245" grpId="0"/>
      <p:bldP spid="223257" grpId="0" animBg="1"/>
      <p:bldP spid="22325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Heap DeleteMin</a:t>
            </a:r>
          </a:p>
        </p:txBody>
      </p:sp>
      <p:sp>
        <p:nvSpPr>
          <p:cNvPr id="15363" name="Content Placeholder 2"/>
          <p:cNvSpPr>
            <a:spLocks noGrp="1"/>
          </p:cNvSpPr>
          <p:nvPr>
            <p:ph idx="1"/>
          </p:nvPr>
        </p:nvSpPr>
        <p:spPr/>
        <p:txBody>
          <a:bodyPr/>
          <a:lstStyle/>
          <a:p>
            <a:r>
              <a:rPr lang="en-US" smtClean="0"/>
              <a:t>Minimum element is always at the root</a:t>
            </a:r>
          </a:p>
          <a:p>
            <a:r>
              <a:rPr lang="en-US" smtClean="0"/>
              <a:t>Heap decreases by one in size</a:t>
            </a:r>
          </a:p>
          <a:p>
            <a:r>
              <a:rPr lang="en-US" smtClean="0"/>
              <a:t>Move last element into hole at root</a:t>
            </a:r>
          </a:p>
          <a:p>
            <a:r>
              <a:rPr lang="en-US" b="1" i="1" smtClean="0">
                <a:solidFill>
                  <a:schemeClr val="hlink"/>
                </a:solidFill>
              </a:rPr>
              <a:t>Percolate down</a:t>
            </a:r>
            <a:r>
              <a:rPr lang="en-US" smtClean="0"/>
              <a:t> while heap-order property not satisfied</a:t>
            </a:r>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24581" name="Footer Placeholder 4"/>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05D13F7A-B7C5-400B-9420-D83DB69983B8}" type="slidenum">
              <a:rPr lang="en-US"/>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Heap DeleteMin: Example</a:t>
            </a:r>
          </a:p>
        </p:txBody>
      </p:sp>
      <p:sp>
        <p:nvSpPr>
          <p:cNvPr id="13" name="Date Placeholder 12"/>
          <p:cNvSpPr>
            <a:spLocks noGrp="1"/>
          </p:cNvSpPr>
          <p:nvPr>
            <p:ph type="dt" sz="quarter" idx="10"/>
          </p:nvPr>
        </p:nvSpPr>
        <p:spPr/>
        <p:txBody>
          <a:bodyPr/>
          <a:lstStyle/>
          <a:p>
            <a:pPr>
              <a:defRPr/>
            </a:pPr>
            <a:r>
              <a:rPr lang="en-US" smtClean="0"/>
              <a:t>Dept. Of  IT</a:t>
            </a:r>
            <a:endParaRPr lang="en-US"/>
          </a:p>
        </p:txBody>
      </p:sp>
      <p:sp>
        <p:nvSpPr>
          <p:cNvPr id="25610" name="Footer Placeholder 11"/>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8C829CB9-EE6B-4496-BC3C-FE51A03F604A}" type="slidenum">
              <a:rPr lang="en-US"/>
              <a:pPr>
                <a:defRPr/>
              </a:pPr>
              <a:t>15</a:t>
            </a:fld>
            <a:endParaRPr lang="en-US"/>
          </a:p>
        </p:txBody>
      </p:sp>
      <p:pic>
        <p:nvPicPr>
          <p:cNvPr id="16390" name="Picture 5" descr="fig06_09.gif"/>
          <p:cNvPicPr>
            <a:picLocks noChangeAspect="1"/>
          </p:cNvPicPr>
          <p:nvPr/>
        </p:nvPicPr>
        <p:blipFill>
          <a:blip r:embed="rId3"/>
          <a:srcRect/>
          <a:stretch>
            <a:fillRect/>
          </a:stretch>
        </p:blipFill>
        <p:spPr bwMode="auto">
          <a:xfrm>
            <a:off x="674688" y="2286000"/>
            <a:ext cx="7543800" cy="2438400"/>
          </a:xfrm>
          <a:prstGeom prst="rect">
            <a:avLst/>
          </a:prstGeom>
          <a:noFill/>
          <a:ln w="9525">
            <a:noFill/>
            <a:miter lim="800000"/>
            <a:headEnd/>
            <a:tailEnd/>
          </a:ln>
        </p:spPr>
      </p:pic>
      <p:sp>
        <p:nvSpPr>
          <p:cNvPr id="16391" name="Line 7"/>
          <p:cNvSpPr>
            <a:spLocks noChangeShapeType="1"/>
          </p:cNvSpPr>
          <p:nvPr/>
        </p:nvSpPr>
        <p:spPr bwMode="auto">
          <a:xfrm>
            <a:off x="1860550" y="2135188"/>
            <a:ext cx="406400" cy="241300"/>
          </a:xfrm>
          <a:prstGeom prst="line">
            <a:avLst/>
          </a:prstGeom>
          <a:noFill/>
          <a:ln w="34925">
            <a:solidFill>
              <a:schemeClr val="hlink"/>
            </a:solidFill>
            <a:round/>
            <a:headEnd/>
            <a:tailEnd type="triangle" w="med" len="med"/>
          </a:ln>
        </p:spPr>
        <p:txBody>
          <a:bodyPr wrap="none" anchor="ctr"/>
          <a:lstStyle/>
          <a:p>
            <a:endParaRPr lang="en-IN"/>
          </a:p>
        </p:txBody>
      </p:sp>
      <p:grpSp>
        <p:nvGrpSpPr>
          <p:cNvPr id="2" name="Group 14"/>
          <p:cNvGrpSpPr>
            <a:grpSpLocks/>
          </p:cNvGrpSpPr>
          <p:nvPr/>
        </p:nvGrpSpPr>
        <p:grpSpPr bwMode="auto">
          <a:xfrm>
            <a:off x="2332038" y="2333625"/>
            <a:ext cx="381000" cy="322263"/>
            <a:chOff x="1236" y="3462"/>
            <a:chExt cx="240" cy="203"/>
          </a:xfrm>
        </p:grpSpPr>
        <p:sp>
          <p:nvSpPr>
            <p:cNvPr id="16396" name="Line 12"/>
            <p:cNvSpPr>
              <a:spLocks noChangeShapeType="1"/>
            </p:cNvSpPr>
            <p:nvPr/>
          </p:nvSpPr>
          <p:spPr bwMode="auto">
            <a:xfrm>
              <a:off x="1258" y="3469"/>
              <a:ext cx="218" cy="175"/>
            </a:xfrm>
            <a:prstGeom prst="line">
              <a:avLst/>
            </a:prstGeom>
            <a:noFill/>
            <a:ln w="25400">
              <a:solidFill>
                <a:schemeClr val="hlink"/>
              </a:solidFill>
              <a:round/>
              <a:headEnd/>
              <a:tailEnd/>
            </a:ln>
          </p:spPr>
          <p:txBody>
            <a:bodyPr wrap="none" anchor="ctr"/>
            <a:lstStyle/>
            <a:p>
              <a:endParaRPr lang="en-IN"/>
            </a:p>
          </p:txBody>
        </p:sp>
        <p:sp>
          <p:nvSpPr>
            <p:cNvPr id="16397" name="Line 13"/>
            <p:cNvSpPr>
              <a:spLocks noChangeShapeType="1"/>
            </p:cNvSpPr>
            <p:nvPr/>
          </p:nvSpPr>
          <p:spPr bwMode="auto">
            <a:xfrm flipV="1">
              <a:off x="1236" y="3462"/>
              <a:ext cx="233" cy="203"/>
            </a:xfrm>
            <a:prstGeom prst="line">
              <a:avLst/>
            </a:prstGeom>
            <a:noFill/>
            <a:ln w="25400">
              <a:solidFill>
                <a:schemeClr val="hlink"/>
              </a:solidFill>
              <a:round/>
              <a:headEnd/>
              <a:tailEnd/>
            </a:ln>
          </p:spPr>
          <p:txBody>
            <a:bodyPr wrap="none" anchor="ctr"/>
            <a:lstStyle/>
            <a:p>
              <a:endParaRPr lang="en-IN"/>
            </a:p>
          </p:txBody>
        </p:sp>
      </p:grpSp>
      <p:sp>
        <p:nvSpPr>
          <p:cNvPr id="19473" name="AutoShape 17"/>
          <p:cNvSpPr>
            <a:spLocks/>
          </p:cNvSpPr>
          <p:nvPr/>
        </p:nvSpPr>
        <p:spPr bwMode="auto">
          <a:xfrm>
            <a:off x="2859088" y="4886325"/>
            <a:ext cx="1181100" cy="925513"/>
          </a:xfrm>
          <a:prstGeom prst="borderCallout2">
            <a:avLst>
              <a:gd name="adj1" fmla="val 17560"/>
              <a:gd name="adj2" fmla="val -6454"/>
              <a:gd name="adj3" fmla="val 17560"/>
              <a:gd name="adj4" fmla="val -16667"/>
              <a:gd name="adj5" fmla="val -19269"/>
              <a:gd name="adj6" fmla="val -27014"/>
            </a:avLst>
          </a:prstGeom>
          <a:solidFill>
            <a:schemeClr val="accent1"/>
          </a:solidFill>
          <a:ln w="9525">
            <a:solidFill>
              <a:schemeClr val="tx1"/>
            </a:solidFill>
            <a:miter lim="800000"/>
            <a:headEnd/>
            <a:tailEnd/>
          </a:ln>
        </p:spPr>
        <p:txBody>
          <a:bodyPr>
            <a:spAutoFit/>
          </a:bodyPr>
          <a:lstStyle/>
          <a:p>
            <a:r>
              <a:rPr lang="en-US" sz="1800"/>
              <a:t>Make this position empty</a:t>
            </a:r>
          </a:p>
        </p:txBody>
      </p:sp>
      <p:sp>
        <p:nvSpPr>
          <p:cNvPr id="16394" name="Rectangle 19"/>
          <p:cNvSpPr>
            <a:spLocks noChangeArrowheads="1"/>
          </p:cNvSpPr>
          <p:nvPr/>
        </p:nvSpPr>
        <p:spPr bwMode="auto">
          <a:xfrm>
            <a:off x="4129088" y="2065338"/>
            <a:ext cx="4171950" cy="2816225"/>
          </a:xfrm>
          <a:prstGeom prst="rect">
            <a:avLst/>
          </a:prstGeom>
          <a:solidFill>
            <a:schemeClr val="bg1"/>
          </a:solidFill>
          <a:ln w="9525">
            <a:noFill/>
            <a:miter lim="800000"/>
            <a:headEnd/>
            <a:tailEnd/>
          </a:ln>
        </p:spPr>
        <p:txBody>
          <a:bodyPr wrap="none" anchor="ctr"/>
          <a:lstStyle/>
          <a:p>
            <a:endParaRPr lang="en-US"/>
          </a:p>
        </p:txBody>
      </p:sp>
      <p:sp>
        <p:nvSpPr>
          <p:cNvPr id="16395" name="Text Box 20"/>
          <p:cNvSpPr txBox="1">
            <a:spLocks noChangeArrowheads="1"/>
          </p:cNvSpPr>
          <p:nvPr/>
        </p:nvSpPr>
        <p:spPr bwMode="auto">
          <a:xfrm>
            <a:off x="6138863" y="404813"/>
            <a:ext cx="2317750" cy="366712"/>
          </a:xfrm>
          <a:prstGeom prst="rect">
            <a:avLst/>
          </a:prstGeom>
          <a:noFill/>
          <a:ln w="9525">
            <a:noFill/>
            <a:miter lim="800000"/>
            <a:headEnd/>
            <a:tailEnd/>
          </a:ln>
        </p:spPr>
        <p:txBody>
          <a:bodyPr wrap="none">
            <a:spAutoFit/>
          </a:bodyPr>
          <a:lstStyle/>
          <a:p>
            <a:r>
              <a:rPr lang="en-US" sz="1800" b="1" i="1">
                <a:solidFill>
                  <a:schemeClr val="hlink"/>
                </a:solidFill>
              </a:rPr>
              <a:t>Percolating down…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473"/>
                                        </p:tgtEl>
                                        <p:attrNameLst>
                                          <p:attrName>style.visibility</p:attrName>
                                        </p:attrNameLst>
                                      </p:cBhvr>
                                      <p:to>
                                        <p:strVal val="visible"/>
                                      </p:to>
                                    </p:set>
                                    <p:animEffect transition="in" filter="blinds(horizontal)">
                                      <p:cBhvr>
                                        <p:cTn id="12" dur="500"/>
                                        <p:tgtEl>
                                          <p:spTgt spid="194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7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ate Placeholder 18"/>
          <p:cNvSpPr>
            <a:spLocks noGrp="1"/>
          </p:cNvSpPr>
          <p:nvPr>
            <p:ph type="dt" sz="quarter" idx="10"/>
          </p:nvPr>
        </p:nvSpPr>
        <p:spPr/>
        <p:txBody>
          <a:bodyPr/>
          <a:lstStyle/>
          <a:p>
            <a:pPr>
              <a:defRPr/>
            </a:pPr>
            <a:r>
              <a:rPr lang="en-US" smtClean="0"/>
              <a:t>Dept. Of  IT</a:t>
            </a:r>
            <a:endParaRPr lang="en-US"/>
          </a:p>
        </p:txBody>
      </p:sp>
      <p:sp>
        <p:nvSpPr>
          <p:cNvPr id="26636" name="Footer Placeholder 17"/>
          <p:cNvSpPr>
            <a:spLocks noGrp="1"/>
          </p:cNvSpPr>
          <p:nvPr>
            <p:ph type="ftr" sz="quarter" idx="11"/>
          </p:nvPr>
        </p:nvSpPr>
        <p:spPr/>
        <p:txBody>
          <a:bodyPr/>
          <a:lstStyle/>
          <a:p>
            <a:pPr>
              <a:defRPr/>
            </a:pPr>
            <a:r>
              <a:rPr lang="en-US"/>
              <a:t>Data Structures</a:t>
            </a:r>
          </a:p>
        </p:txBody>
      </p:sp>
      <p:sp>
        <p:nvSpPr>
          <p:cNvPr id="17" name="Slide Number Placeholder 16"/>
          <p:cNvSpPr>
            <a:spLocks noGrp="1"/>
          </p:cNvSpPr>
          <p:nvPr>
            <p:ph type="sldNum" sz="quarter" idx="12"/>
          </p:nvPr>
        </p:nvSpPr>
        <p:spPr/>
        <p:txBody>
          <a:bodyPr/>
          <a:lstStyle/>
          <a:p>
            <a:pPr>
              <a:defRPr/>
            </a:pPr>
            <a:fld id="{F29E96E9-55DD-4DC7-91A3-0F3EC205930C}" type="slidenum">
              <a:rPr lang="en-US"/>
              <a:pPr>
                <a:defRPr/>
              </a:pPr>
              <a:t>16</a:t>
            </a:fld>
            <a:endParaRPr lang="en-US"/>
          </a:p>
        </p:txBody>
      </p:sp>
      <p:sp>
        <p:nvSpPr>
          <p:cNvPr id="17413" name="Title 1"/>
          <p:cNvSpPr>
            <a:spLocks noGrp="1"/>
          </p:cNvSpPr>
          <p:nvPr>
            <p:ph type="title" idx="4294967295"/>
          </p:nvPr>
        </p:nvSpPr>
        <p:spPr>
          <a:xfrm>
            <a:off x="1350963" y="214313"/>
            <a:ext cx="7793037" cy="1462087"/>
          </a:xfrm>
        </p:spPr>
        <p:txBody>
          <a:bodyPr/>
          <a:lstStyle/>
          <a:p>
            <a:r>
              <a:rPr lang="en-US" smtClean="0"/>
              <a:t>Heap DeleteMin: Example</a:t>
            </a:r>
          </a:p>
        </p:txBody>
      </p:sp>
      <p:sp>
        <p:nvSpPr>
          <p:cNvPr id="4" name="Slide Number Placeholder 3"/>
          <p:cNvSpPr txBox="1">
            <a:spLocks noGrp="1"/>
          </p:cNvSpPr>
          <p:nvPr/>
        </p:nvSpPr>
        <p:spPr bwMode="auto">
          <a:xfrm>
            <a:off x="7042150" y="6243638"/>
            <a:ext cx="1905000" cy="457200"/>
          </a:xfrm>
          <a:prstGeom prst="rect">
            <a:avLst/>
          </a:prstGeom>
          <a:noFill/>
          <a:ln>
            <a:miter lim="800000"/>
            <a:headEnd/>
            <a:tailEnd/>
          </a:ln>
        </p:spPr>
        <p:txBody>
          <a:bodyPr anchor="b"/>
          <a:lstStyle/>
          <a:p>
            <a:pPr algn="r" eaLnBrk="1" hangingPunct="1">
              <a:defRPr/>
            </a:pPr>
            <a:fld id="{092D4C5D-CB53-4E16-AC9E-53E6271C2D22}" type="slidenum">
              <a:rPr lang="en-US" sz="1400">
                <a:latin typeface="+mn-lt"/>
              </a:rPr>
              <a:pPr algn="r" eaLnBrk="1" hangingPunct="1">
                <a:defRPr/>
              </a:pPr>
              <a:t>16</a:t>
            </a:fld>
            <a:endParaRPr lang="en-US" sz="1400">
              <a:latin typeface="+mn-lt"/>
            </a:endParaRPr>
          </a:p>
        </p:txBody>
      </p:sp>
      <p:pic>
        <p:nvPicPr>
          <p:cNvPr id="17415" name="Picture 5" descr="fig06_09.gif"/>
          <p:cNvPicPr>
            <a:picLocks noChangeAspect="1"/>
          </p:cNvPicPr>
          <p:nvPr/>
        </p:nvPicPr>
        <p:blipFill>
          <a:blip r:embed="rId3"/>
          <a:srcRect/>
          <a:stretch>
            <a:fillRect/>
          </a:stretch>
        </p:blipFill>
        <p:spPr bwMode="auto">
          <a:xfrm>
            <a:off x="674688" y="2286000"/>
            <a:ext cx="7543800" cy="2438400"/>
          </a:xfrm>
          <a:prstGeom prst="rect">
            <a:avLst/>
          </a:prstGeom>
          <a:noFill/>
          <a:ln w="9525">
            <a:noFill/>
            <a:miter lim="800000"/>
            <a:headEnd/>
            <a:tailEnd/>
          </a:ln>
        </p:spPr>
      </p:pic>
      <p:sp>
        <p:nvSpPr>
          <p:cNvPr id="228358" name="Text Box 6"/>
          <p:cNvSpPr txBox="1">
            <a:spLocks noChangeArrowheads="1"/>
          </p:cNvSpPr>
          <p:nvPr/>
        </p:nvSpPr>
        <p:spPr bwMode="auto">
          <a:xfrm>
            <a:off x="4525963" y="5049838"/>
            <a:ext cx="3336925" cy="641350"/>
          </a:xfrm>
          <a:prstGeom prst="rect">
            <a:avLst/>
          </a:prstGeom>
          <a:noFill/>
          <a:ln w="9525">
            <a:noFill/>
            <a:miter lim="800000"/>
            <a:headEnd/>
            <a:tailEnd/>
          </a:ln>
        </p:spPr>
        <p:txBody>
          <a:bodyPr wrap="none">
            <a:spAutoFit/>
          </a:bodyPr>
          <a:lstStyle/>
          <a:p>
            <a:r>
              <a:rPr lang="en-US" sz="1800">
                <a:solidFill>
                  <a:schemeClr val="folHlink"/>
                </a:solidFill>
              </a:rPr>
              <a:t>Is 31 &gt; min(14,16)?</a:t>
            </a:r>
          </a:p>
          <a:p>
            <a:pPr>
              <a:buFontTx/>
              <a:buChar char="•"/>
            </a:pPr>
            <a:r>
              <a:rPr lang="en-US" sz="1800">
                <a:solidFill>
                  <a:schemeClr val="folHlink"/>
                </a:solidFill>
              </a:rPr>
              <a:t>Yes - swap 31 with min(14,16)</a:t>
            </a:r>
          </a:p>
        </p:txBody>
      </p:sp>
      <p:grpSp>
        <p:nvGrpSpPr>
          <p:cNvPr id="17417" name="Group 12"/>
          <p:cNvGrpSpPr>
            <a:grpSpLocks/>
          </p:cNvGrpSpPr>
          <p:nvPr/>
        </p:nvGrpSpPr>
        <p:grpSpPr bwMode="auto">
          <a:xfrm>
            <a:off x="2332038" y="2333625"/>
            <a:ext cx="381000" cy="322263"/>
            <a:chOff x="1236" y="3462"/>
            <a:chExt cx="240" cy="203"/>
          </a:xfrm>
        </p:grpSpPr>
        <p:sp>
          <p:nvSpPr>
            <p:cNvPr id="17426" name="Line 13"/>
            <p:cNvSpPr>
              <a:spLocks noChangeShapeType="1"/>
            </p:cNvSpPr>
            <p:nvPr/>
          </p:nvSpPr>
          <p:spPr bwMode="auto">
            <a:xfrm>
              <a:off x="1258" y="3469"/>
              <a:ext cx="218" cy="175"/>
            </a:xfrm>
            <a:prstGeom prst="line">
              <a:avLst/>
            </a:prstGeom>
            <a:noFill/>
            <a:ln w="25400">
              <a:solidFill>
                <a:schemeClr val="hlink"/>
              </a:solidFill>
              <a:round/>
              <a:headEnd/>
              <a:tailEnd/>
            </a:ln>
          </p:spPr>
          <p:txBody>
            <a:bodyPr wrap="none" anchor="ctr"/>
            <a:lstStyle/>
            <a:p>
              <a:endParaRPr lang="en-IN"/>
            </a:p>
          </p:txBody>
        </p:sp>
        <p:sp>
          <p:nvSpPr>
            <p:cNvPr id="17427" name="Line 14"/>
            <p:cNvSpPr>
              <a:spLocks noChangeShapeType="1"/>
            </p:cNvSpPr>
            <p:nvPr/>
          </p:nvSpPr>
          <p:spPr bwMode="auto">
            <a:xfrm flipV="1">
              <a:off x="1236" y="3462"/>
              <a:ext cx="233" cy="203"/>
            </a:xfrm>
            <a:prstGeom prst="line">
              <a:avLst/>
            </a:prstGeom>
            <a:noFill/>
            <a:ln w="25400">
              <a:solidFill>
                <a:schemeClr val="hlink"/>
              </a:solidFill>
              <a:round/>
              <a:headEnd/>
              <a:tailEnd/>
            </a:ln>
          </p:spPr>
          <p:txBody>
            <a:bodyPr wrap="none" anchor="ctr"/>
            <a:lstStyle/>
            <a:p>
              <a:endParaRPr lang="en-IN"/>
            </a:p>
          </p:txBody>
        </p:sp>
      </p:grpSp>
      <p:sp>
        <p:nvSpPr>
          <p:cNvPr id="17418" name="AutoShape 15"/>
          <p:cNvSpPr>
            <a:spLocks/>
          </p:cNvSpPr>
          <p:nvPr/>
        </p:nvSpPr>
        <p:spPr bwMode="auto">
          <a:xfrm>
            <a:off x="2859088" y="4886325"/>
            <a:ext cx="1181100" cy="925513"/>
          </a:xfrm>
          <a:prstGeom prst="borderCallout2">
            <a:avLst>
              <a:gd name="adj1" fmla="val 17560"/>
              <a:gd name="adj2" fmla="val -6454"/>
              <a:gd name="adj3" fmla="val 17560"/>
              <a:gd name="adj4" fmla="val -16667"/>
              <a:gd name="adj5" fmla="val -19269"/>
              <a:gd name="adj6" fmla="val -27014"/>
            </a:avLst>
          </a:prstGeom>
          <a:solidFill>
            <a:schemeClr val="accent1"/>
          </a:solidFill>
          <a:ln w="9525">
            <a:solidFill>
              <a:schemeClr val="tx1"/>
            </a:solidFill>
            <a:miter lim="800000"/>
            <a:headEnd/>
            <a:tailEnd/>
          </a:ln>
        </p:spPr>
        <p:txBody>
          <a:bodyPr>
            <a:spAutoFit/>
          </a:bodyPr>
          <a:lstStyle/>
          <a:p>
            <a:r>
              <a:rPr lang="en-US" sz="1800"/>
              <a:t>Make this position empty</a:t>
            </a:r>
          </a:p>
        </p:txBody>
      </p:sp>
      <p:sp>
        <p:nvSpPr>
          <p:cNvPr id="17419" name="Line 16"/>
          <p:cNvSpPr>
            <a:spLocks noChangeShapeType="1"/>
          </p:cNvSpPr>
          <p:nvPr/>
        </p:nvSpPr>
        <p:spPr bwMode="auto">
          <a:xfrm>
            <a:off x="1860550" y="2135188"/>
            <a:ext cx="406400" cy="241300"/>
          </a:xfrm>
          <a:prstGeom prst="line">
            <a:avLst/>
          </a:prstGeom>
          <a:noFill/>
          <a:ln w="34925">
            <a:solidFill>
              <a:schemeClr val="hlink"/>
            </a:solidFill>
            <a:round/>
            <a:headEnd/>
            <a:tailEnd type="triangle" w="med" len="med"/>
          </a:ln>
        </p:spPr>
        <p:txBody>
          <a:bodyPr wrap="none" anchor="ctr"/>
          <a:lstStyle/>
          <a:p>
            <a:endParaRPr lang="en-IN"/>
          </a:p>
        </p:txBody>
      </p:sp>
      <p:grpSp>
        <p:nvGrpSpPr>
          <p:cNvPr id="3" name="Group 18"/>
          <p:cNvGrpSpPr>
            <a:grpSpLocks/>
          </p:cNvGrpSpPr>
          <p:nvPr/>
        </p:nvGrpSpPr>
        <p:grpSpPr bwMode="auto">
          <a:xfrm>
            <a:off x="6176963" y="2035175"/>
            <a:ext cx="3178175" cy="2724150"/>
            <a:chOff x="3891" y="1282"/>
            <a:chExt cx="2002" cy="1716"/>
          </a:xfrm>
        </p:grpSpPr>
        <p:sp>
          <p:nvSpPr>
            <p:cNvPr id="17422" name="Text Box 5"/>
            <p:cNvSpPr txBox="1">
              <a:spLocks noChangeArrowheads="1"/>
            </p:cNvSpPr>
            <p:nvPr/>
          </p:nvSpPr>
          <p:spPr bwMode="auto">
            <a:xfrm>
              <a:off x="4321" y="1387"/>
              <a:ext cx="1572" cy="404"/>
            </a:xfrm>
            <a:prstGeom prst="rect">
              <a:avLst/>
            </a:prstGeom>
            <a:noFill/>
            <a:ln w="9525">
              <a:noFill/>
              <a:miter lim="800000"/>
              <a:headEnd/>
              <a:tailEnd/>
            </a:ln>
          </p:spPr>
          <p:txBody>
            <a:bodyPr wrap="none">
              <a:spAutoFit/>
            </a:bodyPr>
            <a:lstStyle/>
            <a:p>
              <a:r>
                <a:rPr lang="en-US" sz="1800">
                  <a:solidFill>
                    <a:schemeClr val="folHlink"/>
                  </a:solidFill>
                </a:rPr>
                <a:t>Copy 31 temporarily</a:t>
              </a:r>
              <a:br>
                <a:rPr lang="en-US" sz="1800">
                  <a:solidFill>
                    <a:schemeClr val="folHlink"/>
                  </a:solidFill>
                </a:rPr>
              </a:br>
              <a:r>
                <a:rPr lang="en-US" sz="1800">
                  <a:solidFill>
                    <a:schemeClr val="folHlink"/>
                  </a:solidFill>
                </a:rPr>
                <a:t>here and move it down</a:t>
              </a:r>
            </a:p>
          </p:txBody>
        </p:sp>
        <p:sp>
          <p:nvSpPr>
            <p:cNvPr id="17423" name="Oval 10"/>
            <p:cNvSpPr>
              <a:spLocks noChangeArrowheads="1"/>
            </p:cNvSpPr>
            <p:nvPr/>
          </p:nvSpPr>
          <p:spPr bwMode="auto">
            <a:xfrm>
              <a:off x="4039" y="2750"/>
              <a:ext cx="254" cy="248"/>
            </a:xfrm>
            <a:prstGeom prst="ellipse">
              <a:avLst/>
            </a:prstGeom>
            <a:noFill/>
            <a:ln w="9525">
              <a:solidFill>
                <a:schemeClr val="hlink"/>
              </a:solidFill>
              <a:round/>
              <a:headEnd/>
              <a:tailEnd/>
            </a:ln>
          </p:spPr>
          <p:txBody>
            <a:bodyPr wrap="none" anchor="ctr"/>
            <a:lstStyle/>
            <a:p>
              <a:endParaRPr lang="en-US"/>
            </a:p>
          </p:txBody>
        </p:sp>
        <p:sp>
          <p:nvSpPr>
            <p:cNvPr id="17424" name="Freeform 11"/>
            <p:cNvSpPr>
              <a:spLocks/>
            </p:cNvSpPr>
            <p:nvPr/>
          </p:nvSpPr>
          <p:spPr bwMode="auto">
            <a:xfrm>
              <a:off x="4045" y="1665"/>
              <a:ext cx="144" cy="1033"/>
            </a:xfrm>
            <a:custGeom>
              <a:avLst/>
              <a:gdLst>
                <a:gd name="T0" fmla="*/ 144 w 144"/>
                <a:gd name="T1" fmla="*/ 1033 h 1033"/>
                <a:gd name="T2" fmla="*/ 6 w 144"/>
                <a:gd name="T3" fmla="*/ 190 h 1033"/>
                <a:gd name="T4" fmla="*/ 108 w 144"/>
                <a:gd name="T5" fmla="*/ 0 h 1033"/>
                <a:gd name="T6" fmla="*/ 0 60000 65536"/>
                <a:gd name="T7" fmla="*/ 0 60000 65536"/>
                <a:gd name="T8" fmla="*/ 0 60000 65536"/>
                <a:gd name="T9" fmla="*/ 0 w 144"/>
                <a:gd name="T10" fmla="*/ 0 h 1033"/>
                <a:gd name="T11" fmla="*/ 144 w 144"/>
                <a:gd name="T12" fmla="*/ 1033 h 1033"/>
              </a:gdLst>
              <a:ahLst/>
              <a:cxnLst>
                <a:cxn ang="T6">
                  <a:pos x="T0" y="T1"/>
                </a:cxn>
                <a:cxn ang="T7">
                  <a:pos x="T2" y="T3"/>
                </a:cxn>
                <a:cxn ang="T8">
                  <a:pos x="T4" y="T5"/>
                </a:cxn>
              </a:cxnLst>
              <a:rect l="T9" t="T10" r="T11" b="T12"/>
              <a:pathLst>
                <a:path w="144" h="1033">
                  <a:moveTo>
                    <a:pt x="144" y="1033"/>
                  </a:moveTo>
                  <a:cubicBezTo>
                    <a:pt x="78" y="697"/>
                    <a:pt x="12" y="362"/>
                    <a:pt x="6" y="190"/>
                  </a:cubicBezTo>
                  <a:cubicBezTo>
                    <a:pt x="0" y="18"/>
                    <a:pt x="54" y="9"/>
                    <a:pt x="108" y="0"/>
                  </a:cubicBezTo>
                </a:path>
              </a:pathLst>
            </a:custGeom>
            <a:noFill/>
            <a:ln w="9525">
              <a:solidFill>
                <a:schemeClr val="folHlink"/>
              </a:solidFill>
              <a:round/>
              <a:headEnd/>
              <a:tailEnd type="arrow" w="med" len="med"/>
            </a:ln>
          </p:spPr>
          <p:txBody>
            <a:bodyPr wrap="none" anchor="ctr"/>
            <a:lstStyle/>
            <a:p>
              <a:endParaRPr lang="en-US"/>
            </a:p>
          </p:txBody>
        </p:sp>
        <p:sp>
          <p:nvSpPr>
            <p:cNvPr id="17425" name="Line 17"/>
            <p:cNvSpPr>
              <a:spLocks noChangeShapeType="1"/>
            </p:cNvSpPr>
            <p:nvPr/>
          </p:nvSpPr>
          <p:spPr bwMode="auto">
            <a:xfrm>
              <a:off x="3891" y="1282"/>
              <a:ext cx="256" cy="152"/>
            </a:xfrm>
            <a:prstGeom prst="line">
              <a:avLst/>
            </a:prstGeom>
            <a:noFill/>
            <a:ln w="34925">
              <a:solidFill>
                <a:schemeClr val="hlink"/>
              </a:solidFill>
              <a:round/>
              <a:headEnd/>
              <a:tailEnd type="triangle" w="med" len="med"/>
            </a:ln>
          </p:spPr>
          <p:txBody>
            <a:bodyPr wrap="none" anchor="ctr"/>
            <a:lstStyle/>
            <a:p>
              <a:endParaRPr lang="en-IN"/>
            </a:p>
          </p:txBody>
        </p:sp>
      </p:grpSp>
      <p:sp>
        <p:nvSpPr>
          <p:cNvPr id="17421" name="Text Box 19"/>
          <p:cNvSpPr txBox="1">
            <a:spLocks noChangeArrowheads="1"/>
          </p:cNvSpPr>
          <p:nvPr/>
        </p:nvSpPr>
        <p:spPr bwMode="auto">
          <a:xfrm>
            <a:off x="6138863" y="404813"/>
            <a:ext cx="2317750" cy="366712"/>
          </a:xfrm>
          <a:prstGeom prst="rect">
            <a:avLst/>
          </a:prstGeom>
          <a:noFill/>
          <a:ln w="9525">
            <a:noFill/>
            <a:miter lim="800000"/>
            <a:headEnd/>
            <a:tailEnd/>
          </a:ln>
        </p:spPr>
        <p:txBody>
          <a:bodyPr wrap="none">
            <a:spAutoFit/>
          </a:bodyPr>
          <a:lstStyle/>
          <a:p>
            <a:r>
              <a:rPr lang="en-US" sz="1800" b="1" i="1">
                <a:solidFill>
                  <a:schemeClr val="hlink"/>
                </a:solidFill>
              </a:rPr>
              <a:t>Percolating down…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8358"/>
                                        </p:tgtEl>
                                        <p:attrNameLst>
                                          <p:attrName>style.visibility</p:attrName>
                                        </p:attrNameLst>
                                      </p:cBhvr>
                                      <p:to>
                                        <p:strVal val="visible"/>
                                      </p:to>
                                    </p:set>
                                    <p:animEffect transition="in" filter="blinds(horizontal)">
                                      <p:cBhvr>
                                        <p:cTn id="12" dur="500"/>
                                        <p:tgtEl>
                                          <p:spTgt spid="2283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Heap DeleteMin: Example</a:t>
            </a:r>
          </a:p>
        </p:txBody>
      </p:sp>
      <p:sp>
        <p:nvSpPr>
          <p:cNvPr id="11" name="Date Placeholder 10"/>
          <p:cNvSpPr>
            <a:spLocks noGrp="1"/>
          </p:cNvSpPr>
          <p:nvPr>
            <p:ph type="dt" sz="quarter" idx="10"/>
          </p:nvPr>
        </p:nvSpPr>
        <p:spPr/>
        <p:txBody>
          <a:bodyPr/>
          <a:lstStyle/>
          <a:p>
            <a:pPr>
              <a:defRPr/>
            </a:pPr>
            <a:r>
              <a:rPr lang="en-US" smtClean="0"/>
              <a:t>Dept. Of  IT</a:t>
            </a:r>
            <a:endParaRPr lang="en-US"/>
          </a:p>
        </p:txBody>
      </p:sp>
      <p:sp>
        <p:nvSpPr>
          <p:cNvPr id="27658" name="Footer Placeholder 9"/>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43E68B32-3F8E-4A02-95F1-351E0ED8C960}" type="slidenum">
              <a:rPr lang="en-US"/>
              <a:pPr>
                <a:defRPr/>
              </a:pPr>
              <a:t>17</a:t>
            </a:fld>
            <a:endParaRPr lang="en-US"/>
          </a:p>
        </p:txBody>
      </p:sp>
      <p:pic>
        <p:nvPicPr>
          <p:cNvPr id="18438" name="Picture 4" descr="fig06_10.gif"/>
          <p:cNvPicPr>
            <a:picLocks noChangeAspect="1"/>
          </p:cNvPicPr>
          <p:nvPr/>
        </p:nvPicPr>
        <p:blipFill>
          <a:blip r:embed="rId3"/>
          <a:srcRect/>
          <a:stretch>
            <a:fillRect/>
          </a:stretch>
        </p:blipFill>
        <p:spPr bwMode="auto">
          <a:xfrm>
            <a:off x="685800" y="2286000"/>
            <a:ext cx="7543800" cy="2438400"/>
          </a:xfrm>
          <a:prstGeom prst="rect">
            <a:avLst/>
          </a:prstGeom>
          <a:noFill/>
          <a:ln w="9525">
            <a:noFill/>
            <a:miter lim="800000"/>
            <a:headEnd/>
            <a:tailEnd/>
          </a:ln>
        </p:spPr>
      </p:pic>
      <p:sp>
        <p:nvSpPr>
          <p:cNvPr id="20486" name="Text Box 6"/>
          <p:cNvSpPr txBox="1">
            <a:spLocks noChangeArrowheads="1"/>
          </p:cNvSpPr>
          <p:nvPr/>
        </p:nvSpPr>
        <p:spPr bwMode="auto">
          <a:xfrm>
            <a:off x="723900" y="5146675"/>
            <a:ext cx="3336925" cy="641350"/>
          </a:xfrm>
          <a:prstGeom prst="rect">
            <a:avLst/>
          </a:prstGeom>
          <a:noFill/>
          <a:ln w="9525">
            <a:noFill/>
            <a:miter lim="800000"/>
            <a:headEnd/>
            <a:tailEnd/>
          </a:ln>
        </p:spPr>
        <p:txBody>
          <a:bodyPr wrap="none">
            <a:spAutoFit/>
          </a:bodyPr>
          <a:lstStyle/>
          <a:p>
            <a:r>
              <a:rPr lang="en-US" sz="1800">
                <a:solidFill>
                  <a:schemeClr val="folHlink"/>
                </a:solidFill>
              </a:rPr>
              <a:t>Is 31 &gt; min(19,21)?</a:t>
            </a:r>
          </a:p>
          <a:p>
            <a:pPr>
              <a:buFontTx/>
              <a:buChar char="•"/>
            </a:pPr>
            <a:r>
              <a:rPr lang="en-US" sz="1800">
                <a:solidFill>
                  <a:schemeClr val="folHlink"/>
                </a:solidFill>
              </a:rPr>
              <a:t>Yes - swap 31 with min(19,21)</a:t>
            </a:r>
          </a:p>
        </p:txBody>
      </p:sp>
      <p:sp>
        <p:nvSpPr>
          <p:cNvPr id="18440" name="Rectangle 10"/>
          <p:cNvSpPr>
            <a:spLocks noChangeArrowheads="1"/>
          </p:cNvSpPr>
          <p:nvPr/>
        </p:nvSpPr>
        <p:spPr bwMode="auto">
          <a:xfrm>
            <a:off x="4121150" y="2098675"/>
            <a:ext cx="4164013" cy="2751138"/>
          </a:xfrm>
          <a:prstGeom prst="rect">
            <a:avLst/>
          </a:prstGeom>
          <a:solidFill>
            <a:schemeClr val="bg1"/>
          </a:solidFill>
          <a:ln w="9525">
            <a:noFill/>
            <a:miter lim="800000"/>
            <a:headEnd/>
            <a:tailEnd/>
          </a:ln>
        </p:spPr>
        <p:txBody>
          <a:bodyPr wrap="none" anchor="ctr"/>
          <a:lstStyle/>
          <a:p>
            <a:endParaRPr lang="en-US"/>
          </a:p>
        </p:txBody>
      </p:sp>
      <p:sp>
        <p:nvSpPr>
          <p:cNvPr id="18441" name="Line 11"/>
          <p:cNvSpPr>
            <a:spLocks noChangeShapeType="1"/>
          </p:cNvSpPr>
          <p:nvPr/>
        </p:nvSpPr>
        <p:spPr bwMode="auto">
          <a:xfrm>
            <a:off x="1068388" y="2763838"/>
            <a:ext cx="406400" cy="241300"/>
          </a:xfrm>
          <a:prstGeom prst="line">
            <a:avLst/>
          </a:prstGeom>
          <a:noFill/>
          <a:ln w="34925">
            <a:solidFill>
              <a:schemeClr val="hlink"/>
            </a:solidFill>
            <a:round/>
            <a:headEnd/>
            <a:tailEnd type="triangle" w="med" len="med"/>
          </a:ln>
        </p:spPr>
        <p:txBody>
          <a:bodyPr wrap="none" anchor="ctr"/>
          <a:lstStyle/>
          <a:p>
            <a:endParaRPr lang="en-IN"/>
          </a:p>
        </p:txBody>
      </p:sp>
      <p:sp>
        <p:nvSpPr>
          <p:cNvPr id="18442" name="Text Box 12"/>
          <p:cNvSpPr txBox="1">
            <a:spLocks noChangeArrowheads="1"/>
          </p:cNvSpPr>
          <p:nvPr/>
        </p:nvSpPr>
        <p:spPr bwMode="auto">
          <a:xfrm>
            <a:off x="6138863" y="404813"/>
            <a:ext cx="2317750" cy="366712"/>
          </a:xfrm>
          <a:prstGeom prst="rect">
            <a:avLst/>
          </a:prstGeom>
          <a:noFill/>
          <a:ln w="9525">
            <a:noFill/>
            <a:miter lim="800000"/>
            <a:headEnd/>
            <a:tailEnd/>
          </a:ln>
        </p:spPr>
        <p:txBody>
          <a:bodyPr wrap="none">
            <a:spAutoFit/>
          </a:bodyPr>
          <a:lstStyle/>
          <a:p>
            <a:r>
              <a:rPr lang="en-US" sz="1800" b="1" i="1">
                <a:solidFill>
                  <a:schemeClr val="hlink"/>
                </a:solidFill>
              </a:rPr>
              <a:t>Percolating down…</a:t>
            </a:r>
          </a:p>
        </p:txBody>
      </p:sp>
      <p:sp>
        <p:nvSpPr>
          <p:cNvPr id="18443" name="Text Box 13"/>
          <p:cNvSpPr txBox="1">
            <a:spLocks noChangeArrowheads="1"/>
          </p:cNvSpPr>
          <p:nvPr/>
        </p:nvSpPr>
        <p:spPr bwMode="auto">
          <a:xfrm>
            <a:off x="1482725" y="2976563"/>
            <a:ext cx="381000" cy="304800"/>
          </a:xfrm>
          <a:prstGeom prst="rect">
            <a:avLst/>
          </a:prstGeom>
          <a:noFill/>
          <a:ln w="9525">
            <a:noFill/>
            <a:miter lim="800000"/>
            <a:headEnd/>
            <a:tailEnd/>
          </a:ln>
        </p:spPr>
        <p:txBody>
          <a:bodyPr wrap="none">
            <a:spAutoFit/>
          </a:bodyPr>
          <a:lstStyle/>
          <a:p>
            <a:r>
              <a:rPr lang="en-US" sz="1400">
                <a:solidFill>
                  <a:schemeClr val="hlink"/>
                </a:solidFill>
              </a:rPr>
              <a:t>31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86"/>
                                        </p:tgtEl>
                                        <p:attrNameLst>
                                          <p:attrName>style.visibility</p:attrName>
                                        </p:attrNameLst>
                                      </p:cBhvr>
                                      <p:to>
                                        <p:strVal val="visible"/>
                                      </p:to>
                                    </p:set>
                                    <p:animEffect transition="in" filter="blinds(horizontal)">
                                      <p:cBhvr>
                                        <p:cTn id="7" dur="500"/>
                                        <p:tgtEl>
                                          <p:spTgt spid="204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14"/>
          <p:cNvSpPr>
            <a:spLocks noGrp="1"/>
          </p:cNvSpPr>
          <p:nvPr>
            <p:ph type="dt" sz="quarter" idx="10"/>
          </p:nvPr>
        </p:nvSpPr>
        <p:spPr/>
        <p:txBody>
          <a:bodyPr/>
          <a:lstStyle/>
          <a:p>
            <a:pPr>
              <a:defRPr/>
            </a:pPr>
            <a:r>
              <a:rPr lang="en-US" smtClean="0"/>
              <a:t>Dept. Of  IT</a:t>
            </a:r>
            <a:endParaRPr lang="en-US"/>
          </a:p>
        </p:txBody>
      </p:sp>
      <p:sp>
        <p:nvSpPr>
          <p:cNvPr id="28686" name="Footer Placeholder 13"/>
          <p:cNvSpPr>
            <a:spLocks noGrp="1"/>
          </p:cNvSpPr>
          <p:nvPr>
            <p:ph type="ftr" sz="quarter" idx="11"/>
          </p:nvPr>
        </p:nvSpPr>
        <p:spPr/>
        <p:txBody>
          <a:bodyPr/>
          <a:lstStyle/>
          <a:p>
            <a:pPr>
              <a:defRPr/>
            </a:pPr>
            <a:r>
              <a:rPr lang="en-US"/>
              <a:t>Data Structures</a:t>
            </a:r>
          </a:p>
        </p:txBody>
      </p:sp>
      <p:sp>
        <p:nvSpPr>
          <p:cNvPr id="13" name="Slide Number Placeholder 12"/>
          <p:cNvSpPr>
            <a:spLocks noGrp="1"/>
          </p:cNvSpPr>
          <p:nvPr>
            <p:ph type="sldNum" sz="quarter" idx="12"/>
          </p:nvPr>
        </p:nvSpPr>
        <p:spPr/>
        <p:txBody>
          <a:bodyPr/>
          <a:lstStyle/>
          <a:p>
            <a:pPr>
              <a:defRPr/>
            </a:pPr>
            <a:fld id="{1B257CF4-F5D2-4DDF-81F4-0A8FDA096054}" type="slidenum">
              <a:rPr lang="en-US"/>
              <a:pPr>
                <a:defRPr/>
              </a:pPr>
              <a:t>18</a:t>
            </a:fld>
            <a:endParaRPr lang="en-US"/>
          </a:p>
        </p:txBody>
      </p:sp>
      <p:sp>
        <p:nvSpPr>
          <p:cNvPr id="19461" name="Title 1"/>
          <p:cNvSpPr>
            <a:spLocks noGrp="1"/>
          </p:cNvSpPr>
          <p:nvPr>
            <p:ph type="title" idx="4294967295"/>
          </p:nvPr>
        </p:nvSpPr>
        <p:spPr>
          <a:xfrm>
            <a:off x="1350963" y="214313"/>
            <a:ext cx="7793037" cy="1462087"/>
          </a:xfrm>
        </p:spPr>
        <p:txBody>
          <a:bodyPr/>
          <a:lstStyle/>
          <a:p>
            <a:r>
              <a:rPr lang="en-US" smtClean="0"/>
              <a:t>Heap DeleteMin: Example</a:t>
            </a:r>
          </a:p>
        </p:txBody>
      </p:sp>
      <p:sp>
        <p:nvSpPr>
          <p:cNvPr id="4" name="Slide Number Placeholder 3"/>
          <p:cNvSpPr txBox="1">
            <a:spLocks noGrp="1"/>
          </p:cNvSpPr>
          <p:nvPr/>
        </p:nvSpPr>
        <p:spPr bwMode="auto">
          <a:xfrm>
            <a:off x="7042150" y="6243638"/>
            <a:ext cx="1905000" cy="457200"/>
          </a:xfrm>
          <a:prstGeom prst="rect">
            <a:avLst/>
          </a:prstGeom>
          <a:noFill/>
          <a:ln>
            <a:miter lim="800000"/>
            <a:headEnd/>
            <a:tailEnd/>
          </a:ln>
        </p:spPr>
        <p:txBody>
          <a:bodyPr anchor="b"/>
          <a:lstStyle/>
          <a:p>
            <a:pPr algn="r" eaLnBrk="1" hangingPunct="1">
              <a:defRPr/>
            </a:pPr>
            <a:fld id="{0E19FDAC-EDA3-46D4-B1AD-0B058BCA0AF4}" type="slidenum">
              <a:rPr lang="en-US" sz="1400">
                <a:latin typeface="+mn-lt"/>
              </a:rPr>
              <a:pPr algn="r" eaLnBrk="1" hangingPunct="1">
                <a:defRPr/>
              </a:pPr>
              <a:t>18</a:t>
            </a:fld>
            <a:endParaRPr lang="en-US" sz="1400">
              <a:latin typeface="+mn-lt"/>
            </a:endParaRPr>
          </a:p>
        </p:txBody>
      </p:sp>
      <p:pic>
        <p:nvPicPr>
          <p:cNvPr id="19463" name="Picture 4" descr="fig06_10.gif"/>
          <p:cNvPicPr>
            <a:picLocks noChangeAspect="1"/>
          </p:cNvPicPr>
          <p:nvPr/>
        </p:nvPicPr>
        <p:blipFill>
          <a:blip r:embed="rId3"/>
          <a:srcRect/>
          <a:stretch>
            <a:fillRect/>
          </a:stretch>
        </p:blipFill>
        <p:spPr bwMode="auto">
          <a:xfrm>
            <a:off x="685800" y="2286000"/>
            <a:ext cx="7543800" cy="2438400"/>
          </a:xfrm>
          <a:prstGeom prst="rect">
            <a:avLst/>
          </a:prstGeom>
          <a:noFill/>
          <a:ln w="9525">
            <a:noFill/>
            <a:miter lim="800000"/>
            <a:headEnd/>
            <a:tailEnd/>
          </a:ln>
        </p:spPr>
      </p:pic>
      <p:sp>
        <p:nvSpPr>
          <p:cNvPr id="230405" name="Text Box 5"/>
          <p:cNvSpPr txBox="1">
            <a:spLocks noChangeArrowheads="1"/>
          </p:cNvSpPr>
          <p:nvPr/>
        </p:nvSpPr>
        <p:spPr bwMode="auto">
          <a:xfrm>
            <a:off x="4786313" y="5081588"/>
            <a:ext cx="3336925" cy="641350"/>
          </a:xfrm>
          <a:prstGeom prst="rect">
            <a:avLst/>
          </a:prstGeom>
          <a:noFill/>
          <a:ln w="9525">
            <a:noFill/>
            <a:miter lim="800000"/>
            <a:headEnd/>
            <a:tailEnd/>
          </a:ln>
        </p:spPr>
        <p:txBody>
          <a:bodyPr wrap="none">
            <a:spAutoFit/>
          </a:bodyPr>
          <a:lstStyle/>
          <a:p>
            <a:r>
              <a:rPr lang="en-US" sz="1800">
                <a:solidFill>
                  <a:schemeClr val="folHlink"/>
                </a:solidFill>
              </a:rPr>
              <a:t>Is 31 &gt; min(65,26)?</a:t>
            </a:r>
          </a:p>
          <a:p>
            <a:pPr>
              <a:buFontTx/>
              <a:buChar char="•"/>
            </a:pPr>
            <a:r>
              <a:rPr lang="en-US" sz="1800">
                <a:solidFill>
                  <a:schemeClr val="folHlink"/>
                </a:solidFill>
              </a:rPr>
              <a:t>Yes - swap 31 with min(65,26)</a:t>
            </a:r>
          </a:p>
        </p:txBody>
      </p:sp>
      <p:sp>
        <p:nvSpPr>
          <p:cNvPr id="19465" name="Text Box 6"/>
          <p:cNvSpPr txBox="1">
            <a:spLocks noChangeArrowheads="1"/>
          </p:cNvSpPr>
          <p:nvPr/>
        </p:nvSpPr>
        <p:spPr bwMode="auto">
          <a:xfrm>
            <a:off x="723900" y="5146675"/>
            <a:ext cx="3336925" cy="641350"/>
          </a:xfrm>
          <a:prstGeom prst="rect">
            <a:avLst/>
          </a:prstGeom>
          <a:noFill/>
          <a:ln w="9525">
            <a:noFill/>
            <a:miter lim="800000"/>
            <a:headEnd/>
            <a:tailEnd/>
          </a:ln>
        </p:spPr>
        <p:txBody>
          <a:bodyPr wrap="none">
            <a:spAutoFit/>
          </a:bodyPr>
          <a:lstStyle/>
          <a:p>
            <a:r>
              <a:rPr lang="en-US" sz="1800">
                <a:solidFill>
                  <a:schemeClr val="folHlink"/>
                </a:solidFill>
              </a:rPr>
              <a:t>Is 31 &gt; min(19,21)?</a:t>
            </a:r>
          </a:p>
          <a:p>
            <a:pPr>
              <a:buFontTx/>
              <a:buChar char="•"/>
            </a:pPr>
            <a:r>
              <a:rPr lang="en-US" sz="1800">
                <a:solidFill>
                  <a:schemeClr val="folHlink"/>
                </a:solidFill>
              </a:rPr>
              <a:t>Yes - swap 31 with min(19,21)</a:t>
            </a:r>
          </a:p>
        </p:txBody>
      </p:sp>
      <p:sp>
        <p:nvSpPr>
          <p:cNvPr id="19466" name="Text Box 9"/>
          <p:cNvSpPr txBox="1">
            <a:spLocks noChangeArrowheads="1"/>
          </p:cNvSpPr>
          <p:nvPr/>
        </p:nvSpPr>
        <p:spPr bwMode="auto">
          <a:xfrm>
            <a:off x="3567113" y="6169025"/>
            <a:ext cx="2166937" cy="366713"/>
          </a:xfrm>
          <a:prstGeom prst="rect">
            <a:avLst/>
          </a:prstGeom>
          <a:noFill/>
          <a:ln w="9525">
            <a:noFill/>
            <a:miter lim="800000"/>
            <a:headEnd/>
            <a:tailEnd/>
          </a:ln>
        </p:spPr>
        <p:txBody>
          <a:bodyPr wrap="none">
            <a:spAutoFit/>
          </a:bodyPr>
          <a:lstStyle/>
          <a:p>
            <a:r>
              <a:rPr lang="en-US" sz="1800"/>
              <a:t>Percolating down…</a:t>
            </a:r>
          </a:p>
        </p:txBody>
      </p:sp>
      <p:sp>
        <p:nvSpPr>
          <p:cNvPr id="19467" name="Line 11"/>
          <p:cNvSpPr>
            <a:spLocks noChangeShapeType="1"/>
          </p:cNvSpPr>
          <p:nvPr/>
        </p:nvSpPr>
        <p:spPr bwMode="auto">
          <a:xfrm>
            <a:off x="1068388" y="2763838"/>
            <a:ext cx="406400" cy="241300"/>
          </a:xfrm>
          <a:prstGeom prst="line">
            <a:avLst/>
          </a:prstGeom>
          <a:noFill/>
          <a:ln w="34925">
            <a:solidFill>
              <a:schemeClr val="hlink"/>
            </a:solidFill>
            <a:round/>
            <a:headEnd/>
            <a:tailEnd type="triangle" w="med" len="med"/>
          </a:ln>
        </p:spPr>
        <p:txBody>
          <a:bodyPr wrap="none" anchor="ctr"/>
          <a:lstStyle/>
          <a:p>
            <a:endParaRPr lang="en-IN"/>
          </a:p>
        </p:txBody>
      </p:sp>
      <p:sp>
        <p:nvSpPr>
          <p:cNvPr id="19468" name="Line 12"/>
          <p:cNvSpPr>
            <a:spLocks noChangeShapeType="1"/>
          </p:cNvSpPr>
          <p:nvPr/>
        </p:nvSpPr>
        <p:spPr bwMode="auto">
          <a:xfrm>
            <a:off x="4689475" y="3454400"/>
            <a:ext cx="406400" cy="241300"/>
          </a:xfrm>
          <a:prstGeom prst="line">
            <a:avLst/>
          </a:prstGeom>
          <a:noFill/>
          <a:ln w="34925">
            <a:solidFill>
              <a:schemeClr val="hlink"/>
            </a:solidFill>
            <a:round/>
            <a:headEnd/>
            <a:tailEnd type="triangle" w="med" len="med"/>
          </a:ln>
        </p:spPr>
        <p:txBody>
          <a:bodyPr wrap="none" anchor="ctr"/>
          <a:lstStyle/>
          <a:p>
            <a:endParaRPr lang="en-IN"/>
          </a:p>
        </p:txBody>
      </p:sp>
      <p:sp>
        <p:nvSpPr>
          <p:cNvPr id="19469" name="Text Box 13"/>
          <p:cNvSpPr txBox="1">
            <a:spLocks noChangeArrowheads="1"/>
          </p:cNvSpPr>
          <p:nvPr/>
        </p:nvSpPr>
        <p:spPr bwMode="auto">
          <a:xfrm>
            <a:off x="6138863" y="404813"/>
            <a:ext cx="2317750" cy="366712"/>
          </a:xfrm>
          <a:prstGeom prst="rect">
            <a:avLst/>
          </a:prstGeom>
          <a:noFill/>
          <a:ln w="9525">
            <a:noFill/>
            <a:miter lim="800000"/>
            <a:headEnd/>
            <a:tailEnd/>
          </a:ln>
        </p:spPr>
        <p:txBody>
          <a:bodyPr wrap="none">
            <a:spAutoFit/>
          </a:bodyPr>
          <a:lstStyle/>
          <a:p>
            <a:r>
              <a:rPr lang="en-US" sz="1800" b="1" i="1">
                <a:solidFill>
                  <a:schemeClr val="hlink"/>
                </a:solidFill>
              </a:rPr>
              <a:t>Percolating down…</a:t>
            </a:r>
          </a:p>
        </p:txBody>
      </p:sp>
      <p:sp>
        <p:nvSpPr>
          <p:cNvPr id="19470" name="Text Box 14"/>
          <p:cNvSpPr txBox="1">
            <a:spLocks noChangeArrowheads="1"/>
          </p:cNvSpPr>
          <p:nvPr/>
        </p:nvSpPr>
        <p:spPr bwMode="auto">
          <a:xfrm>
            <a:off x="1482725" y="2976563"/>
            <a:ext cx="381000" cy="304800"/>
          </a:xfrm>
          <a:prstGeom prst="rect">
            <a:avLst/>
          </a:prstGeom>
          <a:noFill/>
          <a:ln w="9525">
            <a:noFill/>
            <a:miter lim="800000"/>
            <a:headEnd/>
            <a:tailEnd/>
          </a:ln>
        </p:spPr>
        <p:txBody>
          <a:bodyPr wrap="none">
            <a:spAutoFit/>
          </a:bodyPr>
          <a:lstStyle/>
          <a:p>
            <a:r>
              <a:rPr lang="en-US" sz="1400">
                <a:solidFill>
                  <a:schemeClr val="hlink"/>
                </a:solidFill>
              </a:rPr>
              <a:t>31</a:t>
            </a:r>
          </a:p>
        </p:txBody>
      </p:sp>
      <p:sp>
        <p:nvSpPr>
          <p:cNvPr id="19471" name="Text Box 15"/>
          <p:cNvSpPr txBox="1">
            <a:spLocks noChangeArrowheads="1"/>
          </p:cNvSpPr>
          <p:nvPr/>
        </p:nvSpPr>
        <p:spPr bwMode="auto">
          <a:xfrm>
            <a:off x="5116513" y="3690938"/>
            <a:ext cx="381000" cy="304800"/>
          </a:xfrm>
          <a:prstGeom prst="rect">
            <a:avLst/>
          </a:prstGeom>
          <a:noFill/>
          <a:ln w="9525">
            <a:noFill/>
            <a:miter lim="800000"/>
            <a:headEnd/>
            <a:tailEnd/>
          </a:ln>
        </p:spPr>
        <p:txBody>
          <a:bodyPr wrap="none">
            <a:spAutoFit/>
          </a:bodyPr>
          <a:lstStyle/>
          <a:p>
            <a:r>
              <a:rPr lang="en-US" sz="1400">
                <a:solidFill>
                  <a:schemeClr val="hlink"/>
                </a:solidFill>
              </a:rPr>
              <a:t>31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0405"/>
                                        </p:tgtEl>
                                        <p:attrNameLst>
                                          <p:attrName>style.visibility</p:attrName>
                                        </p:attrNameLst>
                                      </p:cBhvr>
                                      <p:to>
                                        <p:strVal val="visible"/>
                                      </p:to>
                                    </p:set>
                                    <p:animEffect transition="in" filter="blinds(horizontal)">
                                      <p:cBhvr>
                                        <p:cTn id="7" dur="500"/>
                                        <p:tgtEl>
                                          <p:spTgt spid="2304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Heap DeleteMin: Example</a:t>
            </a:r>
          </a:p>
        </p:txBody>
      </p:sp>
      <p:sp>
        <p:nvSpPr>
          <p:cNvPr id="11" name="Date Placeholder 10"/>
          <p:cNvSpPr>
            <a:spLocks noGrp="1"/>
          </p:cNvSpPr>
          <p:nvPr>
            <p:ph type="dt" sz="quarter" idx="10"/>
          </p:nvPr>
        </p:nvSpPr>
        <p:spPr/>
        <p:txBody>
          <a:bodyPr/>
          <a:lstStyle/>
          <a:p>
            <a:pPr>
              <a:defRPr/>
            </a:pPr>
            <a:r>
              <a:rPr lang="en-US" smtClean="0"/>
              <a:t>Dept. Of  IT</a:t>
            </a:r>
            <a:endParaRPr lang="en-US"/>
          </a:p>
        </p:txBody>
      </p:sp>
      <p:sp>
        <p:nvSpPr>
          <p:cNvPr id="29706" name="Footer Placeholder 9"/>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2A5D5A21-FDD0-4888-A6E3-EE23516F6822}" type="slidenum">
              <a:rPr lang="en-US"/>
              <a:pPr>
                <a:defRPr/>
              </a:pPr>
              <a:t>19</a:t>
            </a:fld>
            <a:endParaRPr lang="en-US"/>
          </a:p>
        </p:txBody>
      </p:sp>
      <p:pic>
        <p:nvPicPr>
          <p:cNvPr id="20486" name="Picture 4" descr="fig06_11.gif"/>
          <p:cNvPicPr>
            <a:picLocks noChangeAspect="1"/>
          </p:cNvPicPr>
          <p:nvPr/>
        </p:nvPicPr>
        <p:blipFill>
          <a:blip r:embed="rId3"/>
          <a:srcRect/>
          <a:stretch>
            <a:fillRect/>
          </a:stretch>
        </p:blipFill>
        <p:spPr bwMode="auto">
          <a:xfrm>
            <a:off x="685800" y="2286000"/>
            <a:ext cx="7519988" cy="2438400"/>
          </a:xfrm>
          <a:prstGeom prst="rect">
            <a:avLst/>
          </a:prstGeom>
          <a:noFill/>
          <a:ln w="9525">
            <a:noFill/>
            <a:miter lim="800000"/>
            <a:headEnd/>
            <a:tailEnd/>
          </a:ln>
        </p:spPr>
      </p:pic>
      <p:sp>
        <p:nvSpPr>
          <p:cNvPr id="20487" name="Text Box 15"/>
          <p:cNvSpPr txBox="1">
            <a:spLocks noChangeArrowheads="1"/>
          </p:cNvSpPr>
          <p:nvPr/>
        </p:nvSpPr>
        <p:spPr bwMode="auto">
          <a:xfrm>
            <a:off x="3567113" y="6169025"/>
            <a:ext cx="2166937" cy="366713"/>
          </a:xfrm>
          <a:prstGeom prst="rect">
            <a:avLst/>
          </a:prstGeom>
          <a:noFill/>
          <a:ln w="9525">
            <a:noFill/>
            <a:miter lim="800000"/>
            <a:headEnd/>
            <a:tailEnd/>
          </a:ln>
        </p:spPr>
        <p:txBody>
          <a:bodyPr wrap="none">
            <a:spAutoFit/>
          </a:bodyPr>
          <a:lstStyle/>
          <a:p>
            <a:r>
              <a:rPr lang="en-US" sz="1800"/>
              <a:t>Percolating down…</a:t>
            </a:r>
          </a:p>
        </p:txBody>
      </p:sp>
      <p:sp>
        <p:nvSpPr>
          <p:cNvPr id="20488" name="Rectangle 16"/>
          <p:cNvSpPr>
            <a:spLocks noChangeArrowheads="1"/>
          </p:cNvSpPr>
          <p:nvPr/>
        </p:nvSpPr>
        <p:spPr bwMode="auto">
          <a:xfrm>
            <a:off x="4229100" y="2024063"/>
            <a:ext cx="4106863" cy="2792412"/>
          </a:xfrm>
          <a:prstGeom prst="rect">
            <a:avLst/>
          </a:prstGeom>
          <a:solidFill>
            <a:schemeClr val="bg1"/>
          </a:solidFill>
          <a:ln w="9525">
            <a:noFill/>
            <a:miter lim="800000"/>
            <a:headEnd/>
            <a:tailEnd/>
          </a:ln>
        </p:spPr>
        <p:txBody>
          <a:bodyPr wrap="none" anchor="ctr"/>
          <a:lstStyle/>
          <a:p>
            <a:endParaRPr lang="en-US"/>
          </a:p>
        </p:txBody>
      </p:sp>
      <p:sp>
        <p:nvSpPr>
          <p:cNvPr id="20489" name="Line 17"/>
          <p:cNvSpPr>
            <a:spLocks noChangeShapeType="1"/>
          </p:cNvSpPr>
          <p:nvPr/>
        </p:nvSpPr>
        <p:spPr bwMode="auto">
          <a:xfrm flipV="1">
            <a:off x="920750" y="4752975"/>
            <a:ext cx="365125" cy="346075"/>
          </a:xfrm>
          <a:prstGeom prst="line">
            <a:avLst/>
          </a:prstGeom>
          <a:noFill/>
          <a:ln w="34925">
            <a:solidFill>
              <a:schemeClr val="hlink"/>
            </a:solidFill>
            <a:round/>
            <a:headEnd/>
            <a:tailEnd type="triangle" w="med" len="med"/>
          </a:ln>
        </p:spPr>
        <p:txBody>
          <a:bodyPr wrap="none" anchor="ctr"/>
          <a:lstStyle/>
          <a:p>
            <a:endParaRPr lang="en-IN"/>
          </a:p>
        </p:txBody>
      </p:sp>
      <p:sp>
        <p:nvSpPr>
          <p:cNvPr id="20490" name="Text Box 18"/>
          <p:cNvSpPr txBox="1">
            <a:spLocks noChangeArrowheads="1"/>
          </p:cNvSpPr>
          <p:nvPr/>
        </p:nvSpPr>
        <p:spPr bwMode="auto">
          <a:xfrm>
            <a:off x="6138863" y="404813"/>
            <a:ext cx="2317750" cy="366712"/>
          </a:xfrm>
          <a:prstGeom prst="rect">
            <a:avLst/>
          </a:prstGeom>
          <a:noFill/>
          <a:ln w="9525">
            <a:noFill/>
            <a:miter lim="800000"/>
            <a:headEnd/>
            <a:tailEnd/>
          </a:ln>
        </p:spPr>
        <p:txBody>
          <a:bodyPr wrap="none">
            <a:spAutoFit/>
          </a:bodyPr>
          <a:lstStyle/>
          <a:p>
            <a:r>
              <a:rPr lang="en-US" sz="1800" b="1" i="1">
                <a:solidFill>
                  <a:schemeClr val="hlink"/>
                </a:solidFill>
              </a:rPr>
              <a:t>Percolating down…</a:t>
            </a:r>
          </a:p>
        </p:txBody>
      </p:sp>
      <p:sp>
        <p:nvSpPr>
          <p:cNvPr id="20491" name="Text Box 19"/>
          <p:cNvSpPr txBox="1">
            <a:spLocks noChangeArrowheads="1"/>
          </p:cNvSpPr>
          <p:nvPr/>
        </p:nvSpPr>
        <p:spPr bwMode="auto">
          <a:xfrm>
            <a:off x="1241425" y="4375150"/>
            <a:ext cx="381000" cy="304800"/>
          </a:xfrm>
          <a:prstGeom prst="rect">
            <a:avLst/>
          </a:prstGeom>
          <a:noFill/>
          <a:ln w="9525">
            <a:noFill/>
            <a:miter lim="800000"/>
            <a:headEnd/>
            <a:tailEnd/>
          </a:ln>
        </p:spPr>
        <p:txBody>
          <a:bodyPr wrap="none">
            <a:spAutoFit/>
          </a:bodyPr>
          <a:lstStyle/>
          <a:p>
            <a:r>
              <a:rPr lang="en-US" sz="1400">
                <a:solidFill>
                  <a:schemeClr val="hlink"/>
                </a:solidFill>
              </a:rPr>
              <a:t>31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381000" y="1219200"/>
            <a:ext cx="8458200" cy="4953000"/>
          </a:xfrm>
        </p:spPr>
        <p:txBody>
          <a:bodyPr/>
          <a:lstStyle/>
          <a:p>
            <a:pPr marL="990600" lvl="1" indent="-533400">
              <a:lnSpc>
                <a:spcPct val="90000"/>
              </a:lnSpc>
              <a:buFontTx/>
              <a:buNone/>
            </a:pPr>
            <a:r>
              <a:rPr lang="en-US" sz="3200" b="1" dirty="0" smtClean="0">
                <a:solidFill>
                  <a:srgbClr val="FF0000"/>
                </a:solidFill>
              </a:rPr>
              <a:t>Unit Objectives:</a:t>
            </a:r>
          </a:p>
          <a:p>
            <a:r>
              <a:rPr lang="en-US" dirty="0" smtClean="0"/>
              <a:t>To understand basic concepts of heaps, types of heaps &amp; applications.</a:t>
            </a:r>
            <a:endParaRPr lang="en-US" sz="2800" dirty="0" smtClean="0"/>
          </a:p>
          <a:p>
            <a:r>
              <a:rPr lang="en-US" dirty="0" smtClean="0"/>
              <a:t>To understand implementation of different heaps.</a:t>
            </a:r>
            <a:endParaRPr lang="en-US" sz="2800" dirty="0" smtClean="0"/>
          </a:p>
          <a:p>
            <a:r>
              <a:rPr lang="en-US" dirty="0" smtClean="0"/>
              <a:t>To understand various indexing techniques.</a:t>
            </a:r>
            <a:endParaRPr lang="en-US" sz="2800" dirty="0" smtClean="0"/>
          </a:p>
          <a:p>
            <a:r>
              <a:rPr lang="en-US" dirty="0" smtClean="0"/>
              <a:t>To understand difference between B trees &amp; B+ trees.</a:t>
            </a:r>
            <a:endParaRPr lang="en-US" sz="2800" dirty="0" smtClean="0"/>
          </a:p>
          <a:p>
            <a:pPr marL="990600" lvl="1" indent="-533400">
              <a:lnSpc>
                <a:spcPct val="90000"/>
              </a:lnSpc>
              <a:buFontTx/>
              <a:buNone/>
            </a:pPr>
            <a:endParaRPr lang="en-US" sz="3200" b="1" dirty="0" smtClean="0">
              <a:solidFill>
                <a:srgbClr val="FF0000"/>
              </a:solidFill>
            </a:endParaRPr>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5" name="Footer Placeholder 4"/>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95571D1A-FF77-4EE0-9B44-CC07A2B40F68}" type="slidenum">
              <a:rPr lang="en-US"/>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ate Placeholder 18"/>
          <p:cNvSpPr>
            <a:spLocks noGrp="1"/>
          </p:cNvSpPr>
          <p:nvPr>
            <p:ph type="dt" sz="quarter" idx="10"/>
          </p:nvPr>
        </p:nvSpPr>
        <p:spPr/>
        <p:txBody>
          <a:bodyPr/>
          <a:lstStyle/>
          <a:p>
            <a:pPr>
              <a:defRPr/>
            </a:pPr>
            <a:r>
              <a:rPr lang="en-US" smtClean="0"/>
              <a:t>Dept. Of  IT</a:t>
            </a:r>
            <a:endParaRPr lang="en-US"/>
          </a:p>
        </p:txBody>
      </p:sp>
      <p:sp>
        <p:nvSpPr>
          <p:cNvPr id="30734" name="Footer Placeholder 17"/>
          <p:cNvSpPr>
            <a:spLocks noGrp="1"/>
          </p:cNvSpPr>
          <p:nvPr>
            <p:ph type="ftr" sz="quarter" idx="11"/>
          </p:nvPr>
        </p:nvSpPr>
        <p:spPr/>
        <p:txBody>
          <a:bodyPr/>
          <a:lstStyle/>
          <a:p>
            <a:pPr>
              <a:defRPr/>
            </a:pPr>
            <a:r>
              <a:rPr lang="en-US"/>
              <a:t>Data Structures</a:t>
            </a:r>
          </a:p>
        </p:txBody>
      </p:sp>
      <p:sp>
        <p:nvSpPr>
          <p:cNvPr id="17" name="Slide Number Placeholder 16"/>
          <p:cNvSpPr>
            <a:spLocks noGrp="1"/>
          </p:cNvSpPr>
          <p:nvPr>
            <p:ph type="sldNum" sz="quarter" idx="12"/>
          </p:nvPr>
        </p:nvSpPr>
        <p:spPr/>
        <p:txBody>
          <a:bodyPr/>
          <a:lstStyle/>
          <a:p>
            <a:pPr>
              <a:defRPr/>
            </a:pPr>
            <a:fld id="{E261BA08-C528-43D7-930B-D93860D7BB17}" type="slidenum">
              <a:rPr lang="en-US"/>
              <a:pPr>
                <a:defRPr/>
              </a:pPr>
              <a:t>20</a:t>
            </a:fld>
            <a:endParaRPr lang="en-US"/>
          </a:p>
        </p:txBody>
      </p:sp>
      <p:sp>
        <p:nvSpPr>
          <p:cNvPr id="21509" name="Title 1"/>
          <p:cNvSpPr>
            <a:spLocks noGrp="1"/>
          </p:cNvSpPr>
          <p:nvPr>
            <p:ph type="title" idx="4294967295"/>
          </p:nvPr>
        </p:nvSpPr>
        <p:spPr>
          <a:xfrm>
            <a:off x="1350963" y="214313"/>
            <a:ext cx="7793037" cy="1462087"/>
          </a:xfrm>
        </p:spPr>
        <p:txBody>
          <a:bodyPr/>
          <a:lstStyle/>
          <a:p>
            <a:r>
              <a:rPr lang="en-US" smtClean="0"/>
              <a:t>Heap DeleteMin: Example</a:t>
            </a:r>
          </a:p>
        </p:txBody>
      </p:sp>
      <p:sp>
        <p:nvSpPr>
          <p:cNvPr id="4" name="Slide Number Placeholder 3"/>
          <p:cNvSpPr txBox="1">
            <a:spLocks noGrp="1"/>
          </p:cNvSpPr>
          <p:nvPr/>
        </p:nvSpPr>
        <p:spPr bwMode="auto">
          <a:xfrm>
            <a:off x="7042150" y="6243638"/>
            <a:ext cx="1905000" cy="457200"/>
          </a:xfrm>
          <a:prstGeom prst="rect">
            <a:avLst/>
          </a:prstGeom>
          <a:noFill/>
          <a:ln>
            <a:miter lim="800000"/>
            <a:headEnd/>
            <a:tailEnd/>
          </a:ln>
        </p:spPr>
        <p:txBody>
          <a:bodyPr anchor="b"/>
          <a:lstStyle/>
          <a:p>
            <a:pPr algn="r" eaLnBrk="1" hangingPunct="1">
              <a:defRPr/>
            </a:pPr>
            <a:fld id="{FDE2950E-92AA-4955-A68D-E7A5BAD45C14}" type="slidenum">
              <a:rPr lang="en-US" sz="1400">
                <a:latin typeface="+mn-lt"/>
              </a:rPr>
              <a:pPr algn="r" eaLnBrk="1" hangingPunct="1">
                <a:defRPr/>
              </a:pPr>
              <a:t>20</a:t>
            </a:fld>
            <a:endParaRPr lang="en-US" sz="1400">
              <a:latin typeface="+mn-lt"/>
            </a:endParaRPr>
          </a:p>
        </p:txBody>
      </p:sp>
      <p:pic>
        <p:nvPicPr>
          <p:cNvPr id="21511" name="Picture 4" descr="fig06_11.gif"/>
          <p:cNvPicPr>
            <a:picLocks noChangeAspect="1"/>
          </p:cNvPicPr>
          <p:nvPr/>
        </p:nvPicPr>
        <p:blipFill>
          <a:blip r:embed="rId3"/>
          <a:srcRect/>
          <a:stretch>
            <a:fillRect/>
          </a:stretch>
        </p:blipFill>
        <p:spPr bwMode="auto">
          <a:xfrm>
            <a:off x="685800" y="2286000"/>
            <a:ext cx="7519988" cy="2438400"/>
          </a:xfrm>
          <a:prstGeom prst="rect">
            <a:avLst/>
          </a:prstGeom>
          <a:noFill/>
          <a:ln w="9525">
            <a:noFill/>
            <a:miter lim="800000"/>
            <a:headEnd/>
            <a:tailEnd/>
          </a:ln>
        </p:spPr>
      </p:pic>
      <p:sp>
        <p:nvSpPr>
          <p:cNvPr id="232455" name="Text Box 7"/>
          <p:cNvSpPr txBox="1">
            <a:spLocks noChangeArrowheads="1"/>
          </p:cNvSpPr>
          <p:nvPr/>
        </p:nvSpPr>
        <p:spPr bwMode="auto">
          <a:xfrm>
            <a:off x="5805488" y="5278438"/>
            <a:ext cx="1849437" cy="366712"/>
          </a:xfrm>
          <a:prstGeom prst="rect">
            <a:avLst/>
          </a:prstGeom>
          <a:noFill/>
          <a:ln w="9525">
            <a:noFill/>
            <a:miter lim="800000"/>
            <a:headEnd/>
            <a:tailEnd/>
          </a:ln>
        </p:spPr>
        <p:txBody>
          <a:bodyPr wrap="none">
            <a:spAutoFit/>
          </a:bodyPr>
          <a:lstStyle/>
          <a:p>
            <a:r>
              <a:rPr lang="en-US" sz="1800"/>
              <a:t>Heap order prop</a:t>
            </a:r>
          </a:p>
        </p:txBody>
      </p:sp>
      <p:sp>
        <p:nvSpPr>
          <p:cNvPr id="232456" name="Text Box 8"/>
          <p:cNvSpPr txBox="1">
            <a:spLocks noChangeArrowheads="1"/>
          </p:cNvSpPr>
          <p:nvPr/>
        </p:nvSpPr>
        <p:spPr bwMode="auto">
          <a:xfrm>
            <a:off x="5805488" y="5616575"/>
            <a:ext cx="1631950" cy="366713"/>
          </a:xfrm>
          <a:prstGeom prst="rect">
            <a:avLst/>
          </a:prstGeom>
          <a:noFill/>
          <a:ln w="9525">
            <a:noFill/>
            <a:miter lim="800000"/>
            <a:headEnd/>
            <a:tailEnd/>
          </a:ln>
        </p:spPr>
        <p:txBody>
          <a:bodyPr wrap="none">
            <a:spAutoFit/>
          </a:bodyPr>
          <a:lstStyle/>
          <a:p>
            <a:r>
              <a:rPr lang="en-US" sz="1800"/>
              <a:t>Structure prop</a:t>
            </a:r>
          </a:p>
        </p:txBody>
      </p:sp>
      <p:grpSp>
        <p:nvGrpSpPr>
          <p:cNvPr id="2" name="Group 9"/>
          <p:cNvGrpSpPr>
            <a:grpSpLocks/>
          </p:cNvGrpSpPr>
          <p:nvPr/>
        </p:nvGrpSpPr>
        <p:grpSpPr bwMode="auto">
          <a:xfrm>
            <a:off x="5553075" y="5321300"/>
            <a:ext cx="415925" cy="231775"/>
            <a:chOff x="4596" y="3869"/>
            <a:chExt cx="262" cy="146"/>
          </a:xfrm>
        </p:grpSpPr>
        <p:sp>
          <p:nvSpPr>
            <p:cNvPr id="21522" name="Line 10"/>
            <p:cNvSpPr>
              <a:spLocks noChangeShapeType="1"/>
            </p:cNvSpPr>
            <p:nvPr/>
          </p:nvSpPr>
          <p:spPr bwMode="auto">
            <a:xfrm>
              <a:off x="4596" y="3935"/>
              <a:ext cx="66" cy="72"/>
            </a:xfrm>
            <a:prstGeom prst="line">
              <a:avLst/>
            </a:prstGeom>
            <a:noFill/>
            <a:ln w="25400">
              <a:solidFill>
                <a:srgbClr val="339966"/>
              </a:solidFill>
              <a:round/>
              <a:headEnd/>
              <a:tailEnd/>
            </a:ln>
          </p:spPr>
          <p:txBody>
            <a:bodyPr wrap="none" anchor="ctr"/>
            <a:lstStyle/>
            <a:p>
              <a:endParaRPr lang="en-IN"/>
            </a:p>
          </p:txBody>
        </p:sp>
        <p:sp>
          <p:nvSpPr>
            <p:cNvPr id="21523" name="Line 11"/>
            <p:cNvSpPr>
              <a:spLocks noChangeShapeType="1"/>
            </p:cNvSpPr>
            <p:nvPr/>
          </p:nvSpPr>
          <p:spPr bwMode="auto">
            <a:xfrm flipV="1">
              <a:off x="4669" y="3869"/>
              <a:ext cx="189" cy="146"/>
            </a:xfrm>
            <a:prstGeom prst="line">
              <a:avLst/>
            </a:prstGeom>
            <a:noFill/>
            <a:ln w="25400">
              <a:solidFill>
                <a:srgbClr val="339966"/>
              </a:solidFill>
              <a:round/>
              <a:headEnd/>
              <a:tailEnd/>
            </a:ln>
          </p:spPr>
          <p:txBody>
            <a:bodyPr wrap="none" anchor="ctr"/>
            <a:lstStyle/>
            <a:p>
              <a:endParaRPr lang="en-IN"/>
            </a:p>
          </p:txBody>
        </p:sp>
      </p:grpSp>
      <p:grpSp>
        <p:nvGrpSpPr>
          <p:cNvPr id="3" name="Group 12"/>
          <p:cNvGrpSpPr>
            <a:grpSpLocks/>
          </p:cNvGrpSpPr>
          <p:nvPr/>
        </p:nvGrpSpPr>
        <p:grpSpPr bwMode="auto">
          <a:xfrm>
            <a:off x="5565775" y="5670550"/>
            <a:ext cx="415925" cy="231775"/>
            <a:chOff x="4596" y="3869"/>
            <a:chExt cx="262" cy="146"/>
          </a:xfrm>
        </p:grpSpPr>
        <p:sp>
          <p:nvSpPr>
            <p:cNvPr id="21520" name="Line 13"/>
            <p:cNvSpPr>
              <a:spLocks noChangeShapeType="1"/>
            </p:cNvSpPr>
            <p:nvPr/>
          </p:nvSpPr>
          <p:spPr bwMode="auto">
            <a:xfrm>
              <a:off x="4596" y="3935"/>
              <a:ext cx="66" cy="72"/>
            </a:xfrm>
            <a:prstGeom prst="line">
              <a:avLst/>
            </a:prstGeom>
            <a:noFill/>
            <a:ln w="25400">
              <a:solidFill>
                <a:srgbClr val="339966"/>
              </a:solidFill>
              <a:round/>
              <a:headEnd/>
              <a:tailEnd/>
            </a:ln>
          </p:spPr>
          <p:txBody>
            <a:bodyPr wrap="none" anchor="ctr"/>
            <a:lstStyle/>
            <a:p>
              <a:endParaRPr lang="en-IN"/>
            </a:p>
          </p:txBody>
        </p:sp>
        <p:sp>
          <p:nvSpPr>
            <p:cNvPr id="21521" name="Line 14"/>
            <p:cNvSpPr>
              <a:spLocks noChangeShapeType="1"/>
            </p:cNvSpPr>
            <p:nvPr/>
          </p:nvSpPr>
          <p:spPr bwMode="auto">
            <a:xfrm flipV="1">
              <a:off x="4669" y="3869"/>
              <a:ext cx="189" cy="146"/>
            </a:xfrm>
            <a:prstGeom prst="line">
              <a:avLst/>
            </a:prstGeom>
            <a:noFill/>
            <a:ln w="25400">
              <a:solidFill>
                <a:srgbClr val="339966"/>
              </a:solidFill>
              <a:round/>
              <a:headEnd/>
              <a:tailEnd/>
            </a:ln>
          </p:spPr>
          <p:txBody>
            <a:bodyPr wrap="none" anchor="ctr"/>
            <a:lstStyle/>
            <a:p>
              <a:endParaRPr lang="en-IN"/>
            </a:p>
          </p:txBody>
        </p:sp>
      </p:grpSp>
      <p:sp>
        <p:nvSpPr>
          <p:cNvPr id="21516" name="Text Box 15"/>
          <p:cNvSpPr txBox="1">
            <a:spLocks noChangeArrowheads="1"/>
          </p:cNvSpPr>
          <p:nvPr/>
        </p:nvSpPr>
        <p:spPr bwMode="auto">
          <a:xfrm>
            <a:off x="6138863" y="404813"/>
            <a:ext cx="2317750" cy="366712"/>
          </a:xfrm>
          <a:prstGeom prst="rect">
            <a:avLst/>
          </a:prstGeom>
          <a:noFill/>
          <a:ln w="9525">
            <a:noFill/>
            <a:miter lim="800000"/>
            <a:headEnd/>
            <a:tailEnd/>
          </a:ln>
        </p:spPr>
        <p:txBody>
          <a:bodyPr wrap="none">
            <a:spAutoFit/>
          </a:bodyPr>
          <a:lstStyle/>
          <a:p>
            <a:r>
              <a:rPr lang="en-US" sz="1800" b="1" i="1">
                <a:solidFill>
                  <a:schemeClr val="hlink"/>
                </a:solidFill>
              </a:rPr>
              <a:t>Percolating down…</a:t>
            </a:r>
          </a:p>
        </p:txBody>
      </p:sp>
      <p:sp>
        <p:nvSpPr>
          <p:cNvPr id="21517" name="Line 16"/>
          <p:cNvSpPr>
            <a:spLocks noChangeShapeType="1"/>
          </p:cNvSpPr>
          <p:nvPr/>
        </p:nvSpPr>
        <p:spPr bwMode="auto">
          <a:xfrm flipV="1">
            <a:off x="920750" y="4752975"/>
            <a:ext cx="365125" cy="346075"/>
          </a:xfrm>
          <a:prstGeom prst="line">
            <a:avLst/>
          </a:prstGeom>
          <a:noFill/>
          <a:ln w="34925">
            <a:solidFill>
              <a:schemeClr val="hlink"/>
            </a:solidFill>
            <a:round/>
            <a:headEnd/>
            <a:tailEnd type="triangle" w="med" len="med"/>
          </a:ln>
        </p:spPr>
        <p:txBody>
          <a:bodyPr wrap="none" anchor="ctr"/>
          <a:lstStyle/>
          <a:p>
            <a:endParaRPr lang="en-IN"/>
          </a:p>
        </p:txBody>
      </p:sp>
      <p:sp>
        <p:nvSpPr>
          <p:cNvPr id="21518" name="Line 17"/>
          <p:cNvSpPr>
            <a:spLocks noChangeShapeType="1"/>
          </p:cNvSpPr>
          <p:nvPr/>
        </p:nvSpPr>
        <p:spPr bwMode="auto">
          <a:xfrm flipV="1">
            <a:off x="5033963" y="4749800"/>
            <a:ext cx="365125" cy="346075"/>
          </a:xfrm>
          <a:prstGeom prst="line">
            <a:avLst/>
          </a:prstGeom>
          <a:noFill/>
          <a:ln w="34925">
            <a:solidFill>
              <a:schemeClr val="hlink"/>
            </a:solidFill>
            <a:round/>
            <a:headEnd/>
            <a:tailEnd type="triangle" w="med" len="med"/>
          </a:ln>
        </p:spPr>
        <p:txBody>
          <a:bodyPr wrap="none" anchor="ctr"/>
          <a:lstStyle/>
          <a:p>
            <a:endParaRPr lang="en-IN"/>
          </a:p>
        </p:txBody>
      </p:sp>
      <p:sp>
        <p:nvSpPr>
          <p:cNvPr id="21519" name="Text Box 19"/>
          <p:cNvSpPr txBox="1">
            <a:spLocks noChangeArrowheads="1"/>
          </p:cNvSpPr>
          <p:nvPr/>
        </p:nvSpPr>
        <p:spPr bwMode="auto">
          <a:xfrm>
            <a:off x="1241425" y="4375150"/>
            <a:ext cx="381000" cy="304800"/>
          </a:xfrm>
          <a:prstGeom prst="rect">
            <a:avLst/>
          </a:prstGeom>
          <a:noFill/>
          <a:ln w="9525">
            <a:noFill/>
            <a:miter lim="800000"/>
            <a:headEnd/>
            <a:tailEnd/>
          </a:ln>
        </p:spPr>
        <p:txBody>
          <a:bodyPr wrap="none">
            <a:spAutoFit/>
          </a:bodyPr>
          <a:lstStyle/>
          <a:p>
            <a:r>
              <a:rPr lang="en-US" sz="1400">
                <a:solidFill>
                  <a:schemeClr val="hlink"/>
                </a:solidFill>
              </a:rPr>
              <a:t>31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24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245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5" grpId="0"/>
      <p:bldP spid="23245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Building a Heap</a:t>
            </a:r>
          </a:p>
        </p:txBody>
      </p:sp>
      <p:sp>
        <p:nvSpPr>
          <p:cNvPr id="22531" name="Content Placeholder 2"/>
          <p:cNvSpPr>
            <a:spLocks noGrp="1"/>
          </p:cNvSpPr>
          <p:nvPr>
            <p:ph idx="1"/>
          </p:nvPr>
        </p:nvSpPr>
        <p:spPr/>
        <p:txBody>
          <a:bodyPr/>
          <a:lstStyle/>
          <a:p>
            <a:r>
              <a:rPr lang="en-US" sz="2800" smtClean="0"/>
              <a:t>Construct heap from initial set of N items</a:t>
            </a:r>
          </a:p>
          <a:p>
            <a:r>
              <a:rPr lang="en-US" sz="2800" u="sng" smtClean="0"/>
              <a:t>Method 1</a:t>
            </a:r>
            <a:endParaRPr lang="en-US" sz="2800" smtClean="0"/>
          </a:p>
          <a:p>
            <a:pPr lvl="1"/>
            <a:r>
              <a:rPr lang="en-US" sz="2400" smtClean="0"/>
              <a:t>Perform N inserts</a:t>
            </a:r>
          </a:p>
          <a:p>
            <a:pPr lvl="1"/>
            <a:r>
              <a:rPr lang="en-US" sz="2400" smtClean="0"/>
              <a:t>O(N log</a:t>
            </a:r>
            <a:r>
              <a:rPr lang="en-US" sz="2400" baseline="-25000" smtClean="0"/>
              <a:t>2 </a:t>
            </a:r>
            <a:r>
              <a:rPr lang="en-US" sz="2400" smtClean="0"/>
              <a:t>N) worst-case</a:t>
            </a:r>
          </a:p>
          <a:p>
            <a:r>
              <a:rPr lang="en-US" sz="2800" u="sng" smtClean="0"/>
              <a:t>Method 2</a:t>
            </a:r>
            <a:r>
              <a:rPr lang="en-US" sz="2800" smtClean="0"/>
              <a:t> (use </a:t>
            </a:r>
            <a:r>
              <a:rPr lang="en-US" sz="2800" i="1" smtClean="0"/>
              <a:t>buildHeap()</a:t>
            </a:r>
            <a:r>
              <a:rPr lang="en-US" sz="2800" smtClean="0"/>
              <a:t>)</a:t>
            </a:r>
          </a:p>
          <a:p>
            <a:pPr lvl="1"/>
            <a:r>
              <a:rPr lang="en-US" sz="2400" smtClean="0"/>
              <a:t>Randomly populate initial heap with structure property</a:t>
            </a:r>
          </a:p>
          <a:p>
            <a:pPr lvl="1"/>
            <a:r>
              <a:rPr lang="en-US" sz="2400" smtClean="0"/>
              <a:t>Perform a percolate-down from each internal node (H[size/2] to H[1])</a:t>
            </a:r>
          </a:p>
          <a:p>
            <a:pPr lvl="2"/>
            <a:r>
              <a:rPr lang="en-US" sz="2000" smtClean="0"/>
              <a:t>To take care of heap order property</a:t>
            </a:r>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35845" name="Footer Placeholder 4"/>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DC349774-8DDF-4FC5-9FF1-3C1D603E407C}" type="slidenum">
              <a:rPr lang="en-US"/>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mtClean="0"/>
              <a:t>Binary Heap</a:t>
            </a:r>
          </a:p>
        </p:txBody>
      </p:sp>
      <p:sp>
        <p:nvSpPr>
          <p:cNvPr id="23555" name="Rectangle 3"/>
          <p:cNvSpPr>
            <a:spLocks noGrp="1" noChangeArrowheads="1"/>
          </p:cNvSpPr>
          <p:nvPr>
            <p:ph idx="1"/>
          </p:nvPr>
        </p:nvSpPr>
        <p:spPr>
          <a:xfrm>
            <a:off x="457200" y="1295400"/>
            <a:ext cx="8458200" cy="5181600"/>
          </a:xfrm>
        </p:spPr>
        <p:txBody>
          <a:bodyPr/>
          <a:lstStyle/>
          <a:p>
            <a:pPr marL="609600" indent="-609600">
              <a:buFontTx/>
              <a:buNone/>
            </a:pPr>
            <a:r>
              <a:rPr lang="en-US" b="1" smtClean="0"/>
              <a:t>Example:</a:t>
            </a:r>
            <a:r>
              <a:rPr lang="en-US" smtClean="0"/>
              <a:t> </a:t>
            </a:r>
          </a:p>
          <a:p>
            <a:pPr marL="609600" indent="-609600">
              <a:buFontTx/>
              <a:buNone/>
            </a:pPr>
            <a:endParaRPr lang="en-US" smtClean="0"/>
          </a:p>
          <a:p>
            <a:pPr marL="609600" indent="-609600">
              <a:buFontTx/>
              <a:buNone/>
            </a:pPr>
            <a:r>
              <a:rPr lang="en-US" smtClean="0"/>
              <a:t>Data arrives to be heaped in the order:</a:t>
            </a:r>
          </a:p>
          <a:p>
            <a:pPr marL="609600" indent="-609600">
              <a:buFontTx/>
              <a:buNone/>
            </a:pPr>
            <a:r>
              <a:rPr lang="en-US" smtClean="0"/>
              <a:t> 54, 87, 27, 67, 19, 31, 29, 18, 32</a:t>
            </a:r>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5" name="Footer Placeholder 4"/>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40859C17-1C9D-47D6-BD43-2CB005B8DA3C}" type="slidenum">
              <a:rPr lang="en-US"/>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Binary Heap</a:t>
            </a:r>
          </a:p>
        </p:txBody>
      </p:sp>
      <p:sp>
        <p:nvSpPr>
          <p:cNvPr id="24579" name="Rectangle 3"/>
          <p:cNvSpPr>
            <a:spLocks noGrp="1" noChangeArrowheads="1"/>
          </p:cNvSpPr>
          <p:nvPr>
            <p:ph type="body" sz="half" idx="1"/>
          </p:nvPr>
        </p:nvSpPr>
        <p:spPr>
          <a:xfrm>
            <a:off x="457200" y="1600200"/>
            <a:ext cx="8077200" cy="4525963"/>
          </a:xfrm>
        </p:spPr>
        <p:txBody>
          <a:bodyPr/>
          <a:lstStyle/>
          <a:p>
            <a:pPr marL="609600" indent="-609600">
              <a:buFontTx/>
              <a:buNone/>
            </a:pPr>
            <a:r>
              <a:rPr lang="en-US" sz="2000" b="1" smtClean="0"/>
              <a:t>54, 87, 27, 67, 19, 31, 29, 18, 32</a:t>
            </a:r>
          </a:p>
          <a:p>
            <a:pPr marL="609600" indent="-609600">
              <a:buFontTx/>
              <a:buNone/>
            </a:pPr>
            <a:r>
              <a:rPr lang="en-US" sz="2800" b="1" smtClean="0"/>
              <a:t>Method 1:</a:t>
            </a:r>
          </a:p>
        </p:txBody>
      </p:sp>
      <p:sp>
        <p:nvSpPr>
          <p:cNvPr id="53" name="Slide Number Placeholder 52"/>
          <p:cNvSpPr>
            <a:spLocks noGrp="1"/>
          </p:cNvSpPr>
          <p:nvPr>
            <p:ph type="sldNum" sz="quarter" idx="10"/>
          </p:nvPr>
        </p:nvSpPr>
        <p:spPr/>
        <p:txBody>
          <a:bodyPr/>
          <a:lstStyle/>
          <a:p>
            <a:pPr>
              <a:defRPr/>
            </a:pPr>
            <a:fld id="{C4FA90B5-2023-48AA-9D58-A6E470D82D8E}" type="slidenum">
              <a:rPr lang="en-US" smtClean="0"/>
              <a:pPr>
                <a:defRPr/>
              </a:pPr>
              <a:t>23</a:t>
            </a:fld>
            <a:endParaRPr lang="en-US"/>
          </a:p>
        </p:txBody>
      </p:sp>
      <p:sp>
        <p:nvSpPr>
          <p:cNvPr id="24581" name="Text Box 14"/>
          <p:cNvSpPr txBox="1">
            <a:spLocks noChangeArrowheads="1"/>
          </p:cNvSpPr>
          <p:nvPr/>
        </p:nvSpPr>
        <p:spPr bwMode="auto">
          <a:xfrm>
            <a:off x="914400" y="2514600"/>
            <a:ext cx="533400" cy="400050"/>
          </a:xfrm>
          <a:prstGeom prst="rect">
            <a:avLst/>
          </a:prstGeom>
          <a:noFill/>
          <a:ln w="9525">
            <a:solidFill>
              <a:schemeClr val="tx2"/>
            </a:solidFill>
            <a:miter lim="800000"/>
            <a:headEnd/>
            <a:tailEnd/>
          </a:ln>
        </p:spPr>
        <p:txBody>
          <a:bodyPr>
            <a:spAutoFit/>
          </a:bodyPr>
          <a:lstStyle/>
          <a:p>
            <a:pPr>
              <a:spcBef>
                <a:spcPct val="50000"/>
              </a:spcBef>
            </a:pPr>
            <a:r>
              <a:rPr lang="en-US" sz="2000">
                <a:solidFill>
                  <a:srgbClr val="FF0000"/>
                </a:solidFill>
                <a:cs typeface="Arial" pitchFamily="34" charset="0"/>
              </a:rPr>
              <a:t>54</a:t>
            </a:r>
          </a:p>
        </p:txBody>
      </p:sp>
      <p:grpSp>
        <p:nvGrpSpPr>
          <p:cNvPr id="24582" name="Group 18"/>
          <p:cNvGrpSpPr>
            <a:grpSpLocks/>
          </p:cNvGrpSpPr>
          <p:nvPr/>
        </p:nvGrpSpPr>
        <p:grpSpPr bwMode="auto">
          <a:xfrm>
            <a:off x="2209800" y="2590800"/>
            <a:ext cx="990600" cy="1238250"/>
            <a:chOff x="1392" y="1632"/>
            <a:chExt cx="624" cy="780"/>
          </a:xfrm>
        </p:grpSpPr>
        <p:sp>
          <p:nvSpPr>
            <p:cNvPr id="24627" name="Text Box 15"/>
            <p:cNvSpPr txBox="1">
              <a:spLocks noChangeArrowheads="1"/>
            </p:cNvSpPr>
            <p:nvPr/>
          </p:nvSpPr>
          <p:spPr bwMode="auto">
            <a:xfrm>
              <a:off x="1680" y="1632"/>
              <a:ext cx="336" cy="252"/>
            </a:xfrm>
            <a:prstGeom prst="rect">
              <a:avLst/>
            </a:prstGeom>
            <a:noFill/>
            <a:ln w="9525">
              <a:solidFill>
                <a:schemeClr val="tx2"/>
              </a:solidFill>
              <a:miter lim="800000"/>
              <a:headEnd/>
              <a:tailEnd/>
            </a:ln>
          </p:spPr>
          <p:txBody>
            <a:bodyPr>
              <a:spAutoFit/>
            </a:bodyPr>
            <a:lstStyle/>
            <a:p>
              <a:pPr>
                <a:spcBef>
                  <a:spcPct val="50000"/>
                </a:spcBef>
              </a:pPr>
              <a:r>
                <a:rPr lang="en-US" sz="2000">
                  <a:cs typeface="Arial" pitchFamily="34" charset="0"/>
                </a:rPr>
                <a:t>54</a:t>
              </a:r>
            </a:p>
          </p:txBody>
        </p:sp>
        <p:sp>
          <p:nvSpPr>
            <p:cNvPr id="24628" name="Line 16"/>
            <p:cNvSpPr>
              <a:spLocks noChangeShapeType="1"/>
            </p:cNvSpPr>
            <p:nvPr/>
          </p:nvSpPr>
          <p:spPr bwMode="auto">
            <a:xfrm flipH="1">
              <a:off x="1536" y="1872"/>
              <a:ext cx="288" cy="288"/>
            </a:xfrm>
            <a:prstGeom prst="line">
              <a:avLst/>
            </a:prstGeom>
            <a:noFill/>
            <a:ln w="9525">
              <a:solidFill>
                <a:schemeClr val="tx1"/>
              </a:solidFill>
              <a:round/>
              <a:headEnd/>
              <a:tailEnd type="triangle" w="med" len="med"/>
            </a:ln>
          </p:spPr>
          <p:txBody>
            <a:bodyPr/>
            <a:lstStyle/>
            <a:p>
              <a:endParaRPr lang="en-IN"/>
            </a:p>
          </p:txBody>
        </p:sp>
        <p:sp>
          <p:nvSpPr>
            <p:cNvPr id="24629" name="Text Box 17"/>
            <p:cNvSpPr txBox="1">
              <a:spLocks noChangeArrowheads="1"/>
            </p:cNvSpPr>
            <p:nvPr/>
          </p:nvSpPr>
          <p:spPr bwMode="auto">
            <a:xfrm>
              <a:off x="1392" y="2160"/>
              <a:ext cx="336" cy="252"/>
            </a:xfrm>
            <a:prstGeom prst="rect">
              <a:avLst/>
            </a:prstGeom>
            <a:noFill/>
            <a:ln w="9525">
              <a:solidFill>
                <a:schemeClr val="tx2"/>
              </a:solidFill>
              <a:miter lim="800000"/>
              <a:headEnd/>
              <a:tailEnd/>
            </a:ln>
          </p:spPr>
          <p:txBody>
            <a:bodyPr>
              <a:spAutoFit/>
            </a:bodyPr>
            <a:lstStyle/>
            <a:p>
              <a:pPr>
                <a:spcBef>
                  <a:spcPct val="50000"/>
                </a:spcBef>
              </a:pPr>
              <a:r>
                <a:rPr lang="en-US" sz="2000">
                  <a:solidFill>
                    <a:srgbClr val="FF0000"/>
                  </a:solidFill>
                  <a:cs typeface="Arial" pitchFamily="34" charset="0"/>
                </a:rPr>
                <a:t>87</a:t>
              </a:r>
            </a:p>
          </p:txBody>
        </p:sp>
      </p:grpSp>
      <p:grpSp>
        <p:nvGrpSpPr>
          <p:cNvPr id="24583" name="Group 19"/>
          <p:cNvGrpSpPr>
            <a:grpSpLocks/>
          </p:cNvGrpSpPr>
          <p:nvPr/>
        </p:nvGrpSpPr>
        <p:grpSpPr bwMode="auto">
          <a:xfrm>
            <a:off x="4191000" y="2514600"/>
            <a:ext cx="990600" cy="1238250"/>
            <a:chOff x="1392" y="1632"/>
            <a:chExt cx="624" cy="780"/>
          </a:xfrm>
        </p:grpSpPr>
        <p:sp>
          <p:nvSpPr>
            <p:cNvPr id="24624" name="Text Box 20"/>
            <p:cNvSpPr txBox="1">
              <a:spLocks noChangeArrowheads="1"/>
            </p:cNvSpPr>
            <p:nvPr/>
          </p:nvSpPr>
          <p:spPr bwMode="auto">
            <a:xfrm>
              <a:off x="1680" y="1632"/>
              <a:ext cx="336" cy="252"/>
            </a:xfrm>
            <a:prstGeom prst="rect">
              <a:avLst/>
            </a:prstGeom>
            <a:noFill/>
            <a:ln w="9525">
              <a:solidFill>
                <a:schemeClr val="tx2"/>
              </a:solidFill>
              <a:miter lim="800000"/>
              <a:headEnd/>
              <a:tailEnd/>
            </a:ln>
          </p:spPr>
          <p:txBody>
            <a:bodyPr>
              <a:spAutoFit/>
            </a:bodyPr>
            <a:lstStyle/>
            <a:p>
              <a:pPr>
                <a:spcBef>
                  <a:spcPct val="50000"/>
                </a:spcBef>
              </a:pPr>
              <a:r>
                <a:rPr lang="en-US" sz="2000">
                  <a:cs typeface="Arial" pitchFamily="34" charset="0"/>
                </a:rPr>
                <a:t>87</a:t>
              </a:r>
            </a:p>
          </p:txBody>
        </p:sp>
        <p:sp>
          <p:nvSpPr>
            <p:cNvPr id="24625" name="Line 21"/>
            <p:cNvSpPr>
              <a:spLocks noChangeShapeType="1"/>
            </p:cNvSpPr>
            <p:nvPr/>
          </p:nvSpPr>
          <p:spPr bwMode="auto">
            <a:xfrm flipH="1">
              <a:off x="1536" y="1872"/>
              <a:ext cx="288" cy="288"/>
            </a:xfrm>
            <a:prstGeom prst="line">
              <a:avLst/>
            </a:prstGeom>
            <a:noFill/>
            <a:ln w="9525">
              <a:solidFill>
                <a:schemeClr val="tx1"/>
              </a:solidFill>
              <a:round/>
              <a:headEnd/>
              <a:tailEnd type="triangle" w="med" len="med"/>
            </a:ln>
          </p:spPr>
          <p:txBody>
            <a:bodyPr/>
            <a:lstStyle/>
            <a:p>
              <a:endParaRPr lang="en-IN"/>
            </a:p>
          </p:txBody>
        </p:sp>
        <p:sp>
          <p:nvSpPr>
            <p:cNvPr id="24626" name="Text Box 22"/>
            <p:cNvSpPr txBox="1">
              <a:spLocks noChangeArrowheads="1"/>
            </p:cNvSpPr>
            <p:nvPr/>
          </p:nvSpPr>
          <p:spPr bwMode="auto">
            <a:xfrm>
              <a:off x="1392" y="2160"/>
              <a:ext cx="336" cy="252"/>
            </a:xfrm>
            <a:prstGeom prst="rect">
              <a:avLst/>
            </a:prstGeom>
            <a:noFill/>
            <a:ln w="9525">
              <a:solidFill>
                <a:schemeClr val="tx2"/>
              </a:solidFill>
              <a:miter lim="800000"/>
              <a:headEnd/>
              <a:tailEnd/>
            </a:ln>
          </p:spPr>
          <p:txBody>
            <a:bodyPr>
              <a:spAutoFit/>
            </a:bodyPr>
            <a:lstStyle/>
            <a:p>
              <a:pPr>
                <a:spcBef>
                  <a:spcPct val="50000"/>
                </a:spcBef>
              </a:pPr>
              <a:r>
                <a:rPr lang="en-US" sz="2000">
                  <a:cs typeface="Arial" pitchFamily="34" charset="0"/>
                </a:rPr>
                <a:t>54</a:t>
              </a:r>
            </a:p>
          </p:txBody>
        </p:sp>
      </p:grpSp>
      <p:grpSp>
        <p:nvGrpSpPr>
          <p:cNvPr id="24584" name="Group 29"/>
          <p:cNvGrpSpPr>
            <a:grpSpLocks/>
          </p:cNvGrpSpPr>
          <p:nvPr/>
        </p:nvGrpSpPr>
        <p:grpSpPr bwMode="auto">
          <a:xfrm>
            <a:off x="5867400" y="2514600"/>
            <a:ext cx="1447800" cy="1238250"/>
            <a:chOff x="3696" y="1584"/>
            <a:chExt cx="912" cy="780"/>
          </a:xfrm>
        </p:grpSpPr>
        <p:grpSp>
          <p:nvGrpSpPr>
            <p:cNvPr id="24618" name="Group 23"/>
            <p:cNvGrpSpPr>
              <a:grpSpLocks/>
            </p:cNvGrpSpPr>
            <p:nvPr/>
          </p:nvGrpSpPr>
          <p:grpSpPr bwMode="auto">
            <a:xfrm>
              <a:off x="3696" y="1584"/>
              <a:ext cx="624" cy="780"/>
              <a:chOff x="1392" y="1632"/>
              <a:chExt cx="624" cy="780"/>
            </a:xfrm>
          </p:grpSpPr>
          <p:sp>
            <p:nvSpPr>
              <p:cNvPr id="24621" name="Text Box 24"/>
              <p:cNvSpPr txBox="1">
                <a:spLocks noChangeArrowheads="1"/>
              </p:cNvSpPr>
              <p:nvPr/>
            </p:nvSpPr>
            <p:spPr bwMode="auto">
              <a:xfrm>
                <a:off x="1680" y="1632"/>
                <a:ext cx="336" cy="252"/>
              </a:xfrm>
              <a:prstGeom prst="rect">
                <a:avLst/>
              </a:prstGeom>
              <a:noFill/>
              <a:ln w="9525">
                <a:solidFill>
                  <a:schemeClr val="tx2"/>
                </a:solidFill>
                <a:miter lim="800000"/>
                <a:headEnd/>
                <a:tailEnd/>
              </a:ln>
            </p:spPr>
            <p:txBody>
              <a:bodyPr>
                <a:spAutoFit/>
              </a:bodyPr>
              <a:lstStyle/>
              <a:p>
                <a:pPr>
                  <a:spcBef>
                    <a:spcPct val="50000"/>
                  </a:spcBef>
                </a:pPr>
                <a:r>
                  <a:rPr lang="en-US" sz="2000">
                    <a:cs typeface="Arial" pitchFamily="34" charset="0"/>
                  </a:rPr>
                  <a:t>87</a:t>
                </a:r>
              </a:p>
            </p:txBody>
          </p:sp>
          <p:sp>
            <p:nvSpPr>
              <p:cNvPr id="24622" name="Line 25"/>
              <p:cNvSpPr>
                <a:spLocks noChangeShapeType="1"/>
              </p:cNvSpPr>
              <p:nvPr/>
            </p:nvSpPr>
            <p:spPr bwMode="auto">
              <a:xfrm flipH="1">
                <a:off x="1536" y="1872"/>
                <a:ext cx="288" cy="288"/>
              </a:xfrm>
              <a:prstGeom prst="line">
                <a:avLst/>
              </a:prstGeom>
              <a:noFill/>
              <a:ln w="9525">
                <a:solidFill>
                  <a:schemeClr val="tx1"/>
                </a:solidFill>
                <a:round/>
                <a:headEnd/>
                <a:tailEnd type="triangle" w="med" len="med"/>
              </a:ln>
            </p:spPr>
            <p:txBody>
              <a:bodyPr/>
              <a:lstStyle/>
              <a:p>
                <a:endParaRPr lang="en-IN"/>
              </a:p>
            </p:txBody>
          </p:sp>
          <p:sp>
            <p:nvSpPr>
              <p:cNvPr id="24623" name="Text Box 26"/>
              <p:cNvSpPr txBox="1">
                <a:spLocks noChangeArrowheads="1"/>
              </p:cNvSpPr>
              <p:nvPr/>
            </p:nvSpPr>
            <p:spPr bwMode="auto">
              <a:xfrm>
                <a:off x="1392" y="2160"/>
                <a:ext cx="336" cy="252"/>
              </a:xfrm>
              <a:prstGeom prst="rect">
                <a:avLst/>
              </a:prstGeom>
              <a:noFill/>
              <a:ln w="9525">
                <a:solidFill>
                  <a:schemeClr val="tx2"/>
                </a:solidFill>
                <a:miter lim="800000"/>
                <a:headEnd/>
                <a:tailEnd/>
              </a:ln>
            </p:spPr>
            <p:txBody>
              <a:bodyPr>
                <a:spAutoFit/>
              </a:bodyPr>
              <a:lstStyle/>
              <a:p>
                <a:pPr>
                  <a:spcBef>
                    <a:spcPct val="50000"/>
                  </a:spcBef>
                </a:pPr>
                <a:r>
                  <a:rPr lang="en-US" sz="2000">
                    <a:cs typeface="Arial" pitchFamily="34" charset="0"/>
                  </a:rPr>
                  <a:t>54</a:t>
                </a:r>
              </a:p>
            </p:txBody>
          </p:sp>
        </p:grpSp>
        <p:sp>
          <p:nvSpPr>
            <p:cNvPr id="24619" name="Line 27"/>
            <p:cNvSpPr>
              <a:spLocks noChangeShapeType="1"/>
            </p:cNvSpPr>
            <p:nvPr/>
          </p:nvSpPr>
          <p:spPr bwMode="auto">
            <a:xfrm>
              <a:off x="4128" y="1824"/>
              <a:ext cx="288" cy="288"/>
            </a:xfrm>
            <a:prstGeom prst="line">
              <a:avLst/>
            </a:prstGeom>
            <a:noFill/>
            <a:ln w="9525">
              <a:solidFill>
                <a:schemeClr val="tx1"/>
              </a:solidFill>
              <a:round/>
              <a:headEnd/>
              <a:tailEnd type="triangle" w="med" len="med"/>
            </a:ln>
          </p:spPr>
          <p:txBody>
            <a:bodyPr/>
            <a:lstStyle/>
            <a:p>
              <a:endParaRPr lang="en-IN"/>
            </a:p>
          </p:txBody>
        </p:sp>
        <p:sp>
          <p:nvSpPr>
            <p:cNvPr id="24620" name="Text Box 28"/>
            <p:cNvSpPr txBox="1">
              <a:spLocks noChangeArrowheads="1"/>
            </p:cNvSpPr>
            <p:nvPr/>
          </p:nvSpPr>
          <p:spPr bwMode="auto">
            <a:xfrm>
              <a:off x="4272" y="2112"/>
              <a:ext cx="336" cy="252"/>
            </a:xfrm>
            <a:prstGeom prst="rect">
              <a:avLst/>
            </a:prstGeom>
            <a:noFill/>
            <a:ln w="9525">
              <a:solidFill>
                <a:schemeClr val="tx2"/>
              </a:solidFill>
              <a:miter lim="800000"/>
              <a:headEnd/>
              <a:tailEnd/>
            </a:ln>
          </p:spPr>
          <p:txBody>
            <a:bodyPr>
              <a:spAutoFit/>
            </a:bodyPr>
            <a:lstStyle/>
            <a:p>
              <a:pPr>
                <a:spcBef>
                  <a:spcPct val="50000"/>
                </a:spcBef>
              </a:pPr>
              <a:r>
                <a:rPr lang="en-US" sz="2000">
                  <a:solidFill>
                    <a:srgbClr val="FF0000"/>
                  </a:solidFill>
                  <a:cs typeface="Arial" pitchFamily="34" charset="0"/>
                </a:rPr>
                <a:t>27</a:t>
              </a:r>
            </a:p>
          </p:txBody>
        </p:sp>
      </p:grpSp>
      <p:grpSp>
        <p:nvGrpSpPr>
          <p:cNvPr id="24585" name="Group 39"/>
          <p:cNvGrpSpPr>
            <a:grpSpLocks/>
          </p:cNvGrpSpPr>
          <p:nvPr/>
        </p:nvGrpSpPr>
        <p:grpSpPr bwMode="auto">
          <a:xfrm>
            <a:off x="609600" y="4267200"/>
            <a:ext cx="1752600" cy="2000250"/>
            <a:chOff x="384" y="2688"/>
            <a:chExt cx="1104" cy="1260"/>
          </a:xfrm>
        </p:grpSpPr>
        <p:grpSp>
          <p:nvGrpSpPr>
            <p:cNvPr id="24609" name="Group 30"/>
            <p:cNvGrpSpPr>
              <a:grpSpLocks/>
            </p:cNvGrpSpPr>
            <p:nvPr/>
          </p:nvGrpSpPr>
          <p:grpSpPr bwMode="auto">
            <a:xfrm>
              <a:off x="576" y="2688"/>
              <a:ext cx="912" cy="780"/>
              <a:chOff x="3696" y="1584"/>
              <a:chExt cx="912" cy="780"/>
            </a:xfrm>
          </p:grpSpPr>
          <p:grpSp>
            <p:nvGrpSpPr>
              <p:cNvPr id="24612" name="Group 31"/>
              <p:cNvGrpSpPr>
                <a:grpSpLocks/>
              </p:cNvGrpSpPr>
              <p:nvPr/>
            </p:nvGrpSpPr>
            <p:grpSpPr bwMode="auto">
              <a:xfrm>
                <a:off x="3696" y="1584"/>
                <a:ext cx="624" cy="780"/>
                <a:chOff x="1392" y="1632"/>
                <a:chExt cx="624" cy="780"/>
              </a:xfrm>
            </p:grpSpPr>
            <p:sp>
              <p:nvSpPr>
                <p:cNvPr id="24615" name="Text Box 32"/>
                <p:cNvSpPr txBox="1">
                  <a:spLocks noChangeArrowheads="1"/>
                </p:cNvSpPr>
                <p:nvPr/>
              </p:nvSpPr>
              <p:spPr bwMode="auto">
                <a:xfrm>
                  <a:off x="1680" y="1632"/>
                  <a:ext cx="336" cy="252"/>
                </a:xfrm>
                <a:prstGeom prst="rect">
                  <a:avLst/>
                </a:prstGeom>
                <a:noFill/>
                <a:ln w="9525">
                  <a:solidFill>
                    <a:schemeClr val="tx2"/>
                  </a:solidFill>
                  <a:miter lim="800000"/>
                  <a:headEnd/>
                  <a:tailEnd/>
                </a:ln>
              </p:spPr>
              <p:txBody>
                <a:bodyPr>
                  <a:spAutoFit/>
                </a:bodyPr>
                <a:lstStyle/>
                <a:p>
                  <a:pPr>
                    <a:spcBef>
                      <a:spcPct val="50000"/>
                    </a:spcBef>
                  </a:pPr>
                  <a:r>
                    <a:rPr lang="en-US" sz="2000">
                      <a:cs typeface="Arial" pitchFamily="34" charset="0"/>
                    </a:rPr>
                    <a:t>87</a:t>
                  </a:r>
                </a:p>
              </p:txBody>
            </p:sp>
            <p:sp>
              <p:nvSpPr>
                <p:cNvPr id="24616" name="Line 33"/>
                <p:cNvSpPr>
                  <a:spLocks noChangeShapeType="1"/>
                </p:cNvSpPr>
                <p:nvPr/>
              </p:nvSpPr>
              <p:spPr bwMode="auto">
                <a:xfrm flipH="1">
                  <a:off x="1536" y="1872"/>
                  <a:ext cx="288" cy="288"/>
                </a:xfrm>
                <a:prstGeom prst="line">
                  <a:avLst/>
                </a:prstGeom>
                <a:noFill/>
                <a:ln w="9525">
                  <a:solidFill>
                    <a:schemeClr val="tx1"/>
                  </a:solidFill>
                  <a:round/>
                  <a:headEnd/>
                  <a:tailEnd type="triangle" w="med" len="med"/>
                </a:ln>
              </p:spPr>
              <p:txBody>
                <a:bodyPr/>
                <a:lstStyle/>
                <a:p>
                  <a:endParaRPr lang="en-IN"/>
                </a:p>
              </p:txBody>
            </p:sp>
            <p:sp>
              <p:nvSpPr>
                <p:cNvPr id="24617" name="Text Box 34"/>
                <p:cNvSpPr txBox="1">
                  <a:spLocks noChangeArrowheads="1"/>
                </p:cNvSpPr>
                <p:nvPr/>
              </p:nvSpPr>
              <p:spPr bwMode="auto">
                <a:xfrm>
                  <a:off x="1392" y="2160"/>
                  <a:ext cx="336" cy="252"/>
                </a:xfrm>
                <a:prstGeom prst="rect">
                  <a:avLst/>
                </a:prstGeom>
                <a:noFill/>
                <a:ln w="9525">
                  <a:solidFill>
                    <a:schemeClr val="tx2"/>
                  </a:solidFill>
                  <a:miter lim="800000"/>
                  <a:headEnd/>
                  <a:tailEnd/>
                </a:ln>
              </p:spPr>
              <p:txBody>
                <a:bodyPr>
                  <a:spAutoFit/>
                </a:bodyPr>
                <a:lstStyle/>
                <a:p>
                  <a:pPr>
                    <a:spcBef>
                      <a:spcPct val="50000"/>
                    </a:spcBef>
                  </a:pPr>
                  <a:r>
                    <a:rPr lang="en-US" sz="2000">
                      <a:cs typeface="Arial" pitchFamily="34" charset="0"/>
                    </a:rPr>
                    <a:t>54</a:t>
                  </a:r>
                </a:p>
              </p:txBody>
            </p:sp>
          </p:grpSp>
          <p:sp>
            <p:nvSpPr>
              <p:cNvPr id="24613" name="Line 35"/>
              <p:cNvSpPr>
                <a:spLocks noChangeShapeType="1"/>
              </p:cNvSpPr>
              <p:nvPr/>
            </p:nvSpPr>
            <p:spPr bwMode="auto">
              <a:xfrm>
                <a:off x="4128" y="1824"/>
                <a:ext cx="288" cy="288"/>
              </a:xfrm>
              <a:prstGeom prst="line">
                <a:avLst/>
              </a:prstGeom>
              <a:noFill/>
              <a:ln w="9525">
                <a:solidFill>
                  <a:schemeClr val="tx1"/>
                </a:solidFill>
                <a:round/>
                <a:headEnd/>
                <a:tailEnd type="triangle" w="med" len="med"/>
              </a:ln>
            </p:spPr>
            <p:txBody>
              <a:bodyPr/>
              <a:lstStyle/>
              <a:p>
                <a:endParaRPr lang="en-IN"/>
              </a:p>
            </p:txBody>
          </p:sp>
          <p:sp>
            <p:nvSpPr>
              <p:cNvPr id="24614" name="Text Box 36"/>
              <p:cNvSpPr txBox="1">
                <a:spLocks noChangeArrowheads="1"/>
              </p:cNvSpPr>
              <p:nvPr/>
            </p:nvSpPr>
            <p:spPr bwMode="auto">
              <a:xfrm>
                <a:off x="4272" y="2112"/>
                <a:ext cx="336" cy="252"/>
              </a:xfrm>
              <a:prstGeom prst="rect">
                <a:avLst/>
              </a:prstGeom>
              <a:noFill/>
              <a:ln w="9525">
                <a:solidFill>
                  <a:schemeClr val="tx2"/>
                </a:solidFill>
                <a:miter lim="800000"/>
                <a:headEnd/>
                <a:tailEnd/>
              </a:ln>
            </p:spPr>
            <p:txBody>
              <a:bodyPr>
                <a:spAutoFit/>
              </a:bodyPr>
              <a:lstStyle/>
              <a:p>
                <a:pPr>
                  <a:spcBef>
                    <a:spcPct val="50000"/>
                  </a:spcBef>
                </a:pPr>
                <a:r>
                  <a:rPr lang="en-US" sz="2000">
                    <a:cs typeface="Arial" pitchFamily="34" charset="0"/>
                  </a:rPr>
                  <a:t>27</a:t>
                </a:r>
              </a:p>
            </p:txBody>
          </p:sp>
        </p:grpSp>
        <p:sp>
          <p:nvSpPr>
            <p:cNvPr id="24610" name="Line 37"/>
            <p:cNvSpPr>
              <a:spLocks noChangeShapeType="1"/>
            </p:cNvSpPr>
            <p:nvPr/>
          </p:nvSpPr>
          <p:spPr bwMode="auto">
            <a:xfrm flipH="1">
              <a:off x="528" y="3456"/>
              <a:ext cx="144" cy="240"/>
            </a:xfrm>
            <a:prstGeom prst="line">
              <a:avLst/>
            </a:prstGeom>
            <a:noFill/>
            <a:ln w="9525">
              <a:solidFill>
                <a:schemeClr val="tx1"/>
              </a:solidFill>
              <a:round/>
              <a:headEnd/>
              <a:tailEnd type="triangle" w="med" len="med"/>
            </a:ln>
          </p:spPr>
          <p:txBody>
            <a:bodyPr/>
            <a:lstStyle/>
            <a:p>
              <a:endParaRPr lang="en-IN"/>
            </a:p>
          </p:txBody>
        </p:sp>
        <p:sp>
          <p:nvSpPr>
            <p:cNvPr id="24611" name="Text Box 38"/>
            <p:cNvSpPr txBox="1">
              <a:spLocks noChangeArrowheads="1"/>
            </p:cNvSpPr>
            <p:nvPr/>
          </p:nvSpPr>
          <p:spPr bwMode="auto">
            <a:xfrm>
              <a:off x="384" y="3696"/>
              <a:ext cx="336" cy="252"/>
            </a:xfrm>
            <a:prstGeom prst="rect">
              <a:avLst/>
            </a:prstGeom>
            <a:noFill/>
            <a:ln w="9525">
              <a:solidFill>
                <a:schemeClr val="tx2"/>
              </a:solidFill>
              <a:miter lim="800000"/>
              <a:headEnd/>
              <a:tailEnd/>
            </a:ln>
          </p:spPr>
          <p:txBody>
            <a:bodyPr>
              <a:spAutoFit/>
            </a:bodyPr>
            <a:lstStyle/>
            <a:p>
              <a:pPr>
                <a:spcBef>
                  <a:spcPct val="50000"/>
                </a:spcBef>
              </a:pPr>
              <a:r>
                <a:rPr lang="en-US" sz="2000">
                  <a:solidFill>
                    <a:srgbClr val="FF0000"/>
                  </a:solidFill>
                  <a:cs typeface="Arial" pitchFamily="34" charset="0"/>
                </a:rPr>
                <a:t>67</a:t>
              </a:r>
            </a:p>
          </p:txBody>
        </p:sp>
      </p:grpSp>
      <p:grpSp>
        <p:nvGrpSpPr>
          <p:cNvPr id="24586" name="Group 40"/>
          <p:cNvGrpSpPr>
            <a:grpSpLocks/>
          </p:cNvGrpSpPr>
          <p:nvPr/>
        </p:nvGrpSpPr>
        <p:grpSpPr bwMode="auto">
          <a:xfrm>
            <a:off x="3124200" y="4267200"/>
            <a:ext cx="1752600" cy="2000250"/>
            <a:chOff x="384" y="2688"/>
            <a:chExt cx="1104" cy="1260"/>
          </a:xfrm>
        </p:grpSpPr>
        <p:grpSp>
          <p:nvGrpSpPr>
            <p:cNvPr id="24600" name="Group 41"/>
            <p:cNvGrpSpPr>
              <a:grpSpLocks/>
            </p:cNvGrpSpPr>
            <p:nvPr/>
          </p:nvGrpSpPr>
          <p:grpSpPr bwMode="auto">
            <a:xfrm>
              <a:off x="576" y="2688"/>
              <a:ext cx="912" cy="780"/>
              <a:chOff x="3696" y="1584"/>
              <a:chExt cx="912" cy="780"/>
            </a:xfrm>
          </p:grpSpPr>
          <p:grpSp>
            <p:nvGrpSpPr>
              <p:cNvPr id="24603" name="Group 42"/>
              <p:cNvGrpSpPr>
                <a:grpSpLocks/>
              </p:cNvGrpSpPr>
              <p:nvPr/>
            </p:nvGrpSpPr>
            <p:grpSpPr bwMode="auto">
              <a:xfrm>
                <a:off x="3696" y="1584"/>
                <a:ext cx="624" cy="780"/>
                <a:chOff x="1392" y="1632"/>
                <a:chExt cx="624" cy="780"/>
              </a:xfrm>
            </p:grpSpPr>
            <p:sp>
              <p:nvSpPr>
                <p:cNvPr id="24606" name="Text Box 43"/>
                <p:cNvSpPr txBox="1">
                  <a:spLocks noChangeArrowheads="1"/>
                </p:cNvSpPr>
                <p:nvPr/>
              </p:nvSpPr>
              <p:spPr bwMode="auto">
                <a:xfrm>
                  <a:off x="1680" y="1632"/>
                  <a:ext cx="336" cy="252"/>
                </a:xfrm>
                <a:prstGeom prst="rect">
                  <a:avLst/>
                </a:prstGeom>
                <a:noFill/>
                <a:ln w="9525">
                  <a:solidFill>
                    <a:schemeClr val="tx2"/>
                  </a:solidFill>
                  <a:miter lim="800000"/>
                  <a:headEnd/>
                  <a:tailEnd/>
                </a:ln>
              </p:spPr>
              <p:txBody>
                <a:bodyPr>
                  <a:spAutoFit/>
                </a:bodyPr>
                <a:lstStyle/>
                <a:p>
                  <a:pPr>
                    <a:spcBef>
                      <a:spcPct val="50000"/>
                    </a:spcBef>
                  </a:pPr>
                  <a:r>
                    <a:rPr lang="en-US" sz="2000">
                      <a:cs typeface="Arial" pitchFamily="34" charset="0"/>
                    </a:rPr>
                    <a:t>87</a:t>
                  </a:r>
                </a:p>
              </p:txBody>
            </p:sp>
            <p:sp>
              <p:nvSpPr>
                <p:cNvPr id="24607" name="Line 44"/>
                <p:cNvSpPr>
                  <a:spLocks noChangeShapeType="1"/>
                </p:cNvSpPr>
                <p:nvPr/>
              </p:nvSpPr>
              <p:spPr bwMode="auto">
                <a:xfrm flipH="1">
                  <a:off x="1536" y="1872"/>
                  <a:ext cx="288" cy="288"/>
                </a:xfrm>
                <a:prstGeom prst="line">
                  <a:avLst/>
                </a:prstGeom>
                <a:noFill/>
                <a:ln w="9525">
                  <a:solidFill>
                    <a:schemeClr val="tx1"/>
                  </a:solidFill>
                  <a:round/>
                  <a:headEnd/>
                  <a:tailEnd type="triangle" w="med" len="med"/>
                </a:ln>
              </p:spPr>
              <p:txBody>
                <a:bodyPr/>
                <a:lstStyle/>
                <a:p>
                  <a:endParaRPr lang="en-IN"/>
                </a:p>
              </p:txBody>
            </p:sp>
            <p:sp>
              <p:nvSpPr>
                <p:cNvPr id="24608" name="Text Box 45"/>
                <p:cNvSpPr txBox="1">
                  <a:spLocks noChangeArrowheads="1"/>
                </p:cNvSpPr>
                <p:nvPr/>
              </p:nvSpPr>
              <p:spPr bwMode="auto">
                <a:xfrm>
                  <a:off x="1392" y="2160"/>
                  <a:ext cx="336" cy="252"/>
                </a:xfrm>
                <a:prstGeom prst="rect">
                  <a:avLst/>
                </a:prstGeom>
                <a:noFill/>
                <a:ln w="9525">
                  <a:solidFill>
                    <a:schemeClr val="tx2"/>
                  </a:solidFill>
                  <a:miter lim="800000"/>
                  <a:headEnd/>
                  <a:tailEnd/>
                </a:ln>
              </p:spPr>
              <p:txBody>
                <a:bodyPr>
                  <a:spAutoFit/>
                </a:bodyPr>
                <a:lstStyle/>
                <a:p>
                  <a:pPr>
                    <a:spcBef>
                      <a:spcPct val="50000"/>
                    </a:spcBef>
                  </a:pPr>
                  <a:r>
                    <a:rPr lang="en-US" sz="2000">
                      <a:cs typeface="Arial" pitchFamily="34" charset="0"/>
                    </a:rPr>
                    <a:t>67</a:t>
                  </a:r>
                </a:p>
              </p:txBody>
            </p:sp>
          </p:grpSp>
          <p:sp>
            <p:nvSpPr>
              <p:cNvPr id="24604" name="Line 46"/>
              <p:cNvSpPr>
                <a:spLocks noChangeShapeType="1"/>
              </p:cNvSpPr>
              <p:nvPr/>
            </p:nvSpPr>
            <p:spPr bwMode="auto">
              <a:xfrm>
                <a:off x="4128" y="1824"/>
                <a:ext cx="288" cy="288"/>
              </a:xfrm>
              <a:prstGeom prst="line">
                <a:avLst/>
              </a:prstGeom>
              <a:noFill/>
              <a:ln w="9525">
                <a:solidFill>
                  <a:schemeClr val="tx1"/>
                </a:solidFill>
                <a:round/>
                <a:headEnd/>
                <a:tailEnd type="triangle" w="med" len="med"/>
              </a:ln>
            </p:spPr>
            <p:txBody>
              <a:bodyPr/>
              <a:lstStyle/>
              <a:p>
                <a:endParaRPr lang="en-IN"/>
              </a:p>
            </p:txBody>
          </p:sp>
          <p:sp>
            <p:nvSpPr>
              <p:cNvPr id="24605" name="Text Box 47"/>
              <p:cNvSpPr txBox="1">
                <a:spLocks noChangeArrowheads="1"/>
              </p:cNvSpPr>
              <p:nvPr/>
            </p:nvSpPr>
            <p:spPr bwMode="auto">
              <a:xfrm>
                <a:off x="4272" y="2112"/>
                <a:ext cx="336" cy="252"/>
              </a:xfrm>
              <a:prstGeom prst="rect">
                <a:avLst/>
              </a:prstGeom>
              <a:noFill/>
              <a:ln w="9525">
                <a:solidFill>
                  <a:schemeClr val="tx2"/>
                </a:solidFill>
                <a:miter lim="800000"/>
                <a:headEnd/>
                <a:tailEnd/>
              </a:ln>
            </p:spPr>
            <p:txBody>
              <a:bodyPr>
                <a:spAutoFit/>
              </a:bodyPr>
              <a:lstStyle/>
              <a:p>
                <a:pPr>
                  <a:spcBef>
                    <a:spcPct val="50000"/>
                  </a:spcBef>
                </a:pPr>
                <a:r>
                  <a:rPr lang="en-US" sz="2000">
                    <a:cs typeface="Arial" pitchFamily="34" charset="0"/>
                  </a:rPr>
                  <a:t>27</a:t>
                </a:r>
              </a:p>
            </p:txBody>
          </p:sp>
        </p:grpSp>
        <p:sp>
          <p:nvSpPr>
            <p:cNvPr id="24601" name="Line 48"/>
            <p:cNvSpPr>
              <a:spLocks noChangeShapeType="1"/>
            </p:cNvSpPr>
            <p:nvPr/>
          </p:nvSpPr>
          <p:spPr bwMode="auto">
            <a:xfrm flipH="1">
              <a:off x="528" y="3456"/>
              <a:ext cx="144" cy="240"/>
            </a:xfrm>
            <a:prstGeom prst="line">
              <a:avLst/>
            </a:prstGeom>
            <a:noFill/>
            <a:ln w="9525">
              <a:solidFill>
                <a:schemeClr val="tx1"/>
              </a:solidFill>
              <a:round/>
              <a:headEnd/>
              <a:tailEnd type="triangle" w="med" len="med"/>
            </a:ln>
          </p:spPr>
          <p:txBody>
            <a:bodyPr/>
            <a:lstStyle/>
            <a:p>
              <a:endParaRPr lang="en-IN"/>
            </a:p>
          </p:txBody>
        </p:sp>
        <p:sp>
          <p:nvSpPr>
            <p:cNvPr id="24602" name="Text Box 49"/>
            <p:cNvSpPr txBox="1">
              <a:spLocks noChangeArrowheads="1"/>
            </p:cNvSpPr>
            <p:nvPr/>
          </p:nvSpPr>
          <p:spPr bwMode="auto">
            <a:xfrm>
              <a:off x="384" y="3696"/>
              <a:ext cx="336" cy="252"/>
            </a:xfrm>
            <a:prstGeom prst="rect">
              <a:avLst/>
            </a:prstGeom>
            <a:noFill/>
            <a:ln w="9525">
              <a:solidFill>
                <a:schemeClr val="tx2"/>
              </a:solidFill>
              <a:miter lim="800000"/>
              <a:headEnd/>
              <a:tailEnd/>
            </a:ln>
          </p:spPr>
          <p:txBody>
            <a:bodyPr>
              <a:spAutoFit/>
            </a:bodyPr>
            <a:lstStyle/>
            <a:p>
              <a:pPr>
                <a:spcBef>
                  <a:spcPct val="50000"/>
                </a:spcBef>
              </a:pPr>
              <a:r>
                <a:rPr lang="en-US" sz="2000">
                  <a:cs typeface="Arial" pitchFamily="34" charset="0"/>
                </a:rPr>
                <a:t>54</a:t>
              </a:r>
            </a:p>
          </p:txBody>
        </p:sp>
      </p:grpSp>
      <p:grpSp>
        <p:nvGrpSpPr>
          <p:cNvPr id="24587" name="Group 62"/>
          <p:cNvGrpSpPr>
            <a:grpSpLocks/>
          </p:cNvGrpSpPr>
          <p:nvPr/>
        </p:nvGrpSpPr>
        <p:grpSpPr bwMode="auto">
          <a:xfrm>
            <a:off x="5410200" y="4343400"/>
            <a:ext cx="1752600" cy="2000250"/>
            <a:chOff x="3408" y="2736"/>
            <a:chExt cx="1104" cy="1260"/>
          </a:xfrm>
        </p:grpSpPr>
        <p:grpSp>
          <p:nvGrpSpPr>
            <p:cNvPr id="24588" name="Group 50"/>
            <p:cNvGrpSpPr>
              <a:grpSpLocks/>
            </p:cNvGrpSpPr>
            <p:nvPr/>
          </p:nvGrpSpPr>
          <p:grpSpPr bwMode="auto">
            <a:xfrm>
              <a:off x="3408" y="2736"/>
              <a:ext cx="1104" cy="1260"/>
              <a:chOff x="384" y="2688"/>
              <a:chExt cx="1104" cy="1260"/>
            </a:xfrm>
          </p:grpSpPr>
          <p:grpSp>
            <p:nvGrpSpPr>
              <p:cNvPr id="24591" name="Group 51"/>
              <p:cNvGrpSpPr>
                <a:grpSpLocks/>
              </p:cNvGrpSpPr>
              <p:nvPr/>
            </p:nvGrpSpPr>
            <p:grpSpPr bwMode="auto">
              <a:xfrm>
                <a:off x="576" y="2688"/>
                <a:ext cx="912" cy="780"/>
                <a:chOff x="3696" y="1584"/>
                <a:chExt cx="912" cy="780"/>
              </a:xfrm>
            </p:grpSpPr>
            <p:grpSp>
              <p:nvGrpSpPr>
                <p:cNvPr id="24594" name="Group 52"/>
                <p:cNvGrpSpPr>
                  <a:grpSpLocks/>
                </p:cNvGrpSpPr>
                <p:nvPr/>
              </p:nvGrpSpPr>
              <p:grpSpPr bwMode="auto">
                <a:xfrm>
                  <a:off x="3696" y="1584"/>
                  <a:ext cx="624" cy="780"/>
                  <a:chOff x="1392" y="1632"/>
                  <a:chExt cx="624" cy="780"/>
                </a:xfrm>
              </p:grpSpPr>
              <p:sp>
                <p:nvSpPr>
                  <p:cNvPr id="24597" name="Text Box 53"/>
                  <p:cNvSpPr txBox="1">
                    <a:spLocks noChangeArrowheads="1"/>
                  </p:cNvSpPr>
                  <p:nvPr/>
                </p:nvSpPr>
                <p:spPr bwMode="auto">
                  <a:xfrm>
                    <a:off x="1680" y="1632"/>
                    <a:ext cx="336" cy="252"/>
                  </a:xfrm>
                  <a:prstGeom prst="rect">
                    <a:avLst/>
                  </a:prstGeom>
                  <a:noFill/>
                  <a:ln w="9525">
                    <a:solidFill>
                      <a:schemeClr val="tx2"/>
                    </a:solidFill>
                    <a:miter lim="800000"/>
                    <a:headEnd/>
                    <a:tailEnd/>
                  </a:ln>
                </p:spPr>
                <p:txBody>
                  <a:bodyPr>
                    <a:spAutoFit/>
                  </a:bodyPr>
                  <a:lstStyle/>
                  <a:p>
                    <a:pPr>
                      <a:spcBef>
                        <a:spcPct val="50000"/>
                      </a:spcBef>
                    </a:pPr>
                    <a:r>
                      <a:rPr lang="en-US" sz="2000">
                        <a:cs typeface="Arial" pitchFamily="34" charset="0"/>
                      </a:rPr>
                      <a:t>87</a:t>
                    </a:r>
                  </a:p>
                </p:txBody>
              </p:sp>
              <p:sp>
                <p:nvSpPr>
                  <p:cNvPr id="24598" name="Line 54"/>
                  <p:cNvSpPr>
                    <a:spLocks noChangeShapeType="1"/>
                  </p:cNvSpPr>
                  <p:nvPr/>
                </p:nvSpPr>
                <p:spPr bwMode="auto">
                  <a:xfrm flipH="1">
                    <a:off x="1536" y="1872"/>
                    <a:ext cx="288" cy="288"/>
                  </a:xfrm>
                  <a:prstGeom prst="line">
                    <a:avLst/>
                  </a:prstGeom>
                  <a:noFill/>
                  <a:ln w="9525">
                    <a:solidFill>
                      <a:schemeClr val="tx1"/>
                    </a:solidFill>
                    <a:round/>
                    <a:headEnd/>
                    <a:tailEnd type="triangle" w="med" len="med"/>
                  </a:ln>
                </p:spPr>
                <p:txBody>
                  <a:bodyPr/>
                  <a:lstStyle/>
                  <a:p>
                    <a:endParaRPr lang="en-IN"/>
                  </a:p>
                </p:txBody>
              </p:sp>
              <p:sp>
                <p:nvSpPr>
                  <p:cNvPr id="24599" name="Text Box 55"/>
                  <p:cNvSpPr txBox="1">
                    <a:spLocks noChangeArrowheads="1"/>
                  </p:cNvSpPr>
                  <p:nvPr/>
                </p:nvSpPr>
                <p:spPr bwMode="auto">
                  <a:xfrm>
                    <a:off x="1392" y="2160"/>
                    <a:ext cx="336" cy="252"/>
                  </a:xfrm>
                  <a:prstGeom prst="rect">
                    <a:avLst/>
                  </a:prstGeom>
                  <a:noFill/>
                  <a:ln w="9525">
                    <a:solidFill>
                      <a:schemeClr val="tx2"/>
                    </a:solidFill>
                    <a:miter lim="800000"/>
                    <a:headEnd/>
                    <a:tailEnd/>
                  </a:ln>
                </p:spPr>
                <p:txBody>
                  <a:bodyPr>
                    <a:spAutoFit/>
                  </a:bodyPr>
                  <a:lstStyle/>
                  <a:p>
                    <a:pPr>
                      <a:spcBef>
                        <a:spcPct val="50000"/>
                      </a:spcBef>
                    </a:pPr>
                    <a:r>
                      <a:rPr lang="en-US" sz="2000">
                        <a:cs typeface="Arial" pitchFamily="34" charset="0"/>
                      </a:rPr>
                      <a:t>67</a:t>
                    </a:r>
                  </a:p>
                </p:txBody>
              </p:sp>
            </p:grpSp>
            <p:sp>
              <p:nvSpPr>
                <p:cNvPr id="24595" name="Line 56"/>
                <p:cNvSpPr>
                  <a:spLocks noChangeShapeType="1"/>
                </p:cNvSpPr>
                <p:nvPr/>
              </p:nvSpPr>
              <p:spPr bwMode="auto">
                <a:xfrm>
                  <a:off x="4128" y="1824"/>
                  <a:ext cx="288" cy="288"/>
                </a:xfrm>
                <a:prstGeom prst="line">
                  <a:avLst/>
                </a:prstGeom>
                <a:noFill/>
                <a:ln w="9525">
                  <a:solidFill>
                    <a:schemeClr val="tx1"/>
                  </a:solidFill>
                  <a:round/>
                  <a:headEnd/>
                  <a:tailEnd type="triangle" w="med" len="med"/>
                </a:ln>
              </p:spPr>
              <p:txBody>
                <a:bodyPr/>
                <a:lstStyle/>
                <a:p>
                  <a:endParaRPr lang="en-IN"/>
                </a:p>
              </p:txBody>
            </p:sp>
            <p:sp>
              <p:nvSpPr>
                <p:cNvPr id="24596" name="Text Box 57"/>
                <p:cNvSpPr txBox="1">
                  <a:spLocks noChangeArrowheads="1"/>
                </p:cNvSpPr>
                <p:nvPr/>
              </p:nvSpPr>
              <p:spPr bwMode="auto">
                <a:xfrm>
                  <a:off x="4272" y="2112"/>
                  <a:ext cx="336" cy="252"/>
                </a:xfrm>
                <a:prstGeom prst="rect">
                  <a:avLst/>
                </a:prstGeom>
                <a:noFill/>
                <a:ln w="9525">
                  <a:solidFill>
                    <a:schemeClr val="tx2"/>
                  </a:solidFill>
                  <a:miter lim="800000"/>
                  <a:headEnd/>
                  <a:tailEnd/>
                </a:ln>
              </p:spPr>
              <p:txBody>
                <a:bodyPr>
                  <a:spAutoFit/>
                </a:bodyPr>
                <a:lstStyle/>
                <a:p>
                  <a:pPr>
                    <a:spcBef>
                      <a:spcPct val="50000"/>
                    </a:spcBef>
                  </a:pPr>
                  <a:r>
                    <a:rPr lang="en-US" sz="2000">
                      <a:cs typeface="Arial" pitchFamily="34" charset="0"/>
                    </a:rPr>
                    <a:t>27</a:t>
                  </a:r>
                </a:p>
              </p:txBody>
            </p:sp>
          </p:grpSp>
          <p:sp>
            <p:nvSpPr>
              <p:cNvPr id="24592" name="Line 58"/>
              <p:cNvSpPr>
                <a:spLocks noChangeShapeType="1"/>
              </p:cNvSpPr>
              <p:nvPr/>
            </p:nvSpPr>
            <p:spPr bwMode="auto">
              <a:xfrm flipH="1">
                <a:off x="528" y="3456"/>
                <a:ext cx="144" cy="240"/>
              </a:xfrm>
              <a:prstGeom prst="line">
                <a:avLst/>
              </a:prstGeom>
              <a:noFill/>
              <a:ln w="9525">
                <a:solidFill>
                  <a:schemeClr val="tx1"/>
                </a:solidFill>
                <a:round/>
                <a:headEnd/>
                <a:tailEnd type="triangle" w="med" len="med"/>
              </a:ln>
            </p:spPr>
            <p:txBody>
              <a:bodyPr/>
              <a:lstStyle/>
              <a:p>
                <a:endParaRPr lang="en-IN"/>
              </a:p>
            </p:txBody>
          </p:sp>
          <p:sp>
            <p:nvSpPr>
              <p:cNvPr id="24593" name="Text Box 59"/>
              <p:cNvSpPr txBox="1">
                <a:spLocks noChangeArrowheads="1"/>
              </p:cNvSpPr>
              <p:nvPr/>
            </p:nvSpPr>
            <p:spPr bwMode="auto">
              <a:xfrm>
                <a:off x="384" y="3696"/>
                <a:ext cx="336" cy="252"/>
              </a:xfrm>
              <a:prstGeom prst="rect">
                <a:avLst/>
              </a:prstGeom>
              <a:noFill/>
              <a:ln w="9525">
                <a:solidFill>
                  <a:schemeClr val="tx2"/>
                </a:solidFill>
                <a:miter lim="800000"/>
                <a:headEnd/>
                <a:tailEnd/>
              </a:ln>
            </p:spPr>
            <p:txBody>
              <a:bodyPr>
                <a:spAutoFit/>
              </a:bodyPr>
              <a:lstStyle/>
              <a:p>
                <a:pPr>
                  <a:spcBef>
                    <a:spcPct val="50000"/>
                  </a:spcBef>
                </a:pPr>
                <a:r>
                  <a:rPr lang="en-US" sz="2000">
                    <a:cs typeface="Arial" pitchFamily="34" charset="0"/>
                  </a:rPr>
                  <a:t>54</a:t>
                </a:r>
              </a:p>
            </p:txBody>
          </p:sp>
        </p:grpSp>
        <p:sp>
          <p:nvSpPr>
            <p:cNvPr id="24589" name="Line 60"/>
            <p:cNvSpPr>
              <a:spLocks noChangeShapeType="1"/>
            </p:cNvSpPr>
            <p:nvPr/>
          </p:nvSpPr>
          <p:spPr bwMode="auto">
            <a:xfrm>
              <a:off x="3696" y="3504"/>
              <a:ext cx="288" cy="240"/>
            </a:xfrm>
            <a:prstGeom prst="line">
              <a:avLst/>
            </a:prstGeom>
            <a:noFill/>
            <a:ln w="9525">
              <a:solidFill>
                <a:schemeClr val="tx1"/>
              </a:solidFill>
              <a:round/>
              <a:headEnd/>
              <a:tailEnd type="triangle" w="med" len="med"/>
            </a:ln>
          </p:spPr>
          <p:txBody>
            <a:bodyPr/>
            <a:lstStyle/>
            <a:p>
              <a:endParaRPr lang="en-IN"/>
            </a:p>
          </p:txBody>
        </p:sp>
        <p:sp>
          <p:nvSpPr>
            <p:cNvPr id="24590" name="Text Box 61"/>
            <p:cNvSpPr txBox="1">
              <a:spLocks noChangeArrowheads="1"/>
            </p:cNvSpPr>
            <p:nvPr/>
          </p:nvSpPr>
          <p:spPr bwMode="auto">
            <a:xfrm>
              <a:off x="3840" y="3744"/>
              <a:ext cx="336" cy="252"/>
            </a:xfrm>
            <a:prstGeom prst="rect">
              <a:avLst/>
            </a:prstGeom>
            <a:noFill/>
            <a:ln w="9525">
              <a:solidFill>
                <a:schemeClr val="tx2"/>
              </a:solidFill>
              <a:miter lim="800000"/>
              <a:headEnd/>
              <a:tailEnd/>
            </a:ln>
          </p:spPr>
          <p:txBody>
            <a:bodyPr>
              <a:spAutoFit/>
            </a:bodyPr>
            <a:lstStyle/>
            <a:p>
              <a:pPr>
                <a:spcBef>
                  <a:spcPct val="50000"/>
                </a:spcBef>
              </a:pPr>
              <a:r>
                <a:rPr lang="en-US" sz="2000">
                  <a:solidFill>
                    <a:srgbClr val="FF0000"/>
                  </a:solidFill>
                  <a:cs typeface="Arial" pitchFamily="34" charset="0"/>
                </a:rPr>
                <a:t>19</a:t>
              </a: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mtClean="0"/>
              <a:t>Binary Heap</a:t>
            </a:r>
          </a:p>
        </p:txBody>
      </p:sp>
      <p:sp>
        <p:nvSpPr>
          <p:cNvPr id="25603" name="Rectangle 3"/>
          <p:cNvSpPr>
            <a:spLocks noGrp="1" noChangeArrowheads="1"/>
          </p:cNvSpPr>
          <p:nvPr>
            <p:ph type="body" sz="half" idx="1"/>
          </p:nvPr>
        </p:nvSpPr>
        <p:spPr>
          <a:xfrm>
            <a:off x="457200" y="1600200"/>
            <a:ext cx="8077200" cy="4525963"/>
          </a:xfrm>
        </p:spPr>
        <p:txBody>
          <a:bodyPr/>
          <a:lstStyle/>
          <a:p>
            <a:pPr marL="609600" indent="-609600">
              <a:buFontTx/>
              <a:buNone/>
            </a:pPr>
            <a:r>
              <a:rPr lang="en-US" sz="2000" b="1" smtClean="0"/>
              <a:t>54, 87, 27, 67, 19, 31, 29, 18, 32</a:t>
            </a:r>
          </a:p>
        </p:txBody>
      </p:sp>
      <p:sp>
        <p:nvSpPr>
          <p:cNvPr id="28" name="Slide Number Placeholder 27"/>
          <p:cNvSpPr>
            <a:spLocks noGrp="1"/>
          </p:cNvSpPr>
          <p:nvPr>
            <p:ph type="sldNum" sz="quarter" idx="10"/>
          </p:nvPr>
        </p:nvSpPr>
        <p:spPr/>
        <p:txBody>
          <a:bodyPr/>
          <a:lstStyle/>
          <a:p>
            <a:pPr>
              <a:defRPr/>
            </a:pPr>
            <a:fld id="{E211A9DA-644D-4DF4-868E-7C3C53CCF467}" type="slidenum">
              <a:rPr lang="en-US" smtClean="0"/>
              <a:pPr>
                <a:defRPr/>
              </a:pPr>
              <a:t>24</a:t>
            </a:fld>
            <a:endParaRPr lang="en-US"/>
          </a:p>
        </p:txBody>
      </p:sp>
      <p:grpSp>
        <p:nvGrpSpPr>
          <p:cNvPr id="25605" name="Group 64"/>
          <p:cNvGrpSpPr>
            <a:grpSpLocks/>
          </p:cNvGrpSpPr>
          <p:nvPr/>
        </p:nvGrpSpPr>
        <p:grpSpPr bwMode="auto">
          <a:xfrm>
            <a:off x="381000" y="2286000"/>
            <a:ext cx="3276600" cy="2152650"/>
            <a:chOff x="240" y="1440"/>
            <a:chExt cx="2064" cy="1356"/>
          </a:xfrm>
        </p:grpSpPr>
        <p:sp>
          <p:nvSpPr>
            <p:cNvPr id="25619" name="Text Box 48"/>
            <p:cNvSpPr txBox="1">
              <a:spLocks noChangeArrowheads="1"/>
            </p:cNvSpPr>
            <p:nvPr/>
          </p:nvSpPr>
          <p:spPr bwMode="auto">
            <a:xfrm>
              <a:off x="1968" y="2016"/>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27</a:t>
              </a:r>
            </a:p>
          </p:txBody>
        </p:sp>
        <p:grpSp>
          <p:nvGrpSpPr>
            <p:cNvPr id="25620" name="Group 54"/>
            <p:cNvGrpSpPr>
              <a:grpSpLocks/>
            </p:cNvGrpSpPr>
            <p:nvPr/>
          </p:nvGrpSpPr>
          <p:grpSpPr bwMode="auto">
            <a:xfrm>
              <a:off x="240" y="1440"/>
              <a:ext cx="1776" cy="1356"/>
              <a:chOff x="240" y="1440"/>
              <a:chExt cx="1776" cy="1356"/>
            </a:xfrm>
          </p:grpSpPr>
          <p:sp>
            <p:nvSpPr>
              <p:cNvPr id="25621" name="Text Box 44"/>
              <p:cNvSpPr txBox="1">
                <a:spLocks noChangeArrowheads="1"/>
              </p:cNvSpPr>
              <p:nvPr/>
            </p:nvSpPr>
            <p:spPr bwMode="auto">
              <a:xfrm>
                <a:off x="1248" y="1440"/>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87</a:t>
                </a:r>
              </a:p>
            </p:txBody>
          </p:sp>
          <p:sp>
            <p:nvSpPr>
              <p:cNvPr id="25622" name="Line 45"/>
              <p:cNvSpPr>
                <a:spLocks noChangeShapeType="1"/>
              </p:cNvSpPr>
              <p:nvPr/>
            </p:nvSpPr>
            <p:spPr bwMode="auto">
              <a:xfrm flipH="1">
                <a:off x="720" y="1680"/>
                <a:ext cx="672" cy="288"/>
              </a:xfrm>
              <a:prstGeom prst="line">
                <a:avLst/>
              </a:prstGeom>
              <a:noFill/>
              <a:ln w="9525">
                <a:solidFill>
                  <a:schemeClr val="tx1"/>
                </a:solidFill>
                <a:round/>
                <a:headEnd/>
                <a:tailEnd type="triangle" w="med" len="med"/>
              </a:ln>
            </p:spPr>
            <p:txBody>
              <a:bodyPr/>
              <a:lstStyle/>
              <a:p>
                <a:endParaRPr lang="en-IN"/>
              </a:p>
            </p:txBody>
          </p:sp>
          <p:sp>
            <p:nvSpPr>
              <p:cNvPr id="25623" name="Text Box 46"/>
              <p:cNvSpPr txBox="1">
                <a:spLocks noChangeArrowheads="1"/>
              </p:cNvSpPr>
              <p:nvPr/>
            </p:nvSpPr>
            <p:spPr bwMode="auto">
              <a:xfrm>
                <a:off x="576" y="1968"/>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67</a:t>
                </a:r>
              </a:p>
            </p:txBody>
          </p:sp>
          <p:sp>
            <p:nvSpPr>
              <p:cNvPr id="25624" name="Line 47"/>
              <p:cNvSpPr>
                <a:spLocks noChangeShapeType="1"/>
              </p:cNvSpPr>
              <p:nvPr/>
            </p:nvSpPr>
            <p:spPr bwMode="auto">
              <a:xfrm>
                <a:off x="1392" y="1680"/>
                <a:ext cx="624" cy="336"/>
              </a:xfrm>
              <a:prstGeom prst="line">
                <a:avLst/>
              </a:prstGeom>
              <a:noFill/>
              <a:ln w="9525">
                <a:solidFill>
                  <a:schemeClr val="tx1"/>
                </a:solidFill>
                <a:round/>
                <a:headEnd/>
                <a:tailEnd type="triangle" w="med" len="med"/>
              </a:ln>
            </p:spPr>
            <p:txBody>
              <a:bodyPr/>
              <a:lstStyle/>
              <a:p>
                <a:endParaRPr lang="en-IN"/>
              </a:p>
            </p:txBody>
          </p:sp>
          <p:sp>
            <p:nvSpPr>
              <p:cNvPr id="25625" name="Line 49"/>
              <p:cNvSpPr>
                <a:spLocks noChangeShapeType="1"/>
              </p:cNvSpPr>
              <p:nvPr/>
            </p:nvSpPr>
            <p:spPr bwMode="auto">
              <a:xfrm flipH="1">
                <a:off x="384" y="2208"/>
                <a:ext cx="336" cy="336"/>
              </a:xfrm>
              <a:prstGeom prst="line">
                <a:avLst/>
              </a:prstGeom>
              <a:noFill/>
              <a:ln w="9525">
                <a:solidFill>
                  <a:schemeClr val="tx1"/>
                </a:solidFill>
                <a:round/>
                <a:headEnd/>
                <a:tailEnd type="triangle" w="med" len="med"/>
              </a:ln>
            </p:spPr>
            <p:txBody>
              <a:bodyPr/>
              <a:lstStyle/>
              <a:p>
                <a:endParaRPr lang="en-IN"/>
              </a:p>
            </p:txBody>
          </p:sp>
          <p:sp>
            <p:nvSpPr>
              <p:cNvPr id="25626" name="Text Box 50"/>
              <p:cNvSpPr txBox="1">
                <a:spLocks noChangeArrowheads="1"/>
              </p:cNvSpPr>
              <p:nvPr/>
            </p:nvSpPr>
            <p:spPr bwMode="auto">
              <a:xfrm>
                <a:off x="240" y="2544"/>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54</a:t>
                </a:r>
              </a:p>
            </p:txBody>
          </p:sp>
          <p:sp>
            <p:nvSpPr>
              <p:cNvPr id="25627" name="Line 51"/>
              <p:cNvSpPr>
                <a:spLocks noChangeShapeType="1"/>
              </p:cNvSpPr>
              <p:nvPr/>
            </p:nvSpPr>
            <p:spPr bwMode="auto">
              <a:xfrm>
                <a:off x="720" y="2208"/>
                <a:ext cx="384" cy="288"/>
              </a:xfrm>
              <a:prstGeom prst="line">
                <a:avLst/>
              </a:prstGeom>
              <a:noFill/>
              <a:ln w="9525">
                <a:solidFill>
                  <a:schemeClr val="tx1"/>
                </a:solidFill>
                <a:round/>
                <a:headEnd/>
                <a:tailEnd type="triangle" w="med" len="med"/>
              </a:ln>
            </p:spPr>
            <p:txBody>
              <a:bodyPr/>
              <a:lstStyle/>
              <a:p>
                <a:endParaRPr lang="en-IN"/>
              </a:p>
            </p:txBody>
          </p:sp>
          <p:sp>
            <p:nvSpPr>
              <p:cNvPr id="25628" name="Text Box 52"/>
              <p:cNvSpPr txBox="1">
                <a:spLocks noChangeArrowheads="1"/>
              </p:cNvSpPr>
              <p:nvPr/>
            </p:nvSpPr>
            <p:spPr bwMode="auto">
              <a:xfrm>
                <a:off x="960" y="2496"/>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19</a:t>
                </a:r>
              </a:p>
            </p:txBody>
          </p:sp>
        </p:grpSp>
      </p:grpSp>
      <p:grpSp>
        <p:nvGrpSpPr>
          <p:cNvPr id="25606" name="Group 65"/>
          <p:cNvGrpSpPr>
            <a:grpSpLocks/>
          </p:cNvGrpSpPr>
          <p:nvPr/>
        </p:nvGrpSpPr>
        <p:grpSpPr bwMode="auto">
          <a:xfrm>
            <a:off x="4267200" y="2362200"/>
            <a:ext cx="3276600" cy="2152650"/>
            <a:chOff x="240" y="1440"/>
            <a:chExt cx="2064" cy="1356"/>
          </a:xfrm>
        </p:grpSpPr>
        <p:sp>
          <p:nvSpPr>
            <p:cNvPr id="25609" name="Text Box 66"/>
            <p:cNvSpPr txBox="1">
              <a:spLocks noChangeArrowheads="1"/>
            </p:cNvSpPr>
            <p:nvPr/>
          </p:nvSpPr>
          <p:spPr bwMode="auto">
            <a:xfrm>
              <a:off x="1968" y="2016"/>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27</a:t>
              </a:r>
            </a:p>
          </p:txBody>
        </p:sp>
        <p:grpSp>
          <p:nvGrpSpPr>
            <p:cNvPr id="25610" name="Group 67"/>
            <p:cNvGrpSpPr>
              <a:grpSpLocks/>
            </p:cNvGrpSpPr>
            <p:nvPr/>
          </p:nvGrpSpPr>
          <p:grpSpPr bwMode="auto">
            <a:xfrm>
              <a:off x="240" y="1440"/>
              <a:ext cx="1776" cy="1356"/>
              <a:chOff x="240" y="1440"/>
              <a:chExt cx="1776" cy="1356"/>
            </a:xfrm>
          </p:grpSpPr>
          <p:sp>
            <p:nvSpPr>
              <p:cNvPr id="25611" name="Text Box 68"/>
              <p:cNvSpPr txBox="1">
                <a:spLocks noChangeArrowheads="1"/>
              </p:cNvSpPr>
              <p:nvPr/>
            </p:nvSpPr>
            <p:spPr bwMode="auto">
              <a:xfrm>
                <a:off x="1248" y="1440"/>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87</a:t>
                </a:r>
              </a:p>
            </p:txBody>
          </p:sp>
          <p:sp>
            <p:nvSpPr>
              <p:cNvPr id="25612" name="Line 69"/>
              <p:cNvSpPr>
                <a:spLocks noChangeShapeType="1"/>
              </p:cNvSpPr>
              <p:nvPr/>
            </p:nvSpPr>
            <p:spPr bwMode="auto">
              <a:xfrm flipH="1">
                <a:off x="720" y="1680"/>
                <a:ext cx="672" cy="288"/>
              </a:xfrm>
              <a:prstGeom prst="line">
                <a:avLst/>
              </a:prstGeom>
              <a:noFill/>
              <a:ln w="9525">
                <a:solidFill>
                  <a:schemeClr val="tx1"/>
                </a:solidFill>
                <a:round/>
                <a:headEnd/>
                <a:tailEnd type="triangle" w="med" len="med"/>
              </a:ln>
            </p:spPr>
            <p:txBody>
              <a:bodyPr/>
              <a:lstStyle/>
              <a:p>
                <a:endParaRPr lang="en-IN"/>
              </a:p>
            </p:txBody>
          </p:sp>
          <p:sp>
            <p:nvSpPr>
              <p:cNvPr id="25613" name="Text Box 70"/>
              <p:cNvSpPr txBox="1">
                <a:spLocks noChangeArrowheads="1"/>
              </p:cNvSpPr>
              <p:nvPr/>
            </p:nvSpPr>
            <p:spPr bwMode="auto">
              <a:xfrm>
                <a:off x="576" y="1968"/>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67</a:t>
                </a:r>
              </a:p>
            </p:txBody>
          </p:sp>
          <p:sp>
            <p:nvSpPr>
              <p:cNvPr id="25614" name="Line 71"/>
              <p:cNvSpPr>
                <a:spLocks noChangeShapeType="1"/>
              </p:cNvSpPr>
              <p:nvPr/>
            </p:nvSpPr>
            <p:spPr bwMode="auto">
              <a:xfrm>
                <a:off x="1392" y="1680"/>
                <a:ext cx="624" cy="336"/>
              </a:xfrm>
              <a:prstGeom prst="line">
                <a:avLst/>
              </a:prstGeom>
              <a:noFill/>
              <a:ln w="9525">
                <a:solidFill>
                  <a:schemeClr val="tx1"/>
                </a:solidFill>
                <a:round/>
                <a:headEnd/>
                <a:tailEnd type="triangle" w="med" len="med"/>
              </a:ln>
            </p:spPr>
            <p:txBody>
              <a:bodyPr/>
              <a:lstStyle/>
              <a:p>
                <a:endParaRPr lang="en-IN"/>
              </a:p>
            </p:txBody>
          </p:sp>
          <p:sp>
            <p:nvSpPr>
              <p:cNvPr id="25615" name="Line 72"/>
              <p:cNvSpPr>
                <a:spLocks noChangeShapeType="1"/>
              </p:cNvSpPr>
              <p:nvPr/>
            </p:nvSpPr>
            <p:spPr bwMode="auto">
              <a:xfrm flipH="1">
                <a:off x="384" y="2208"/>
                <a:ext cx="336" cy="336"/>
              </a:xfrm>
              <a:prstGeom prst="line">
                <a:avLst/>
              </a:prstGeom>
              <a:noFill/>
              <a:ln w="9525">
                <a:solidFill>
                  <a:schemeClr val="tx1"/>
                </a:solidFill>
                <a:round/>
                <a:headEnd/>
                <a:tailEnd type="triangle" w="med" len="med"/>
              </a:ln>
            </p:spPr>
            <p:txBody>
              <a:bodyPr/>
              <a:lstStyle/>
              <a:p>
                <a:endParaRPr lang="en-IN"/>
              </a:p>
            </p:txBody>
          </p:sp>
          <p:sp>
            <p:nvSpPr>
              <p:cNvPr id="25616" name="Text Box 73"/>
              <p:cNvSpPr txBox="1">
                <a:spLocks noChangeArrowheads="1"/>
              </p:cNvSpPr>
              <p:nvPr/>
            </p:nvSpPr>
            <p:spPr bwMode="auto">
              <a:xfrm>
                <a:off x="240" y="2544"/>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54</a:t>
                </a:r>
              </a:p>
            </p:txBody>
          </p:sp>
          <p:sp>
            <p:nvSpPr>
              <p:cNvPr id="25617" name="Line 74"/>
              <p:cNvSpPr>
                <a:spLocks noChangeShapeType="1"/>
              </p:cNvSpPr>
              <p:nvPr/>
            </p:nvSpPr>
            <p:spPr bwMode="auto">
              <a:xfrm>
                <a:off x="720" y="2208"/>
                <a:ext cx="384" cy="288"/>
              </a:xfrm>
              <a:prstGeom prst="line">
                <a:avLst/>
              </a:prstGeom>
              <a:noFill/>
              <a:ln w="9525">
                <a:solidFill>
                  <a:schemeClr val="tx1"/>
                </a:solidFill>
                <a:round/>
                <a:headEnd/>
                <a:tailEnd type="triangle" w="med" len="med"/>
              </a:ln>
            </p:spPr>
            <p:txBody>
              <a:bodyPr/>
              <a:lstStyle/>
              <a:p>
                <a:endParaRPr lang="en-IN"/>
              </a:p>
            </p:txBody>
          </p:sp>
          <p:sp>
            <p:nvSpPr>
              <p:cNvPr id="25618" name="Text Box 75"/>
              <p:cNvSpPr txBox="1">
                <a:spLocks noChangeArrowheads="1"/>
              </p:cNvSpPr>
              <p:nvPr/>
            </p:nvSpPr>
            <p:spPr bwMode="auto">
              <a:xfrm>
                <a:off x="960" y="2496"/>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19</a:t>
                </a:r>
              </a:p>
            </p:txBody>
          </p:sp>
        </p:grpSp>
      </p:grpSp>
      <p:sp>
        <p:nvSpPr>
          <p:cNvPr id="25607" name="Line 76"/>
          <p:cNvSpPr>
            <a:spLocks noChangeShapeType="1"/>
          </p:cNvSpPr>
          <p:nvPr/>
        </p:nvSpPr>
        <p:spPr bwMode="auto">
          <a:xfrm flipH="1">
            <a:off x="6705600" y="3657600"/>
            <a:ext cx="533400" cy="381000"/>
          </a:xfrm>
          <a:prstGeom prst="line">
            <a:avLst/>
          </a:prstGeom>
          <a:noFill/>
          <a:ln w="9525">
            <a:solidFill>
              <a:schemeClr val="tx1"/>
            </a:solidFill>
            <a:round/>
            <a:headEnd/>
            <a:tailEnd type="triangle" w="med" len="med"/>
          </a:ln>
        </p:spPr>
        <p:txBody>
          <a:bodyPr/>
          <a:lstStyle/>
          <a:p>
            <a:endParaRPr lang="en-IN"/>
          </a:p>
        </p:txBody>
      </p:sp>
      <p:sp>
        <p:nvSpPr>
          <p:cNvPr id="25608" name="Text Box 77"/>
          <p:cNvSpPr txBox="1">
            <a:spLocks noChangeArrowheads="1"/>
          </p:cNvSpPr>
          <p:nvPr/>
        </p:nvSpPr>
        <p:spPr bwMode="auto">
          <a:xfrm>
            <a:off x="6400800" y="4038600"/>
            <a:ext cx="533400" cy="400050"/>
          </a:xfrm>
          <a:prstGeom prst="rect">
            <a:avLst/>
          </a:prstGeom>
          <a:noFill/>
          <a:ln w="9525">
            <a:solidFill>
              <a:schemeClr val="tx2"/>
            </a:solidFill>
            <a:miter lim="800000"/>
            <a:headEnd/>
            <a:tailEnd/>
          </a:ln>
        </p:spPr>
        <p:txBody>
          <a:bodyPr>
            <a:spAutoFit/>
          </a:bodyPr>
          <a:lstStyle/>
          <a:p>
            <a:pPr>
              <a:spcBef>
                <a:spcPct val="50000"/>
              </a:spcBef>
            </a:pPr>
            <a:r>
              <a:rPr lang="en-US" sz="2000">
                <a:solidFill>
                  <a:srgbClr val="FF0000"/>
                </a:solidFill>
              </a:rPr>
              <a:t>31</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71488" y="288925"/>
            <a:ext cx="8229600" cy="1143000"/>
          </a:xfrm>
        </p:spPr>
        <p:txBody>
          <a:bodyPr/>
          <a:lstStyle/>
          <a:p>
            <a:r>
              <a:rPr lang="en-US" smtClean="0"/>
              <a:t>Binary Heap</a:t>
            </a:r>
          </a:p>
        </p:txBody>
      </p:sp>
      <p:sp>
        <p:nvSpPr>
          <p:cNvPr id="26627" name="Rectangle 3"/>
          <p:cNvSpPr>
            <a:spLocks noGrp="1" noChangeArrowheads="1"/>
          </p:cNvSpPr>
          <p:nvPr>
            <p:ph type="body" sz="half" idx="1"/>
          </p:nvPr>
        </p:nvSpPr>
        <p:spPr>
          <a:xfrm>
            <a:off x="457200" y="1600200"/>
            <a:ext cx="8077200" cy="4525963"/>
          </a:xfrm>
        </p:spPr>
        <p:txBody>
          <a:bodyPr/>
          <a:lstStyle/>
          <a:p>
            <a:pPr marL="609600" indent="-609600">
              <a:buFontTx/>
              <a:buNone/>
            </a:pPr>
            <a:r>
              <a:rPr lang="en-US" sz="2000" b="1" smtClean="0"/>
              <a:t>54, 87, 27, 67, 19, 31, 29, 18, 32</a:t>
            </a:r>
          </a:p>
        </p:txBody>
      </p:sp>
      <p:sp>
        <p:nvSpPr>
          <p:cNvPr id="45" name="Slide Number Placeholder 44"/>
          <p:cNvSpPr>
            <a:spLocks noGrp="1"/>
          </p:cNvSpPr>
          <p:nvPr>
            <p:ph type="sldNum" sz="quarter" idx="10"/>
          </p:nvPr>
        </p:nvSpPr>
        <p:spPr/>
        <p:txBody>
          <a:bodyPr/>
          <a:lstStyle/>
          <a:p>
            <a:pPr>
              <a:defRPr/>
            </a:pPr>
            <a:fld id="{2B1621F6-F0BD-449D-B360-EF76B35E0ABE}" type="slidenum">
              <a:rPr lang="en-US" smtClean="0"/>
              <a:pPr>
                <a:defRPr/>
              </a:pPr>
              <a:t>25</a:t>
            </a:fld>
            <a:endParaRPr lang="en-US"/>
          </a:p>
        </p:txBody>
      </p:sp>
      <p:sp>
        <p:nvSpPr>
          <p:cNvPr id="26629" name="Text Box 15"/>
          <p:cNvSpPr txBox="1">
            <a:spLocks noChangeArrowheads="1"/>
          </p:cNvSpPr>
          <p:nvPr/>
        </p:nvSpPr>
        <p:spPr bwMode="auto">
          <a:xfrm>
            <a:off x="4114800" y="4953000"/>
            <a:ext cx="533400" cy="400050"/>
          </a:xfrm>
          <a:prstGeom prst="rect">
            <a:avLst/>
          </a:prstGeom>
          <a:noFill/>
          <a:ln w="9525">
            <a:solidFill>
              <a:schemeClr val="tx2"/>
            </a:solidFill>
            <a:miter lim="800000"/>
            <a:headEnd/>
            <a:tailEnd/>
          </a:ln>
        </p:spPr>
        <p:txBody>
          <a:bodyPr>
            <a:spAutoFit/>
          </a:bodyPr>
          <a:lstStyle/>
          <a:p>
            <a:pPr>
              <a:spcBef>
                <a:spcPct val="50000"/>
              </a:spcBef>
            </a:pPr>
            <a:r>
              <a:rPr lang="en-US" sz="2000">
                <a:solidFill>
                  <a:srgbClr val="FF0000"/>
                </a:solidFill>
              </a:rPr>
              <a:t>18</a:t>
            </a:r>
          </a:p>
        </p:txBody>
      </p:sp>
      <p:grpSp>
        <p:nvGrpSpPr>
          <p:cNvPr id="26630" name="Group 33"/>
          <p:cNvGrpSpPr>
            <a:grpSpLocks/>
          </p:cNvGrpSpPr>
          <p:nvPr/>
        </p:nvGrpSpPr>
        <p:grpSpPr bwMode="auto">
          <a:xfrm>
            <a:off x="609600" y="2209800"/>
            <a:ext cx="3657600" cy="2152650"/>
            <a:chOff x="384" y="1392"/>
            <a:chExt cx="2304" cy="1356"/>
          </a:xfrm>
        </p:grpSpPr>
        <p:grpSp>
          <p:nvGrpSpPr>
            <p:cNvPr id="26652" name="Group 30"/>
            <p:cNvGrpSpPr>
              <a:grpSpLocks/>
            </p:cNvGrpSpPr>
            <p:nvPr/>
          </p:nvGrpSpPr>
          <p:grpSpPr bwMode="auto">
            <a:xfrm>
              <a:off x="384" y="1392"/>
              <a:ext cx="2064" cy="1356"/>
              <a:chOff x="384" y="1392"/>
              <a:chExt cx="2064" cy="1356"/>
            </a:xfrm>
          </p:grpSpPr>
          <p:grpSp>
            <p:nvGrpSpPr>
              <p:cNvPr id="26655" name="Group 29"/>
              <p:cNvGrpSpPr>
                <a:grpSpLocks/>
              </p:cNvGrpSpPr>
              <p:nvPr/>
            </p:nvGrpSpPr>
            <p:grpSpPr bwMode="auto">
              <a:xfrm>
                <a:off x="384" y="1392"/>
                <a:ext cx="2064" cy="1356"/>
                <a:chOff x="2688" y="1488"/>
                <a:chExt cx="2064" cy="1356"/>
              </a:xfrm>
            </p:grpSpPr>
            <p:grpSp>
              <p:nvGrpSpPr>
                <p:cNvPr id="26657" name="Group 16"/>
                <p:cNvGrpSpPr>
                  <a:grpSpLocks/>
                </p:cNvGrpSpPr>
                <p:nvPr/>
              </p:nvGrpSpPr>
              <p:grpSpPr bwMode="auto">
                <a:xfrm>
                  <a:off x="2688" y="1488"/>
                  <a:ext cx="2064" cy="1356"/>
                  <a:chOff x="240" y="1440"/>
                  <a:chExt cx="2064" cy="1356"/>
                </a:xfrm>
              </p:grpSpPr>
              <p:sp>
                <p:nvSpPr>
                  <p:cNvPr id="26659" name="Text Box 17"/>
                  <p:cNvSpPr txBox="1">
                    <a:spLocks noChangeArrowheads="1"/>
                  </p:cNvSpPr>
                  <p:nvPr/>
                </p:nvSpPr>
                <p:spPr bwMode="auto">
                  <a:xfrm>
                    <a:off x="1968" y="2016"/>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31</a:t>
                    </a:r>
                  </a:p>
                </p:txBody>
              </p:sp>
              <p:grpSp>
                <p:nvGrpSpPr>
                  <p:cNvPr id="26660" name="Group 18"/>
                  <p:cNvGrpSpPr>
                    <a:grpSpLocks/>
                  </p:cNvGrpSpPr>
                  <p:nvPr/>
                </p:nvGrpSpPr>
                <p:grpSpPr bwMode="auto">
                  <a:xfrm>
                    <a:off x="240" y="1440"/>
                    <a:ext cx="1776" cy="1356"/>
                    <a:chOff x="240" y="1440"/>
                    <a:chExt cx="1776" cy="1356"/>
                  </a:xfrm>
                </p:grpSpPr>
                <p:sp>
                  <p:nvSpPr>
                    <p:cNvPr id="26661" name="Text Box 19"/>
                    <p:cNvSpPr txBox="1">
                      <a:spLocks noChangeArrowheads="1"/>
                    </p:cNvSpPr>
                    <p:nvPr/>
                  </p:nvSpPr>
                  <p:spPr bwMode="auto">
                    <a:xfrm>
                      <a:off x="1248" y="1440"/>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87</a:t>
                      </a:r>
                    </a:p>
                  </p:txBody>
                </p:sp>
                <p:sp>
                  <p:nvSpPr>
                    <p:cNvPr id="26662" name="Line 20"/>
                    <p:cNvSpPr>
                      <a:spLocks noChangeShapeType="1"/>
                    </p:cNvSpPr>
                    <p:nvPr/>
                  </p:nvSpPr>
                  <p:spPr bwMode="auto">
                    <a:xfrm flipH="1">
                      <a:off x="720" y="1680"/>
                      <a:ext cx="672" cy="288"/>
                    </a:xfrm>
                    <a:prstGeom prst="line">
                      <a:avLst/>
                    </a:prstGeom>
                    <a:noFill/>
                    <a:ln w="9525">
                      <a:solidFill>
                        <a:schemeClr val="tx1"/>
                      </a:solidFill>
                      <a:round/>
                      <a:headEnd/>
                      <a:tailEnd type="triangle" w="med" len="med"/>
                    </a:ln>
                  </p:spPr>
                  <p:txBody>
                    <a:bodyPr/>
                    <a:lstStyle/>
                    <a:p>
                      <a:endParaRPr lang="en-IN"/>
                    </a:p>
                  </p:txBody>
                </p:sp>
                <p:sp>
                  <p:nvSpPr>
                    <p:cNvPr id="26663" name="Text Box 21"/>
                    <p:cNvSpPr txBox="1">
                      <a:spLocks noChangeArrowheads="1"/>
                    </p:cNvSpPr>
                    <p:nvPr/>
                  </p:nvSpPr>
                  <p:spPr bwMode="auto">
                    <a:xfrm>
                      <a:off x="576" y="1968"/>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67</a:t>
                      </a:r>
                    </a:p>
                  </p:txBody>
                </p:sp>
                <p:sp>
                  <p:nvSpPr>
                    <p:cNvPr id="26664" name="Line 22"/>
                    <p:cNvSpPr>
                      <a:spLocks noChangeShapeType="1"/>
                    </p:cNvSpPr>
                    <p:nvPr/>
                  </p:nvSpPr>
                  <p:spPr bwMode="auto">
                    <a:xfrm>
                      <a:off x="1392" y="1680"/>
                      <a:ext cx="624" cy="336"/>
                    </a:xfrm>
                    <a:prstGeom prst="line">
                      <a:avLst/>
                    </a:prstGeom>
                    <a:noFill/>
                    <a:ln w="9525">
                      <a:solidFill>
                        <a:schemeClr val="tx1"/>
                      </a:solidFill>
                      <a:round/>
                      <a:headEnd/>
                      <a:tailEnd type="triangle" w="med" len="med"/>
                    </a:ln>
                  </p:spPr>
                  <p:txBody>
                    <a:bodyPr/>
                    <a:lstStyle/>
                    <a:p>
                      <a:endParaRPr lang="en-IN"/>
                    </a:p>
                  </p:txBody>
                </p:sp>
                <p:sp>
                  <p:nvSpPr>
                    <p:cNvPr id="26665" name="Line 23"/>
                    <p:cNvSpPr>
                      <a:spLocks noChangeShapeType="1"/>
                    </p:cNvSpPr>
                    <p:nvPr/>
                  </p:nvSpPr>
                  <p:spPr bwMode="auto">
                    <a:xfrm flipH="1">
                      <a:off x="384" y="2208"/>
                      <a:ext cx="336" cy="336"/>
                    </a:xfrm>
                    <a:prstGeom prst="line">
                      <a:avLst/>
                    </a:prstGeom>
                    <a:noFill/>
                    <a:ln w="9525">
                      <a:solidFill>
                        <a:schemeClr val="tx1"/>
                      </a:solidFill>
                      <a:round/>
                      <a:headEnd/>
                      <a:tailEnd type="triangle" w="med" len="med"/>
                    </a:ln>
                  </p:spPr>
                  <p:txBody>
                    <a:bodyPr/>
                    <a:lstStyle/>
                    <a:p>
                      <a:endParaRPr lang="en-IN"/>
                    </a:p>
                  </p:txBody>
                </p:sp>
                <p:sp>
                  <p:nvSpPr>
                    <p:cNvPr id="26666" name="Text Box 24"/>
                    <p:cNvSpPr txBox="1">
                      <a:spLocks noChangeArrowheads="1"/>
                    </p:cNvSpPr>
                    <p:nvPr/>
                  </p:nvSpPr>
                  <p:spPr bwMode="auto">
                    <a:xfrm>
                      <a:off x="240" y="2544"/>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54</a:t>
                      </a:r>
                    </a:p>
                  </p:txBody>
                </p:sp>
                <p:sp>
                  <p:nvSpPr>
                    <p:cNvPr id="26667" name="Line 25"/>
                    <p:cNvSpPr>
                      <a:spLocks noChangeShapeType="1"/>
                    </p:cNvSpPr>
                    <p:nvPr/>
                  </p:nvSpPr>
                  <p:spPr bwMode="auto">
                    <a:xfrm>
                      <a:off x="720" y="2208"/>
                      <a:ext cx="384" cy="288"/>
                    </a:xfrm>
                    <a:prstGeom prst="line">
                      <a:avLst/>
                    </a:prstGeom>
                    <a:noFill/>
                    <a:ln w="9525">
                      <a:solidFill>
                        <a:schemeClr val="tx1"/>
                      </a:solidFill>
                      <a:round/>
                      <a:headEnd/>
                      <a:tailEnd type="triangle" w="med" len="med"/>
                    </a:ln>
                  </p:spPr>
                  <p:txBody>
                    <a:bodyPr/>
                    <a:lstStyle/>
                    <a:p>
                      <a:endParaRPr lang="en-IN"/>
                    </a:p>
                  </p:txBody>
                </p:sp>
                <p:sp>
                  <p:nvSpPr>
                    <p:cNvPr id="26668" name="Text Box 26"/>
                    <p:cNvSpPr txBox="1">
                      <a:spLocks noChangeArrowheads="1"/>
                    </p:cNvSpPr>
                    <p:nvPr/>
                  </p:nvSpPr>
                  <p:spPr bwMode="auto">
                    <a:xfrm>
                      <a:off x="960" y="2496"/>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19</a:t>
                      </a:r>
                    </a:p>
                  </p:txBody>
                </p:sp>
              </p:grpSp>
            </p:grpSp>
            <p:sp>
              <p:nvSpPr>
                <p:cNvPr id="26658" name="Line 27"/>
                <p:cNvSpPr>
                  <a:spLocks noChangeShapeType="1"/>
                </p:cNvSpPr>
                <p:nvPr/>
              </p:nvSpPr>
              <p:spPr bwMode="auto">
                <a:xfrm flipH="1">
                  <a:off x="4224" y="2304"/>
                  <a:ext cx="336" cy="240"/>
                </a:xfrm>
                <a:prstGeom prst="line">
                  <a:avLst/>
                </a:prstGeom>
                <a:noFill/>
                <a:ln w="9525">
                  <a:solidFill>
                    <a:schemeClr val="tx1"/>
                  </a:solidFill>
                  <a:round/>
                  <a:headEnd/>
                  <a:tailEnd type="triangle" w="med" len="med"/>
                </a:ln>
              </p:spPr>
              <p:txBody>
                <a:bodyPr/>
                <a:lstStyle/>
                <a:p>
                  <a:endParaRPr lang="en-IN"/>
                </a:p>
              </p:txBody>
            </p:sp>
          </p:grpSp>
          <p:sp>
            <p:nvSpPr>
              <p:cNvPr id="26656" name="Text Box 28"/>
              <p:cNvSpPr txBox="1">
                <a:spLocks noChangeArrowheads="1"/>
              </p:cNvSpPr>
              <p:nvPr/>
            </p:nvSpPr>
            <p:spPr bwMode="auto">
              <a:xfrm>
                <a:off x="1728" y="2448"/>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27</a:t>
                </a:r>
              </a:p>
            </p:txBody>
          </p:sp>
        </p:grpSp>
        <p:sp>
          <p:nvSpPr>
            <p:cNvPr id="26653" name="Line 31"/>
            <p:cNvSpPr>
              <a:spLocks noChangeShapeType="1"/>
            </p:cNvSpPr>
            <p:nvPr/>
          </p:nvSpPr>
          <p:spPr bwMode="auto">
            <a:xfrm>
              <a:off x="2256" y="2208"/>
              <a:ext cx="240" cy="240"/>
            </a:xfrm>
            <a:prstGeom prst="line">
              <a:avLst/>
            </a:prstGeom>
            <a:noFill/>
            <a:ln w="9525">
              <a:solidFill>
                <a:schemeClr val="tx1"/>
              </a:solidFill>
              <a:round/>
              <a:headEnd/>
              <a:tailEnd type="triangle" w="med" len="med"/>
            </a:ln>
          </p:spPr>
          <p:txBody>
            <a:bodyPr/>
            <a:lstStyle/>
            <a:p>
              <a:endParaRPr lang="en-IN"/>
            </a:p>
          </p:txBody>
        </p:sp>
        <p:sp>
          <p:nvSpPr>
            <p:cNvPr id="26654" name="Text Box 32"/>
            <p:cNvSpPr txBox="1">
              <a:spLocks noChangeArrowheads="1"/>
            </p:cNvSpPr>
            <p:nvPr/>
          </p:nvSpPr>
          <p:spPr bwMode="auto">
            <a:xfrm>
              <a:off x="2352" y="2448"/>
              <a:ext cx="336" cy="252"/>
            </a:xfrm>
            <a:prstGeom prst="rect">
              <a:avLst/>
            </a:prstGeom>
            <a:noFill/>
            <a:ln w="9525">
              <a:solidFill>
                <a:schemeClr val="tx2"/>
              </a:solidFill>
              <a:miter lim="800000"/>
              <a:headEnd/>
              <a:tailEnd/>
            </a:ln>
          </p:spPr>
          <p:txBody>
            <a:bodyPr>
              <a:spAutoFit/>
            </a:bodyPr>
            <a:lstStyle/>
            <a:p>
              <a:pPr>
                <a:spcBef>
                  <a:spcPct val="50000"/>
                </a:spcBef>
              </a:pPr>
              <a:r>
                <a:rPr lang="en-US" sz="2000">
                  <a:solidFill>
                    <a:srgbClr val="FF0000"/>
                  </a:solidFill>
                </a:rPr>
                <a:t>29</a:t>
              </a:r>
            </a:p>
          </p:txBody>
        </p:sp>
      </p:grpSp>
      <p:grpSp>
        <p:nvGrpSpPr>
          <p:cNvPr id="26631" name="Group 34"/>
          <p:cNvGrpSpPr>
            <a:grpSpLocks/>
          </p:cNvGrpSpPr>
          <p:nvPr/>
        </p:nvGrpSpPr>
        <p:grpSpPr bwMode="auto">
          <a:xfrm>
            <a:off x="4648200" y="2362200"/>
            <a:ext cx="3657600" cy="2152650"/>
            <a:chOff x="384" y="1392"/>
            <a:chExt cx="2304" cy="1356"/>
          </a:xfrm>
        </p:grpSpPr>
        <p:grpSp>
          <p:nvGrpSpPr>
            <p:cNvPr id="26635" name="Group 35"/>
            <p:cNvGrpSpPr>
              <a:grpSpLocks/>
            </p:cNvGrpSpPr>
            <p:nvPr/>
          </p:nvGrpSpPr>
          <p:grpSpPr bwMode="auto">
            <a:xfrm>
              <a:off x="384" y="1392"/>
              <a:ext cx="2064" cy="1356"/>
              <a:chOff x="384" y="1392"/>
              <a:chExt cx="2064" cy="1356"/>
            </a:xfrm>
          </p:grpSpPr>
          <p:grpSp>
            <p:nvGrpSpPr>
              <p:cNvPr id="26638" name="Group 36"/>
              <p:cNvGrpSpPr>
                <a:grpSpLocks/>
              </p:cNvGrpSpPr>
              <p:nvPr/>
            </p:nvGrpSpPr>
            <p:grpSpPr bwMode="auto">
              <a:xfrm>
                <a:off x="384" y="1392"/>
                <a:ext cx="2064" cy="1356"/>
                <a:chOff x="2688" y="1488"/>
                <a:chExt cx="2064" cy="1356"/>
              </a:xfrm>
            </p:grpSpPr>
            <p:grpSp>
              <p:nvGrpSpPr>
                <p:cNvPr id="26640" name="Group 37"/>
                <p:cNvGrpSpPr>
                  <a:grpSpLocks/>
                </p:cNvGrpSpPr>
                <p:nvPr/>
              </p:nvGrpSpPr>
              <p:grpSpPr bwMode="auto">
                <a:xfrm>
                  <a:off x="2688" y="1488"/>
                  <a:ext cx="2064" cy="1356"/>
                  <a:chOff x="240" y="1440"/>
                  <a:chExt cx="2064" cy="1356"/>
                </a:xfrm>
              </p:grpSpPr>
              <p:sp>
                <p:nvSpPr>
                  <p:cNvPr id="26642" name="Text Box 38"/>
                  <p:cNvSpPr txBox="1">
                    <a:spLocks noChangeArrowheads="1"/>
                  </p:cNvSpPr>
                  <p:nvPr/>
                </p:nvSpPr>
                <p:spPr bwMode="auto">
                  <a:xfrm>
                    <a:off x="1968" y="2016"/>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31</a:t>
                    </a:r>
                  </a:p>
                </p:txBody>
              </p:sp>
              <p:grpSp>
                <p:nvGrpSpPr>
                  <p:cNvPr id="26643" name="Group 39"/>
                  <p:cNvGrpSpPr>
                    <a:grpSpLocks/>
                  </p:cNvGrpSpPr>
                  <p:nvPr/>
                </p:nvGrpSpPr>
                <p:grpSpPr bwMode="auto">
                  <a:xfrm>
                    <a:off x="240" y="1440"/>
                    <a:ext cx="1776" cy="1356"/>
                    <a:chOff x="240" y="1440"/>
                    <a:chExt cx="1776" cy="1356"/>
                  </a:xfrm>
                </p:grpSpPr>
                <p:sp>
                  <p:nvSpPr>
                    <p:cNvPr id="26644" name="Text Box 40"/>
                    <p:cNvSpPr txBox="1">
                      <a:spLocks noChangeArrowheads="1"/>
                    </p:cNvSpPr>
                    <p:nvPr/>
                  </p:nvSpPr>
                  <p:spPr bwMode="auto">
                    <a:xfrm>
                      <a:off x="1248" y="1440"/>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87</a:t>
                      </a:r>
                    </a:p>
                  </p:txBody>
                </p:sp>
                <p:sp>
                  <p:nvSpPr>
                    <p:cNvPr id="26645" name="Line 41"/>
                    <p:cNvSpPr>
                      <a:spLocks noChangeShapeType="1"/>
                    </p:cNvSpPr>
                    <p:nvPr/>
                  </p:nvSpPr>
                  <p:spPr bwMode="auto">
                    <a:xfrm flipH="1">
                      <a:off x="720" y="1680"/>
                      <a:ext cx="672" cy="288"/>
                    </a:xfrm>
                    <a:prstGeom prst="line">
                      <a:avLst/>
                    </a:prstGeom>
                    <a:noFill/>
                    <a:ln w="9525">
                      <a:solidFill>
                        <a:schemeClr val="tx1"/>
                      </a:solidFill>
                      <a:round/>
                      <a:headEnd/>
                      <a:tailEnd type="triangle" w="med" len="med"/>
                    </a:ln>
                  </p:spPr>
                  <p:txBody>
                    <a:bodyPr/>
                    <a:lstStyle/>
                    <a:p>
                      <a:endParaRPr lang="en-IN"/>
                    </a:p>
                  </p:txBody>
                </p:sp>
                <p:sp>
                  <p:nvSpPr>
                    <p:cNvPr id="26646" name="Text Box 42"/>
                    <p:cNvSpPr txBox="1">
                      <a:spLocks noChangeArrowheads="1"/>
                    </p:cNvSpPr>
                    <p:nvPr/>
                  </p:nvSpPr>
                  <p:spPr bwMode="auto">
                    <a:xfrm>
                      <a:off x="576" y="1968"/>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67</a:t>
                      </a:r>
                    </a:p>
                  </p:txBody>
                </p:sp>
                <p:sp>
                  <p:nvSpPr>
                    <p:cNvPr id="26647" name="Line 43"/>
                    <p:cNvSpPr>
                      <a:spLocks noChangeShapeType="1"/>
                    </p:cNvSpPr>
                    <p:nvPr/>
                  </p:nvSpPr>
                  <p:spPr bwMode="auto">
                    <a:xfrm>
                      <a:off x="1392" y="1680"/>
                      <a:ext cx="624" cy="336"/>
                    </a:xfrm>
                    <a:prstGeom prst="line">
                      <a:avLst/>
                    </a:prstGeom>
                    <a:noFill/>
                    <a:ln w="9525">
                      <a:solidFill>
                        <a:schemeClr val="tx1"/>
                      </a:solidFill>
                      <a:round/>
                      <a:headEnd/>
                      <a:tailEnd type="triangle" w="med" len="med"/>
                    </a:ln>
                  </p:spPr>
                  <p:txBody>
                    <a:bodyPr/>
                    <a:lstStyle/>
                    <a:p>
                      <a:endParaRPr lang="en-IN"/>
                    </a:p>
                  </p:txBody>
                </p:sp>
                <p:sp>
                  <p:nvSpPr>
                    <p:cNvPr id="26648" name="Line 44"/>
                    <p:cNvSpPr>
                      <a:spLocks noChangeShapeType="1"/>
                    </p:cNvSpPr>
                    <p:nvPr/>
                  </p:nvSpPr>
                  <p:spPr bwMode="auto">
                    <a:xfrm flipH="1">
                      <a:off x="384" y="2208"/>
                      <a:ext cx="336" cy="336"/>
                    </a:xfrm>
                    <a:prstGeom prst="line">
                      <a:avLst/>
                    </a:prstGeom>
                    <a:noFill/>
                    <a:ln w="9525">
                      <a:solidFill>
                        <a:schemeClr val="tx1"/>
                      </a:solidFill>
                      <a:round/>
                      <a:headEnd/>
                      <a:tailEnd type="triangle" w="med" len="med"/>
                    </a:ln>
                  </p:spPr>
                  <p:txBody>
                    <a:bodyPr/>
                    <a:lstStyle/>
                    <a:p>
                      <a:endParaRPr lang="en-IN"/>
                    </a:p>
                  </p:txBody>
                </p:sp>
                <p:sp>
                  <p:nvSpPr>
                    <p:cNvPr id="26649" name="Text Box 45"/>
                    <p:cNvSpPr txBox="1">
                      <a:spLocks noChangeArrowheads="1"/>
                    </p:cNvSpPr>
                    <p:nvPr/>
                  </p:nvSpPr>
                  <p:spPr bwMode="auto">
                    <a:xfrm>
                      <a:off x="240" y="2544"/>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54</a:t>
                      </a:r>
                    </a:p>
                  </p:txBody>
                </p:sp>
                <p:sp>
                  <p:nvSpPr>
                    <p:cNvPr id="26650" name="Line 46"/>
                    <p:cNvSpPr>
                      <a:spLocks noChangeShapeType="1"/>
                    </p:cNvSpPr>
                    <p:nvPr/>
                  </p:nvSpPr>
                  <p:spPr bwMode="auto">
                    <a:xfrm>
                      <a:off x="720" y="2208"/>
                      <a:ext cx="384" cy="288"/>
                    </a:xfrm>
                    <a:prstGeom prst="line">
                      <a:avLst/>
                    </a:prstGeom>
                    <a:noFill/>
                    <a:ln w="9525">
                      <a:solidFill>
                        <a:schemeClr val="tx1"/>
                      </a:solidFill>
                      <a:round/>
                      <a:headEnd/>
                      <a:tailEnd type="triangle" w="med" len="med"/>
                    </a:ln>
                  </p:spPr>
                  <p:txBody>
                    <a:bodyPr/>
                    <a:lstStyle/>
                    <a:p>
                      <a:endParaRPr lang="en-IN"/>
                    </a:p>
                  </p:txBody>
                </p:sp>
                <p:sp>
                  <p:nvSpPr>
                    <p:cNvPr id="26651" name="Text Box 47"/>
                    <p:cNvSpPr txBox="1">
                      <a:spLocks noChangeArrowheads="1"/>
                    </p:cNvSpPr>
                    <p:nvPr/>
                  </p:nvSpPr>
                  <p:spPr bwMode="auto">
                    <a:xfrm>
                      <a:off x="960" y="2496"/>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19</a:t>
                      </a:r>
                    </a:p>
                  </p:txBody>
                </p:sp>
              </p:grpSp>
            </p:grpSp>
            <p:sp>
              <p:nvSpPr>
                <p:cNvPr id="26641" name="Line 48"/>
                <p:cNvSpPr>
                  <a:spLocks noChangeShapeType="1"/>
                </p:cNvSpPr>
                <p:nvPr/>
              </p:nvSpPr>
              <p:spPr bwMode="auto">
                <a:xfrm flipH="1">
                  <a:off x="4224" y="2304"/>
                  <a:ext cx="336" cy="240"/>
                </a:xfrm>
                <a:prstGeom prst="line">
                  <a:avLst/>
                </a:prstGeom>
                <a:noFill/>
                <a:ln w="9525">
                  <a:solidFill>
                    <a:schemeClr val="tx1"/>
                  </a:solidFill>
                  <a:round/>
                  <a:headEnd/>
                  <a:tailEnd type="triangle" w="med" len="med"/>
                </a:ln>
              </p:spPr>
              <p:txBody>
                <a:bodyPr/>
                <a:lstStyle/>
                <a:p>
                  <a:endParaRPr lang="en-IN"/>
                </a:p>
              </p:txBody>
            </p:sp>
          </p:grpSp>
          <p:sp>
            <p:nvSpPr>
              <p:cNvPr id="26639" name="Text Box 49"/>
              <p:cNvSpPr txBox="1">
                <a:spLocks noChangeArrowheads="1"/>
              </p:cNvSpPr>
              <p:nvPr/>
            </p:nvSpPr>
            <p:spPr bwMode="auto">
              <a:xfrm>
                <a:off x="1728" y="2448"/>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27</a:t>
                </a:r>
              </a:p>
            </p:txBody>
          </p:sp>
        </p:grpSp>
        <p:sp>
          <p:nvSpPr>
            <p:cNvPr id="26636" name="Line 50"/>
            <p:cNvSpPr>
              <a:spLocks noChangeShapeType="1"/>
            </p:cNvSpPr>
            <p:nvPr/>
          </p:nvSpPr>
          <p:spPr bwMode="auto">
            <a:xfrm>
              <a:off x="2256" y="2208"/>
              <a:ext cx="240" cy="240"/>
            </a:xfrm>
            <a:prstGeom prst="line">
              <a:avLst/>
            </a:prstGeom>
            <a:noFill/>
            <a:ln w="9525">
              <a:solidFill>
                <a:schemeClr val="tx1"/>
              </a:solidFill>
              <a:round/>
              <a:headEnd/>
              <a:tailEnd type="triangle" w="med" len="med"/>
            </a:ln>
          </p:spPr>
          <p:txBody>
            <a:bodyPr/>
            <a:lstStyle/>
            <a:p>
              <a:endParaRPr lang="en-IN"/>
            </a:p>
          </p:txBody>
        </p:sp>
        <p:sp>
          <p:nvSpPr>
            <p:cNvPr id="26637" name="Text Box 51"/>
            <p:cNvSpPr txBox="1">
              <a:spLocks noChangeArrowheads="1"/>
            </p:cNvSpPr>
            <p:nvPr/>
          </p:nvSpPr>
          <p:spPr bwMode="auto">
            <a:xfrm>
              <a:off x="2352" y="2448"/>
              <a:ext cx="336" cy="252"/>
            </a:xfrm>
            <a:prstGeom prst="rect">
              <a:avLst/>
            </a:prstGeom>
            <a:noFill/>
            <a:ln w="9525">
              <a:solidFill>
                <a:schemeClr val="tx2"/>
              </a:solidFill>
              <a:miter lim="800000"/>
              <a:headEnd/>
              <a:tailEnd/>
            </a:ln>
          </p:spPr>
          <p:txBody>
            <a:bodyPr>
              <a:spAutoFit/>
            </a:bodyPr>
            <a:lstStyle/>
            <a:p>
              <a:pPr>
                <a:spcBef>
                  <a:spcPct val="50000"/>
                </a:spcBef>
              </a:pPr>
              <a:r>
                <a:rPr lang="en-US" sz="2000"/>
                <a:t>29</a:t>
              </a:r>
            </a:p>
          </p:txBody>
        </p:sp>
      </p:grpSp>
      <p:sp>
        <p:nvSpPr>
          <p:cNvPr id="26632" name="Line 52"/>
          <p:cNvSpPr>
            <a:spLocks noChangeShapeType="1"/>
          </p:cNvSpPr>
          <p:nvPr/>
        </p:nvSpPr>
        <p:spPr bwMode="auto">
          <a:xfrm flipH="1">
            <a:off x="4343400" y="4495800"/>
            <a:ext cx="533400" cy="457200"/>
          </a:xfrm>
          <a:prstGeom prst="line">
            <a:avLst/>
          </a:prstGeom>
          <a:noFill/>
          <a:ln w="9525">
            <a:solidFill>
              <a:schemeClr val="tx1"/>
            </a:solidFill>
            <a:round/>
            <a:headEnd/>
            <a:tailEnd type="triangle" w="med" len="med"/>
          </a:ln>
        </p:spPr>
        <p:txBody>
          <a:bodyPr/>
          <a:lstStyle/>
          <a:p>
            <a:endParaRPr lang="en-IN"/>
          </a:p>
        </p:txBody>
      </p:sp>
      <p:sp>
        <p:nvSpPr>
          <p:cNvPr id="26633" name="Line 53"/>
          <p:cNvSpPr>
            <a:spLocks noChangeShapeType="1"/>
          </p:cNvSpPr>
          <p:nvPr/>
        </p:nvSpPr>
        <p:spPr bwMode="auto">
          <a:xfrm>
            <a:off x="4876800" y="4495800"/>
            <a:ext cx="457200" cy="457200"/>
          </a:xfrm>
          <a:prstGeom prst="line">
            <a:avLst/>
          </a:prstGeom>
          <a:noFill/>
          <a:ln w="9525">
            <a:solidFill>
              <a:schemeClr val="tx1"/>
            </a:solidFill>
            <a:round/>
            <a:headEnd/>
            <a:tailEnd type="triangle" w="med" len="med"/>
          </a:ln>
        </p:spPr>
        <p:txBody>
          <a:bodyPr/>
          <a:lstStyle/>
          <a:p>
            <a:endParaRPr lang="en-IN"/>
          </a:p>
        </p:txBody>
      </p:sp>
      <p:sp>
        <p:nvSpPr>
          <p:cNvPr id="26634" name="Text Box 54"/>
          <p:cNvSpPr txBox="1">
            <a:spLocks noChangeArrowheads="1"/>
          </p:cNvSpPr>
          <p:nvPr/>
        </p:nvSpPr>
        <p:spPr bwMode="auto">
          <a:xfrm>
            <a:off x="5029200" y="4953000"/>
            <a:ext cx="533400" cy="400050"/>
          </a:xfrm>
          <a:prstGeom prst="rect">
            <a:avLst/>
          </a:prstGeom>
          <a:noFill/>
          <a:ln w="9525">
            <a:solidFill>
              <a:schemeClr val="tx2"/>
            </a:solidFill>
            <a:miter lim="800000"/>
            <a:headEnd/>
            <a:tailEnd/>
          </a:ln>
        </p:spPr>
        <p:txBody>
          <a:bodyPr>
            <a:spAutoFit/>
          </a:bodyPr>
          <a:lstStyle/>
          <a:p>
            <a:pPr>
              <a:spcBef>
                <a:spcPct val="50000"/>
              </a:spcBef>
            </a:pPr>
            <a:r>
              <a:rPr lang="en-US" sz="2000">
                <a:solidFill>
                  <a:srgbClr val="FF0000"/>
                </a:solidFill>
              </a:rPr>
              <a:t>32</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BuildHeap Example</a:t>
            </a:r>
          </a:p>
        </p:txBody>
      </p:sp>
      <p:sp>
        <p:nvSpPr>
          <p:cNvPr id="13" name="Date Placeholder 12"/>
          <p:cNvSpPr>
            <a:spLocks noGrp="1"/>
          </p:cNvSpPr>
          <p:nvPr>
            <p:ph type="dt" sz="quarter" idx="10"/>
          </p:nvPr>
        </p:nvSpPr>
        <p:spPr/>
        <p:txBody>
          <a:bodyPr/>
          <a:lstStyle/>
          <a:p>
            <a:pPr>
              <a:defRPr/>
            </a:pPr>
            <a:r>
              <a:rPr lang="en-US" smtClean="0"/>
              <a:t>Dept. Of  IT</a:t>
            </a:r>
            <a:endParaRPr lang="en-US"/>
          </a:p>
        </p:txBody>
      </p:sp>
      <p:sp>
        <p:nvSpPr>
          <p:cNvPr id="36876" name="Footer Placeholder 11"/>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8C6BE307-70EE-4120-9A2A-FA93B189D319}" type="slidenum">
              <a:rPr lang="en-US"/>
              <a:pPr>
                <a:defRPr/>
              </a:pPr>
              <a:t>26</a:t>
            </a:fld>
            <a:endParaRPr lang="en-US"/>
          </a:p>
        </p:txBody>
      </p:sp>
      <p:pic>
        <p:nvPicPr>
          <p:cNvPr id="26628" name="Picture 4" descr="fig06_15.gif"/>
          <p:cNvPicPr>
            <a:picLocks noChangeAspect="1"/>
          </p:cNvPicPr>
          <p:nvPr/>
        </p:nvPicPr>
        <p:blipFill>
          <a:blip r:embed="rId3"/>
          <a:srcRect/>
          <a:stretch>
            <a:fillRect/>
          </a:stretch>
        </p:blipFill>
        <p:spPr bwMode="auto">
          <a:xfrm>
            <a:off x="762000" y="2276475"/>
            <a:ext cx="8001000" cy="2419350"/>
          </a:xfrm>
          <a:prstGeom prst="rect">
            <a:avLst/>
          </a:prstGeom>
          <a:noFill/>
          <a:ln w="9525">
            <a:noFill/>
            <a:miter lim="800000"/>
            <a:headEnd/>
            <a:tailEnd/>
          </a:ln>
        </p:spPr>
      </p:pic>
      <p:sp>
        <p:nvSpPr>
          <p:cNvPr id="26630" name="Oval 6"/>
          <p:cNvSpPr>
            <a:spLocks noChangeArrowheads="1"/>
          </p:cNvSpPr>
          <p:nvPr/>
        </p:nvSpPr>
        <p:spPr bwMode="auto">
          <a:xfrm>
            <a:off x="3973513" y="3538538"/>
            <a:ext cx="533400" cy="533400"/>
          </a:xfrm>
          <a:prstGeom prst="ellipse">
            <a:avLst/>
          </a:prstGeom>
          <a:noFill/>
          <a:ln w="28575" algn="ctr">
            <a:solidFill>
              <a:srgbClr val="FF0000"/>
            </a:solidFill>
            <a:round/>
            <a:headEnd/>
            <a:tailEnd/>
          </a:ln>
        </p:spPr>
        <p:txBody>
          <a:bodyPr/>
          <a:lstStyle/>
          <a:p>
            <a:endParaRPr lang="en-US" sz="1800"/>
          </a:p>
        </p:txBody>
      </p:sp>
      <p:sp>
        <p:nvSpPr>
          <p:cNvPr id="27656" name="Rectangle 8"/>
          <p:cNvSpPr>
            <a:spLocks noChangeArrowheads="1"/>
          </p:cNvSpPr>
          <p:nvPr/>
        </p:nvSpPr>
        <p:spPr bwMode="auto">
          <a:xfrm>
            <a:off x="4754563" y="1928813"/>
            <a:ext cx="4110037" cy="3335337"/>
          </a:xfrm>
          <a:prstGeom prst="rect">
            <a:avLst/>
          </a:prstGeom>
          <a:solidFill>
            <a:schemeClr val="bg1"/>
          </a:solidFill>
          <a:ln w="9525">
            <a:noFill/>
            <a:miter lim="800000"/>
            <a:headEnd/>
            <a:tailEnd/>
          </a:ln>
        </p:spPr>
        <p:txBody>
          <a:bodyPr wrap="none" anchor="ctr"/>
          <a:lstStyle/>
          <a:p>
            <a:endParaRPr lang="en-US"/>
          </a:p>
        </p:txBody>
      </p:sp>
      <p:sp>
        <p:nvSpPr>
          <p:cNvPr id="27657" name="Text Box 11"/>
          <p:cNvSpPr txBox="1">
            <a:spLocks noChangeArrowheads="1"/>
          </p:cNvSpPr>
          <p:nvPr/>
        </p:nvSpPr>
        <p:spPr bwMode="auto">
          <a:xfrm>
            <a:off x="296863" y="5048250"/>
            <a:ext cx="4535487" cy="1200150"/>
          </a:xfrm>
          <a:prstGeom prst="rect">
            <a:avLst/>
          </a:prstGeom>
          <a:noFill/>
          <a:ln w="9525">
            <a:noFill/>
            <a:miter lim="800000"/>
            <a:headEnd/>
            <a:tailEnd/>
          </a:ln>
        </p:spPr>
        <p:txBody>
          <a:bodyPr wrap="none">
            <a:spAutoFit/>
          </a:bodyPr>
          <a:lstStyle/>
          <a:p>
            <a:pPr>
              <a:buFontTx/>
              <a:buChar char="•"/>
            </a:pPr>
            <a:r>
              <a:rPr lang="en-US" sz="1800"/>
              <a:t> Arbitrarily assign elements to heap nodes</a:t>
            </a:r>
          </a:p>
          <a:p>
            <a:pPr>
              <a:buFontTx/>
              <a:buChar char="•"/>
            </a:pPr>
            <a:r>
              <a:rPr lang="en-US" sz="1800"/>
              <a:t> Structure property satisfied</a:t>
            </a:r>
          </a:p>
          <a:p>
            <a:pPr>
              <a:buFontTx/>
              <a:buChar char="•"/>
            </a:pPr>
            <a:r>
              <a:rPr lang="en-US" sz="1800"/>
              <a:t> Heap order property violated </a:t>
            </a:r>
          </a:p>
          <a:p>
            <a:pPr>
              <a:buFontTx/>
              <a:buChar char="•"/>
            </a:pPr>
            <a:r>
              <a:rPr lang="en-US" sz="1800"/>
              <a:t> Leaves are all valid heaps (implicit)</a:t>
            </a:r>
          </a:p>
        </p:txBody>
      </p:sp>
      <p:sp>
        <p:nvSpPr>
          <p:cNvPr id="27658" name="Text Box 12"/>
          <p:cNvSpPr txBox="1">
            <a:spLocks noChangeArrowheads="1"/>
          </p:cNvSpPr>
          <p:nvPr/>
        </p:nvSpPr>
        <p:spPr bwMode="auto">
          <a:xfrm>
            <a:off x="890588" y="1185863"/>
            <a:ext cx="7518400" cy="738187"/>
          </a:xfrm>
          <a:prstGeom prst="rect">
            <a:avLst/>
          </a:prstGeom>
          <a:noFill/>
          <a:ln w="9525">
            <a:noFill/>
            <a:miter lim="800000"/>
            <a:headEnd/>
            <a:tailEnd/>
          </a:ln>
        </p:spPr>
        <p:txBody>
          <a:bodyPr>
            <a:spAutoFit/>
          </a:bodyPr>
          <a:lstStyle/>
          <a:p>
            <a:r>
              <a:rPr lang="en-US" sz="1800" u="sng"/>
              <a:t>Input:</a:t>
            </a:r>
            <a:r>
              <a:rPr lang="en-US" sz="1800"/>
              <a:t>  { 150, 80, 40, 30,10, 70, 110, 100, 20, 90, 60, 50, 120, 140, 130 }</a:t>
            </a:r>
          </a:p>
          <a:p>
            <a:r>
              <a:rPr lang="en-US" sz="2400"/>
              <a:t>Method 2</a:t>
            </a:r>
            <a:r>
              <a:rPr lang="en-US" sz="1800"/>
              <a:t>:</a:t>
            </a:r>
          </a:p>
        </p:txBody>
      </p:sp>
      <p:sp>
        <p:nvSpPr>
          <p:cNvPr id="26638" name="Freeform 14"/>
          <p:cNvSpPr>
            <a:spLocks/>
          </p:cNvSpPr>
          <p:nvPr/>
        </p:nvSpPr>
        <p:spPr bwMode="auto">
          <a:xfrm>
            <a:off x="531813" y="4116388"/>
            <a:ext cx="4524375" cy="871537"/>
          </a:xfrm>
          <a:custGeom>
            <a:avLst/>
            <a:gdLst>
              <a:gd name="T0" fmla="*/ 2147483647 w 2850"/>
              <a:gd name="T1" fmla="*/ 2147483647 h 549"/>
              <a:gd name="T2" fmla="*/ 2147483647 w 2850"/>
              <a:gd name="T3" fmla="*/ 2147483647 h 549"/>
              <a:gd name="T4" fmla="*/ 2147483647 w 2850"/>
              <a:gd name="T5" fmla="*/ 2147483647 h 549"/>
              <a:gd name="T6" fmla="*/ 2147483647 w 2850"/>
              <a:gd name="T7" fmla="*/ 2147483647 h 549"/>
              <a:gd name="T8" fmla="*/ 2147483647 w 2850"/>
              <a:gd name="T9" fmla="*/ 2147483647 h 549"/>
              <a:gd name="T10" fmla="*/ 2147483647 w 2850"/>
              <a:gd name="T11" fmla="*/ 2147483647 h 549"/>
              <a:gd name="T12" fmla="*/ 2147483647 w 2850"/>
              <a:gd name="T13" fmla="*/ 2147483647 h 549"/>
              <a:gd name="T14" fmla="*/ 2147483647 w 2850"/>
              <a:gd name="T15" fmla="*/ 2147483647 h 549"/>
              <a:gd name="T16" fmla="*/ 2147483647 w 2850"/>
              <a:gd name="T17" fmla="*/ 2147483647 h 549"/>
              <a:gd name="T18" fmla="*/ 2147483647 w 2850"/>
              <a:gd name="T19" fmla="*/ 2147483647 h 549"/>
              <a:gd name="T20" fmla="*/ 2147483647 w 2850"/>
              <a:gd name="T21" fmla="*/ 2147483647 h 549"/>
              <a:gd name="T22" fmla="*/ 2147483647 w 2850"/>
              <a:gd name="T23" fmla="*/ 2147483647 h 549"/>
              <a:gd name="T24" fmla="*/ 2147483647 w 2850"/>
              <a:gd name="T25" fmla="*/ 2147483647 h 549"/>
              <a:gd name="T26" fmla="*/ 2147483647 w 2850"/>
              <a:gd name="T27" fmla="*/ 2147483647 h 549"/>
              <a:gd name="T28" fmla="*/ 2147483647 w 2850"/>
              <a:gd name="T29" fmla="*/ 2147483647 h 549"/>
              <a:gd name="T30" fmla="*/ 2147483647 w 2850"/>
              <a:gd name="T31" fmla="*/ 2147483647 h 549"/>
              <a:gd name="T32" fmla="*/ 2147483647 w 2850"/>
              <a:gd name="T33" fmla="*/ 2147483647 h 549"/>
              <a:gd name="T34" fmla="*/ 2147483647 w 2850"/>
              <a:gd name="T35" fmla="*/ 2147483647 h 549"/>
              <a:gd name="T36" fmla="*/ 2147483647 w 2850"/>
              <a:gd name="T37" fmla="*/ 2147483647 h 549"/>
              <a:gd name="T38" fmla="*/ 2147483647 w 2850"/>
              <a:gd name="T39" fmla="*/ 2147483647 h 549"/>
              <a:gd name="T40" fmla="*/ 2147483647 w 2850"/>
              <a:gd name="T41" fmla="*/ 2147483647 h 549"/>
              <a:gd name="T42" fmla="*/ 2147483647 w 2850"/>
              <a:gd name="T43" fmla="*/ 2147483647 h 549"/>
              <a:gd name="T44" fmla="*/ 2147483647 w 2850"/>
              <a:gd name="T45" fmla="*/ 2147483647 h 549"/>
              <a:gd name="T46" fmla="*/ 2147483647 w 2850"/>
              <a:gd name="T47" fmla="*/ 2147483647 h 549"/>
              <a:gd name="T48" fmla="*/ 2147483647 w 2850"/>
              <a:gd name="T49" fmla="*/ 2147483647 h 549"/>
              <a:gd name="T50" fmla="*/ 2147483647 w 2850"/>
              <a:gd name="T51" fmla="*/ 2147483647 h 549"/>
              <a:gd name="T52" fmla="*/ 2147483647 w 2850"/>
              <a:gd name="T53" fmla="*/ 2147483647 h 549"/>
              <a:gd name="T54" fmla="*/ 2147483647 w 2850"/>
              <a:gd name="T55" fmla="*/ 2147483647 h 549"/>
              <a:gd name="T56" fmla="*/ 2147483647 w 2850"/>
              <a:gd name="T57" fmla="*/ 2147483647 h 549"/>
              <a:gd name="T58" fmla="*/ 2147483647 w 2850"/>
              <a:gd name="T59" fmla="*/ 2147483647 h 549"/>
              <a:gd name="T60" fmla="*/ 2147483647 w 2850"/>
              <a:gd name="T61" fmla="*/ 2147483647 h 549"/>
              <a:gd name="T62" fmla="*/ 2147483647 w 2850"/>
              <a:gd name="T63" fmla="*/ 2147483647 h 549"/>
              <a:gd name="T64" fmla="*/ 2147483647 w 2850"/>
              <a:gd name="T65" fmla="*/ 2147483647 h 549"/>
              <a:gd name="T66" fmla="*/ 2147483647 w 2850"/>
              <a:gd name="T67" fmla="*/ 2147483647 h 549"/>
              <a:gd name="T68" fmla="*/ 2147483647 w 2850"/>
              <a:gd name="T69" fmla="*/ 2147483647 h 549"/>
              <a:gd name="T70" fmla="*/ 2147483647 w 2850"/>
              <a:gd name="T71" fmla="*/ 2147483647 h 549"/>
              <a:gd name="T72" fmla="*/ 2147483647 w 2850"/>
              <a:gd name="T73" fmla="*/ 2147483647 h 54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50"/>
              <a:gd name="T112" fmla="*/ 0 h 549"/>
              <a:gd name="T113" fmla="*/ 2850 w 2850"/>
              <a:gd name="T114" fmla="*/ 549 h 54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50" h="549">
                <a:moveTo>
                  <a:pt x="2850" y="40"/>
                </a:moveTo>
                <a:cubicBezTo>
                  <a:pt x="2758" y="100"/>
                  <a:pt x="2831" y="58"/>
                  <a:pt x="2574" y="47"/>
                </a:cubicBezTo>
                <a:cubicBezTo>
                  <a:pt x="2465" y="42"/>
                  <a:pt x="2356" y="23"/>
                  <a:pt x="2247" y="18"/>
                </a:cubicBezTo>
                <a:cubicBezTo>
                  <a:pt x="2192" y="0"/>
                  <a:pt x="2101" y="31"/>
                  <a:pt x="2050" y="54"/>
                </a:cubicBezTo>
                <a:cubicBezTo>
                  <a:pt x="2027" y="64"/>
                  <a:pt x="2009" y="85"/>
                  <a:pt x="1985" y="91"/>
                </a:cubicBezTo>
                <a:cubicBezTo>
                  <a:pt x="1956" y="97"/>
                  <a:pt x="1927" y="95"/>
                  <a:pt x="1898" y="98"/>
                </a:cubicBezTo>
                <a:cubicBezTo>
                  <a:pt x="1859" y="95"/>
                  <a:pt x="1819" y="96"/>
                  <a:pt x="1781" y="91"/>
                </a:cubicBezTo>
                <a:cubicBezTo>
                  <a:pt x="1752" y="86"/>
                  <a:pt x="1734" y="56"/>
                  <a:pt x="1709" y="47"/>
                </a:cubicBezTo>
                <a:cubicBezTo>
                  <a:pt x="1690" y="39"/>
                  <a:pt x="1669" y="38"/>
                  <a:pt x="1650" y="32"/>
                </a:cubicBezTo>
                <a:cubicBezTo>
                  <a:pt x="1559" y="42"/>
                  <a:pt x="1474" y="35"/>
                  <a:pt x="1389" y="3"/>
                </a:cubicBezTo>
                <a:cubicBezTo>
                  <a:pt x="1367" y="7"/>
                  <a:pt x="1320" y="18"/>
                  <a:pt x="1301" y="18"/>
                </a:cubicBezTo>
                <a:cubicBezTo>
                  <a:pt x="1254" y="16"/>
                  <a:pt x="1163" y="3"/>
                  <a:pt x="1163" y="3"/>
                </a:cubicBezTo>
                <a:cubicBezTo>
                  <a:pt x="1027" y="7"/>
                  <a:pt x="890" y="1"/>
                  <a:pt x="756" y="18"/>
                </a:cubicBezTo>
                <a:cubicBezTo>
                  <a:pt x="745" y="19"/>
                  <a:pt x="737" y="29"/>
                  <a:pt x="727" y="32"/>
                </a:cubicBezTo>
                <a:cubicBezTo>
                  <a:pt x="703" y="37"/>
                  <a:pt x="678" y="37"/>
                  <a:pt x="654" y="40"/>
                </a:cubicBezTo>
                <a:cubicBezTo>
                  <a:pt x="616" y="51"/>
                  <a:pt x="581" y="44"/>
                  <a:pt x="545" y="32"/>
                </a:cubicBezTo>
                <a:cubicBezTo>
                  <a:pt x="530" y="27"/>
                  <a:pt x="515" y="22"/>
                  <a:pt x="501" y="18"/>
                </a:cubicBezTo>
                <a:cubicBezTo>
                  <a:pt x="493" y="15"/>
                  <a:pt x="480" y="11"/>
                  <a:pt x="480" y="11"/>
                </a:cubicBezTo>
                <a:cubicBezTo>
                  <a:pt x="350" y="23"/>
                  <a:pt x="223" y="40"/>
                  <a:pt x="94" y="47"/>
                </a:cubicBezTo>
                <a:cubicBezTo>
                  <a:pt x="61" y="57"/>
                  <a:pt x="69" y="71"/>
                  <a:pt x="43" y="98"/>
                </a:cubicBezTo>
                <a:cubicBezTo>
                  <a:pt x="17" y="150"/>
                  <a:pt x="0" y="235"/>
                  <a:pt x="58" y="272"/>
                </a:cubicBezTo>
                <a:cubicBezTo>
                  <a:pt x="77" y="333"/>
                  <a:pt x="159" y="374"/>
                  <a:pt x="218" y="389"/>
                </a:cubicBezTo>
                <a:cubicBezTo>
                  <a:pt x="268" y="420"/>
                  <a:pt x="322" y="424"/>
                  <a:pt x="378" y="440"/>
                </a:cubicBezTo>
                <a:cubicBezTo>
                  <a:pt x="400" y="454"/>
                  <a:pt x="424" y="464"/>
                  <a:pt x="450" y="469"/>
                </a:cubicBezTo>
                <a:cubicBezTo>
                  <a:pt x="479" y="474"/>
                  <a:pt x="538" y="483"/>
                  <a:pt x="538" y="483"/>
                </a:cubicBezTo>
                <a:cubicBezTo>
                  <a:pt x="785" y="478"/>
                  <a:pt x="905" y="469"/>
                  <a:pt x="1134" y="483"/>
                </a:cubicBezTo>
                <a:cubicBezTo>
                  <a:pt x="1216" y="487"/>
                  <a:pt x="1298" y="519"/>
                  <a:pt x="1381" y="527"/>
                </a:cubicBezTo>
                <a:cubicBezTo>
                  <a:pt x="1484" y="536"/>
                  <a:pt x="1589" y="542"/>
                  <a:pt x="1694" y="549"/>
                </a:cubicBezTo>
                <a:cubicBezTo>
                  <a:pt x="1865" y="542"/>
                  <a:pt x="2032" y="523"/>
                  <a:pt x="2203" y="512"/>
                </a:cubicBezTo>
                <a:cubicBezTo>
                  <a:pt x="2241" y="502"/>
                  <a:pt x="2280" y="496"/>
                  <a:pt x="2320" y="491"/>
                </a:cubicBezTo>
                <a:cubicBezTo>
                  <a:pt x="2369" y="472"/>
                  <a:pt x="2306" y="494"/>
                  <a:pt x="2378" y="476"/>
                </a:cubicBezTo>
                <a:cubicBezTo>
                  <a:pt x="2392" y="472"/>
                  <a:pt x="2421" y="462"/>
                  <a:pt x="2421" y="462"/>
                </a:cubicBezTo>
                <a:cubicBezTo>
                  <a:pt x="2454" y="438"/>
                  <a:pt x="2498" y="423"/>
                  <a:pt x="2538" y="411"/>
                </a:cubicBezTo>
                <a:cubicBezTo>
                  <a:pt x="2574" y="385"/>
                  <a:pt x="2625" y="386"/>
                  <a:pt x="2669" y="374"/>
                </a:cubicBezTo>
                <a:cubicBezTo>
                  <a:pt x="2710" y="332"/>
                  <a:pt x="2742" y="289"/>
                  <a:pt x="2792" y="258"/>
                </a:cubicBezTo>
                <a:cubicBezTo>
                  <a:pt x="2829" y="202"/>
                  <a:pt x="2803" y="188"/>
                  <a:pt x="2821" y="105"/>
                </a:cubicBezTo>
                <a:cubicBezTo>
                  <a:pt x="2825" y="81"/>
                  <a:pt x="2840" y="61"/>
                  <a:pt x="2850" y="40"/>
                </a:cubicBezTo>
                <a:close/>
              </a:path>
            </a:pathLst>
          </a:custGeom>
          <a:noFill/>
          <a:ln w="9525">
            <a:solidFill>
              <a:schemeClr val="tx1"/>
            </a:solidFill>
            <a:prstDash val="dash"/>
            <a:round/>
            <a:headEnd/>
            <a:tailEnd/>
          </a:ln>
        </p:spPr>
        <p:txBody>
          <a:bodyPr wrap="none" anchor="ctr"/>
          <a:lstStyle/>
          <a:p>
            <a:endParaRPr lang="en-US"/>
          </a:p>
        </p:txBody>
      </p:sp>
      <p:sp>
        <p:nvSpPr>
          <p:cNvPr id="26639" name="AutoShape 15"/>
          <p:cNvSpPr>
            <a:spLocks/>
          </p:cNvSpPr>
          <p:nvPr/>
        </p:nvSpPr>
        <p:spPr bwMode="auto">
          <a:xfrm>
            <a:off x="6115050" y="3741738"/>
            <a:ext cx="1781175" cy="925512"/>
          </a:xfrm>
          <a:prstGeom prst="borderCallout2">
            <a:avLst>
              <a:gd name="adj1" fmla="val 12352"/>
              <a:gd name="adj2" fmla="val -4278"/>
              <a:gd name="adj3" fmla="val 12352"/>
              <a:gd name="adj4" fmla="val -30750"/>
              <a:gd name="adj5" fmla="val 71356"/>
              <a:gd name="adj6" fmla="val -58111"/>
            </a:avLst>
          </a:prstGeom>
          <a:solidFill>
            <a:schemeClr val="accent1"/>
          </a:solidFill>
          <a:ln w="9525">
            <a:solidFill>
              <a:schemeClr val="tx1"/>
            </a:solidFill>
            <a:miter lim="800000"/>
            <a:headEnd/>
            <a:tailEnd/>
          </a:ln>
        </p:spPr>
        <p:txBody>
          <a:bodyPr>
            <a:spAutoFit/>
          </a:bodyPr>
          <a:lstStyle/>
          <a:p>
            <a:r>
              <a:rPr lang="en-US" sz="1800"/>
              <a:t>Leaves are all valid heaps (implicitly)</a:t>
            </a:r>
          </a:p>
        </p:txBody>
      </p:sp>
      <p:sp>
        <p:nvSpPr>
          <p:cNvPr id="26640" name="Text Box 16"/>
          <p:cNvSpPr txBox="1">
            <a:spLocks noChangeArrowheads="1"/>
          </p:cNvSpPr>
          <p:nvPr/>
        </p:nvSpPr>
        <p:spPr bwMode="auto">
          <a:xfrm>
            <a:off x="6075363" y="4819650"/>
            <a:ext cx="3068637" cy="1190625"/>
          </a:xfrm>
          <a:prstGeom prst="rect">
            <a:avLst/>
          </a:prstGeom>
          <a:solidFill>
            <a:srgbClr val="CCFFCC"/>
          </a:solidFill>
          <a:ln w="9525">
            <a:noFill/>
            <a:miter lim="800000"/>
            <a:headEnd/>
            <a:tailEnd/>
          </a:ln>
        </p:spPr>
        <p:txBody>
          <a:bodyPr>
            <a:spAutoFit/>
          </a:bodyPr>
          <a:lstStyle/>
          <a:p>
            <a:r>
              <a:rPr lang="en-US" sz="1800"/>
              <a:t>So, let us look at each internal node,</a:t>
            </a:r>
            <a:br>
              <a:rPr lang="en-US" sz="1800"/>
            </a:br>
            <a:r>
              <a:rPr lang="en-US" sz="1800"/>
              <a:t>from bottom to top, </a:t>
            </a:r>
            <a:br>
              <a:rPr lang="en-US" sz="1800"/>
            </a:br>
            <a:r>
              <a:rPr lang="en-US" sz="1800"/>
              <a:t>and fix if necessary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6628"/>
                                        </p:tgtEl>
                                        <p:attrNameLst>
                                          <p:attrName>style.visibility</p:attrName>
                                        </p:attrNameLst>
                                      </p:cBhvr>
                                      <p:to>
                                        <p:strVal val="visible"/>
                                      </p:to>
                                    </p:set>
                                    <p:animEffect transition="in" filter="blinds(horizontal)">
                                      <p:cBhvr>
                                        <p:cTn id="7" dur="500"/>
                                        <p:tgtEl>
                                          <p:spTgt spid="2662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638"/>
                                        </p:tgtEl>
                                        <p:attrNameLst>
                                          <p:attrName>style.visibility</p:attrName>
                                        </p:attrNameLst>
                                      </p:cBhvr>
                                      <p:to>
                                        <p:strVal val="visible"/>
                                      </p:to>
                                    </p:set>
                                    <p:animEffect transition="in" filter="blinds(horizontal)">
                                      <p:cBhvr>
                                        <p:cTn id="12" dur="500"/>
                                        <p:tgtEl>
                                          <p:spTgt spid="2663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6639"/>
                                        </p:tgtEl>
                                        <p:attrNameLst>
                                          <p:attrName>style.visibility</p:attrName>
                                        </p:attrNameLst>
                                      </p:cBhvr>
                                      <p:to>
                                        <p:strVal val="visible"/>
                                      </p:to>
                                    </p:set>
                                    <p:animEffect transition="in" filter="blinds(horizontal)">
                                      <p:cBhvr>
                                        <p:cTn id="17" dur="500"/>
                                        <p:tgtEl>
                                          <p:spTgt spid="2663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6640"/>
                                        </p:tgtEl>
                                        <p:attrNameLst>
                                          <p:attrName>style.visibility</p:attrName>
                                        </p:attrNameLst>
                                      </p:cBhvr>
                                      <p:to>
                                        <p:strVal val="visible"/>
                                      </p:to>
                                    </p:set>
                                    <p:animEffect transition="in" filter="blinds(horizontal)">
                                      <p:cBhvr>
                                        <p:cTn id="22" dur="500"/>
                                        <p:tgtEl>
                                          <p:spTgt spid="2664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6630"/>
                                        </p:tgtEl>
                                        <p:attrNameLst>
                                          <p:attrName>style.visibility</p:attrName>
                                        </p:attrNameLst>
                                      </p:cBhvr>
                                      <p:to>
                                        <p:strVal val="visible"/>
                                      </p:to>
                                    </p:set>
                                    <p:animEffect transition="in" filter="blinds(horizontal)">
                                      <p:cBhvr>
                                        <p:cTn id="27" dur="500"/>
                                        <p:tgtEl>
                                          <p:spTgt spid="266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0" grpId="0" animBg="1"/>
      <p:bldP spid="26638" grpId="0" animBg="1"/>
      <p:bldP spid="26639" grpId="0" animBg="1"/>
      <p:bldP spid="2664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e Placeholder 12"/>
          <p:cNvSpPr>
            <a:spLocks noGrp="1"/>
          </p:cNvSpPr>
          <p:nvPr>
            <p:ph type="dt" sz="quarter" idx="10"/>
          </p:nvPr>
        </p:nvSpPr>
        <p:spPr/>
        <p:txBody>
          <a:bodyPr/>
          <a:lstStyle/>
          <a:p>
            <a:pPr>
              <a:defRPr/>
            </a:pPr>
            <a:r>
              <a:rPr lang="en-US" smtClean="0"/>
              <a:t>Dept. Of  IT</a:t>
            </a:r>
            <a:endParaRPr lang="en-US"/>
          </a:p>
        </p:txBody>
      </p:sp>
      <p:sp>
        <p:nvSpPr>
          <p:cNvPr id="37900" name="Footer Placeholder 11"/>
          <p:cNvSpPr>
            <a:spLocks noGrp="1"/>
          </p:cNvSpPr>
          <p:nvPr>
            <p:ph type="ftr" sz="quarter" idx="11"/>
          </p:nvPr>
        </p:nvSpPr>
        <p:spPr/>
        <p:txBody>
          <a:bodyPr/>
          <a:lstStyle/>
          <a:p>
            <a:pPr>
              <a:defRPr/>
            </a:pPr>
            <a:r>
              <a:rPr lang="en-US"/>
              <a:t>Data Structures</a:t>
            </a:r>
          </a:p>
        </p:txBody>
      </p:sp>
      <p:sp>
        <p:nvSpPr>
          <p:cNvPr id="11" name="Slide Number Placeholder 10"/>
          <p:cNvSpPr>
            <a:spLocks noGrp="1"/>
          </p:cNvSpPr>
          <p:nvPr>
            <p:ph type="sldNum" sz="quarter" idx="12"/>
          </p:nvPr>
        </p:nvSpPr>
        <p:spPr/>
        <p:txBody>
          <a:bodyPr/>
          <a:lstStyle/>
          <a:p>
            <a:pPr>
              <a:defRPr/>
            </a:pPr>
            <a:fld id="{C4D84FE9-AA46-434C-8FC9-197ECA7444EE}" type="slidenum">
              <a:rPr lang="en-US"/>
              <a:pPr>
                <a:defRPr/>
              </a:pPr>
              <a:t>27</a:t>
            </a:fld>
            <a:endParaRPr lang="en-US"/>
          </a:p>
        </p:txBody>
      </p:sp>
      <p:sp>
        <p:nvSpPr>
          <p:cNvPr id="28677" name="Title 1"/>
          <p:cNvSpPr>
            <a:spLocks noGrp="1"/>
          </p:cNvSpPr>
          <p:nvPr>
            <p:ph type="title" idx="4294967295"/>
          </p:nvPr>
        </p:nvSpPr>
        <p:spPr>
          <a:xfrm>
            <a:off x="1350963" y="214313"/>
            <a:ext cx="7793037" cy="1462087"/>
          </a:xfrm>
        </p:spPr>
        <p:txBody>
          <a:bodyPr/>
          <a:lstStyle/>
          <a:p>
            <a:r>
              <a:rPr lang="en-US" smtClean="0"/>
              <a:t>BuildHeap Example</a:t>
            </a:r>
          </a:p>
        </p:txBody>
      </p:sp>
      <p:sp>
        <p:nvSpPr>
          <p:cNvPr id="4" name="Slide Number Placeholder 3"/>
          <p:cNvSpPr txBox="1">
            <a:spLocks noGrp="1"/>
          </p:cNvSpPr>
          <p:nvPr/>
        </p:nvSpPr>
        <p:spPr bwMode="auto">
          <a:xfrm>
            <a:off x="7042150" y="6243638"/>
            <a:ext cx="1905000" cy="457200"/>
          </a:xfrm>
          <a:prstGeom prst="rect">
            <a:avLst/>
          </a:prstGeom>
          <a:noFill/>
          <a:ln>
            <a:miter lim="800000"/>
            <a:headEnd/>
            <a:tailEnd/>
          </a:ln>
        </p:spPr>
        <p:txBody>
          <a:bodyPr anchor="b"/>
          <a:lstStyle/>
          <a:p>
            <a:pPr algn="r" eaLnBrk="1" hangingPunct="1">
              <a:defRPr/>
            </a:pPr>
            <a:fld id="{3F82F0D7-BBC4-4569-9771-28236FD65B66}" type="slidenum">
              <a:rPr lang="en-US" sz="1400">
                <a:latin typeface="+mn-lt"/>
              </a:rPr>
              <a:pPr algn="r" eaLnBrk="1" hangingPunct="1">
                <a:defRPr/>
              </a:pPr>
              <a:t>27</a:t>
            </a:fld>
            <a:endParaRPr lang="en-US" sz="1400">
              <a:latin typeface="+mn-lt"/>
            </a:endParaRPr>
          </a:p>
        </p:txBody>
      </p:sp>
      <p:pic>
        <p:nvPicPr>
          <p:cNvPr id="28679" name="Picture 4" descr="fig06_15.gif"/>
          <p:cNvPicPr>
            <a:picLocks noChangeAspect="1"/>
          </p:cNvPicPr>
          <p:nvPr/>
        </p:nvPicPr>
        <p:blipFill>
          <a:blip r:embed="rId3"/>
          <a:srcRect/>
          <a:stretch>
            <a:fillRect/>
          </a:stretch>
        </p:blipFill>
        <p:spPr bwMode="auto">
          <a:xfrm>
            <a:off x="762000" y="2276475"/>
            <a:ext cx="8001000" cy="2419350"/>
          </a:xfrm>
          <a:prstGeom prst="rect">
            <a:avLst/>
          </a:prstGeom>
          <a:noFill/>
          <a:ln w="9525">
            <a:noFill/>
            <a:miter lim="800000"/>
            <a:headEnd/>
            <a:tailEnd/>
          </a:ln>
        </p:spPr>
      </p:pic>
      <p:sp>
        <p:nvSpPr>
          <p:cNvPr id="28680" name="Oval 6"/>
          <p:cNvSpPr>
            <a:spLocks noChangeArrowheads="1"/>
          </p:cNvSpPr>
          <p:nvPr/>
        </p:nvSpPr>
        <p:spPr bwMode="auto">
          <a:xfrm>
            <a:off x="3973513" y="3538538"/>
            <a:ext cx="533400" cy="533400"/>
          </a:xfrm>
          <a:prstGeom prst="ellipse">
            <a:avLst/>
          </a:prstGeom>
          <a:noFill/>
          <a:ln w="28575" algn="ctr">
            <a:solidFill>
              <a:srgbClr val="FF0000"/>
            </a:solidFill>
            <a:round/>
            <a:headEnd/>
            <a:tailEnd/>
          </a:ln>
        </p:spPr>
        <p:txBody>
          <a:bodyPr/>
          <a:lstStyle/>
          <a:p>
            <a:endParaRPr lang="en-US" sz="1800"/>
          </a:p>
        </p:txBody>
      </p:sp>
      <p:sp>
        <p:nvSpPr>
          <p:cNvPr id="28681" name="Text Box 7"/>
          <p:cNvSpPr txBox="1">
            <a:spLocks noChangeArrowheads="1"/>
          </p:cNvSpPr>
          <p:nvPr/>
        </p:nvSpPr>
        <p:spPr bwMode="auto">
          <a:xfrm>
            <a:off x="1201738" y="5568950"/>
            <a:ext cx="3884612" cy="1190625"/>
          </a:xfrm>
          <a:prstGeom prst="rect">
            <a:avLst/>
          </a:prstGeom>
          <a:noFill/>
          <a:ln w="9525">
            <a:noFill/>
            <a:miter lim="800000"/>
            <a:headEnd/>
            <a:tailEnd/>
          </a:ln>
        </p:spPr>
        <p:txBody>
          <a:bodyPr wrap="none">
            <a:spAutoFit/>
          </a:bodyPr>
          <a:lstStyle/>
          <a:p>
            <a:pPr>
              <a:buFontTx/>
              <a:buChar char="•"/>
            </a:pPr>
            <a:r>
              <a:rPr lang="en-US" sz="1800"/>
              <a:t> Randomly initialized heap</a:t>
            </a:r>
          </a:p>
          <a:p>
            <a:pPr>
              <a:buFontTx/>
              <a:buChar char="•"/>
            </a:pPr>
            <a:r>
              <a:rPr lang="en-US" sz="1800"/>
              <a:t> Structure property satisfied</a:t>
            </a:r>
          </a:p>
          <a:p>
            <a:pPr>
              <a:buFontTx/>
              <a:buChar char="•"/>
            </a:pPr>
            <a:r>
              <a:rPr lang="en-US" sz="1800"/>
              <a:t> Heap order property violated </a:t>
            </a:r>
          </a:p>
          <a:p>
            <a:pPr>
              <a:buFontTx/>
              <a:buChar char="•"/>
            </a:pPr>
            <a:r>
              <a:rPr lang="en-US" sz="1800"/>
              <a:t> Leaves are all valid heaps (implicit)</a:t>
            </a:r>
          </a:p>
        </p:txBody>
      </p:sp>
      <p:sp>
        <p:nvSpPr>
          <p:cNvPr id="180232" name="AutoShape 8"/>
          <p:cNvSpPr>
            <a:spLocks noChangeArrowheads="1"/>
          </p:cNvSpPr>
          <p:nvPr/>
        </p:nvSpPr>
        <p:spPr bwMode="auto">
          <a:xfrm>
            <a:off x="4502150" y="2921000"/>
            <a:ext cx="588963" cy="277813"/>
          </a:xfrm>
          <a:prstGeom prst="rightArrow">
            <a:avLst>
              <a:gd name="adj1" fmla="val 50000"/>
              <a:gd name="adj2" fmla="val 53000"/>
            </a:avLst>
          </a:prstGeom>
          <a:solidFill>
            <a:schemeClr val="accent1"/>
          </a:solidFill>
          <a:ln w="9525">
            <a:solidFill>
              <a:schemeClr val="tx1"/>
            </a:solidFill>
            <a:miter lim="800000"/>
            <a:headEnd/>
            <a:tailEnd/>
          </a:ln>
        </p:spPr>
        <p:txBody>
          <a:bodyPr wrap="none" anchor="ctr"/>
          <a:lstStyle/>
          <a:p>
            <a:endParaRPr lang="en-US"/>
          </a:p>
        </p:txBody>
      </p:sp>
      <p:sp>
        <p:nvSpPr>
          <p:cNvPr id="180233" name="Oval 6"/>
          <p:cNvSpPr>
            <a:spLocks noChangeArrowheads="1"/>
          </p:cNvSpPr>
          <p:nvPr/>
        </p:nvSpPr>
        <p:spPr bwMode="auto">
          <a:xfrm>
            <a:off x="7005638" y="3559175"/>
            <a:ext cx="533400" cy="533400"/>
          </a:xfrm>
          <a:prstGeom prst="ellipse">
            <a:avLst/>
          </a:prstGeom>
          <a:noFill/>
          <a:ln w="28575" algn="ctr">
            <a:solidFill>
              <a:srgbClr val="FF0000"/>
            </a:solidFill>
            <a:round/>
            <a:headEnd/>
            <a:tailEnd/>
          </a:ln>
        </p:spPr>
        <p:txBody>
          <a:bodyPr/>
          <a:lstStyle/>
          <a:p>
            <a:endParaRPr lang="en-US" sz="1800"/>
          </a:p>
        </p:txBody>
      </p:sp>
      <p:sp>
        <p:nvSpPr>
          <p:cNvPr id="180234" name="AutoShape 10"/>
          <p:cNvSpPr>
            <a:spLocks/>
          </p:cNvSpPr>
          <p:nvPr/>
        </p:nvSpPr>
        <p:spPr bwMode="auto">
          <a:xfrm>
            <a:off x="4416425" y="2122488"/>
            <a:ext cx="1201738" cy="609600"/>
          </a:xfrm>
          <a:prstGeom prst="borderCallout2">
            <a:avLst>
              <a:gd name="adj1" fmla="val 18750"/>
              <a:gd name="adj2" fmla="val -6343"/>
              <a:gd name="adj3" fmla="val 18750"/>
              <a:gd name="adj4" fmla="val -12153"/>
              <a:gd name="adj5" fmla="val 210157"/>
              <a:gd name="adj6" fmla="val -18231"/>
            </a:avLst>
          </a:prstGeom>
          <a:solidFill>
            <a:schemeClr val="accent1"/>
          </a:solidFill>
          <a:ln w="9525">
            <a:solidFill>
              <a:schemeClr val="tx1"/>
            </a:solidFill>
            <a:miter lim="800000"/>
            <a:headEnd/>
            <a:tailEnd/>
          </a:ln>
        </p:spPr>
        <p:txBody>
          <a:bodyPr/>
          <a:lstStyle/>
          <a:p>
            <a:pPr algn="ctr"/>
            <a:r>
              <a:rPr lang="en-US" sz="1800"/>
              <a:t>Nothing to do</a:t>
            </a:r>
          </a:p>
        </p:txBody>
      </p:sp>
      <p:sp>
        <p:nvSpPr>
          <p:cNvPr id="180235" name="AutoShape 11"/>
          <p:cNvSpPr>
            <a:spLocks/>
          </p:cNvSpPr>
          <p:nvPr/>
        </p:nvSpPr>
        <p:spPr bwMode="auto">
          <a:xfrm>
            <a:off x="7439025" y="1612900"/>
            <a:ext cx="1201738" cy="1144588"/>
          </a:xfrm>
          <a:prstGeom prst="borderCallout2">
            <a:avLst>
              <a:gd name="adj1" fmla="val 9986"/>
              <a:gd name="adj2" fmla="val -6343"/>
              <a:gd name="adj3" fmla="val 9986"/>
              <a:gd name="adj4" fmla="val -12153"/>
              <a:gd name="adj5" fmla="val 158667"/>
              <a:gd name="adj6" fmla="val -18231"/>
            </a:avLst>
          </a:prstGeom>
          <a:solidFill>
            <a:schemeClr val="accent1"/>
          </a:solidFill>
          <a:ln w="9525">
            <a:solidFill>
              <a:schemeClr val="tx1"/>
            </a:solidFill>
            <a:miter lim="800000"/>
            <a:headEnd/>
            <a:tailEnd/>
          </a:ln>
        </p:spPr>
        <p:txBody>
          <a:bodyPr/>
          <a:lstStyle/>
          <a:p>
            <a:pPr algn="ctr"/>
            <a:r>
              <a:rPr lang="en-US" sz="1800"/>
              <a:t>Swap with left child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0234"/>
                                        </p:tgtEl>
                                        <p:attrNameLst>
                                          <p:attrName>style.visibility</p:attrName>
                                        </p:attrNameLst>
                                      </p:cBhvr>
                                      <p:to>
                                        <p:strVal val="visible"/>
                                      </p:to>
                                    </p:set>
                                    <p:animEffect transition="in" filter="blinds(horizontal)">
                                      <p:cBhvr>
                                        <p:cTn id="7" dur="500"/>
                                        <p:tgtEl>
                                          <p:spTgt spid="18023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0232"/>
                                        </p:tgtEl>
                                        <p:attrNameLst>
                                          <p:attrName>style.visibility</p:attrName>
                                        </p:attrNameLst>
                                      </p:cBhvr>
                                      <p:to>
                                        <p:strVal val="visible"/>
                                      </p:to>
                                    </p:set>
                                    <p:animEffect transition="in" filter="blinds(horizontal)">
                                      <p:cBhvr>
                                        <p:cTn id="12" dur="500"/>
                                        <p:tgtEl>
                                          <p:spTgt spid="18023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0233"/>
                                        </p:tgtEl>
                                        <p:attrNameLst>
                                          <p:attrName>style.visibility</p:attrName>
                                        </p:attrNameLst>
                                      </p:cBhvr>
                                      <p:to>
                                        <p:strVal val="visible"/>
                                      </p:to>
                                    </p:set>
                                    <p:animEffect transition="in" filter="blinds(horizontal)">
                                      <p:cBhvr>
                                        <p:cTn id="17" dur="500"/>
                                        <p:tgtEl>
                                          <p:spTgt spid="18023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80235"/>
                                        </p:tgtEl>
                                        <p:attrNameLst>
                                          <p:attrName>style.visibility</p:attrName>
                                        </p:attrNameLst>
                                      </p:cBhvr>
                                      <p:to>
                                        <p:strVal val="visible"/>
                                      </p:to>
                                    </p:set>
                                    <p:animEffect transition="in" filter="blinds(horizontal)">
                                      <p:cBhvr>
                                        <p:cTn id="22" dur="500"/>
                                        <p:tgtEl>
                                          <p:spTgt spid="180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32" grpId="0" animBg="1"/>
      <p:bldP spid="180233" grpId="0" animBg="1"/>
      <p:bldP spid="180234" grpId="0" animBg="1"/>
      <p:bldP spid="18023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e Placeholder 12"/>
          <p:cNvSpPr>
            <a:spLocks noGrp="1"/>
          </p:cNvSpPr>
          <p:nvPr>
            <p:ph type="dt" sz="quarter" idx="10"/>
          </p:nvPr>
        </p:nvSpPr>
        <p:spPr/>
        <p:txBody>
          <a:bodyPr/>
          <a:lstStyle/>
          <a:p>
            <a:pPr>
              <a:defRPr/>
            </a:pPr>
            <a:r>
              <a:rPr lang="en-US" smtClean="0"/>
              <a:t>Dept. Of  IT</a:t>
            </a:r>
            <a:endParaRPr lang="en-US"/>
          </a:p>
        </p:txBody>
      </p:sp>
      <p:sp>
        <p:nvSpPr>
          <p:cNvPr id="38924" name="Footer Placeholder 11"/>
          <p:cNvSpPr>
            <a:spLocks noGrp="1"/>
          </p:cNvSpPr>
          <p:nvPr>
            <p:ph type="ftr" sz="quarter" idx="11"/>
          </p:nvPr>
        </p:nvSpPr>
        <p:spPr/>
        <p:txBody>
          <a:bodyPr/>
          <a:lstStyle/>
          <a:p>
            <a:pPr>
              <a:defRPr/>
            </a:pPr>
            <a:r>
              <a:rPr lang="en-US"/>
              <a:t>Data Structures</a:t>
            </a:r>
          </a:p>
        </p:txBody>
      </p:sp>
      <p:sp>
        <p:nvSpPr>
          <p:cNvPr id="11" name="Slide Number Placeholder 10"/>
          <p:cNvSpPr>
            <a:spLocks noGrp="1"/>
          </p:cNvSpPr>
          <p:nvPr>
            <p:ph type="sldNum" sz="quarter" idx="12"/>
          </p:nvPr>
        </p:nvSpPr>
        <p:spPr/>
        <p:txBody>
          <a:bodyPr/>
          <a:lstStyle/>
          <a:p>
            <a:pPr>
              <a:defRPr/>
            </a:pPr>
            <a:fld id="{C847DBC8-0260-496E-BDF3-0F52D9768F46}" type="slidenum">
              <a:rPr lang="en-US"/>
              <a:pPr>
                <a:defRPr/>
              </a:pPr>
              <a:t>28</a:t>
            </a:fld>
            <a:endParaRPr lang="en-US"/>
          </a:p>
        </p:txBody>
      </p:sp>
      <p:sp>
        <p:nvSpPr>
          <p:cNvPr id="29701" name="Title 1"/>
          <p:cNvSpPr>
            <a:spLocks noGrp="1"/>
          </p:cNvSpPr>
          <p:nvPr>
            <p:ph type="title" idx="4294967295"/>
          </p:nvPr>
        </p:nvSpPr>
        <p:spPr>
          <a:xfrm>
            <a:off x="1350963" y="214313"/>
            <a:ext cx="7793037" cy="1462087"/>
          </a:xfrm>
        </p:spPr>
        <p:txBody>
          <a:bodyPr/>
          <a:lstStyle/>
          <a:p>
            <a:r>
              <a:rPr lang="en-US" smtClean="0"/>
              <a:t>BuildHeap Example</a:t>
            </a:r>
          </a:p>
        </p:txBody>
      </p:sp>
      <p:sp>
        <p:nvSpPr>
          <p:cNvPr id="4" name="Slide Number Placeholder 3"/>
          <p:cNvSpPr txBox="1">
            <a:spLocks noGrp="1"/>
          </p:cNvSpPr>
          <p:nvPr/>
        </p:nvSpPr>
        <p:spPr bwMode="auto">
          <a:xfrm>
            <a:off x="7042150" y="6243638"/>
            <a:ext cx="1905000" cy="457200"/>
          </a:xfrm>
          <a:prstGeom prst="rect">
            <a:avLst/>
          </a:prstGeom>
          <a:noFill/>
          <a:ln>
            <a:miter lim="800000"/>
            <a:headEnd/>
            <a:tailEnd/>
          </a:ln>
        </p:spPr>
        <p:txBody>
          <a:bodyPr anchor="b"/>
          <a:lstStyle/>
          <a:p>
            <a:pPr algn="r" eaLnBrk="1" hangingPunct="1">
              <a:defRPr/>
            </a:pPr>
            <a:fld id="{49AA67C3-C0DB-4200-88FB-8D5BD57CC91A}" type="slidenum">
              <a:rPr lang="en-US" sz="1400">
                <a:latin typeface="+mn-lt"/>
              </a:rPr>
              <a:pPr algn="r" eaLnBrk="1" hangingPunct="1">
                <a:defRPr/>
              </a:pPr>
              <a:t>28</a:t>
            </a:fld>
            <a:endParaRPr lang="en-US" sz="1400">
              <a:latin typeface="+mn-lt"/>
            </a:endParaRPr>
          </a:p>
        </p:txBody>
      </p:sp>
      <p:pic>
        <p:nvPicPr>
          <p:cNvPr id="29703" name="Picture 5" descr="fig06_16.gif"/>
          <p:cNvPicPr>
            <a:picLocks noChangeAspect="1"/>
          </p:cNvPicPr>
          <p:nvPr/>
        </p:nvPicPr>
        <p:blipFill>
          <a:blip r:embed="rId3"/>
          <a:srcRect/>
          <a:stretch>
            <a:fillRect/>
          </a:stretch>
        </p:blipFill>
        <p:spPr bwMode="auto">
          <a:xfrm>
            <a:off x="773113" y="2276475"/>
            <a:ext cx="7978775" cy="2420938"/>
          </a:xfrm>
          <a:prstGeom prst="rect">
            <a:avLst/>
          </a:prstGeom>
          <a:noFill/>
          <a:ln w="9525">
            <a:noFill/>
            <a:miter lim="800000"/>
            <a:headEnd/>
            <a:tailEnd/>
          </a:ln>
        </p:spPr>
      </p:pic>
      <p:sp>
        <p:nvSpPr>
          <p:cNvPr id="29704" name="Oval 6"/>
          <p:cNvSpPr>
            <a:spLocks noChangeArrowheads="1"/>
          </p:cNvSpPr>
          <p:nvPr/>
        </p:nvSpPr>
        <p:spPr bwMode="auto">
          <a:xfrm>
            <a:off x="1984375" y="3562350"/>
            <a:ext cx="533400" cy="533400"/>
          </a:xfrm>
          <a:prstGeom prst="ellipse">
            <a:avLst/>
          </a:prstGeom>
          <a:noFill/>
          <a:ln w="28575" algn="ctr">
            <a:solidFill>
              <a:srgbClr val="FF0000"/>
            </a:solidFill>
            <a:round/>
            <a:headEnd/>
            <a:tailEnd/>
          </a:ln>
        </p:spPr>
        <p:txBody>
          <a:bodyPr/>
          <a:lstStyle/>
          <a:p>
            <a:endParaRPr lang="en-US" sz="1800"/>
          </a:p>
        </p:txBody>
      </p:sp>
      <p:sp>
        <p:nvSpPr>
          <p:cNvPr id="184326" name="Oval 7"/>
          <p:cNvSpPr>
            <a:spLocks noChangeArrowheads="1"/>
          </p:cNvSpPr>
          <p:nvPr/>
        </p:nvSpPr>
        <p:spPr bwMode="auto">
          <a:xfrm>
            <a:off x="4984750" y="3548063"/>
            <a:ext cx="533400" cy="533400"/>
          </a:xfrm>
          <a:prstGeom prst="ellipse">
            <a:avLst/>
          </a:prstGeom>
          <a:noFill/>
          <a:ln w="28575" algn="ctr">
            <a:solidFill>
              <a:srgbClr val="FF0000"/>
            </a:solidFill>
            <a:round/>
            <a:headEnd/>
            <a:tailEnd/>
          </a:ln>
        </p:spPr>
        <p:txBody>
          <a:bodyPr/>
          <a:lstStyle/>
          <a:p>
            <a:endParaRPr lang="en-US" sz="1800"/>
          </a:p>
        </p:txBody>
      </p:sp>
      <p:sp>
        <p:nvSpPr>
          <p:cNvPr id="184328" name="AutoShape 8"/>
          <p:cNvSpPr>
            <a:spLocks noChangeArrowheads="1"/>
          </p:cNvSpPr>
          <p:nvPr/>
        </p:nvSpPr>
        <p:spPr bwMode="auto">
          <a:xfrm>
            <a:off x="4306888" y="2921000"/>
            <a:ext cx="646112" cy="381000"/>
          </a:xfrm>
          <a:prstGeom prst="rightArrow">
            <a:avLst>
              <a:gd name="adj1" fmla="val 50000"/>
              <a:gd name="adj2" fmla="val 42396"/>
            </a:avLst>
          </a:prstGeom>
          <a:solidFill>
            <a:schemeClr val="accent1"/>
          </a:solidFill>
          <a:ln w="9525">
            <a:solidFill>
              <a:schemeClr val="tx1"/>
            </a:solidFill>
            <a:miter lim="800000"/>
            <a:headEnd/>
            <a:tailEnd/>
          </a:ln>
        </p:spPr>
        <p:txBody>
          <a:bodyPr wrap="none" anchor="ctr"/>
          <a:lstStyle/>
          <a:p>
            <a:endParaRPr lang="en-US"/>
          </a:p>
        </p:txBody>
      </p:sp>
      <p:sp>
        <p:nvSpPr>
          <p:cNvPr id="29707" name="Text Box 9"/>
          <p:cNvSpPr txBox="1">
            <a:spLocks noChangeArrowheads="1"/>
          </p:cNvSpPr>
          <p:nvPr/>
        </p:nvSpPr>
        <p:spPr bwMode="auto">
          <a:xfrm>
            <a:off x="935038" y="5568950"/>
            <a:ext cx="4543425" cy="366713"/>
          </a:xfrm>
          <a:prstGeom prst="rect">
            <a:avLst/>
          </a:prstGeom>
          <a:noFill/>
          <a:ln w="9525">
            <a:noFill/>
            <a:miter lim="800000"/>
            <a:headEnd/>
            <a:tailEnd/>
          </a:ln>
        </p:spPr>
        <p:txBody>
          <a:bodyPr wrap="none">
            <a:spAutoFit/>
          </a:bodyPr>
          <a:lstStyle/>
          <a:p>
            <a:r>
              <a:rPr lang="en-US" sz="1800">
                <a:solidFill>
                  <a:schemeClr val="folHlink"/>
                </a:solidFill>
              </a:rPr>
              <a:t>Dotted lines show path of percolating down</a:t>
            </a:r>
          </a:p>
        </p:txBody>
      </p:sp>
      <p:sp>
        <p:nvSpPr>
          <p:cNvPr id="184330" name="AutoShape 10"/>
          <p:cNvSpPr>
            <a:spLocks/>
          </p:cNvSpPr>
          <p:nvPr/>
        </p:nvSpPr>
        <p:spPr bwMode="auto">
          <a:xfrm>
            <a:off x="7188200" y="1304925"/>
            <a:ext cx="1201738" cy="962025"/>
          </a:xfrm>
          <a:prstGeom prst="borderCallout2">
            <a:avLst>
              <a:gd name="adj1" fmla="val 11880"/>
              <a:gd name="adj2" fmla="val -6343"/>
              <a:gd name="adj3" fmla="val 11880"/>
              <a:gd name="adj4" fmla="val -81375"/>
              <a:gd name="adj5" fmla="val 218153"/>
              <a:gd name="adj6" fmla="val -159972"/>
            </a:avLst>
          </a:prstGeom>
          <a:solidFill>
            <a:schemeClr val="accent1"/>
          </a:solidFill>
          <a:ln w="9525">
            <a:solidFill>
              <a:schemeClr val="tx1"/>
            </a:solidFill>
            <a:miter lim="800000"/>
            <a:headEnd/>
            <a:tailEnd/>
          </a:ln>
        </p:spPr>
        <p:txBody>
          <a:bodyPr/>
          <a:lstStyle/>
          <a:p>
            <a:pPr algn="ctr"/>
            <a:r>
              <a:rPr lang="en-US" sz="1800"/>
              <a:t>Swap with right child</a:t>
            </a:r>
          </a:p>
        </p:txBody>
      </p:sp>
      <p:sp>
        <p:nvSpPr>
          <p:cNvPr id="184331" name="AutoShape 11"/>
          <p:cNvSpPr>
            <a:spLocks/>
          </p:cNvSpPr>
          <p:nvPr/>
        </p:nvSpPr>
        <p:spPr bwMode="auto">
          <a:xfrm>
            <a:off x="3683000" y="1936750"/>
            <a:ext cx="1201738" cy="609600"/>
          </a:xfrm>
          <a:prstGeom prst="borderCallout2">
            <a:avLst>
              <a:gd name="adj1" fmla="val 18750"/>
              <a:gd name="adj2" fmla="val -6343"/>
              <a:gd name="adj3" fmla="val 18750"/>
              <a:gd name="adj4" fmla="val -51653"/>
              <a:gd name="adj5" fmla="val 258856"/>
              <a:gd name="adj6" fmla="val -99074"/>
            </a:avLst>
          </a:prstGeom>
          <a:solidFill>
            <a:schemeClr val="accent1"/>
          </a:solidFill>
          <a:ln w="9525">
            <a:solidFill>
              <a:schemeClr val="tx1"/>
            </a:solidFill>
            <a:miter lim="800000"/>
            <a:headEnd/>
            <a:tailEnd/>
          </a:ln>
        </p:spPr>
        <p:txBody>
          <a:bodyPr/>
          <a:lstStyle/>
          <a:p>
            <a:pPr algn="ctr"/>
            <a:r>
              <a:rPr lang="en-US" sz="1800"/>
              <a:t>Nothing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331"/>
                                        </p:tgtEl>
                                        <p:attrNameLst>
                                          <p:attrName>style.visibility</p:attrName>
                                        </p:attrNameLst>
                                      </p:cBhvr>
                                      <p:to>
                                        <p:strVal val="visible"/>
                                      </p:to>
                                    </p:set>
                                    <p:animEffect transition="in" filter="blinds(horizontal)">
                                      <p:cBhvr>
                                        <p:cTn id="7" dur="500"/>
                                        <p:tgtEl>
                                          <p:spTgt spid="18433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4328"/>
                                        </p:tgtEl>
                                        <p:attrNameLst>
                                          <p:attrName>style.visibility</p:attrName>
                                        </p:attrNameLst>
                                      </p:cBhvr>
                                      <p:to>
                                        <p:strVal val="visible"/>
                                      </p:to>
                                    </p:set>
                                    <p:animEffect transition="in" filter="blinds(horizontal)">
                                      <p:cBhvr>
                                        <p:cTn id="12" dur="500"/>
                                        <p:tgtEl>
                                          <p:spTgt spid="18432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4326"/>
                                        </p:tgtEl>
                                        <p:attrNameLst>
                                          <p:attrName>style.visibility</p:attrName>
                                        </p:attrNameLst>
                                      </p:cBhvr>
                                      <p:to>
                                        <p:strVal val="visible"/>
                                      </p:to>
                                    </p:set>
                                    <p:animEffect transition="in" filter="blinds(horizontal)">
                                      <p:cBhvr>
                                        <p:cTn id="17" dur="500"/>
                                        <p:tgtEl>
                                          <p:spTgt spid="18432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84330"/>
                                        </p:tgtEl>
                                        <p:attrNameLst>
                                          <p:attrName>style.visibility</p:attrName>
                                        </p:attrNameLst>
                                      </p:cBhvr>
                                      <p:to>
                                        <p:strVal val="visible"/>
                                      </p:to>
                                    </p:set>
                                    <p:animEffect transition="in" filter="blinds(horizontal)">
                                      <p:cBhvr>
                                        <p:cTn id="22" dur="500"/>
                                        <p:tgtEl>
                                          <p:spTgt spid="1843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6" grpId="0" animBg="1"/>
      <p:bldP spid="184328" grpId="0" animBg="1"/>
      <p:bldP spid="184330" grpId="0" animBg="1"/>
      <p:bldP spid="18433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BuildHeap Example</a:t>
            </a:r>
          </a:p>
        </p:txBody>
      </p:sp>
      <p:sp>
        <p:nvSpPr>
          <p:cNvPr id="13" name="Date Placeholder 12"/>
          <p:cNvSpPr>
            <a:spLocks noGrp="1"/>
          </p:cNvSpPr>
          <p:nvPr>
            <p:ph type="dt" sz="quarter" idx="10"/>
          </p:nvPr>
        </p:nvSpPr>
        <p:spPr/>
        <p:txBody>
          <a:bodyPr/>
          <a:lstStyle/>
          <a:p>
            <a:pPr>
              <a:defRPr/>
            </a:pPr>
            <a:r>
              <a:rPr lang="en-US" smtClean="0"/>
              <a:t>Dept. Of  IT</a:t>
            </a:r>
            <a:endParaRPr lang="en-US"/>
          </a:p>
        </p:txBody>
      </p:sp>
      <p:sp>
        <p:nvSpPr>
          <p:cNvPr id="39948" name="Footer Placeholder 11"/>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190E9B26-C5F8-4BE2-85FF-DBF31222D16F}" type="slidenum">
              <a:rPr lang="en-US"/>
              <a:pPr>
                <a:defRPr/>
              </a:pPr>
              <a:t>29</a:t>
            </a:fld>
            <a:endParaRPr lang="en-US"/>
          </a:p>
        </p:txBody>
      </p:sp>
      <p:pic>
        <p:nvPicPr>
          <p:cNvPr id="30726" name="Picture 5" descr="fig06_17.gif"/>
          <p:cNvPicPr>
            <a:picLocks noChangeAspect="1"/>
          </p:cNvPicPr>
          <p:nvPr/>
        </p:nvPicPr>
        <p:blipFill>
          <a:blip r:embed="rId3"/>
          <a:srcRect/>
          <a:stretch>
            <a:fillRect/>
          </a:stretch>
        </p:blipFill>
        <p:spPr bwMode="auto">
          <a:xfrm>
            <a:off x="773113" y="2276475"/>
            <a:ext cx="7967662" cy="2417763"/>
          </a:xfrm>
          <a:prstGeom prst="rect">
            <a:avLst/>
          </a:prstGeom>
          <a:noFill/>
          <a:ln w="9525">
            <a:noFill/>
            <a:miter lim="800000"/>
            <a:headEnd/>
            <a:tailEnd/>
          </a:ln>
        </p:spPr>
      </p:pic>
      <p:sp>
        <p:nvSpPr>
          <p:cNvPr id="28677" name="Oval 6"/>
          <p:cNvSpPr>
            <a:spLocks noChangeArrowheads="1"/>
          </p:cNvSpPr>
          <p:nvPr/>
        </p:nvSpPr>
        <p:spPr bwMode="auto">
          <a:xfrm>
            <a:off x="3486150" y="2876550"/>
            <a:ext cx="533400" cy="533400"/>
          </a:xfrm>
          <a:prstGeom prst="ellipse">
            <a:avLst/>
          </a:prstGeom>
          <a:noFill/>
          <a:ln w="28575" algn="ctr">
            <a:solidFill>
              <a:srgbClr val="FF0000"/>
            </a:solidFill>
            <a:round/>
            <a:headEnd/>
            <a:tailEnd/>
          </a:ln>
        </p:spPr>
        <p:txBody>
          <a:bodyPr/>
          <a:lstStyle/>
          <a:p>
            <a:endParaRPr lang="en-US" sz="1800"/>
          </a:p>
        </p:txBody>
      </p:sp>
      <p:sp>
        <p:nvSpPr>
          <p:cNvPr id="28678" name="Oval 7"/>
          <p:cNvSpPr>
            <a:spLocks noChangeArrowheads="1"/>
          </p:cNvSpPr>
          <p:nvPr/>
        </p:nvSpPr>
        <p:spPr bwMode="auto">
          <a:xfrm>
            <a:off x="5492750" y="2873375"/>
            <a:ext cx="533400" cy="533400"/>
          </a:xfrm>
          <a:prstGeom prst="ellipse">
            <a:avLst/>
          </a:prstGeom>
          <a:noFill/>
          <a:ln w="28575" algn="ctr">
            <a:solidFill>
              <a:srgbClr val="FF0000"/>
            </a:solidFill>
            <a:round/>
            <a:headEnd/>
            <a:tailEnd/>
          </a:ln>
        </p:spPr>
        <p:txBody>
          <a:bodyPr/>
          <a:lstStyle/>
          <a:p>
            <a:endParaRPr lang="en-US" sz="1800"/>
          </a:p>
        </p:txBody>
      </p:sp>
      <p:sp>
        <p:nvSpPr>
          <p:cNvPr id="28679" name="AutoShape 7"/>
          <p:cNvSpPr>
            <a:spLocks noChangeArrowheads="1"/>
          </p:cNvSpPr>
          <p:nvPr/>
        </p:nvSpPr>
        <p:spPr bwMode="auto">
          <a:xfrm>
            <a:off x="4306888" y="2921000"/>
            <a:ext cx="646112" cy="381000"/>
          </a:xfrm>
          <a:prstGeom prst="rightArrow">
            <a:avLst>
              <a:gd name="adj1" fmla="val 50000"/>
              <a:gd name="adj2" fmla="val 42396"/>
            </a:avLst>
          </a:prstGeom>
          <a:solidFill>
            <a:schemeClr val="accent1"/>
          </a:solidFill>
          <a:ln w="9525">
            <a:solidFill>
              <a:schemeClr val="tx1"/>
            </a:solidFill>
            <a:miter lim="800000"/>
            <a:headEnd/>
            <a:tailEnd/>
          </a:ln>
        </p:spPr>
        <p:txBody>
          <a:bodyPr wrap="none" anchor="ctr"/>
          <a:lstStyle/>
          <a:p>
            <a:endParaRPr lang="en-US"/>
          </a:p>
        </p:txBody>
      </p:sp>
      <p:sp>
        <p:nvSpPr>
          <p:cNvPr id="30730" name="Text Box 8"/>
          <p:cNvSpPr txBox="1">
            <a:spLocks noChangeArrowheads="1"/>
          </p:cNvSpPr>
          <p:nvPr/>
        </p:nvSpPr>
        <p:spPr bwMode="auto">
          <a:xfrm>
            <a:off x="935038" y="5568950"/>
            <a:ext cx="4543425" cy="366713"/>
          </a:xfrm>
          <a:prstGeom prst="rect">
            <a:avLst/>
          </a:prstGeom>
          <a:noFill/>
          <a:ln w="9525">
            <a:noFill/>
            <a:miter lim="800000"/>
            <a:headEnd/>
            <a:tailEnd/>
          </a:ln>
        </p:spPr>
        <p:txBody>
          <a:bodyPr wrap="none">
            <a:spAutoFit/>
          </a:bodyPr>
          <a:lstStyle/>
          <a:p>
            <a:r>
              <a:rPr lang="en-US" sz="1800">
                <a:solidFill>
                  <a:schemeClr val="folHlink"/>
                </a:solidFill>
              </a:rPr>
              <a:t>Dotted lines show path of percolating down</a:t>
            </a:r>
          </a:p>
        </p:txBody>
      </p:sp>
      <p:sp>
        <p:nvSpPr>
          <p:cNvPr id="28681" name="AutoShape 9"/>
          <p:cNvSpPr>
            <a:spLocks/>
          </p:cNvSpPr>
          <p:nvPr/>
        </p:nvSpPr>
        <p:spPr bwMode="auto">
          <a:xfrm>
            <a:off x="4175125" y="1809750"/>
            <a:ext cx="1201738" cy="609600"/>
          </a:xfrm>
          <a:prstGeom prst="borderCallout2">
            <a:avLst>
              <a:gd name="adj1" fmla="val 18750"/>
              <a:gd name="adj2" fmla="val -6343"/>
              <a:gd name="adj3" fmla="val 18750"/>
              <a:gd name="adj4" fmla="val -19023"/>
              <a:gd name="adj5" fmla="val 157292"/>
              <a:gd name="adj6" fmla="val -32231"/>
            </a:avLst>
          </a:prstGeom>
          <a:solidFill>
            <a:schemeClr val="accent1"/>
          </a:solidFill>
          <a:ln w="9525">
            <a:solidFill>
              <a:schemeClr val="tx1"/>
            </a:solidFill>
            <a:miter lim="800000"/>
            <a:headEnd/>
            <a:tailEnd/>
          </a:ln>
        </p:spPr>
        <p:txBody>
          <a:bodyPr/>
          <a:lstStyle/>
          <a:p>
            <a:pPr algn="ctr"/>
            <a:r>
              <a:rPr lang="en-US" sz="1800"/>
              <a:t>Nothing to do</a:t>
            </a:r>
          </a:p>
        </p:txBody>
      </p:sp>
      <p:sp>
        <p:nvSpPr>
          <p:cNvPr id="28682" name="AutoShape 10"/>
          <p:cNvSpPr>
            <a:spLocks/>
          </p:cNvSpPr>
          <p:nvPr/>
        </p:nvSpPr>
        <p:spPr bwMode="auto">
          <a:xfrm>
            <a:off x="6946900" y="684213"/>
            <a:ext cx="1638300" cy="1341437"/>
          </a:xfrm>
          <a:prstGeom prst="borderCallout2">
            <a:avLst>
              <a:gd name="adj1" fmla="val 8519"/>
              <a:gd name="adj2" fmla="val -4653"/>
              <a:gd name="adj3" fmla="val 8519"/>
              <a:gd name="adj4" fmla="val -37014"/>
              <a:gd name="adj5" fmla="val 157514"/>
              <a:gd name="adj6" fmla="val -70931"/>
            </a:avLst>
          </a:prstGeom>
          <a:solidFill>
            <a:schemeClr val="accent1"/>
          </a:solidFill>
          <a:ln w="9525">
            <a:solidFill>
              <a:schemeClr val="tx1"/>
            </a:solidFill>
            <a:miter lim="800000"/>
            <a:headEnd/>
            <a:tailEnd/>
          </a:ln>
        </p:spPr>
        <p:txBody>
          <a:bodyPr/>
          <a:lstStyle/>
          <a:p>
            <a:pPr algn="ctr"/>
            <a:r>
              <a:rPr lang="en-US" sz="1800"/>
              <a:t>Swap with right child</a:t>
            </a:r>
          </a:p>
          <a:p>
            <a:pPr algn="ctr"/>
            <a:r>
              <a:rPr lang="en-US" sz="1800"/>
              <a:t>&amp; then with 60</a:t>
            </a:r>
          </a:p>
        </p:txBody>
      </p:sp>
      <p:sp>
        <p:nvSpPr>
          <p:cNvPr id="28683" name="Oval 7"/>
          <p:cNvSpPr>
            <a:spLocks noChangeArrowheads="1"/>
          </p:cNvSpPr>
          <p:nvPr/>
        </p:nvSpPr>
        <p:spPr bwMode="auto">
          <a:xfrm>
            <a:off x="5997575" y="3532188"/>
            <a:ext cx="533400" cy="533400"/>
          </a:xfrm>
          <a:prstGeom prst="ellipse">
            <a:avLst/>
          </a:prstGeom>
          <a:noFill/>
          <a:ln w="28575" algn="ctr">
            <a:solidFill>
              <a:srgbClr val="FF0000"/>
            </a:solidFill>
            <a:prstDash val="dash"/>
            <a:round/>
            <a:headEnd/>
            <a:tailEnd/>
          </a:ln>
        </p:spPr>
        <p:txBody>
          <a:bodyPr/>
          <a:lstStyle/>
          <a:p>
            <a:endParaRPr lang="en-US"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77"/>
                                        </p:tgtEl>
                                        <p:attrNameLst>
                                          <p:attrName>style.visibility</p:attrName>
                                        </p:attrNameLst>
                                      </p:cBhvr>
                                      <p:to>
                                        <p:strVal val="visible"/>
                                      </p:to>
                                    </p:set>
                                    <p:animEffect transition="in" filter="blinds(horizontal)">
                                      <p:cBhvr>
                                        <p:cTn id="7" dur="500"/>
                                        <p:tgtEl>
                                          <p:spTgt spid="2867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8681"/>
                                        </p:tgtEl>
                                        <p:attrNameLst>
                                          <p:attrName>style.visibility</p:attrName>
                                        </p:attrNameLst>
                                      </p:cBhvr>
                                      <p:to>
                                        <p:strVal val="visible"/>
                                      </p:to>
                                    </p:set>
                                    <p:animEffect transition="in" filter="blinds(horizontal)">
                                      <p:cBhvr>
                                        <p:cTn id="12" dur="500"/>
                                        <p:tgtEl>
                                          <p:spTgt spid="2868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8679"/>
                                        </p:tgtEl>
                                        <p:attrNameLst>
                                          <p:attrName>style.visibility</p:attrName>
                                        </p:attrNameLst>
                                      </p:cBhvr>
                                      <p:to>
                                        <p:strVal val="visible"/>
                                      </p:to>
                                    </p:set>
                                    <p:animEffect transition="in" filter="blinds(horizontal)">
                                      <p:cBhvr>
                                        <p:cTn id="17" dur="500"/>
                                        <p:tgtEl>
                                          <p:spTgt spid="2867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8678"/>
                                        </p:tgtEl>
                                        <p:attrNameLst>
                                          <p:attrName>style.visibility</p:attrName>
                                        </p:attrNameLst>
                                      </p:cBhvr>
                                      <p:to>
                                        <p:strVal val="visible"/>
                                      </p:to>
                                    </p:set>
                                    <p:animEffect transition="in" filter="blinds(horizontal)">
                                      <p:cBhvr>
                                        <p:cTn id="22" dur="500"/>
                                        <p:tgtEl>
                                          <p:spTgt spid="28678"/>
                                        </p:tgtEl>
                                      </p:cBhvr>
                                    </p:animEffect>
                                  </p:childTnLst>
                                </p:cTn>
                              </p:par>
                            </p:childTnLst>
                          </p:cTn>
                        </p:par>
                        <p:par>
                          <p:cTn id="23" fill="hold">
                            <p:stCondLst>
                              <p:cond delay="500"/>
                            </p:stCondLst>
                            <p:childTnLst>
                              <p:par>
                                <p:cTn id="24" presetID="3" presetClass="entr" presetSubtype="10" fill="hold" grpId="0" nodeType="afterEffect">
                                  <p:stCondLst>
                                    <p:cond delay="0"/>
                                  </p:stCondLst>
                                  <p:childTnLst>
                                    <p:set>
                                      <p:cBhvr>
                                        <p:cTn id="25" dur="1" fill="hold">
                                          <p:stCondLst>
                                            <p:cond delay="0"/>
                                          </p:stCondLst>
                                        </p:cTn>
                                        <p:tgtEl>
                                          <p:spTgt spid="28683"/>
                                        </p:tgtEl>
                                        <p:attrNameLst>
                                          <p:attrName>style.visibility</p:attrName>
                                        </p:attrNameLst>
                                      </p:cBhvr>
                                      <p:to>
                                        <p:strVal val="visible"/>
                                      </p:to>
                                    </p:set>
                                    <p:animEffect transition="in" filter="blinds(horizontal)">
                                      <p:cBhvr>
                                        <p:cTn id="26" dur="500"/>
                                        <p:tgtEl>
                                          <p:spTgt spid="28683"/>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8682"/>
                                        </p:tgtEl>
                                        <p:attrNameLst>
                                          <p:attrName>style.visibility</p:attrName>
                                        </p:attrNameLst>
                                      </p:cBhvr>
                                      <p:to>
                                        <p:strVal val="visible"/>
                                      </p:to>
                                    </p:set>
                                    <p:animEffect transition="in" filter="blinds(horizontal)">
                                      <p:cBhvr>
                                        <p:cTn id="31" dur="500"/>
                                        <p:tgtEl>
                                          <p:spTgt spid="286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animBg="1"/>
      <p:bldP spid="28678" grpId="0" animBg="1"/>
      <p:bldP spid="28679" grpId="0" animBg="1"/>
      <p:bldP spid="28681" grpId="0" animBg="1"/>
      <p:bldP spid="28682" grpId="0" animBg="1"/>
      <p:bldP spid="2868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12763" y="0"/>
            <a:ext cx="8229600" cy="1722438"/>
          </a:xfrm>
        </p:spPr>
        <p:txBody>
          <a:bodyPr rtlCol="0">
            <a:normAutofit fontScale="90000"/>
          </a:bodyPr>
          <a:lstStyle/>
          <a:p>
            <a:pPr fontAlgn="auto">
              <a:spcAft>
                <a:spcPts val="0"/>
              </a:spcAft>
              <a:defRPr/>
            </a:pPr>
            <a:r>
              <a:rPr lang="en-US" smtClean="0"/>
              <a:t>Binary Heap</a:t>
            </a:r>
            <a:br>
              <a:rPr lang="en-US" smtClean="0"/>
            </a:br>
            <a:r>
              <a:rPr lang="en-US" sz="3600" smtClean="0"/>
              <a:t>A priority queue data structure</a:t>
            </a:r>
            <a:br>
              <a:rPr lang="en-US" sz="3600" smtClean="0"/>
            </a:br>
            <a:endParaRPr lang="en-US" smtClean="0"/>
          </a:p>
        </p:txBody>
      </p:sp>
      <p:sp>
        <p:nvSpPr>
          <p:cNvPr id="6147" name="Content Placeholder 2"/>
          <p:cNvSpPr>
            <a:spLocks noGrp="1"/>
          </p:cNvSpPr>
          <p:nvPr>
            <p:ph idx="1"/>
          </p:nvPr>
        </p:nvSpPr>
        <p:spPr>
          <a:xfrm>
            <a:off x="788988" y="2017713"/>
            <a:ext cx="8166100" cy="4114800"/>
          </a:xfrm>
        </p:spPr>
        <p:txBody>
          <a:bodyPr/>
          <a:lstStyle/>
          <a:p>
            <a:r>
              <a:rPr lang="en-US" smtClean="0"/>
              <a:t>A </a:t>
            </a:r>
            <a:r>
              <a:rPr lang="en-US" u="sng" smtClean="0"/>
              <a:t>binary heap</a:t>
            </a:r>
            <a:r>
              <a:rPr lang="en-US" smtClean="0"/>
              <a:t> is a binary tree with two properties</a:t>
            </a:r>
          </a:p>
          <a:p>
            <a:pPr lvl="1"/>
            <a:r>
              <a:rPr lang="en-US" smtClean="0"/>
              <a:t>Heap Structure property</a:t>
            </a:r>
          </a:p>
          <a:p>
            <a:pPr lvl="1"/>
            <a:r>
              <a:rPr lang="en-US" smtClean="0"/>
              <a:t>Heap Order property</a:t>
            </a:r>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12293" name="Footer Placeholder 4"/>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9A3DB7E3-EDD6-4756-9652-FF688823CE16}" type="slidenum">
              <a:rPr lang="en-US"/>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BuildHeap Example</a:t>
            </a:r>
          </a:p>
        </p:txBody>
      </p:sp>
      <p:sp>
        <p:nvSpPr>
          <p:cNvPr id="13" name="Date Placeholder 12"/>
          <p:cNvSpPr>
            <a:spLocks noGrp="1"/>
          </p:cNvSpPr>
          <p:nvPr>
            <p:ph type="dt" sz="quarter" idx="10"/>
          </p:nvPr>
        </p:nvSpPr>
        <p:spPr/>
        <p:txBody>
          <a:bodyPr/>
          <a:lstStyle/>
          <a:p>
            <a:pPr>
              <a:defRPr/>
            </a:pPr>
            <a:r>
              <a:rPr lang="en-US" smtClean="0"/>
              <a:t>Dept. Of  IT</a:t>
            </a:r>
            <a:endParaRPr lang="en-US"/>
          </a:p>
        </p:txBody>
      </p:sp>
      <p:sp>
        <p:nvSpPr>
          <p:cNvPr id="40970" name="Footer Placeholder 11"/>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5EA663BE-55CD-4BF2-A952-D4A4022A09E9}" type="slidenum">
              <a:rPr lang="en-US"/>
              <a:pPr>
                <a:defRPr/>
              </a:pPr>
              <a:t>30</a:t>
            </a:fld>
            <a:endParaRPr lang="en-US"/>
          </a:p>
        </p:txBody>
      </p:sp>
      <p:pic>
        <p:nvPicPr>
          <p:cNvPr id="31750" name="Picture 5" descr="fig06_18.gif"/>
          <p:cNvPicPr>
            <a:picLocks noChangeAspect="1"/>
          </p:cNvPicPr>
          <p:nvPr/>
        </p:nvPicPr>
        <p:blipFill>
          <a:blip r:embed="rId3"/>
          <a:srcRect/>
          <a:stretch>
            <a:fillRect/>
          </a:stretch>
        </p:blipFill>
        <p:spPr bwMode="auto">
          <a:xfrm>
            <a:off x="762000" y="2276475"/>
            <a:ext cx="8001000" cy="2419350"/>
          </a:xfrm>
          <a:prstGeom prst="rect">
            <a:avLst/>
          </a:prstGeom>
          <a:noFill/>
          <a:ln w="9525">
            <a:noFill/>
            <a:miter lim="800000"/>
            <a:headEnd/>
            <a:tailEnd/>
          </a:ln>
        </p:spPr>
      </p:pic>
      <p:sp>
        <p:nvSpPr>
          <p:cNvPr id="29701" name="Oval 6"/>
          <p:cNvSpPr>
            <a:spLocks noChangeArrowheads="1"/>
          </p:cNvSpPr>
          <p:nvPr/>
        </p:nvSpPr>
        <p:spPr bwMode="auto">
          <a:xfrm>
            <a:off x="2468563" y="2212975"/>
            <a:ext cx="533400" cy="533400"/>
          </a:xfrm>
          <a:prstGeom prst="ellipse">
            <a:avLst/>
          </a:prstGeom>
          <a:noFill/>
          <a:ln w="28575" algn="ctr">
            <a:solidFill>
              <a:srgbClr val="FF0000"/>
            </a:solidFill>
            <a:round/>
            <a:headEnd/>
            <a:tailEnd/>
          </a:ln>
        </p:spPr>
        <p:txBody>
          <a:bodyPr/>
          <a:lstStyle/>
          <a:p>
            <a:endParaRPr lang="en-US" sz="1800"/>
          </a:p>
        </p:txBody>
      </p:sp>
      <p:sp>
        <p:nvSpPr>
          <p:cNvPr id="29703" name="AutoShape 7"/>
          <p:cNvSpPr>
            <a:spLocks noChangeArrowheads="1"/>
          </p:cNvSpPr>
          <p:nvPr/>
        </p:nvSpPr>
        <p:spPr bwMode="auto">
          <a:xfrm>
            <a:off x="4306888" y="2921000"/>
            <a:ext cx="646112" cy="381000"/>
          </a:xfrm>
          <a:prstGeom prst="rightArrow">
            <a:avLst>
              <a:gd name="adj1" fmla="val 50000"/>
              <a:gd name="adj2" fmla="val 42396"/>
            </a:avLst>
          </a:prstGeom>
          <a:solidFill>
            <a:schemeClr val="accent1"/>
          </a:solidFill>
          <a:ln w="9525">
            <a:solidFill>
              <a:schemeClr val="tx1"/>
            </a:solidFill>
            <a:miter lim="800000"/>
            <a:headEnd/>
            <a:tailEnd/>
          </a:ln>
        </p:spPr>
        <p:txBody>
          <a:bodyPr wrap="none" anchor="ctr"/>
          <a:lstStyle/>
          <a:p>
            <a:endParaRPr lang="en-US"/>
          </a:p>
        </p:txBody>
      </p:sp>
      <p:sp>
        <p:nvSpPr>
          <p:cNvPr id="31753" name="Text Box 8"/>
          <p:cNvSpPr txBox="1">
            <a:spLocks noChangeArrowheads="1"/>
          </p:cNvSpPr>
          <p:nvPr/>
        </p:nvSpPr>
        <p:spPr bwMode="auto">
          <a:xfrm>
            <a:off x="935038" y="5568950"/>
            <a:ext cx="4543425" cy="366713"/>
          </a:xfrm>
          <a:prstGeom prst="rect">
            <a:avLst/>
          </a:prstGeom>
          <a:noFill/>
          <a:ln w="9525">
            <a:noFill/>
            <a:miter lim="800000"/>
            <a:headEnd/>
            <a:tailEnd/>
          </a:ln>
        </p:spPr>
        <p:txBody>
          <a:bodyPr wrap="none">
            <a:spAutoFit/>
          </a:bodyPr>
          <a:lstStyle/>
          <a:p>
            <a:r>
              <a:rPr lang="en-US" sz="1800">
                <a:solidFill>
                  <a:schemeClr val="folHlink"/>
                </a:solidFill>
              </a:rPr>
              <a:t>Dotted lines show path of percolating down</a:t>
            </a:r>
          </a:p>
        </p:txBody>
      </p:sp>
      <p:grpSp>
        <p:nvGrpSpPr>
          <p:cNvPr id="2" name="Group 11"/>
          <p:cNvGrpSpPr>
            <a:grpSpLocks/>
          </p:cNvGrpSpPr>
          <p:nvPr/>
        </p:nvGrpSpPr>
        <p:grpSpPr bwMode="auto">
          <a:xfrm>
            <a:off x="1528763" y="2868613"/>
            <a:ext cx="1852612" cy="1350962"/>
            <a:chOff x="963" y="1807"/>
            <a:chExt cx="1167" cy="851"/>
          </a:xfrm>
        </p:grpSpPr>
        <p:sp>
          <p:nvSpPr>
            <p:cNvPr id="31756" name="Freeform 9"/>
            <p:cNvSpPr>
              <a:spLocks/>
            </p:cNvSpPr>
            <p:nvPr/>
          </p:nvSpPr>
          <p:spPr bwMode="auto">
            <a:xfrm>
              <a:off x="963" y="1807"/>
              <a:ext cx="739" cy="851"/>
            </a:xfrm>
            <a:custGeom>
              <a:avLst/>
              <a:gdLst>
                <a:gd name="T0" fmla="*/ 739 w 739"/>
                <a:gd name="T1" fmla="*/ 0 h 851"/>
                <a:gd name="T2" fmla="*/ 642 w 739"/>
                <a:gd name="T3" fmla="*/ 36 h 851"/>
                <a:gd name="T4" fmla="*/ 571 w 739"/>
                <a:gd name="T5" fmla="*/ 54 h 851"/>
                <a:gd name="T6" fmla="*/ 500 w 739"/>
                <a:gd name="T7" fmla="*/ 125 h 851"/>
                <a:gd name="T8" fmla="*/ 411 w 739"/>
                <a:gd name="T9" fmla="*/ 240 h 851"/>
                <a:gd name="T10" fmla="*/ 403 w 739"/>
                <a:gd name="T11" fmla="*/ 266 h 851"/>
                <a:gd name="T12" fmla="*/ 376 w 739"/>
                <a:gd name="T13" fmla="*/ 275 h 851"/>
                <a:gd name="T14" fmla="*/ 296 w 739"/>
                <a:gd name="T15" fmla="*/ 319 h 851"/>
                <a:gd name="T16" fmla="*/ 243 w 739"/>
                <a:gd name="T17" fmla="*/ 346 h 851"/>
                <a:gd name="T18" fmla="*/ 155 w 739"/>
                <a:gd name="T19" fmla="*/ 390 h 851"/>
                <a:gd name="T20" fmla="*/ 84 w 739"/>
                <a:gd name="T21" fmla="*/ 452 h 851"/>
                <a:gd name="T22" fmla="*/ 66 w 739"/>
                <a:gd name="T23" fmla="*/ 851 h 8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39"/>
                <a:gd name="T37" fmla="*/ 0 h 851"/>
                <a:gd name="T38" fmla="*/ 739 w 739"/>
                <a:gd name="T39" fmla="*/ 851 h 85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39" h="851">
                  <a:moveTo>
                    <a:pt x="739" y="0"/>
                  </a:moveTo>
                  <a:cubicBezTo>
                    <a:pt x="696" y="9"/>
                    <a:pt x="681" y="26"/>
                    <a:pt x="642" y="36"/>
                  </a:cubicBezTo>
                  <a:cubicBezTo>
                    <a:pt x="552" y="59"/>
                    <a:pt x="636" y="32"/>
                    <a:pt x="571" y="54"/>
                  </a:cubicBezTo>
                  <a:cubicBezTo>
                    <a:pt x="550" y="84"/>
                    <a:pt x="531" y="105"/>
                    <a:pt x="500" y="125"/>
                  </a:cubicBezTo>
                  <a:cubicBezTo>
                    <a:pt x="473" y="164"/>
                    <a:pt x="444" y="207"/>
                    <a:pt x="411" y="240"/>
                  </a:cubicBezTo>
                  <a:cubicBezTo>
                    <a:pt x="408" y="249"/>
                    <a:pt x="409" y="260"/>
                    <a:pt x="403" y="266"/>
                  </a:cubicBezTo>
                  <a:cubicBezTo>
                    <a:pt x="396" y="273"/>
                    <a:pt x="384" y="270"/>
                    <a:pt x="376" y="275"/>
                  </a:cubicBezTo>
                  <a:cubicBezTo>
                    <a:pt x="289" y="324"/>
                    <a:pt x="355" y="301"/>
                    <a:pt x="296" y="319"/>
                  </a:cubicBezTo>
                  <a:cubicBezTo>
                    <a:pt x="200" y="386"/>
                    <a:pt x="336" y="295"/>
                    <a:pt x="243" y="346"/>
                  </a:cubicBezTo>
                  <a:cubicBezTo>
                    <a:pt x="156" y="394"/>
                    <a:pt x="224" y="372"/>
                    <a:pt x="155" y="390"/>
                  </a:cubicBezTo>
                  <a:cubicBezTo>
                    <a:pt x="126" y="409"/>
                    <a:pt x="113" y="433"/>
                    <a:pt x="84" y="452"/>
                  </a:cubicBezTo>
                  <a:cubicBezTo>
                    <a:pt x="0" y="577"/>
                    <a:pt x="66" y="706"/>
                    <a:pt x="66" y="851"/>
                  </a:cubicBezTo>
                </a:path>
              </a:pathLst>
            </a:custGeom>
            <a:noFill/>
            <a:ln w="9525">
              <a:solidFill>
                <a:schemeClr val="hlink"/>
              </a:solidFill>
              <a:round/>
              <a:headEnd/>
              <a:tailEnd type="arrow" w="med" len="med"/>
            </a:ln>
          </p:spPr>
          <p:txBody>
            <a:bodyPr/>
            <a:lstStyle/>
            <a:p>
              <a:endParaRPr lang="en-US"/>
            </a:p>
          </p:txBody>
        </p:sp>
        <p:sp>
          <p:nvSpPr>
            <p:cNvPr id="31757" name="Text Box 10"/>
            <p:cNvSpPr txBox="1">
              <a:spLocks noChangeArrowheads="1"/>
            </p:cNvSpPr>
            <p:nvPr/>
          </p:nvSpPr>
          <p:spPr bwMode="auto">
            <a:xfrm>
              <a:off x="1334" y="1887"/>
              <a:ext cx="796" cy="231"/>
            </a:xfrm>
            <a:prstGeom prst="rect">
              <a:avLst/>
            </a:prstGeom>
            <a:noFill/>
            <a:ln w="9525">
              <a:noFill/>
              <a:miter lim="800000"/>
              <a:headEnd/>
              <a:tailEnd/>
            </a:ln>
          </p:spPr>
          <p:txBody>
            <a:bodyPr wrap="none">
              <a:spAutoFit/>
            </a:bodyPr>
            <a:lstStyle/>
            <a:p>
              <a:r>
                <a:rPr lang="en-US" sz="1800"/>
                <a:t>Swap path</a:t>
              </a:r>
            </a:p>
          </p:txBody>
        </p:sp>
      </p:grpSp>
      <p:sp>
        <p:nvSpPr>
          <p:cNvPr id="29708" name="Text Box 12"/>
          <p:cNvSpPr txBox="1">
            <a:spLocks noChangeArrowheads="1"/>
          </p:cNvSpPr>
          <p:nvPr/>
        </p:nvSpPr>
        <p:spPr bwMode="auto">
          <a:xfrm>
            <a:off x="6253163" y="5091113"/>
            <a:ext cx="1339850" cy="366712"/>
          </a:xfrm>
          <a:prstGeom prst="rect">
            <a:avLst/>
          </a:prstGeom>
          <a:noFill/>
          <a:ln w="9525">
            <a:noFill/>
            <a:miter lim="800000"/>
            <a:headEnd/>
            <a:tailEnd/>
          </a:ln>
        </p:spPr>
        <p:txBody>
          <a:bodyPr wrap="none">
            <a:spAutoFit/>
          </a:bodyPr>
          <a:lstStyle/>
          <a:p>
            <a:r>
              <a:rPr lang="en-US" sz="1800" b="1" u="sng"/>
              <a:t>Final Heap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701"/>
                                        </p:tgtEl>
                                        <p:attrNameLst>
                                          <p:attrName>style.visibility</p:attrName>
                                        </p:attrNameLst>
                                      </p:cBhvr>
                                      <p:to>
                                        <p:strVal val="visible"/>
                                      </p:to>
                                    </p:set>
                                    <p:animEffect transition="in" filter="blinds(horizontal)">
                                      <p:cBhvr>
                                        <p:cTn id="7" dur="500"/>
                                        <p:tgtEl>
                                          <p:spTgt spid="2970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9703"/>
                                        </p:tgtEl>
                                        <p:attrNameLst>
                                          <p:attrName>style.visibility</p:attrName>
                                        </p:attrNameLst>
                                      </p:cBhvr>
                                      <p:to>
                                        <p:strVal val="visible"/>
                                      </p:to>
                                    </p:set>
                                    <p:animEffect transition="in" filter="blinds(horizontal)">
                                      <p:cBhvr>
                                        <p:cTn id="17" dur="500"/>
                                        <p:tgtEl>
                                          <p:spTgt spid="29703"/>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29708"/>
                                        </p:tgtEl>
                                        <p:attrNameLst>
                                          <p:attrName>style.visibility</p:attrName>
                                        </p:attrNameLst>
                                      </p:cBhvr>
                                      <p:to>
                                        <p:strVal val="visible"/>
                                      </p:to>
                                    </p:set>
                                    <p:animEffect transition="in" filter="blinds(horizontal)">
                                      <p:cBhvr>
                                        <p:cTn id="20" dur="500"/>
                                        <p:tgtEl>
                                          <p:spTgt spid="297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1" grpId="0" animBg="1"/>
      <p:bldP spid="29703" grpId="0" animBg="1"/>
      <p:bldP spid="2970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Applications of Heaps.</a:t>
            </a:r>
          </a:p>
        </p:txBody>
      </p:sp>
      <p:sp>
        <p:nvSpPr>
          <p:cNvPr id="32771" name="Content Placeholder 2"/>
          <p:cNvSpPr>
            <a:spLocks noGrp="1"/>
          </p:cNvSpPr>
          <p:nvPr>
            <p:ph idx="1"/>
          </p:nvPr>
        </p:nvSpPr>
        <p:spPr/>
        <p:txBody>
          <a:bodyPr/>
          <a:lstStyle/>
          <a:p>
            <a:r>
              <a:rPr lang="en-US" smtClean="0"/>
              <a:t>Operating system scheduling / Priority Queue.</a:t>
            </a:r>
          </a:p>
          <a:p>
            <a:pPr lvl="1"/>
            <a:r>
              <a:rPr lang="en-US" smtClean="0"/>
              <a:t>Process jobs by priority</a:t>
            </a:r>
          </a:p>
          <a:p>
            <a:r>
              <a:rPr lang="en-US" smtClean="0"/>
              <a:t>Graph algorithms.</a:t>
            </a:r>
          </a:p>
          <a:p>
            <a:pPr lvl="1"/>
            <a:r>
              <a:rPr lang="en-US" smtClean="0"/>
              <a:t>Find shortest path</a:t>
            </a:r>
          </a:p>
          <a:p>
            <a:r>
              <a:rPr lang="en-US" smtClean="0"/>
              <a:t>Selection Problem.</a:t>
            </a:r>
          </a:p>
          <a:p>
            <a:r>
              <a:rPr lang="en-US" smtClean="0"/>
              <a:t>Heap Sort.</a:t>
            </a:r>
          </a:p>
          <a:p>
            <a:endParaRPr lang="en-US" smtClean="0"/>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45061" name="Footer Placeholder 4"/>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950244FB-428D-42C7-A7AE-629F79C3E9CF}" type="slidenum">
              <a:rPr lang="en-US"/>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mtClean="0"/>
              <a:t>An Application: </a:t>
            </a:r>
            <a:br>
              <a:rPr lang="en-US" smtClean="0"/>
            </a:br>
            <a:r>
              <a:rPr lang="en-US" smtClean="0"/>
              <a:t>The Selection Problem</a:t>
            </a:r>
          </a:p>
        </p:txBody>
      </p:sp>
      <p:sp>
        <p:nvSpPr>
          <p:cNvPr id="33795" name="Rectangle 3"/>
          <p:cNvSpPr>
            <a:spLocks noGrp="1" noChangeArrowheads="1"/>
          </p:cNvSpPr>
          <p:nvPr>
            <p:ph idx="1"/>
          </p:nvPr>
        </p:nvSpPr>
        <p:spPr/>
        <p:txBody>
          <a:bodyPr/>
          <a:lstStyle/>
          <a:p>
            <a:pPr>
              <a:lnSpc>
                <a:spcPct val="90000"/>
              </a:lnSpc>
            </a:pPr>
            <a:r>
              <a:rPr lang="en-US" smtClean="0"/>
              <a:t>Given a list of n elements, find the k</a:t>
            </a:r>
            <a:r>
              <a:rPr lang="en-US" baseline="30000" smtClean="0"/>
              <a:t>th</a:t>
            </a:r>
            <a:r>
              <a:rPr lang="en-US" smtClean="0"/>
              <a:t> smallest element</a:t>
            </a:r>
          </a:p>
          <a:p>
            <a:pPr>
              <a:lnSpc>
                <a:spcPct val="90000"/>
              </a:lnSpc>
            </a:pPr>
            <a:endParaRPr lang="en-US" smtClean="0"/>
          </a:p>
          <a:p>
            <a:pPr>
              <a:lnSpc>
                <a:spcPct val="90000"/>
              </a:lnSpc>
            </a:pPr>
            <a:r>
              <a:rPr lang="en-US" smtClean="0"/>
              <a:t>Algorithm 1:</a:t>
            </a:r>
          </a:p>
          <a:p>
            <a:pPr lvl="1">
              <a:lnSpc>
                <a:spcPct val="90000"/>
              </a:lnSpc>
            </a:pPr>
            <a:r>
              <a:rPr lang="en-US" smtClean="0"/>
              <a:t>Sort the list 		</a:t>
            </a:r>
          </a:p>
          <a:p>
            <a:pPr lvl="1">
              <a:lnSpc>
                <a:spcPct val="90000"/>
              </a:lnSpc>
            </a:pPr>
            <a:r>
              <a:rPr lang="en-US" smtClean="0"/>
              <a:t>Pick the k</a:t>
            </a:r>
            <a:r>
              <a:rPr lang="en-US" baseline="30000" smtClean="0"/>
              <a:t>th</a:t>
            </a:r>
            <a:r>
              <a:rPr lang="en-US" smtClean="0"/>
              <a:t> element </a:t>
            </a:r>
          </a:p>
          <a:p>
            <a:pPr>
              <a:lnSpc>
                <a:spcPct val="90000"/>
              </a:lnSpc>
            </a:pPr>
            <a:r>
              <a:rPr lang="en-US" smtClean="0"/>
              <a:t>A better algorithm:</a:t>
            </a:r>
          </a:p>
          <a:p>
            <a:pPr lvl="1">
              <a:lnSpc>
                <a:spcPct val="90000"/>
              </a:lnSpc>
            </a:pPr>
            <a:r>
              <a:rPr lang="en-US" smtClean="0"/>
              <a:t>Use a binary heap (minheap)</a:t>
            </a:r>
            <a:endParaRPr lang="en-US" baseline="30000" smtClean="0"/>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46085" name="Footer Placeholder 4"/>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3A167BF1-4F54-4084-877D-58CD0BE91491}" type="slidenum">
              <a:rPr lang="en-US"/>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143000" y="609600"/>
            <a:ext cx="7772400" cy="1143000"/>
          </a:xfrm>
        </p:spPr>
        <p:txBody>
          <a:bodyPr/>
          <a:lstStyle/>
          <a:p>
            <a:r>
              <a:rPr lang="en-US" sz="3600" smtClean="0"/>
              <a:t>Selection using a MinHeap</a:t>
            </a:r>
          </a:p>
        </p:txBody>
      </p:sp>
      <p:sp>
        <p:nvSpPr>
          <p:cNvPr id="34819" name="Rectangle 3"/>
          <p:cNvSpPr>
            <a:spLocks noGrp="1" noChangeArrowheads="1"/>
          </p:cNvSpPr>
          <p:nvPr>
            <p:ph idx="1"/>
          </p:nvPr>
        </p:nvSpPr>
        <p:spPr>
          <a:xfrm>
            <a:off x="457200" y="1600200"/>
            <a:ext cx="8229600" cy="4149725"/>
          </a:xfrm>
        </p:spPr>
        <p:txBody>
          <a:bodyPr/>
          <a:lstStyle/>
          <a:p>
            <a:pPr marL="609600" indent="-609600">
              <a:lnSpc>
                <a:spcPct val="90000"/>
              </a:lnSpc>
            </a:pPr>
            <a:r>
              <a:rPr lang="en-US" b="1" smtClean="0">
                <a:solidFill>
                  <a:schemeClr val="hlink"/>
                </a:solidFill>
              </a:rPr>
              <a:t>Input: n elements</a:t>
            </a:r>
          </a:p>
          <a:p>
            <a:pPr marL="609600" indent="-609600">
              <a:lnSpc>
                <a:spcPct val="90000"/>
              </a:lnSpc>
            </a:pPr>
            <a:r>
              <a:rPr lang="en-US" b="1" smtClean="0">
                <a:solidFill>
                  <a:schemeClr val="hlink"/>
                </a:solidFill>
              </a:rPr>
              <a:t>Algorithm:</a:t>
            </a:r>
            <a:endParaRPr lang="en-US" smtClean="0">
              <a:solidFill>
                <a:schemeClr val="hlink"/>
              </a:solidFill>
            </a:endParaRPr>
          </a:p>
          <a:p>
            <a:pPr marL="990600" lvl="1" indent="-533400">
              <a:lnSpc>
                <a:spcPct val="90000"/>
              </a:lnSpc>
              <a:buFont typeface="Arial" pitchFamily="34" charset="0"/>
              <a:buAutoNum type="arabicPeriod"/>
            </a:pPr>
            <a:r>
              <a:rPr lang="en-US" smtClean="0"/>
              <a:t>buildHeap(n)   			</a:t>
            </a:r>
          </a:p>
          <a:p>
            <a:pPr marL="990600" lvl="1" indent="-533400">
              <a:lnSpc>
                <a:spcPct val="90000"/>
              </a:lnSpc>
              <a:buFont typeface="Arial" pitchFamily="34" charset="0"/>
              <a:buAutoNum type="arabicPeriod"/>
            </a:pPr>
            <a:r>
              <a:rPr lang="en-US" smtClean="0"/>
              <a:t>Perform k deleteMin() operations 	</a:t>
            </a:r>
          </a:p>
          <a:p>
            <a:pPr marL="990600" lvl="1" indent="-533400">
              <a:lnSpc>
                <a:spcPct val="90000"/>
              </a:lnSpc>
              <a:buFont typeface="Arial" pitchFamily="34" charset="0"/>
              <a:buAutoNum type="arabicPeriod"/>
            </a:pPr>
            <a:r>
              <a:rPr lang="en-US" smtClean="0"/>
              <a:t>Report the k</a:t>
            </a:r>
            <a:r>
              <a:rPr lang="en-US" baseline="30000" smtClean="0"/>
              <a:t>th</a:t>
            </a:r>
            <a:r>
              <a:rPr lang="en-US" smtClean="0"/>
              <a:t> deleteMin output 	</a:t>
            </a:r>
          </a:p>
          <a:p>
            <a:pPr marL="609600" indent="-609600">
              <a:lnSpc>
                <a:spcPct val="90000"/>
              </a:lnSpc>
              <a:buFont typeface="Arial" pitchFamily="34" charset="0"/>
              <a:buChar char="–"/>
            </a:pPr>
            <a:endParaRPr lang="en-US" smtClean="0"/>
          </a:p>
          <a:p>
            <a:pPr marL="609600" indent="-609600">
              <a:lnSpc>
                <a:spcPct val="90000"/>
              </a:lnSpc>
              <a:buFont typeface="Arial" pitchFamily="34" charset="0"/>
              <a:buNone/>
            </a:pPr>
            <a:endParaRPr lang="en-US" sz="2400" smtClean="0"/>
          </a:p>
        </p:txBody>
      </p:sp>
      <p:sp>
        <p:nvSpPr>
          <p:cNvPr id="7" name="Date Placeholder 6"/>
          <p:cNvSpPr>
            <a:spLocks noGrp="1"/>
          </p:cNvSpPr>
          <p:nvPr>
            <p:ph type="dt" sz="quarter" idx="10"/>
          </p:nvPr>
        </p:nvSpPr>
        <p:spPr/>
        <p:txBody>
          <a:bodyPr/>
          <a:lstStyle/>
          <a:p>
            <a:pPr>
              <a:defRPr/>
            </a:pPr>
            <a:r>
              <a:rPr lang="en-US" smtClean="0"/>
              <a:t>Dept. Of  IT</a:t>
            </a:r>
            <a:endParaRPr lang="en-US"/>
          </a:p>
        </p:txBody>
      </p:sp>
      <p:sp>
        <p:nvSpPr>
          <p:cNvPr id="47110" name="Footer Placeholder 5"/>
          <p:cNvSpPr>
            <a:spLocks noGrp="1"/>
          </p:cNvSpPr>
          <p:nvPr>
            <p:ph type="ftr" sz="quarter" idx="11"/>
          </p:nvPr>
        </p:nvSpPr>
        <p:spPr/>
        <p:txBody>
          <a:bodyPr/>
          <a:lstStyle/>
          <a:p>
            <a:pPr>
              <a:defRPr/>
            </a:pPr>
            <a:r>
              <a:rPr lang="en-US"/>
              <a:t>Data Structures</a:t>
            </a:r>
          </a:p>
        </p:txBody>
      </p:sp>
      <p:sp>
        <p:nvSpPr>
          <p:cNvPr id="5" name="Slide Number Placeholder 4"/>
          <p:cNvSpPr>
            <a:spLocks noGrp="1"/>
          </p:cNvSpPr>
          <p:nvPr>
            <p:ph type="sldNum" sz="quarter" idx="12"/>
          </p:nvPr>
        </p:nvSpPr>
        <p:spPr/>
        <p:txBody>
          <a:bodyPr/>
          <a:lstStyle/>
          <a:p>
            <a:pPr>
              <a:defRPr/>
            </a:pPr>
            <a:fld id="{14C62013-CF21-45AC-827E-0B32270381F6}" type="slidenum">
              <a:rPr lang="en-US"/>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zh-CN" smtClean="0"/>
              <a:t>Heapsort</a:t>
            </a:r>
          </a:p>
        </p:txBody>
      </p:sp>
      <p:sp>
        <p:nvSpPr>
          <p:cNvPr id="314371" name="Rectangle 3"/>
          <p:cNvSpPr>
            <a:spLocks noGrp="1" noChangeArrowheads="1"/>
          </p:cNvSpPr>
          <p:nvPr>
            <p:ph idx="1"/>
          </p:nvPr>
        </p:nvSpPr>
        <p:spPr>
          <a:xfrm>
            <a:off x="457200" y="1627188"/>
            <a:ext cx="8229600" cy="4525962"/>
          </a:xfrm>
        </p:spPr>
        <p:txBody>
          <a:bodyPr/>
          <a:lstStyle/>
          <a:p>
            <a:pPr>
              <a:buFont typeface="Monotype Sorts"/>
              <a:buNone/>
            </a:pPr>
            <a:r>
              <a:rPr lang="en-US" altLang="zh-CN" sz="2800" smtClean="0"/>
              <a:t>(1)   Build a binary heap of N elements </a:t>
            </a:r>
          </a:p>
          <a:p>
            <a:pPr lvl="1"/>
            <a:r>
              <a:rPr lang="en-US" altLang="zh-CN" sz="2400" smtClean="0"/>
              <a:t>the minimum element is at the top of the heap</a:t>
            </a:r>
          </a:p>
          <a:p>
            <a:pPr lvl="1"/>
            <a:endParaRPr lang="en-US" altLang="zh-CN" sz="2400" smtClean="0"/>
          </a:p>
          <a:p>
            <a:pPr>
              <a:buFont typeface="Monotype Sorts"/>
              <a:buNone/>
            </a:pPr>
            <a:r>
              <a:rPr lang="en-US" altLang="zh-CN" sz="2800" smtClean="0"/>
              <a:t>(2)   Perform N </a:t>
            </a:r>
            <a:r>
              <a:rPr lang="en-US" altLang="zh-CN" sz="2800" smtClean="0">
                <a:latin typeface="Courier New" pitchFamily="49" charset="0"/>
              </a:rPr>
              <a:t>DeleteMin </a:t>
            </a:r>
            <a:r>
              <a:rPr lang="en-US" altLang="zh-CN" sz="2800" smtClean="0"/>
              <a:t>operations</a:t>
            </a:r>
          </a:p>
          <a:p>
            <a:pPr lvl="1"/>
            <a:r>
              <a:rPr lang="en-US" altLang="zh-CN" sz="2400" smtClean="0"/>
              <a:t>the elements are extracted in sorted order</a:t>
            </a:r>
          </a:p>
          <a:p>
            <a:pPr lvl="1"/>
            <a:endParaRPr lang="en-US" altLang="zh-CN" smtClean="0"/>
          </a:p>
          <a:p>
            <a:pPr>
              <a:buFont typeface="Monotype Sorts"/>
              <a:buNone/>
            </a:pPr>
            <a:endParaRPr lang="en-US" altLang="zh-CN" sz="2400" smtClean="0"/>
          </a:p>
        </p:txBody>
      </p:sp>
      <p:sp>
        <p:nvSpPr>
          <p:cNvPr id="7" name="Date Placeholder 6"/>
          <p:cNvSpPr>
            <a:spLocks noGrp="1"/>
          </p:cNvSpPr>
          <p:nvPr>
            <p:ph type="dt" sz="quarter" idx="10"/>
          </p:nvPr>
        </p:nvSpPr>
        <p:spPr/>
        <p:txBody>
          <a:bodyPr/>
          <a:lstStyle/>
          <a:p>
            <a:pPr>
              <a:defRPr/>
            </a:pPr>
            <a:r>
              <a:rPr lang="en-US" smtClean="0"/>
              <a:t>Dept. Of  IT</a:t>
            </a:r>
            <a:endParaRPr lang="en-US"/>
          </a:p>
        </p:txBody>
      </p:sp>
      <p:sp>
        <p:nvSpPr>
          <p:cNvPr id="6" name="Footer Placeholder 5"/>
          <p:cNvSpPr>
            <a:spLocks noGrp="1"/>
          </p:cNvSpPr>
          <p:nvPr>
            <p:ph type="ftr" sz="quarter" idx="11"/>
          </p:nvPr>
        </p:nvSpPr>
        <p:spPr/>
        <p:txBody>
          <a:bodyPr/>
          <a:lstStyle/>
          <a:p>
            <a:pPr>
              <a:defRPr/>
            </a:pPr>
            <a:r>
              <a:rPr lang="en-US"/>
              <a:t>Data Structures</a:t>
            </a:r>
          </a:p>
        </p:txBody>
      </p:sp>
      <p:sp>
        <p:nvSpPr>
          <p:cNvPr id="5" name="Slide Number Placeholder 4"/>
          <p:cNvSpPr>
            <a:spLocks noGrp="1"/>
          </p:cNvSpPr>
          <p:nvPr>
            <p:ph type="sldNum" sz="quarter" idx="12"/>
          </p:nvPr>
        </p:nvSpPr>
        <p:spPr/>
        <p:txBody>
          <a:bodyPr/>
          <a:lstStyle/>
          <a:p>
            <a:pPr>
              <a:defRPr/>
            </a:pPr>
            <a:fld id="{16510C56-CBEF-4F0A-BB62-E3C6B4B476E9}" type="slidenum">
              <a:rPr lang="en-US"/>
              <a:pPr>
                <a:defRPr/>
              </a:pPr>
              <a:t>34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437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43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zh-CN" smtClean="0"/>
              <a:t>Build Heap</a:t>
            </a:r>
          </a:p>
        </p:txBody>
      </p:sp>
      <p:sp>
        <p:nvSpPr>
          <p:cNvPr id="36867" name="Rectangle 3"/>
          <p:cNvSpPr>
            <a:spLocks noGrp="1" noChangeArrowheads="1"/>
          </p:cNvSpPr>
          <p:nvPr>
            <p:ph idx="1"/>
          </p:nvPr>
        </p:nvSpPr>
        <p:spPr/>
        <p:txBody>
          <a:bodyPr/>
          <a:lstStyle/>
          <a:p>
            <a:r>
              <a:rPr lang="en-US" altLang="zh-CN" smtClean="0"/>
              <a:t>Input: N elements</a:t>
            </a:r>
          </a:p>
          <a:p>
            <a:r>
              <a:rPr lang="en-US" altLang="zh-CN" smtClean="0"/>
              <a:t>Output: A heap with heap-order property</a:t>
            </a:r>
          </a:p>
          <a:p>
            <a:r>
              <a:rPr lang="en-US" altLang="zh-CN" smtClean="0"/>
              <a:t>Method 1: obviously, N successive insertions</a:t>
            </a:r>
          </a:p>
          <a:p>
            <a:r>
              <a:rPr lang="en-US" altLang="zh-CN" smtClean="0"/>
              <a:t>Complexity: </a:t>
            </a:r>
            <a:r>
              <a:rPr lang="en-US" altLang="zh-CN" b="1" smtClean="0">
                <a:latin typeface="Courier New" pitchFamily="49" charset="0"/>
              </a:rPr>
              <a:t>O(NlogN)</a:t>
            </a:r>
            <a:r>
              <a:rPr lang="en-US" altLang="zh-CN" smtClean="0"/>
              <a:t> worst case</a:t>
            </a:r>
          </a:p>
          <a:p>
            <a:endParaRPr lang="zh-CN" altLang="en-US" smtClean="0"/>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5" name="Footer Placeholder 4"/>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8258DFDD-5908-4BF2-8E73-EA5EA3B73429}" type="slidenum">
              <a:rPr lang="en-US"/>
              <a:pPr>
                <a:defRPr/>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zh-CN" sz="4000" smtClean="0"/>
              <a:t>Heapsort – Running Time Analysis</a:t>
            </a:r>
          </a:p>
        </p:txBody>
      </p:sp>
      <p:sp>
        <p:nvSpPr>
          <p:cNvPr id="315395" name="Rectangle 3"/>
          <p:cNvSpPr>
            <a:spLocks noGrp="1" noChangeArrowheads="1"/>
          </p:cNvSpPr>
          <p:nvPr>
            <p:ph idx="1"/>
          </p:nvPr>
        </p:nvSpPr>
        <p:spPr>
          <a:xfrm>
            <a:off x="609600" y="1447800"/>
            <a:ext cx="8153400" cy="4800600"/>
          </a:xfrm>
        </p:spPr>
        <p:txBody>
          <a:bodyPr/>
          <a:lstStyle/>
          <a:p>
            <a:pPr>
              <a:buFont typeface="Monotype Sorts"/>
              <a:buNone/>
            </a:pPr>
            <a:r>
              <a:rPr lang="en-US" altLang="zh-CN" sz="2400" smtClean="0"/>
              <a:t>(1) Build a binary heap of N elements </a:t>
            </a:r>
          </a:p>
          <a:p>
            <a:pPr lvl="1"/>
            <a:r>
              <a:rPr lang="en-US" altLang="zh-CN" sz="2000" smtClean="0"/>
              <a:t>repeatedly insert N elements </a:t>
            </a:r>
            <a:r>
              <a:rPr lang="en-US" altLang="zh-CN" sz="2000" smtClean="0">
                <a:sym typeface="Symbol" pitchFamily="18" charset="2"/>
              </a:rPr>
              <a:t></a:t>
            </a:r>
            <a:r>
              <a:rPr lang="en-US" altLang="zh-CN" sz="2000" smtClean="0"/>
              <a:t> O(N log N) time  </a:t>
            </a:r>
          </a:p>
          <a:p>
            <a:pPr lvl="1">
              <a:buFont typeface="Monotype Sorts"/>
              <a:buNone/>
            </a:pPr>
            <a:r>
              <a:rPr lang="en-US" altLang="zh-CN" sz="2000" smtClean="0"/>
              <a:t>   </a:t>
            </a:r>
          </a:p>
          <a:p>
            <a:pPr lvl="1">
              <a:buFont typeface="Monotype Sorts"/>
              <a:buNone/>
            </a:pPr>
            <a:endParaRPr lang="en-US" altLang="zh-CN" sz="2000" smtClean="0"/>
          </a:p>
          <a:p>
            <a:pPr>
              <a:buFont typeface="Monotype Sorts"/>
              <a:buNone/>
            </a:pPr>
            <a:r>
              <a:rPr lang="en-US" altLang="zh-CN" sz="2400" smtClean="0"/>
              <a:t>(2) Perform N </a:t>
            </a:r>
            <a:r>
              <a:rPr lang="en-US" altLang="zh-CN" sz="2400" smtClean="0">
                <a:latin typeface="Courier New" pitchFamily="49" charset="0"/>
              </a:rPr>
              <a:t>DeleteMin </a:t>
            </a:r>
            <a:r>
              <a:rPr lang="en-US" altLang="zh-CN" sz="2400" smtClean="0"/>
              <a:t>operations</a:t>
            </a:r>
          </a:p>
          <a:p>
            <a:pPr lvl="1"/>
            <a:r>
              <a:rPr lang="en-US" altLang="zh-CN" sz="2000" smtClean="0"/>
              <a:t>Each </a:t>
            </a:r>
            <a:r>
              <a:rPr lang="en-US" altLang="zh-CN" sz="2000" smtClean="0">
                <a:latin typeface="Courier New" pitchFamily="49" charset="0"/>
              </a:rPr>
              <a:t>DeleteMin </a:t>
            </a:r>
            <a:r>
              <a:rPr lang="en-US" altLang="zh-CN" sz="2000" smtClean="0"/>
              <a:t>operation takes O(log N) </a:t>
            </a:r>
            <a:r>
              <a:rPr lang="en-US" altLang="zh-CN" sz="2000" smtClean="0">
                <a:sym typeface="Symbol" pitchFamily="18" charset="2"/>
              </a:rPr>
              <a:t> </a:t>
            </a:r>
            <a:r>
              <a:rPr lang="en-US" altLang="zh-CN" sz="2000" smtClean="0"/>
              <a:t>O(N log N)</a:t>
            </a:r>
          </a:p>
          <a:p>
            <a:pPr lvl="1"/>
            <a:endParaRPr lang="en-US" altLang="zh-CN" sz="2000" smtClean="0"/>
          </a:p>
          <a:p>
            <a:pPr>
              <a:buFont typeface="Monotype Sorts"/>
              <a:buNone/>
            </a:pPr>
            <a:endParaRPr lang="en-US" altLang="zh-CN" sz="2000" smtClean="0"/>
          </a:p>
          <a:p>
            <a:r>
              <a:rPr lang="en-US" altLang="zh-CN" sz="2400" smtClean="0"/>
              <a:t>Total time complexity: O(N log N)</a:t>
            </a:r>
          </a:p>
          <a:p>
            <a:pPr>
              <a:buFont typeface="Arial" pitchFamily="34" charset="0"/>
              <a:buNone/>
            </a:pPr>
            <a:endParaRPr lang="en-US" altLang="zh-CN" sz="2400" smtClean="0"/>
          </a:p>
          <a:p>
            <a:pPr>
              <a:buFont typeface="Monotype Sorts"/>
              <a:buNone/>
            </a:pPr>
            <a:endParaRPr lang="zh-CN" altLang="en-US" sz="2400" smtClean="0"/>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5" name="Footer Placeholder 4"/>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4480596A-CA1F-4DAC-87C4-36513B937F87}" type="slidenum">
              <a:rPr lang="en-US"/>
              <a:pPr>
                <a:defRPr/>
              </a:pPr>
              <a:t>36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539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zh-CN" smtClean="0"/>
              <a:t>Heapsort</a:t>
            </a:r>
          </a:p>
        </p:txBody>
      </p:sp>
      <p:sp>
        <p:nvSpPr>
          <p:cNvPr id="316419" name="Rectangle 3"/>
          <p:cNvSpPr>
            <a:spLocks noGrp="1" noChangeArrowheads="1"/>
          </p:cNvSpPr>
          <p:nvPr>
            <p:ph idx="1"/>
          </p:nvPr>
        </p:nvSpPr>
        <p:spPr/>
        <p:txBody>
          <a:bodyPr/>
          <a:lstStyle/>
          <a:p>
            <a:r>
              <a:rPr lang="en-US" altLang="zh-CN" sz="2400" smtClean="0"/>
              <a:t>Observation: after each deleteMin, the size of heap shrinks by 1</a:t>
            </a:r>
          </a:p>
          <a:p>
            <a:pPr lvl="1"/>
            <a:r>
              <a:rPr lang="en-US" altLang="zh-CN" sz="2000" smtClean="0"/>
              <a:t>We can use the last cell just freed up to store the element that was just deleted</a:t>
            </a:r>
          </a:p>
          <a:p>
            <a:pPr lvl="1">
              <a:buFont typeface="Wingdings" pitchFamily="2" charset="2"/>
              <a:buNone/>
            </a:pPr>
            <a:r>
              <a:rPr lang="en-US" altLang="zh-CN" sz="1800" smtClean="0">
                <a:sym typeface="Symbol" pitchFamily="18" charset="2"/>
              </a:rPr>
              <a:t>    </a:t>
            </a:r>
            <a:r>
              <a:rPr lang="en-US" altLang="zh-CN" sz="2000" smtClean="0"/>
              <a:t> after the last deleteMin, the array will contain the elements in decreasing sorted order</a:t>
            </a:r>
          </a:p>
          <a:p>
            <a:pPr lvl="1">
              <a:buFont typeface="Wingdings" pitchFamily="2" charset="2"/>
              <a:buNone/>
            </a:pPr>
            <a:endParaRPr lang="en-US" altLang="zh-CN" sz="2000" smtClean="0"/>
          </a:p>
          <a:p>
            <a:r>
              <a:rPr lang="en-US" altLang="zh-CN" sz="2400" smtClean="0"/>
              <a:t>To sort the elements in the </a:t>
            </a:r>
            <a:r>
              <a:rPr lang="en-US" altLang="zh-CN" sz="2400" smtClean="0">
                <a:solidFill>
                  <a:schemeClr val="hlink"/>
                </a:solidFill>
              </a:rPr>
              <a:t>decreasing order</a:t>
            </a:r>
            <a:r>
              <a:rPr lang="en-US" altLang="zh-CN" sz="2400" smtClean="0"/>
              <a:t>, use a </a:t>
            </a:r>
            <a:r>
              <a:rPr lang="en-US" altLang="zh-CN" sz="2400" smtClean="0">
                <a:solidFill>
                  <a:schemeClr val="hlink"/>
                </a:solidFill>
              </a:rPr>
              <a:t>min heap</a:t>
            </a:r>
          </a:p>
          <a:p>
            <a:r>
              <a:rPr lang="en-US" altLang="zh-CN" sz="2400" smtClean="0"/>
              <a:t>To sort the elements in the </a:t>
            </a:r>
            <a:r>
              <a:rPr lang="en-US" altLang="zh-CN" sz="2400" smtClean="0">
                <a:solidFill>
                  <a:schemeClr val="hlink"/>
                </a:solidFill>
              </a:rPr>
              <a:t>increasing order</a:t>
            </a:r>
            <a:r>
              <a:rPr lang="en-US" altLang="zh-CN" sz="2400" smtClean="0"/>
              <a:t>, use a </a:t>
            </a:r>
            <a:r>
              <a:rPr lang="en-US" altLang="zh-CN" sz="2400" smtClean="0">
                <a:solidFill>
                  <a:schemeClr val="hlink"/>
                </a:solidFill>
              </a:rPr>
              <a:t>max heap</a:t>
            </a:r>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5" name="Footer Placeholder 4"/>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9F040409-7F7F-4DE4-9D7C-F5281AA9096C}" type="slidenum">
              <a:rPr lang="en-US"/>
              <a:pPr>
                <a:defRPr/>
              </a:pPr>
              <a:t>37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641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64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zh-CN" sz="4000" smtClean="0"/>
              <a:t>Heap-Sort Example</a:t>
            </a:r>
          </a:p>
        </p:txBody>
      </p:sp>
      <p:pic>
        <p:nvPicPr>
          <p:cNvPr id="39939" name="Picture 3" descr="7"/>
          <p:cNvPicPr>
            <a:picLocks noGrp="1" noChangeAspect="1" noChangeArrowheads="1"/>
          </p:cNvPicPr>
          <p:nvPr>
            <p:ph idx="1"/>
          </p:nvPr>
        </p:nvPicPr>
        <p:blipFill>
          <a:blip r:embed="rId3">
            <a:lum bright="-20000" contrast="60000"/>
          </a:blip>
          <a:srcRect b="9804"/>
          <a:stretch>
            <a:fillRect/>
          </a:stretch>
        </p:blipFill>
        <p:spPr>
          <a:xfrm>
            <a:off x="228600" y="2286000"/>
            <a:ext cx="4405313" cy="2844800"/>
          </a:xfrm>
        </p:spPr>
      </p:pic>
      <p:sp>
        <p:nvSpPr>
          <p:cNvPr id="10" name="Date Placeholder 9"/>
          <p:cNvSpPr>
            <a:spLocks noGrp="1"/>
          </p:cNvSpPr>
          <p:nvPr>
            <p:ph type="dt" sz="quarter" idx="10"/>
          </p:nvPr>
        </p:nvSpPr>
        <p:spPr/>
        <p:txBody>
          <a:bodyPr/>
          <a:lstStyle/>
          <a:p>
            <a:pPr>
              <a:defRPr/>
            </a:pPr>
            <a:r>
              <a:rPr lang="en-US" smtClean="0"/>
              <a:t>Dept. Of  IT</a:t>
            </a:r>
            <a:endParaRPr lang="en-US"/>
          </a:p>
        </p:txBody>
      </p:sp>
      <p:sp>
        <p:nvSpPr>
          <p:cNvPr id="9" name="Footer Placeholder 8"/>
          <p:cNvSpPr>
            <a:spLocks noGrp="1"/>
          </p:cNvSpPr>
          <p:nvPr>
            <p:ph type="ftr" sz="quarter" idx="11"/>
          </p:nvPr>
        </p:nvSpPr>
        <p:spPr/>
        <p:txBody>
          <a:bodyPr/>
          <a:lstStyle/>
          <a:p>
            <a:pPr>
              <a:defRPr/>
            </a:pPr>
            <a:r>
              <a:rPr lang="en-US"/>
              <a:t>Data Structures</a:t>
            </a:r>
          </a:p>
        </p:txBody>
      </p:sp>
      <p:sp>
        <p:nvSpPr>
          <p:cNvPr id="8" name="Slide Number Placeholder 7"/>
          <p:cNvSpPr>
            <a:spLocks noGrp="1"/>
          </p:cNvSpPr>
          <p:nvPr>
            <p:ph type="sldNum" sz="quarter" idx="12"/>
          </p:nvPr>
        </p:nvSpPr>
        <p:spPr/>
        <p:txBody>
          <a:bodyPr/>
          <a:lstStyle/>
          <a:p>
            <a:pPr>
              <a:defRPr/>
            </a:pPr>
            <a:fld id="{63504C81-17C7-4758-B742-46AAF938C9EF}" type="slidenum">
              <a:rPr lang="en-US"/>
              <a:pPr>
                <a:defRPr/>
              </a:pPr>
              <a:t>38</a:t>
            </a:fld>
            <a:endParaRPr lang="en-US"/>
          </a:p>
        </p:txBody>
      </p:sp>
      <p:pic>
        <p:nvPicPr>
          <p:cNvPr id="39943" name="Picture 4" descr="7"/>
          <p:cNvPicPr>
            <a:picLocks noChangeAspect="1" noChangeArrowheads="1"/>
          </p:cNvPicPr>
          <p:nvPr/>
        </p:nvPicPr>
        <p:blipFill>
          <a:blip r:embed="rId4">
            <a:lum bright="-20000" contrast="60000"/>
          </a:blip>
          <a:srcRect b="11594"/>
          <a:stretch>
            <a:fillRect/>
          </a:stretch>
        </p:blipFill>
        <p:spPr bwMode="auto">
          <a:xfrm>
            <a:off x="4648200" y="2286000"/>
            <a:ext cx="4343400" cy="2868613"/>
          </a:xfrm>
          <a:prstGeom prst="rect">
            <a:avLst/>
          </a:prstGeom>
          <a:noFill/>
          <a:ln w="9525">
            <a:noFill/>
            <a:miter lim="800000"/>
            <a:headEnd/>
            <a:tailEnd/>
          </a:ln>
        </p:spPr>
      </p:pic>
      <p:sp>
        <p:nvSpPr>
          <p:cNvPr id="39944" name="Text Box 5"/>
          <p:cNvSpPr txBox="1">
            <a:spLocks noChangeArrowheads="1"/>
          </p:cNvSpPr>
          <p:nvPr/>
        </p:nvSpPr>
        <p:spPr bwMode="auto">
          <a:xfrm>
            <a:off x="609600" y="1676400"/>
            <a:ext cx="4879975" cy="396875"/>
          </a:xfrm>
          <a:prstGeom prst="rect">
            <a:avLst/>
          </a:prstGeom>
          <a:noFill/>
          <a:ln w="31750">
            <a:noFill/>
            <a:miter lim="800000"/>
            <a:headEnd type="none" w="sm" len="sm"/>
            <a:tailEnd type="none" w="sm" len="sm"/>
          </a:ln>
        </p:spPr>
        <p:txBody>
          <a:bodyPr wrap="none">
            <a:spAutoFit/>
          </a:bodyPr>
          <a:lstStyle/>
          <a:p>
            <a:pPr>
              <a:buFont typeface="Monotype Sorts"/>
              <a:buNone/>
            </a:pPr>
            <a:r>
              <a:rPr lang="en-US" altLang="zh-CN" b="1"/>
              <a:t>Sort in increasing order: use max heap</a:t>
            </a:r>
          </a:p>
        </p:txBody>
      </p:sp>
      <p:sp>
        <p:nvSpPr>
          <p:cNvPr id="39945" name="Oval 6"/>
          <p:cNvSpPr>
            <a:spLocks noChangeArrowheads="1"/>
          </p:cNvSpPr>
          <p:nvPr/>
        </p:nvSpPr>
        <p:spPr bwMode="auto">
          <a:xfrm>
            <a:off x="7239000" y="4495800"/>
            <a:ext cx="304800" cy="381000"/>
          </a:xfrm>
          <a:prstGeom prst="ellipse">
            <a:avLst/>
          </a:prstGeom>
          <a:noFill/>
          <a:ln w="31750">
            <a:solidFill>
              <a:srgbClr val="FF0000"/>
            </a:solidFill>
            <a:round/>
            <a:headEnd type="none" w="sm" len="sm"/>
            <a:tailEnd type="none" w="sm" len="sm"/>
          </a:ln>
        </p:spPr>
        <p:txBody>
          <a:bodyPr wrap="none" anchor="ctr"/>
          <a:lstStyle/>
          <a:p>
            <a:endParaRPr lang="en-US"/>
          </a:p>
        </p:txBody>
      </p:sp>
      <p:sp>
        <p:nvSpPr>
          <p:cNvPr id="39946" name="Text Box 7"/>
          <p:cNvSpPr txBox="1">
            <a:spLocks noChangeArrowheads="1"/>
          </p:cNvSpPr>
          <p:nvPr/>
        </p:nvSpPr>
        <p:spPr bwMode="auto">
          <a:xfrm>
            <a:off x="4638675" y="2346325"/>
            <a:ext cx="1076325" cy="336550"/>
          </a:xfrm>
          <a:prstGeom prst="rect">
            <a:avLst/>
          </a:prstGeom>
          <a:noFill/>
          <a:ln w="31750">
            <a:noFill/>
            <a:miter lim="800000"/>
            <a:headEnd type="none" w="sm" len="sm"/>
            <a:tailEnd type="none" w="sm" len="sm"/>
          </a:ln>
        </p:spPr>
        <p:txBody>
          <a:bodyPr wrap="none">
            <a:spAutoFit/>
          </a:bodyPr>
          <a:lstStyle/>
          <a:p>
            <a:pPr>
              <a:buFont typeface="Monotype Sorts"/>
              <a:buNone/>
            </a:pPr>
            <a:r>
              <a:rPr lang="en-US" altLang="zh-CN" sz="1600" b="1">
                <a:solidFill>
                  <a:srgbClr val="FF0000"/>
                </a:solidFill>
              </a:rPr>
              <a:t>Delete 97</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zh-CN" smtClean="0"/>
              <a:t>Another Heapsort Example</a:t>
            </a:r>
          </a:p>
        </p:txBody>
      </p:sp>
      <p:sp>
        <p:nvSpPr>
          <p:cNvPr id="12" name="Date Placeholder 11"/>
          <p:cNvSpPr>
            <a:spLocks noGrp="1"/>
          </p:cNvSpPr>
          <p:nvPr>
            <p:ph type="dt" sz="quarter" idx="10"/>
          </p:nvPr>
        </p:nvSpPr>
        <p:spPr/>
        <p:txBody>
          <a:bodyPr/>
          <a:lstStyle/>
          <a:p>
            <a:pPr>
              <a:defRPr/>
            </a:pPr>
            <a:r>
              <a:rPr lang="en-US" smtClean="0"/>
              <a:t>Dept. Of  IT</a:t>
            </a:r>
            <a:endParaRPr lang="en-US"/>
          </a:p>
        </p:txBody>
      </p:sp>
      <p:sp>
        <p:nvSpPr>
          <p:cNvPr id="11" name="Footer Placeholder 10"/>
          <p:cNvSpPr>
            <a:spLocks noGrp="1"/>
          </p:cNvSpPr>
          <p:nvPr>
            <p:ph type="ftr" sz="quarter" idx="11"/>
          </p:nvPr>
        </p:nvSpPr>
        <p:spPr/>
        <p:txBody>
          <a:bodyPr/>
          <a:lstStyle/>
          <a:p>
            <a:pPr>
              <a:defRPr/>
            </a:pPr>
            <a:r>
              <a:rPr lang="en-US"/>
              <a:t>Data Structures</a:t>
            </a:r>
          </a:p>
        </p:txBody>
      </p:sp>
      <p:sp>
        <p:nvSpPr>
          <p:cNvPr id="10" name="Slide Number Placeholder 9"/>
          <p:cNvSpPr>
            <a:spLocks noGrp="1"/>
          </p:cNvSpPr>
          <p:nvPr>
            <p:ph type="sldNum" sz="quarter" idx="12"/>
          </p:nvPr>
        </p:nvSpPr>
        <p:spPr/>
        <p:txBody>
          <a:bodyPr/>
          <a:lstStyle/>
          <a:p>
            <a:pPr>
              <a:defRPr/>
            </a:pPr>
            <a:fld id="{85FB2C97-EDBC-4EF4-820F-3F8326671277}" type="slidenum">
              <a:rPr lang="en-US"/>
              <a:pPr>
                <a:defRPr/>
              </a:pPr>
              <a:t>39</a:t>
            </a:fld>
            <a:endParaRPr lang="en-US"/>
          </a:p>
        </p:txBody>
      </p:sp>
      <p:pic>
        <p:nvPicPr>
          <p:cNvPr id="40966" name="Picture 3" descr="Comp271-7"/>
          <p:cNvPicPr>
            <a:picLocks noChangeAspect="1" noChangeArrowheads="1"/>
          </p:cNvPicPr>
          <p:nvPr/>
        </p:nvPicPr>
        <p:blipFill>
          <a:blip r:embed="rId3">
            <a:lum bright="6000" contrast="80000"/>
          </a:blip>
          <a:srcRect r="917" b="75285"/>
          <a:stretch>
            <a:fillRect/>
          </a:stretch>
        </p:blipFill>
        <p:spPr bwMode="auto">
          <a:xfrm>
            <a:off x="76200" y="1447800"/>
            <a:ext cx="8991600" cy="2474913"/>
          </a:xfrm>
          <a:prstGeom prst="rect">
            <a:avLst/>
          </a:prstGeom>
          <a:noFill/>
          <a:ln w="9525">
            <a:noFill/>
            <a:miter lim="800000"/>
            <a:headEnd/>
            <a:tailEnd/>
          </a:ln>
        </p:spPr>
      </p:pic>
      <p:sp>
        <p:nvSpPr>
          <p:cNvPr id="40967" name="Text Box 4"/>
          <p:cNvSpPr txBox="1">
            <a:spLocks noChangeArrowheads="1"/>
          </p:cNvSpPr>
          <p:nvPr/>
        </p:nvSpPr>
        <p:spPr bwMode="auto">
          <a:xfrm>
            <a:off x="3657600" y="1492250"/>
            <a:ext cx="1076325" cy="336550"/>
          </a:xfrm>
          <a:prstGeom prst="rect">
            <a:avLst/>
          </a:prstGeom>
          <a:noFill/>
          <a:ln w="31750">
            <a:noFill/>
            <a:miter lim="800000"/>
            <a:headEnd type="none" w="sm" len="sm"/>
            <a:tailEnd type="none" w="sm" len="sm"/>
          </a:ln>
        </p:spPr>
        <p:txBody>
          <a:bodyPr wrap="none">
            <a:spAutoFit/>
          </a:bodyPr>
          <a:lstStyle/>
          <a:p>
            <a:pPr>
              <a:buFont typeface="Monotype Sorts"/>
              <a:buNone/>
            </a:pPr>
            <a:r>
              <a:rPr lang="en-US" altLang="zh-CN" sz="1600" b="1">
                <a:solidFill>
                  <a:srgbClr val="FF0000"/>
                </a:solidFill>
              </a:rPr>
              <a:t>Delete 16</a:t>
            </a:r>
          </a:p>
        </p:txBody>
      </p:sp>
      <p:sp>
        <p:nvSpPr>
          <p:cNvPr id="40968" name="Text Box 5"/>
          <p:cNvSpPr txBox="1">
            <a:spLocks noChangeArrowheads="1"/>
          </p:cNvSpPr>
          <p:nvPr/>
        </p:nvSpPr>
        <p:spPr bwMode="auto">
          <a:xfrm>
            <a:off x="6619875" y="1524000"/>
            <a:ext cx="1076325" cy="336550"/>
          </a:xfrm>
          <a:prstGeom prst="rect">
            <a:avLst/>
          </a:prstGeom>
          <a:noFill/>
          <a:ln w="31750">
            <a:noFill/>
            <a:miter lim="800000"/>
            <a:headEnd type="none" w="sm" len="sm"/>
            <a:tailEnd type="none" w="sm" len="sm"/>
          </a:ln>
        </p:spPr>
        <p:txBody>
          <a:bodyPr wrap="none">
            <a:spAutoFit/>
          </a:bodyPr>
          <a:lstStyle/>
          <a:p>
            <a:pPr>
              <a:buFont typeface="Monotype Sorts"/>
              <a:buNone/>
            </a:pPr>
            <a:r>
              <a:rPr lang="en-US" altLang="zh-CN" sz="1600" b="1">
                <a:solidFill>
                  <a:srgbClr val="FF0000"/>
                </a:solidFill>
              </a:rPr>
              <a:t>Delete 14</a:t>
            </a:r>
          </a:p>
        </p:txBody>
      </p:sp>
      <p:pic>
        <p:nvPicPr>
          <p:cNvPr id="40969" name="Picture 6" descr="Comp271-7"/>
          <p:cNvPicPr>
            <a:picLocks noChangeAspect="1" noChangeArrowheads="1"/>
          </p:cNvPicPr>
          <p:nvPr/>
        </p:nvPicPr>
        <p:blipFill>
          <a:blip r:embed="rId3">
            <a:lum bright="6000" contrast="80000"/>
          </a:blip>
          <a:srcRect t="22310" r="917" b="56549"/>
          <a:stretch>
            <a:fillRect/>
          </a:stretch>
        </p:blipFill>
        <p:spPr bwMode="auto">
          <a:xfrm>
            <a:off x="304800" y="4419600"/>
            <a:ext cx="8534400" cy="2009775"/>
          </a:xfrm>
          <a:prstGeom prst="rect">
            <a:avLst/>
          </a:prstGeom>
          <a:noFill/>
          <a:ln w="9525">
            <a:noFill/>
            <a:miter lim="800000"/>
            <a:headEnd/>
            <a:tailEnd/>
          </a:ln>
        </p:spPr>
      </p:pic>
      <p:sp>
        <p:nvSpPr>
          <p:cNvPr id="40970" name="Text Box 7"/>
          <p:cNvSpPr txBox="1">
            <a:spLocks noChangeArrowheads="1"/>
          </p:cNvSpPr>
          <p:nvPr/>
        </p:nvSpPr>
        <p:spPr bwMode="auto">
          <a:xfrm>
            <a:off x="304800" y="4464050"/>
            <a:ext cx="1076325" cy="336550"/>
          </a:xfrm>
          <a:prstGeom prst="rect">
            <a:avLst/>
          </a:prstGeom>
          <a:noFill/>
          <a:ln w="31750">
            <a:noFill/>
            <a:miter lim="800000"/>
            <a:headEnd type="none" w="sm" len="sm"/>
            <a:tailEnd type="none" w="sm" len="sm"/>
          </a:ln>
        </p:spPr>
        <p:txBody>
          <a:bodyPr wrap="none">
            <a:spAutoFit/>
          </a:bodyPr>
          <a:lstStyle/>
          <a:p>
            <a:pPr>
              <a:buFont typeface="Monotype Sorts"/>
              <a:buNone/>
            </a:pPr>
            <a:r>
              <a:rPr lang="en-US" altLang="zh-CN" sz="1600" b="1">
                <a:solidFill>
                  <a:srgbClr val="FF0000"/>
                </a:solidFill>
              </a:rPr>
              <a:t>Delete 10</a:t>
            </a:r>
          </a:p>
        </p:txBody>
      </p:sp>
      <p:sp>
        <p:nvSpPr>
          <p:cNvPr id="40971" name="Text Box 8"/>
          <p:cNvSpPr txBox="1">
            <a:spLocks noChangeArrowheads="1"/>
          </p:cNvSpPr>
          <p:nvPr/>
        </p:nvSpPr>
        <p:spPr bwMode="auto">
          <a:xfrm>
            <a:off x="3352800" y="4495800"/>
            <a:ext cx="963613" cy="336550"/>
          </a:xfrm>
          <a:prstGeom prst="rect">
            <a:avLst/>
          </a:prstGeom>
          <a:noFill/>
          <a:ln w="31750">
            <a:noFill/>
            <a:miter lim="800000"/>
            <a:headEnd type="none" w="sm" len="sm"/>
            <a:tailEnd type="none" w="sm" len="sm"/>
          </a:ln>
        </p:spPr>
        <p:txBody>
          <a:bodyPr wrap="none">
            <a:spAutoFit/>
          </a:bodyPr>
          <a:lstStyle/>
          <a:p>
            <a:pPr>
              <a:buFont typeface="Monotype Sorts"/>
              <a:buNone/>
            </a:pPr>
            <a:r>
              <a:rPr lang="en-US" altLang="zh-CN" sz="1600" b="1">
                <a:solidFill>
                  <a:srgbClr val="FF0000"/>
                </a:solidFill>
              </a:rPr>
              <a:t>Delete 9</a:t>
            </a:r>
          </a:p>
        </p:txBody>
      </p:sp>
      <p:sp>
        <p:nvSpPr>
          <p:cNvPr id="40972" name="Text Box 9"/>
          <p:cNvSpPr txBox="1">
            <a:spLocks noChangeArrowheads="1"/>
          </p:cNvSpPr>
          <p:nvPr/>
        </p:nvSpPr>
        <p:spPr bwMode="auto">
          <a:xfrm>
            <a:off x="6503988" y="4495800"/>
            <a:ext cx="963612" cy="336550"/>
          </a:xfrm>
          <a:prstGeom prst="rect">
            <a:avLst/>
          </a:prstGeom>
          <a:noFill/>
          <a:ln w="31750">
            <a:noFill/>
            <a:miter lim="800000"/>
            <a:headEnd type="none" w="sm" len="sm"/>
            <a:tailEnd type="none" w="sm" len="sm"/>
          </a:ln>
        </p:spPr>
        <p:txBody>
          <a:bodyPr wrap="none">
            <a:spAutoFit/>
          </a:bodyPr>
          <a:lstStyle/>
          <a:p>
            <a:pPr>
              <a:buFont typeface="Monotype Sorts"/>
              <a:buNone/>
            </a:pPr>
            <a:r>
              <a:rPr lang="en-US" altLang="zh-CN" sz="1600" b="1">
                <a:solidFill>
                  <a:srgbClr val="FF0000"/>
                </a:solidFill>
              </a:rPr>
              <a:t>Delete 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7"/>
          <p:cNvSpPr>
            <a:spLocks noGrp="1"/>
          </p:cNvSpPr>
          <p:nvPr>
            <p:ph type="dt" sz="quarter" idx="10"/>
          </p:nvPr>
        </p:nvSpPr>
        <p:spPr/>
        <p:txBody>
          <a:bodyPr/>
          <a:lstStyle/>
          <a:p>
            <a:pPr>
              <a:defRPr/>
            </a:pPr>
            <a:r>
              <a:rPr lang="en-US" smtClean="0"/>
              <a:t>Dept. Of  IT</a:t>
            </a:r>
            <a:endParaRPr lang="en-US"/>
          </a:p>
        </p:txBody>
      </p:sp>
      <p:sp>
        <p:nvSpPr>
          <p:cNvPr id="1031" name="Footer Placeholder 6"/>
          <p:cNvSpPr>
            <a:spLocks noGrp="1"/>
          </p:cNvSpPr>
          <p:nvPr>
            <p:ph type="ftr" sz="quarter" idx="11"/>
          </p:nvPr>
        </p:nvSpPr>
        <p:spPr/>
        <p:txBody>
          <a:bodyPr/>
          <a:lstStyle/>
          <a:p>
            <a:pPr>
              <a:defRPr/>
            </a:pPr>
            <a:r>
              <a:rPr lang="en-US"/>
              <a:t>Data Structures</a:t>
            </a:r>
          </a:p>
        </p:txBody>
      </p:sp>
      <p:sp>
        <p:nvSpPr>
          <p:cNvPr id="6" name="Slide Number Placeholder 5"/>
          <p:cNvSpPr>
            <a:spLocks noGrp="1"/>
          </p:cNvSpPr>
          <p:nvPr>
            <p:ph type="sldNum" sz="quarter" idx="12"/>
          </p:nvPr>
        </p:nvSpPr>
        <p:spPr/>
        <p:txBody>
          <a:bodyPr/>
          <a:lstStyle/>
          <a:p>
            <a:pPr>
              <a:defRPr/>
            </a:pPr>
            <a:fld id="{5A25924C-AA65-49CD-B4EF-54FEDF93D67C}" type="slidenum">
              <a:rPr lang="en-US"/>
              <a:pPr>
                <a:defRPr/>
              </a:pPr>
              <a:t>4</a:t>
            </a:fld>
            <a:endParaRPr lang="en-US"/>
          </a:p>
        </p:txBody>
      </p:sp>
      <p:sp>
        <p:nvSpPr>
          <p:cNvPr id="1030" name="Title 1"/>
          <p:cNvSpPr>
            <a:spLocks noGrp="1"/>
          </p:cNvSpPr>
          <p:nvPr>
            <p:ph type="title" idx="4294967295"/>
          </p:nvPr>
        </p:nvSpPr>
        <p:spPr>
          <a:xfrm>
            <a:off x="762000" y="0"/>
            <a:ext cx="8382000" cy="1462088"/>
          </a:xfrm>
        </p:spPr>
        <p:txBody>
          <a:bodyPr/>
          <a:lstStyle/>
          <a:p>
            <a:pPr algn="l"/>
            <a:r>
              <a:rPr lang="en-US" smtClean="0"/>
              <a:t>Structure Property</a:t>
            </a:r>
          </a:p>
        </p:txBody>
      </p:sp>
      <p:sp>
        <p:nvSpPr>
          <p:cNvPr id="2" name="Content Placeholder 2"/>
          <p:cNvSpPr>
            <a:spLocks noGrp="1"/>
          </p:cNvSpPr>
          <p:nvPr>
            <p:ph idx="4294967295"/>
          </p:nvPr>
        </p:nvSpPr>
        <p:spPr>
          <a:xfrm>
            <a:off x="977900" y="2017713"/>
            <a:ext cx="8166100" cy="4114800"/>
          </a:xfrm>
        </p:spPr>
        <p:txBody>
          <a:bodyPr/>
          <a:lstStyle/>
          <a:p>
            <a:r>
              <a:rPr lang="en-US" smtClean="0"/>
              <a:t>A binary heap is a complete binary tree</a:t>
            </a:r>
          </a:p>
          <a:p>
            <a:pPr lvl="2"/>
            <a:r>
              <a:rPr lang="en-US" smtClean="0"/>
              <a:t>Each level (except possibly the bottom most level) is completely filled</a:t>
            </a:r>
          </a:p>
          <a:p>
            <a:pPr lvl="2"/>
            <a:r>
              <a:rPr lang="en-US" smtClean="0"/>
              <a:t>The bottom most level may be partially filled </a:t>
            </a:r>
            <a:br>
              <a:rPr lang="en-US" smtClean="0"/>
            </a:br>
            <a:r>
              <a:rPr lang="en-US" smtClean="0"/>
              <a:t>(from left to right)</a:t>
            </a:r>
          </a:p>
          <a:p>
            <a:endParaRPr lang="en-US" smtClean="0"/>
          </a:p>
          <a:p>
            <a:r>
              <a:rPr lang="en-US" smtClean="0"/>
              <a:t>Height of a complete binary tree with N elements is</a:t>
            </a:r>
          </a:p>
        </p:txBody>
      </p:sp>
      <p:sp>
        <p:nvSpPr>
          <p:cNvPr id="4" name="Slide Number Placeholder 3"/>
          <p:cNvSpPr txBox="1">
            <a:spLocks noGrp="1"/>
          </p:cNvSpPr>
          <p:nvPr/>
        </p:nvSpPr>
        <p:spPr bwMode="auto">
          <a:xfrm>
            <a:off x="7042150" y="6243638"/>
            <a:ext cx="1905000" cy="457200"/>
          </a:xfrm>
          <a:prstGeom prst="rect">
            <a:avLst/>
          </a:prstGeom>
          <a:noFill/>
          <a:ln>
            <a:miter lim="800000"/>
            <a:headEnd/>
            <a:tailEnd/>
          </a:ln>
        </p:spPr>
        <p:txBody>
          <a:bodyPr anchor="b"/>
          <a:lstStyle/>
          <a:p>
            <a:pPr algn="r" eaLnBrk="1" hangingPunct="1">
              <a:defRPr/>
            </a:pPr>
            <a:fld id="{F660951E-60A2-4474-85DB-44A4B6B4B772}" type="slidenum">
              <a:rPr lang="en-US" sz="1400">
                <a:latin typeface="+mn-lt"/>
              </a:rPr>
              <a:pPr algn="r" eaLnBrk="1" hangingPunct="1">
                <a:defRPr/>
              </a:pPr>
              <a:t>4</a:t>
            </a:fld>
            <a:endParaRPr lang="en-US" sz="1400">
              <a:latin typeface="+mn-lt"/>
            </a:endParaRPr>
          </a:p>
        </p:txBody>
      </p:sp>
      <p:graphicFrame>
        <p:nvGraphicFramePr>
          <p:cNvPr id="1026" name="Object 2"/>
          <p:cNvGraphicFramePr>
            <a:graphicFrameLocks noChangeAspect="1"/>
          </p:cNvGraphicFramePr>
          <p:nvPr/>
        </p:nvGraphicFramePr>
        <p:xfrm>
          <a:off x="3468688" y="5367338"/>
          <a:ext cx="1333500" cy="533400"/>
        </p:xfrm>
        <a:graphic>
          <a:graphicData uri="http://schemas.openxmlformats.org/presentationml/2006/ole">
            <p:oleObj spid="_x0000_s1026" name="Equation" r:id="rId4" imgW="571320" imgH="228600" progId="Equation.3">
              <p:embed/>
            </p:oleObj>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zh-CN" smtClean="0"/>
              <a:t>Example (cont’d)</a:t>
            </a:r>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5" name="Footer Placeholder 4"/>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E938D292-632C-4D87-B793-127843040AAC}" type="slidenum">
              <a:rPr lang="en-US"/>
              <a:pPr>
                <a:defRPr/>
              </a:pPr>
              <a:t>40</a:t>
            </a:fld>
            <a:endParaRPr lang="en-US"/>
          </a:p>
        </p:txBody>
      </p:sp>
      <p:pic>
        <p:nvPicPr>
          <p:cNvPr id="41990" name="Picture 3" descr="Comp271-7"/>
          <p:cNvPicPr>
            <a:picLocks noChangeAspect="1" noChangeArrowheads="1"/>
          </p:cNvPicPr>
          <p:nvPr/>
        </p:nvPicPr>
        <p:blipFill>
          <a:blip r:embed="rId3">
            <a:lum contrast="60000"/>
          </a:blip>
          <a:srcRect t="45738" r="917" b="14137"/>
          <a:stretch>
            <a:fillRect/>
          </a:stretch>
        </p:blipFill>
        <p:spPr bwMode="auto">
          <a:xfrm>
            <a:off x="304800" y="2057400"/>
            <a:ext cx="8534400" cy="3813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Other Types of Heaps</a:t>
            </a:r>
          </a:p>
        </p:txBody>
      </p:sp>
      <p:sp>
        <p:nvSpPr>
          <p:cNvPr id="43011" name="Rectangle 3"/>
          <p:cNvSpPr>
            <a:spLocks noGrp="1" noChangeArrowheads="1"/>
          </p:cNvSpPr>
          <p:nvPr>
            <p:ph idx="1"/>
          </p:nvPr>
        </p:nvSpPr>
        <p:spPr/>
        <p:txBody>
          <a:bodyPr/>
          <a:lstStyle/>
          <a:p>
            <a:pPr>
              <a:lnSpc>
                <a:spcPct val="90000"/>
              </a:lnSpc>
            </a:pPr>
            <a:r>
              <a:rPr lang="en-US" sz="2400" smtClean="0"/>
              <a:t>Binomial Heaps</a:t>
            </a:r>
          </a:p>
          <a:p>
            <a:pPr>
              <a:lnSpc>
                <a:spcPct val="90000"/>
              </a:lnSpc>
            </a:pPr>
            <a:r>
              <a:rPr lang="en-US" sz="2400" smtClean="0"/>
              <a:t>d-Heaps</a:t>
            </a:r>
            <a:endParaRPr lang="en-US" sz="2000" smtClean="0"/>
          </a:p>
          <a:p>
            <a:pPr>
              <a:lnSpc>
                <a:spcPct val="90000"/>
              </a:lnSpc>
            </a:pPr>
            <a:r>
              <a:rPr lang="en-US" sz="2400" smtClean="0"/>
              <a:t>Leftist Heaps</a:t>
            </a:r>
            <a:endParaRPr lang="en-US" sz="2000" smtClean="0"/>
          </a:p>
          <a:p>
            <a:pPr>
              <a:lnSpc>
                <a:spcPct val="90000"/>
              </a:lnSpc>
            </a:pPr>
            <a:r>
              <a:rPr lang="en-US" sz="2400" smtClean="0"/>
              <a:t>Skew Heaps</a:t>
            </a:r>
            <a:endParaRPr lang="en-US" sz="2000" smtClean="0"/>
          </a:p>
          <a:p>
            <a:pPr>
              <a:lnSpc>
                <a:spcPct val="90000"/>
              </a:lnSpc>
            </a:pPr>
            <a:r>
              <a:rPr lang="en-US" sz="2400" smtClean="0"/>
              <a:t>Fibonacci Heaps</a:t>
            </a:r>
          </a:p>
          <a:p>
            <a:pPr>
              <a:lnSpc>
                <a:spcPct val="90000"/>
              </a:lnSpc>
            </a:pPr>
            <a:endParaRPr lang="en-US" sz="2400" smtClean="0"/>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48133" name="Footer Placeholder 4"/>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A072F8D2-3843-45A2-9721-B230D91CCFEB}" type="slidenum">
              <a:rPr lang="en-US"/>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685800" y="1905000"/>
            <a:ext cx="7772400" cy="1524000"/>
          </a:xfrm>
          <a:ln>
            <a:solidFill>
              <a:schemeClr val="tx1"/>
            </a:solidFill>
          </a:ln>
        </p:spPr>
        <p:txBody>
          <a:bodyPr/>
          <a:lstStyle/>
          <a:p>
            <a:r>
              <a:rPr lang="en-US" smtClean="0"/>
              <a:t>B-Trees</a:t>
            </a:r>
            <a:br>
              <a:rPr lang="en-US" smtClean="0"/>
            </a:br>
            <a:endParaRPr lang="en-US" smtClean="0"/>
          </a:p>
        </p:txBody>
      </p:sp>
      <p:sp>
        <p:nvSpPr>
          <p:cNvPr id="5" name="Date Placeholder 4"/>
          <p:cNvSpPr>
            <a:spLocks noGrp="1"/>
          </p:cNvSpPr>
          <p:nvPr>
            <p:ph type="dt" sz="quarter" idx="10"/>
          </p:nvPr>
        </p:nvSpPr>
        <p:spPr/>
        <p:txBody>
          <a:bodyPr/>
          <a:lstStyle/>
          <a:p>
            <a:pPr>
              <a:defRPr/>
            </a:pPr>
            <a:r>
              <a:rPr lang="en-US" smtClean="0"/>
              <a:t>Dept. Of  IT</a:t>
            </a:r>
            <a:endParaRPr lang="en-US"/>
          </a:p>
        </p:txBody>
      </p:sp>
      <p:sp>
        <p:nvSpPr>
          <p:cNvPr id="7" name="Footer Placeholder 6"/>
          <p:cNvSpPr>
            <a:spLocks noGrp="1"/>
          </p:cNvSpPr>
          <p:nvPr>
            <p:ph type="ftr" sz="quarter" idx="11"/>
          </p:nvPr>
        </p:nvSpPr>
        <p:spPr/>
        <p:txBody>
          <a:bodyPr/>
          <a:lstStyle/>
          <a:p>
            <a:pPr>
              <a:defRPr/>
            </a:pPr>
            <a:r>
              <a:rPr lang="en-US"/>
              <a:t>Data Structures</a:t>
            </a:r>
          </a:p>
        </p:txBody>
      </p:sp>
      <p:sp>
        <p:nvSpPr>
          <p:cNvPr id="8" name="Slide Number Placeholder 7"/>
          <p:cNvSpPr>
            <a:spLocks noGrp="1"/>
          </p:cNvSpPr>
          <p:nvPr>
            <p:ph type="sldNum" sz="quarter" idx="12"/>
          </p:nvPr>
        </p:nvSpPr>
        <p:spPr/>
        <p:txBody>
          <a:bodyPr/>
          <a:lstStyle/>
          <a:p>
            <a:pPr>
              <a:defRPr/>
            </a:pPr>
            <a:fld id="{44201D72-3089-405F-969C-EC3139D6763E}" type="slidenum">
              <a:rPr lang="en-US"/>
              <a:pPr>
                <a:defRPr/>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229600" cy="639762"/>
          </a:xfrm>
        </p:spPr>
        <p:txBody>
          <a:bodyPr/>
          <a:lstStyle/>
          <a:p>
            <a:r>
              <a:rPr lang="en-US" smtClean="0"/>
              <a:t>Definition of a B-tree</a:t>
            </a:r>
          </a:p>
        </p:txBody>
      </p:sp>
      <p:sp>
        <p:nvSpPr>
          <p:cNvPr id="45059" name="Rectangle 3"/>
          <p:cNvSpPr>
            <a:spLocks noGrp="1" noChangeArrowheads="1"/>
          </p:cNvSpPr>
          <p:nvPr>
            <p:ph idx="1"/>
          </p:nvPr>
        </p:nvSpPr>
        <p:spPr>
          <a:xfrm>
            <a:off x="457200" y="960438"/>
            <a:ext cx="8229600" cy="5135562"/>
          </a:xfrm>
        </p:spPr>
        <p:txBody>
          <a:bodyPr/>
          <a:lstStyle/>
          <a:p>
            <a:r>
              <a:rPr lang="en-US" sz="2400" smtClean="0"/>
              <a:t>A B-tree of order </a:t>
            </a:r>
            <a:r>
              <a:rPr lang="en-US" sz="2400" i="1" smtClean="0"/>
              <a:t>m</a:t>
            </a:r>
            <a:r>
              <a:rPr lang="en-US" sz="2400" smtClean="0"/>
              <a:t> is an </a:t>
            </a:r>
            <a:r>
              <a:rPr lang="en-US" sz="2400" i="1" smtClean="0"/>
              <a:t>m</a:t>
            </a:r>
            <a:r>
              <a:rPr lang="en-US" sz="2400" smtClean="0"/>
              <a:t>-way tree (i.e., a tree where each node may have up to </a:t>
            </a:r>
            <a:r>
              <a:rPr lang="en-US" sz="2400" i="1" smtClean="0"/>
              <a:t>m</a:t>
            </a:r>
            <a:r>
              <a:rPr lang="en-US" sz="2400" smtClean="0"/>
              <a:t> children) in which:</a:t>
            </a:r>
          </a:p>
          <a:p>
            <a:pPr lvl="1">
              <a:buFont typeface="Symbol" pitchFamily="18" charset="2"/>
              <a:buNone/>
            </a:pPr>
            <a:r>
              <a:rPr lang="en-US" sz="2400" smtClean="0"/>
              <a:t>1.	the number of keys in each non-leaf node is one less than the number of its children and these keys partition the keys in the children in the fashion of a search tree</a:t>
            </a:r>
          </a:p>
          <a:p>
            <a:pPr lvl="1">
              <a:buFont typeface="Symbol" pitchFamily="18" charset="2"/>
              <a:buNone/>
            </a:pPr>
            <a:r>
              <a:rPr lang="en-US" sz="2400" smtClean="0"/>
              <a:t>2.	all leaves are on the same level</a:t>
            </a:r>
          </a:p>
          <a:p>
            <a:pPr lvl="1">
              <a:buFont typeface="Symbol" pitchFamily="18" charset="2"/>
              <a:buNone/>
            </a:pPr>
            <a:r>
              <a:rPr lang="en-US" sz="2400" smtClean="0"/>
              <a:t>3.	all non-leaf nodes except the root have at least </a:t>
            </a:r>
            <a:r>
              <a:rPr lang="en-US" sz="2400" smtClean="0">
                <a:sym typeface="Symbol" pitchFamily="18" charset="2"/>
              </a:rPr>
              <a:t></a:t>
            </a:r>
            <a:r>
              <a:rPr lang="en-US" sz="2400" i="1" smtClean="0"/>
              <a:t>m </a:t>
            </a:r>
            <a:r>
              <a:rPr lang="en-US" sz="2400" smtClean="0"/>
              <a:t>/ 2</a:t>
            </a:r>
            <a:r>
              <a:rPr lang="en-US" sz="2400" smtClean="0">
                <a:sym typeface="Symbol" pitchFamily="18" charset="2"/>
              </a:rPr>
              <a:t></a:t>
            </a:r>
            <a:r>
              <a:rPr lang="en-US" sz="2400" smtClean="0"/>
              <a:t> children</a:t>
            </a:r>
          </a:p>
          <a:p>
            <a:pPr lvl="1">
              <a:buFont typeface="Symbol" pitchFamily="18" charset="2"/>
              <a:buNone/>
            </a:pPr>
            <a:r>
              <a:rPr lang="en-US" sz="2400" smtClean="0"/>
              <a:t>4.	the root is either a leaf node, or it has from two to </a:t>
            </a:r>
            <a:r>
              <a:rPr lang="en-US" sz="2400" i="1" smtClean="0"/>
              <a:t>m</a:t>
            </a:r>
            <a:r>
              <a:rPr lang="en-US" sz="2400" smtClean="0"/>
              <a:t> children</a:t>
            </a:r>
          </a:p>
          <a:p>
            <a:pPr lvl="1">
              <a:buFont typeface="Symbol" pitchFamily="18" charset="2"/>
              <a:buNone/>
            </a:pPr>
            <a:r>
              <a:rPr lang="en-US" sz="2400" smtClean="0"/>
              <a:t>5.	a leaf node contains no more than </a:t>
            </a:r>
            <a:r>
              <a:rPr lang="en-US" sz="2400" i="1" smtClean="0"/>
              <a:t>m</a:t>
            </a:r>
            <a:r>
              <a:rPr lang="en-US" sz="2400" smtClean="0"/>
              <a:t> – 1 keys</a:t>
            </a:r>
          </a:p>
          <a:p>
            <a:r>
              <a:rPr lang="en-US" sz="2400" smtClean="0"/>
              <a:t>The number </a:t>
            </a:r>
            <a:r>
              <a:rPr lang="en-US" sz="2400" i="1" smtClean="0"/>
              <a:t>m</a:t>
            </a:r>
            <a:r>
              <a:rPr lang="en-US" sz="2400" smtClean="0"/>
              <a:t> should always be odd</a:t>
            </a:r>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7" name="Footer Placeholder 6"/>
          <p:cNvSpPr>
            <a:spLocks noGrp="1"/>
          </p:cNvSpPr>
          <p:nvPr>
            <p:ph type="ftr" sz="quarter" idx="11"/>
          </p:nvPr>
        </p:nvSpPr>
        <p:spPr/>
        <p:txBody>
          <a:bodyPr/>
          <a:lstStyle/>
          <a:p>
            <a:pPr>
              <a:defRPr/>
            </a:pPr>
            <a:r>
              <a:rPr lang="en-US"/>
              <a:t>Data Structures</a:t>
            </a:r>
          </a:p>
        </p:txBody>
      </p:sp>
      <p:sp>
        <p:nvSpPr>
          <p:cNvPr id="8" name="Slide Number Placeholder 7"/>
          <p:cNvSpPr>
            <a:spLocks noGrp="1"/>
          </p:cNvSpPr>
          <p:nvPr>
            <p:ph type="sldNum" sz="quarter" idx="12"/>
          </p:nvPr>
        </p:nvSpPr>
        <p:spPr/>
        <p:txBody>
          <a:bodyPr/>
          <a:lstStyle/>
          <a:p>
            <a:pPr>
              <a:defRPr/>
            </a:pPr>
            <a:fld id="{7190767D-078B-4BD1-ADFC-49756F19C34F}" type="slidenum">
              <a:rPr lang="en-US"/>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082" name="Group 143"/>
          <p:cNvGrpSpPr>
            <a:grpSpLocks/>
          </p:cNvGrpSpPr>
          <p:nvPr/>
        </p:nvGrpSpPr>
        <p:grpSpPr bwMode="auto">
          <a:xfrm>
            <a:off x="3810000" y="3833813"/>
            <a:ext cx="2384425" cy="366712"/>
            <a:chOff x="2400" y="2415"/>
            <a:chExt cx="1502" cy="231"/>
          </a:xfrm>
        </p:grpSpPr>
        <p:grpSp>
          <p:nvGrpSpPr>
            <p:cNvPr id="46183" name="Group 139"/>
            <p:cNvGrpSpPr>
              <a:grpSpLocks/>
            </p:cNvGrpSpPr>
            <p:nvPr/>
          </p:nvGrpSpPr>
          <p:grpSpPr bwMode="auto">
            <a:xfrm>
              <a:off x="3305" y="2415"/>
              <a:ext cx="302" cy="225"/>
              <a:chOff x="3305" y="2426"/>
              <a:chExt cx="302" cy="225"/>
            </a:xfrm>
          </p:grpSpPr>
          <p:sp>
            <p:nvSpPr>
              <p:cNvPr id="46196" name="Text Box 128"/>
              <p:cNvSpPr txBox="1">
                <a:spLocks noChangeArrowheads="1"/>
              </p:cNvSpPr>
              <p:nvPr/>
            </p:nvSpPr>
            <p:spPr bwMode="auto">
              <a:xfrm flipV="1">
                <a:off x="3305" y="2426"/>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97" name="Line 129"/>
              <p:cNvSpPr>
                <a:spLocks noChangeShapeType="1"/>
              </p:cNvSpPr>
              <p:nvPr/>
            </p:nvSpPr>
            <p:spPr bwMode="auto">
              <a:xfrm flipH="1">
                <a:off x="3305" y="2426"/>
                <a:ext cx="302" cy="225"/>
              </a:xfrm>
              <a:prstGeom prst="line">
                <a:avLst/>
              </a:prstGeom>
              <a:noFill/>
              <a:ln w="9525">
                <a:solidFill>
                  <a:srgbClr val="000000"/>
                </a:solidFill>
                <a:round/>
                <a:headEnd/>
                <a:tailEnd/>
              </a:ln>
            </p:spPr>
            <p:txBody>
              <a:bodyPr/>
              <a:lstStyle/>
              <a:p>
                <a:endParaRPr lang="en-IN"/>
              </a:p>
            </p:txBody>
          </p:sp>
        </p:grpSp>
        <p:grpSp>
          <p:nvGrpSpPr>
            <p:cNvPr id="46184" name="Group 140"/>
            <p:cNvGrpSpPr>
              <a:grpSpLocks/>
            </p:cNvGrpSpPr>
            <p:nvPr/>
          </p:nvGrpSpPr>
          <p:grpSpPr bwMode="auto">
            <a:xfrm>
              <a:off x="2997" y="2415"/>
              <a:ext cx="308" cy="231"/>
              <a:chOff x="2997" y="2426"/>
              <a:chExt cx="308" cy="231"/>
            </a:xfrm>
          </p:grpSpPr>
          <p:sp>
            <p:nvSpPr>
              <p:cNvPr id="46194" name="Text Box 127"/>
              <p:cNvSpPr txBox="1">
                <a:spLocks noChangeArrowheads="1"/>
              </p:cNvSpPr>
              <p:nvPr/>
            </p:nvSpPr>
            <p:spPr bwMode="auto">
              <a:xfrm flipV="1">
                <a:off x="3004" y="2426"/>
                <a:ext cx="301"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95" name="Line 130"/>
              <p:cNvSpPr>
                <a:spLocks noChangeShapeType="1"/>
              </p:cNvSpPr>
              <p:nvPr/>
            </p:nvSpPr>
            <p:spPr bwMode="auto">
              <a:xfrm flipH="1">
                <a:off x="2997" y="2432"/>
                <a:ext cx="302" cy="225"/>
              </a:xfrm>
              <a:prstGeom prst="line">
                <a:avLst/>
              </a:prstGeom>
              <a:noFill/>
              <a:ln w="9525">
                <a:solidFill>
                  <a:srgbClr val="000000"/>
                </a:solidFill>
                <a:round/>
                <a:headEnd/>
                <a:tailEnd/>
              </a:ln>
            </p:spPr>
            <p:txBody>
              <a:bodyPr/>
              <a:lstStyle/>
              <a:p>
                <a:endParaRPr lang="en-IN"/>
              </a:p>
            </p:txBody>
          </p:sp>
        </p:grpSp>
        <p:grpSp>
          <p:nvGrpSpPr>
            <p:cNvPr id="46185" name="Group 141"/>
            <p:cNvGrpSpPr>
              <a:grpSpLocks/>
            </p:cNvGrpSpPr>
            <p:nvPr/>
          </p:nvGrpSpPr>
          <p:grpSpPr bwMode="auto">
            <a:xfrm>
              <a:off x="2702" y="2415"/>
              <a:ext cx="309" cy="231"/>
              <a:chOff x="2702" y="2426"/>
              <a:chExt cx="309" cy="231"/>
            </a:xfrm>
          </p:grpSpPr>
          <p:sp>
            <p:nvSpPr>
              <p:cNvPr id="46192" name="Text Box 126"/>
              <p:cNvSpPr txBox="1">
                <a:spLocks noChangeArrowheads="1"/>
              </p:cNvSpPr>
              <p:nvPr/>
            </p:nvSpPr>
            <p:spPr bwMode="auto">
              <a:xfrm flipV="1">
                <a:off x="2702" y="2426"/>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93" name="Line 131"/>
              <p:cNvSpPr>
                <a:spLocks noChangeShapeType="1"/>
              </p:cNvSpPr>
              <p:nvPr/>
            </p:nvSpPr>
            <p:spPr bwMode="auto">
              <a:xfrm flipH="1">
                <a:off x="2709" y="2432"/>
                <a:ext cx="302" cy="225"/>
              </a:xfrm>
              <a:prstGeom prst="line">
                <a:avLst/>
              </a:prstGeom>
              <a:noFill/>
              <a:ln w="9525">
                <a:solidFill>
                  <a:srgbClr val="000000"/>
                </a:solidFill>
                <a:round/>
                <a:headEnd/>
                <a:tailEnd/>
              </a:ln>
            </p:spPr>
            <p:txBody>
              <a:bodyPr/>
              <a:lstStyle/>
              <a:p>
                <a:endParaRPr lang="en-IN"/>
              </a:p>
            </p:txBody>
          </p:sp>
        </p:grpSp>
        <p:grpSp>
          <p:nvGrpSpPr>
            <p:cNvPr id="46186" name="Group 142"/>
            <p:cNvGrpSpPr>
              <a:grpSpLocks/>
            </p:cNvGrpSpPr>
            <p:nvPr/>
          </p:nvGrpSpPr>
          <p:grpSpPr bwMode="auto">
            <a:xfrm>
              <a:off x="2400" y="2415"/>
              <a:ext cx="323" cy="231"/>
              <a:chOff x="2400" y="2426"/>
              <a:chExt cx="323" cy="231"/>
            </a:xfrm>
          </p:grpSpPr>
          <p:sp>
            <p:nvSpPr>
              <p:cNvPr id="46190" name="Text Box 125"/>
              <p:cNvSpPr txBox="1">
                <a:spLocks noChangeArrowheads="1"/>
              </p:cNvSpPr>
              <p:nvPr/>
            </p:nvSpPr>
            <p:spPr bwMode="auto">
              <a:xfrm flipV="1">
                <a:off x="2400" y="2426"/>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91" name="Line 132"/>
              <p:cNvSpPr>
                <a:spLocks noChangeShapeType="1"/>
              </p:cNvSpPr>
              <p:nvPr/>
            </p:nvSpPr>
            <p:spPr bwMode="auto">
              <a:xfrm flipH="1">
                <a:off x="2421" y="2432"/>
                <a:ext cx="302" cy="225"/>
              </a:xfrm>
              <a:prstGeom prst="line">
                <a:avLst/>
              </a:prstGeom>
              <a:noFill/>
              <a:ln w="9525">
                <a:solidFill>
                  <a:srgbClr val="000000"/>
                </a:solidFill>
                <a:round/>
                <a:headEnd/>
                <a:tailEnd/>
              </a:ln>
            </p:spPr>
            <p:txBody>
              <a:bodyPr/>
              <a:lstStyle/>
              <a:p>
                <a:endParaRPr lang="en-IN"/>
              </a:p>
            </p:txBody>
          </p:sp>
        </p:grpSp>
        <p:grpSp>
          <p:nvGrpSpPr>
            <p:cNvPr id="46187" name="Group 138"/>
            <p:cNvGrpSpPr>
              <a:grpSpLocks/>
            </p:cNvGrpSpPr>
            <p:nvPr/>
          </p:nvGrpSpPr>
          <p:grpSpPr bwMode="auto">
            <a:xfrm>
              <a:off x="3600" y="2415"/>
              <a:ext cx="302" cy="225"/>
              <a:chOff x="3600" y="2415"/>
              <a:chExt cx="302" cy="225"/>
            </a:xfrm>
          </p:grpSpPr>
          <p:sp>
            <p:nvSpPr>
              <p:cNvPr id="46188" name="Text Box 133"/>
              <p:cNvSpPr txBox="1">
                <a:spLocks noChangeArrowheads="1"/>
              </p:cNvSpPr>
              <p:nvPr/>
            </p:nvSpPr>
            <p:spPr bwMode="auto">
              <a:xfrm flipV="1">
                <a:off x="3600" y="2415"/>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89" name="Line 134"/>
              <p:cNvSpPr>
                <a:spLocks noChangeShapeType="1"/>
              </p:cNvSpPr>
              <p:nvPr/>
            </p:nvSpPr>
            <p:spPr bwMode="auto">
              <a:xfrm flipH="1">
                <a:off x="3600" y="2415"/>
                <a:ext cx="302" cy="225"/>
              </a:xfrm>
              <a:prstGeom prst="line">
                <a:avLst/>
              </a:prstGeom>
              <a:noFill/>
              <a:ln w="9525">
                <a:solidFill>
                  <a:srgbClr val="000000"/>
                </a:solidFill>
                <a:round/>
                <a:headEnd/>
                <a:tailEnd/>
              </a:ln>
            </p:spPr>
            <p:txBody>
              <a:bodyPr/>
              <a:lstStyle/>
              <a:p>
                <a:endParaRPr lang="en-IN"/>
              </a:p>
            </p:txBody>
          </p:sp>
        </p:grpSp>
      </p:grpSp>
      <p:sp>
        <p:nvSpPr>
          <p:cNvPr id="46083" name="Line 137"/>
          <p:cNvSpPr>
            <a:spLocks noChangeShapeType="1"/>
          </p:cNvSpPr>
          <p:nvPr/>
        </p:nvSpPr>
        <p:spPr bwMode="auto">
          <a:xfrm flipV="1">
            <a:off x="7924800" y="3962400"/>
            <a:ext cx="609600" cy="13716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46084" name="Line 136"/>
          <p:cNvSpPr>
            <a:spLocks noChangeShapeType="1"/>
          </p:cNvSpPr>
          <p:nvPr/>
        </p:nvSpPr>
        <p:spPr bwMode="auto">
          <a:xfrm flipV="1">
            <a:off x="3810000" y="3962400"/>
            <a:ext cx="3733800" cy="14478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46085" name="Rectangle 2"/>
          <p:cNvSpPr>
            <a:spLocks noGrp="1" noChangeArrowheads="1"/>
          </p:cNvSpPr>
          <p:nvPr>
            <p:ph type="title"/>
          </p:nvPr>
        </p:nvSpPr>
        <p:spPr/>
        <p:txBody>
          <a:bodyPr/>
          <a:lstStyle/>
          <a:p>
            <a:r>
              <a:rPr lang="en-US" smtClean="0"/>
              <a:t>An example B-Tree</a:t>
            </a:r>
          </a:p>
        </p:txBody>
      </p:sp>
      <p:sp>
        <p:nvSpPr>
          <p:cNvPr id="117" name="Date Placeholder 116"/>
          <p:cNvSpPr>
            <a:spLocks noGrp="1"/>
          </p:cNvSpPr>
          <p:nvPr>
            <p:ph type="dt" sz="quarter" idx="10"/>
          </p:nvPr>
        </p:nvSpPr>
        <p:spPr/>
        <p:txBody>
          <a:bodyPr/>
          <a:lstStyle/>
          <a:p>
            <a:pPr>
              <a:defRPr/>
            </a:pPr>
            <a:r>
              <a:rPr lang="en-US" smtClean="0"/>
              <a:t>Dept. Of  IT</a:t>
            </a:r>
            <a:endParaRPr lang="en-US"/>
          </a:p>
        </p:txBody>
      </p:sp>
      <p:sp>
        <p:nvSpPr>
          <p:cNvPr id="118" name="Footer Placeholder 117"/>
          <p:cNvSpPr>
            <a:spLocks noGrp="1"/>
          </p:cNvSpPr>
          <p:nvPr>
            <p:ph type="ftr" sz="quarter" idx="11"/>
          </p:nvPr>
        </p:nvSpPr>
        <p:spPr/>
        <p:txBody>
          <a:bodyPr/>
          <a:lstStyle/>
          <a:p>
            <a:pPr>
              <a:defRPr/>
            </a:pPr>
            <a:r>
              <a:rPr lang="en-US"/>
              <a:t>Data Structures</a:t>
            </a:r>
          </a:p>
        </p:txBody>
      </p:sp>
      <p:sp>
        <p:nvSpPr>
          <p:cNvPr id="119" name="Slide Number Placeholder 118"/>
          <p:cNvSpPr>
            <a:spLocks noGrp="1"/>
          </p:cNvSpPr>
          <p:nvPr>
            <p:ph type="sldNum" sz="quarter" idx="12"/>
          </p:nvPr>
        </p:nvSpPr>
        <p:spPr/>
        <p:txBody>
          <a:bodyPr/>
          <a:lstStyle/>
          <a:p>
            <a:pPr>
              <a:defRPr/>
            </a:pPr>
            <a:fld id="{076AABFB-8737-421F-A02E-BD35B1A35100}" type="slidenum">
              <a:rPr lang="en-US"/>
              <a:pPr>
                <a:defRPr/>
              </a:pPr>
              <a:t>44</a:t>
            </a:fld>
            <a:endParaRPr lang="en-US"/>
          </a:p>
        </p:txBody>
      </p:sp>
      <p:sp>
        <p:nvSpPr>
          <p:cNvPr id="46089" name="Line 3"/>
          <p:cNvSpPr>
            <a:spLocks noChangeShapeType="1"/>
          </p:cNvSpPr>
          <p:nvPr/>
        </p:nvSpPr>
        <p:spPr bwMode="auto">
          <a:xfrm flipH="1">
            <a:off x="1577975" y="2316163"/>
            <a:ext cx="1797050" cy="241300"/>
          </a:xfrm>
          <a:prstGeom prst="line">
            <a:avLst/>
          </a:prstGeom>
          <a:noFill/>
          <a:ln w="9525">
            <a:solidFill>
              <a:srgbClr val="000000"/>
            </a:solidFill>
            <a:round/>
            <a:headEnd/>
            <a:tailEnd/>
          </a:ln>
        </p:spPr>
        <p:txBody>
          <a:bodyPr/>
          <a:lstStyle/>
          <a:p>
            <a:endParaRPr lang="en-IN"/>
          </a:p>
        </p:txBody>
      </p:sp>
      <p:sp>
        <p:nvSpPr>
          <p:cNvPr id="46090" name="Line 4"/>
          <p:cNvSpPr>
            <a:spLocks noChangeShapeType="1"/>
          </p:cNvSpPr>
          <p:nvPr/>
        </p:nvSpPr>
        <p:spPr bwMode="auto">
          <a:xfrm>
            <a:off x="3810000" y="2286000"/>
            <a:ext cx="3995738" cy="1493838"/>
          </a:xfrm>
          <a:prstGeom prst="line">
            <a:avLst/>
          </a:prstGeom>
          <a:noFill/>
          <a:ln w="9525">
            <a:solidFill>
              <a:srgbClr val="000000"/>
            </a:solidFill>
            <a:round/>
            <a:headEnd/>
            <a:tailEnd/>
          </a:ln>
        </p:spPr>
        <p:txBody>
          <a:bodyPr/>
          <a:lstStyle/>
          <a:p>
            <a:endParaRPr lang="en-IN"/>
          </a:p>
        </p:txBody>
      </p:sp>
      <p:sp>
        <p:nvSpPr>
          <p:cNvPr id="46091" name="Line 5"/>
          <p:cNvSpPr>
            <a:spLocks noChangeShapeType="1"/>
          </p:cNvSpPr>
          <p:nvPr/>
        </p:nvSpPr>
        <p:spPr bwMode="auto">
          <a:xfrm>
            <a:off x="2098675" y="2832100"/>
            <a:ext cx="2854325" cy="901700"/>
          </a:xfrm>
          <a:prstGeom prst="line">
            <a:avLst/>
          </a:prstGeom>
          <a:noFill/>
          <a:ln w="9525">
            <a:solidFill>
              <a:srgbClr val="000000"/>
            </a:solidFill>
            <a:round/>
            <a:headEnd/>
            <a:tailEnd/>
          </a:ln>
        </p:spPr>
        <p:txBody>
          <a:bodyPr/>
          <a:lstStyle/>
          <a:p>
            <a:endParaRPr lang="en-IN"/>
          </a:p>
        </p:txBody>
      </p:sp>
      <p:sp>
        <p:nvSpPr>
          <p:cNvPr id="46092" name="Line 6"/>
          <p:cNvSpPr>
            <a:spLocks noChangeShapeType="1"/>
          </p:cNvSpPr>
          <p:nvPr/>
        </p:nvSpPr>
        <p:spPr bwMode="auto">
          <a:xfrm>
            <a:off x="1828800" y="2971800"/>
            <a:ext cx="1143000" cy="838200"/>
          </a:xfrm>
          <a:prstGeom prst="line">
            <a:avLst/>
          </a:prstGeom>
          <a:noFill/>
          <a:ln w="9525">
            <a:solidFill>
              <a:srgbClr val="000000"/>
            </a:solidFill>
            <a:round/>
            <a:headEnd/>
            <a:tailEnd/>
          </a:ln>
        </p:spPr>
        <p:txBody>
          <a:bodyPr/>
          <a:lstStyle/>
          <a:p>
            <a:endParaRPr lang="en-IN"/>
          </a:p>
        </p:txBody>
      </p:sp>
      <p:sp>
        <p:nvSpPr>
          <p:cNvPr id="46093" name="Line 7"/>
          <p:cNvSpPr>
            <a:spLocks noChangeShapeType="1"/>
          </p:cNvSpPr>
          <p:nvPr/>
        </p:nvSpPr>
        <p:spPr bwMode="auto">
          <a:xfrm flipH="1">
            <a:off x="1219200" y="2817813"/>
            <a:ext cx="120650" cy="992187"/>
          </a:xfrm>
          <a:prstGeom prst="line">
            <a:avLst/>
          </a:prstGeom>
          <a:noFill/>
          <a:ln w="9525">
            <a:solidFill>
              <a:srgbClr val="000000"/>
            </a:solidFill>
            <a:round/>
            <a:headEnd/>
            <a:tailEnd/>
          </a:ln>
        </p:spPr>
        <p:txBody>
          <a:bodyPr/>
          <a:lstStyle/>
          <a:p>
            <a:endParaRPr lang="en-IN"/>
          </a:p>
        </p:txBody>
      </p:sp>
      <p:sp>
        <p:nvSpPr>
          <p:cNvPr id="46094" name="Line 8"/>
          <p:cNvSpPr>
            <a:spLocks noChangeShapeType="1"/>
          </p:cNvSpPr>
          <p:nvPr/>
        </p:nvSpPr>
        <p:spPr bwMode="auto">
          <a:xfrm flipH="1">
            <a:off x="5867400" y="3962400"/>
            <a:ext cx="2209800" cy="1371600"/>
          </a:xfrm>
          <a:prstGeom prst="line">
            <a:avLst/>
          </a:prstGeom>
          <a:noFill/>
          <a:ln w="9525">
            <a:solidFill>
              <a:srgbClr val="000000"/>
            </a:solidFill>
            <a:round/>
            <a:headEnd/>
            <a:tailEnd/>
          </a:ln>
        </p:spPr>
        <p:txBody>
          <a:bodyPr/>
          <a:lstStyle/>
          <a:p>
            <a:endParaRPr lang="en-IN"/>
          </a:p>
        </p:txBody>
      </p:sp>
      <p:sp>
        <p:nvSpPr>
          <p:cNvPr id="46095" name="Line 9"/>
          <p:cNvSpPr>
            <a:spLocks noChangeShapeType="1"/>
          </p:cNvSpPr>
          <p:nvPr/>
        </p:nvSpPr>
        <p:spPr bwMode="auto">
          <a:xfrm flipH="1">
            <a:off x="1828800" y="3962400"/>
            <a:ext cx="5334000" cy="1371600"/>
          </a:xfrm>
          <a:prstGeom prst="line">
            <a:avLst/>
          </a:prstGeom>
          <a:noFill/>
          <a:ln w="9525">
            <a:solidFill>
              <a:srgbClr val="000000"/>
            </a:solidFill>
            <a:round/>
            <a:headEnd/>
            <a:tailEnd/>
          </a:ln>
        </p:spPr>
        <p:txBody>
          <a:bodyPr/>
          <a:lstStyle/>
          <a:p>
            <a:endParaRPr lang="en-IN"/>
          </a:p>
        </p:txBody>
      </p:sp>
      <p:sp>
        <p:nvSpPr>
          <p:cNvPr id="46096" name="Text Box 10"/>
          <p:cNvSpPr txBox="1">
            <a:spLocks noChangeArrowheads="1"/>
          </p:cNvSpPr>
          <p:nvPr/>
        </p:nvSpPr>
        <p:spPr bwMode="auto">
          <a:xfrm flipV="1">
            <a:off x="3135313" y="2111375"/>
            <a:ext cx="477837" cy="358775"/>
          </a:xfrm>
          <a:prstGeom prst="rect">
            <a:avLst/>
          </a:prstGeom>
          <a:solidFill>
            <a:srgbClr val="FFFFFF"/>
          </a:solidFill>
          <a:ln w="9525">
            <a:solidFill>
              <a:srgbClr val="000000"/>
            </a:solidFill>
            <a:miter lim="800000"/>
            <a:headEnd/>
            <a:tailEnd/>
          </a:ln>
        </p:spPr>
        <p:txBody>
          <a:bodyPr rot="10800000"/>
          <a:lstStyle/>
          <a:p>
            <a:endParaRPr lang="en-US" sz="1600">
              <a:latin typeface="Times New Roman" pitchFamily="18" charset="0"/>
            </a:endParaRPr>
          </a:p>
        </p:txBody>
      </p:sp>
      <p:sp>
        <p:nvSpPr>
          <p:cNvPr id="46097" name="Text Box 11"/>
          <p:cNvSpPr txBox="1">
            <a:spLocks noChangeArrowheads="1"/>
          </p:cNvSpPr>
          <p:nvPr/>
        </p:nvSpPr>
        <p:spPr bwMode="auto">
          <a:xfrm flipV="1">
            <a:off x="3613150" y="2111375"/>
            <a:ext cx="479425" cy="358775"/>
          </a:xfrm>
          <a:prstGeom prst="rect">
            <a:avLst/>
          </a:prstGeom>
          <a:solidFill>
            <a:srgbClr val="FFFFFF"/>
          </a:solidFill>
          <a:ln w="9525">
            <a:solidFill>
              <a:srgbClr val="000000"/>
            </a:solidFill>
            <a:miter lim="800000"/>
            <a:headEnd/>
            <a:tailEnd/>
          </a:ln>
        </p:spPr>
        <p:txBody>
          <a:bodyPr rot="10800000"/>
          <a:lstStyle/>
          <a:p>
            <a:endParaRPr lang="en-US" sz="1600">
              <a:latin typeface="Times New Roman" pitchFamily="18" charset="0"/>
            </a:endParaRPr>
          </a:p>
        </p:txBody>
      </p:sp>
      <p:sp>
        <p:nvSpPr>
          <p:cNvPr id="46098" name="Text Box 12"/>
          <p:cNvSpPr txBox="1">
            <a:spLocks noChangeArrowheads="1"/>
          </p:cNvSpPr>
          <p:nvPr/>
        </p:nvSpPr>
        <p:spPr bwMode="auto">
          <a:xfrm flipV="1">
            <a:off x="1577975" y="2611438"/>
            <a:ext cx="477838" cy="358775"/>
          </a:xfrm>
          <a:prstGeom prst="rect">
            <a:avLst/>
          </a:prstGeom>
          <a:solidFill>
            <a:srgbClr val="FFFFFF"/>
          </a:solidFill>
          <a:ln w="9525">
            <a:solidFill>
              <a:srgbClr val="000000"/>
            </a:solidFill>
            <a:miter lim="800000"/>
            <a:headEnd/>
            <a:tailEnd/>
          </a:ln>
        </p:spPr>
        <p:txBody>
          <a:bodyPr rot="10800000"/>
          <a:lstStyle/>
          <a:p>
            <a:endParaRPr lang="en-US" sz="1600">
              <a:latin typeface="Times New Roman" pitchFamily="18" charset="0"/>
            </a:endParaRPr>
          </a:p>
        </p:txBody>
      </p:sp>
      <p:sp>
        <p:nvSpPr>
          <p:cNvPr id="46099" name="Text Box 13"/>
          <p:cNvSpPr txBox="1">
            <a:spLocks noChangeArrowheads="1"/>
          </p:cNvSpPr>
          <p:nvPr/>
        </p:nvSpPr>
        <p:spPr bwMode="auto">
          <a:xfrm flipV="1">
            <a:off x="1098550" y="2611438"/>
            <a:ext cx="479425" cy="358775"/>
          </a:xfrm>
          <a:prstGeom prst="rect">
            <a:avLst/>
          </a:prstGeom>
          <a:solidFill>
            <a:srgbClr val="FFFFFF"/>
          </a:solidFill>
          <a:ln w="9525">
            <a:solidFill>
              <a:srgbClr val="000000"/>
            </a:solidFill>
            <a:miter lim="800000"/>
            <a:headEnd/>
            <a:tailEnd/>
          </a:ln>
        </p:spPr>
        <p:txBody>
          <a:bodyPr rot="10800000"/>
          <a:lstStyle/>
          <a:p>
            <a:endParaRPr lang="en-US" sz="1600">
              <a:latin typeface="Times New Roman" pitchFamily="18" charset="0"/>
            </a:endParaRPr>
          </a:p>
        </p:txBody>
      </p:sp>
      <p:sp>
        <p:nvSpPr>
          <p:cNvPr id="46100" name="Text Box 14"/>
          <p:cNvSpPr txBox="1">
            <a:spLocks noChangeArrowheads="1"/>
          </p:cNvSpPr>
          <p:nvPr/>
        </p:nvSpPr>
        <p:spPr bwMode="auto">
          <a:xfrm flipV="1">
            <a:off x="2055813" y="2611438"/>
            <a:ext cx="481012" cy="358775"/>
          </a:xfrm>
          <a:prstGeom prst="rect">
            <a:avLst/>
          </a:prstGeom>
          <a:solidFill>
            <a:srgbClr val="FFFFFF"/>
          </a:solidFill>
          <a:ln w="9525">
            <a:solidFill>
              <a:srgbClr val="000000"/>
            </a:solidFill>
            <a:miter lim="800000"/>
            <a:headEnd/>
            <a:tailEnd/>
          </a:ln>
        </p:spPr>
        <p:txBody>
          <a:bodyPr rot="10800000"/>
          <a:lstStyle/>
          <a:p>
            <a:endParaRPr lang="en-US" sz="1600">
              <a:latin typeface="Times New Roman" pitchFamily="18" charset="0"/>
            </a:endParaRPr>
          </a:p>
        </p:txBody>
      </p:sp>
      <p:sp>
        <p:nvSpPr>
          <p:cNvPr id="46101" name="Text Box 27"/>
          <p:cNvSpPr txBox="1">
            <a:spLocks noChangeArrowheads="1"/>
          </p:cNvSpPr>
          <p:nvPr/>
        </p:nvSpPr>
        <p:spPr bwMode="auto">
          <a:xfrm flipV="1">
            <a:off x="6846888" y="3635375"/>
            <a:ext cx="479425" cy="360363"/>
          </a:xfrm>
          <a:prstGeom prst="rect">
            <a:avLst/>
          </a:prstGeom>
          <a:solidFill>
            <a:srgbClr val="FFFFFF"/>
          </a:solidFill>
          <a:ln w="9525">
            <a:solidFill>
              <a:srgbClr val="000000"/>
            </a:solidFill>
            <a:miter lim="800000"/>
            <a:headEnd/>
            <a:tailEnd/>
          </a:ln>
        </p:spPr>
        <p:txBody>
          <a:bodyPr rot="10800000"/>
          <a:lstStyle/>
          <a:p>
            <a:endParaRPr lang="en-US" sz="1600">
              <a:latin typeface="Times New Roman" pitchFamily="18" charset="0"/>
            </a:endParaRPr>
          </a:p>
        </p:txBody>
      </p:sp>
      <p:sp>
        <p:nvSpPr>
          <p:cNvPr id="46102" name="Text Box 28"/>
          <p:cNvSpPr txBox="1">
            <a:spLocks noChangeArrowheads="1"/>
          </p:cNvSpPr>
          <p:nvPr/>
        </p:nvSpPr>
        <p:spPr bwMode="auto">
          <a:xfrm flipV="1">
            <a:off x="7326313" y="3635375"/>
            <a:ext cx="477837" cy="360363"/>
          </a:xfrm>
          <a:prstGeom prst="rect">
            <a:avLst/>
          </a:prstGeom>
          <a:solidFill>
            <a:srgbClr val="FFFFFF"/>
          </a:solidFill>
          <a:ln w="9525">
            <a:solidFill>
              <a:srgbClr val="000000"/>
            </a:solidFill>
            <a:miter lim="800000"/>
            <a:headEnd/>
            <a:tailEnd/>
          </a:ln>
        </p:spPr>
        <p:txBody>
          <a:bodyPr rot="10800000"/>
          <a:lstStyle/>
          <a:p>
            <a:endParaRPr lang="en-US" sz="1600">
              <a:latin typeface="Times New Roman" pitchFamily="18" charset="0"/>
            </a:endParaRPr>
          </a:p>
        </p:txBody>
      </p:sp>
      <p:sp>
        <p:nvSpPr>
          <p:cNvPr id="46103" name="Text Box 29"/>
          <p:cNvSpPr txBox="1">
            <a:spLocks noChangeArrowheads="1"/>
          </p:cNvSpPr>
          <p:nvPr/>
        </p:nvSpPr>
        <p:spPr bwMode="auto">
          <a:xfrm flipV="1">
            <a:off x="7804150" y="3635375"/>
            <a:ext cx="479425" cy="360363"/>
          </a:xfrm>
          <a:prstGeom prst="rect">
            <a:avLst/>
          </a:prstGeom>
          <a:solidFill>
            <a:srgbClr val="FFFFFF"/>
          </a:solidFill>
          <a:ln w="9525">
            <a:solidFill>
              <a:srgbClr val="000000"/>
            </a:solidFill>
            <a:miter lim="800000"/>
            <a:headEnd/>
            <a:tailEnd/>
          </a:ln>
        </p:spPr>
        <p:txBody>
          <a:bodyPr rot="10800000"/>
          <a:lstStyle/>
          <a:p>
            <a:endParaRPr lang="en-US" sz="1600">
              <a:latin typeface="Times New Roman" pitchFamily="18" charset="0"/>
            </a:endParaRPr>
          </a:p>
        </p:txBody>
      </p:sp>
      <p:sp>
        <p:nvSpPr>
          <p:cNvPr id="46104" name="Text Box 30"/>
          <p:cNvSpPr txBox="1">
            <a:spLocks noChangeArrowheads="1"/>
          </p:cNvSpPr>
          <p:nvPr/>
        </p:nvSpPr>
        <p:spPr bwMode="auto">
          <a:xfrm flipV="1">
            <a:off x="8283575" y="3635375"/>
            <a:ext cx="479425" cy="360363"/>
          </a:xfrm>
          <a:prstGeom prst="rect">
            <a:avLst/>
          </a:prstGeom>
          <a:solidFill>
            <a:srgbClr val="FFFFFF"/>
          </a:solidFill>
          <a:ln w="9525">
            <a:solidFill>
              <a:srgbClr val="000000"/>
            </a:solidFill>
            <a:miter lim="800000"/>
            <a:headEnd/>
            <a:tailEnd/>
          </a:ln>
        </p:spPr>
        <p:txBody>
          <a:bodyPr rot="10800000"/>
          <a:lstStyle/>
          <a:p>
            <a:endParaRPr lang="en-US" sz="1600">
              <a:latin typeface="Times New Roman" pitchFamily="18" charset="0"/>
            </a:endParaRPr>
          </a:p>
        </p:txBody>
      </p:sp>
      <p:sp>
        <p:nvSpPr>
          <p:cNvPr id="46105" name="Text Box 31"/>
          <p:cNvSpPr txBox="1">
            <a:spLocks noChangeArrowheads="1"/>
          </p:cNvSpPr>
          <p:nvPr/>
        </p:nvSpPr>
        <p:spPr bwMode="auto">
          <a:xfrm>
            <a:off x="7566025" y="3429000"/>
            <a:ext cx="477838"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51</a:t>
            </a:r>
          </a:p>
        </p:txBody>
      </p:sp>
      <p:sp>
        <p:nvSpPr>
          <p:cNvPr id="46106" name="Text Box 32"/>
          <p:cNvSpPr txBox="1">
            <a:spLocks noChangeArrowheads="1"/>
          </p:cNvSpPr>
          <p:nvPr/>
        </p:nvSpPr>
        <p:spPr bwMode="auto">
          <a:xfrm>
            <a:off x="8043863" y="3429000"/>
            <a:ext cx="479425"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62</a:t>
            </a:r>
          </a:p>
        </p:txBody>
      </p:sp>
      <p:sp>
        <p:nvSpPr>
          <p:cNvPr id="46107" name="Text Box 33"/>
          <p:cNvSpPr txBox="1">
            <a:spLocks noChangeArrowheads="1"/>
          </p:cNvSpPr>
          <p:nvPr/>
        </p:nvSpPr>
        <p:spPr bwMode="auto">
          <a:xfrm>
            <a:off x="7085013" y="3429000"/>
            <a:ext cx="481012"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42</a:t>
            </a:r>
          </a:p>
        </p:txBody>
      </p:sp>
      <p:sp>
        <p:nvSpPr>
          <p:cNvPr id="46108" name="Text Box 57"/>
          <p:cNvSpPr txBox="1">
            <a:spLocks noChangeArrowheads="1"/>
          </p:cNvSpPr>
          <p:nvPr/>
        </p:nvSpPr>
        <p:spPr bwMode="auto">
          <a:xfrm>
            <a:off x="1339850" y="2403475"/>
            <a:ext cx="477838"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6</a:t>
            </a:r>
          </a:p>
        </p:txBody>
      </p:sp>
      <p:sp>
        <p:nvSpPr>
          <p:cNvPr id="46109" name="Text Box 58"/>
          <p:cNvSpPr txBox="1">
            <a:spLocks noChangeArrowheads="1"/>
          </p:cNvSpPr>
          <p:nvPr/>
        </p:nvSpPr>
        <p:spPr bwMode="auto">
          <a:xfrm>
            <a:off x="1817688" y="2403475"/>
            <a:ext cx="477837"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12</a:t>
            </a:r>
          </a:p>
        </p:txBody>
      </p:sp>
      <p:sp>
        <p:nvSpPr>
          <p:cNvPr id="46110" name="Text Box 73"/>
          <p:cNvSpPr txBox="1">
            <a:spLocks noChangeArrowheads="1"/>
          </p:cNvSpPr>
          <p:nvPr/>
        </p:nvSpPr>
        <p:spPr bwMode="auto">
          <a:xfrm>
            <a:off x="3375025" y="1905000"/>
            <a:ext cx="477838"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26</a:t>
            </a:r>
          </a:p>
        </p:txBody>
      </p:sp>
      <p:grpSp>
        <p:nvGrpSpPr>
          <p:cNvPr id="46111" name="Group 79"/>
          <p:cNvGrpSpPr>
            <a:grpSpLocks/>
          </p:cNvGrpSpPr>
          <p:nvPr/>
        </p:nvGrpSpPr>
        <p:grpSpPr bwMode="auto">
          <a:xfrm>
            <a:off x="6999288" y="5424488"/>
            <a:ext cx="1916112" cy="366712"/>
            <a:chOff x="4011" y="2730"/>
            <a:chExt cx="1207" cy="231"/>
          </a:xfrm>
        </p:grpSpPr>
        <p:sp>
          <p:nvSpPr>
            <p:cNvPr id="46175" name="Text Box 45"/>
            <p:cNvSpPr txBox="1">
              <a:spLocks noChangeArrowheads="1"/>
            </p:cNvSpPr>
            <p:nvPr/>
          </p:nvSpPr>
          <p:spPr bwMode="auto">
            <a:xfrm flipV="1">
              <a:off x="4011" y="2730"/>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76" name="Text Box 46"/>
            <p:cNvSpPr txBox="1">
              <a:spLocks noChangeArrowheads="1"/>
            </p:cNvSpPr>
            <p:nvPr/>
          </p:nvSpPr>
          <p:spPr bwMode="auto">
            <a:xfrm flipV="1">
              <a:off x="4313" y="2730"/>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77" name="Text Box 47"/>
            <p:cNvSpPr txBox="1">
              <a:spLocks noChangeArrowheads="1"/>
            </p:cNvSpPr>
            <p:nvPr/>
          </p:nvSpPr>
          <p:spPr bwMode="auto">
            <a:xfrm flipV="1">
              <a:off x="4615" y="2730"/>
              <a:ext cx="301"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78" name="Text Box 48"/>
            <p:cNvSpPr txBox="1">
              <a:spLocks noChangeArrowheads="1"/>
            </p:cNvSpPr>
            <p:nvPr/>
          </p:nvSpPr>
          <p:spPr bwMode="auto">
            <a:xfrm flipV="1">
              <a:off x="4916" y="2730"/>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79" name="Line 55"/>
            <p:cNvSpPr>
              <a:spLocks noChangeShapeType="1"/>
            </p:cNvSpPr>
            <p:nvPr/>
          </p:nvSpPr>
          <p:spPr bwMode="auto">
            <a:xfrm flipH="1">
              <a:off x="4916" y="2730"/>
              <a:ext cx="302" cy="225"/>
            </a:xfrm>
            <a:prstGeom prst="line">
              <a:avLst/>
            </a:prstGeom>
            <a:noFill/>
            <a:ln w="9525">
              <a:solidFill>
                <a:srgbClr val="000000"/>
              </a:solidFill>
              <a:round/>
              <a:headEnd/>
              <a:tailEnd/>
            </a:ln>
          </p:spPr>
          <p:txBody>
            <a:bodyPr/>
            <a:lstStyle/>
            <a:p>
              <a:endParaRPr lang="en-IN"/>
            </a:p>
          </p:txBody>
        </p:sp>
        <p:sp>
          <p:nvSpPr>
            <p:cNvPr id="46180" name="Line 76"/>
            <p:cNvSpPr>
              <a:spLocks noChangeShapeType="1"/>
            </p:cNvSpPr>
            <p:nvPr/>
          </p:nvSpPr>
          <p:spPr bwMode="auto">
            <a:xfrm flipH="1">
              <a:off x="4608" y="2736"/>
              <a:ext cx="302" cy="225"/>
            </a:xfrm>
            <a:prstGeom prst="line">
              <a:avLst/>
            </a:prstGeom>
            <a:noFill/>
            <a:ln w="9525">
              <a:solidFill>
                <a:srgbClr val="000000"/>
              </a:solidFill>
              <a:round/>
              <a:headEnd/>
              <a:tailEnd/>
            </a:ln>
          </p:spPr>
          <p:txBody>
            <a:bodyPr/>
            <a:lstStyle/>
            <a:p>
              <a:endParaRPr lang="en-IN"/>
            </a:p>
          </p:txBody>
        </p:sp>
        <p:sp>
          <p:nvSpPr>
            <p:cNvPr id="46181" name="Line 77"/>
            <p:cNvSpPr>
              <a:spLocks noChangeShapeType="1"/>
            </p:cNvSpPr>
            <p:nvPr/>
          </p:nvSpPr>
          <p:spPr bwMode="auto">
            <a:xfrm flipH="1">
              <a:off x="4320" y="2736"/>
              <a:ext cx="302" cy="225"/>
            </a:xfrm>
            <a:prstGeom prst="line">
              <a:avLst/>
            </a:prstGeom>
            <a:noFill/>
            <a:ln w="9525">
              <a:solidFill>
                <a:srgbClr val="000000"/>
              </a:solidFill>
              <a:round/>
              <a:headEnd/>
              <a:tailEnd/>
            </a:ln>
          </p:spPr>
          <p:txBody>
            <a:bodyPr/>
            <a:lstStyle/>
            <a:p>
              <a:endParaRPr lang="en-IN"/>
            </a:p>
          </p:txBody>
        </p:sp>
        <p:sp>
          <p:nvSpPr>
            <p:cNvPr id="46182" name="Line 78"/>
            <p:cNvSpPr>
              <a:spLocks noChangeShapeType="1"/>
            </p:cNvSpPr>
            <p:nvPr/>
          </p:nvSpPr>
          <p:spPr bwMode="auto">
            <a:xfrm flipH="1">
              <a:off x="4032" y="2736"/>
              <a:ext cx="302" cy="225"/>
            </a:xfrm>
            <a:prstGeom prst="line">
              <a:avLst/>
            </a:prstGeom>
            <a:noFill/>
            <a:ln w="9525">
              <a:solidFill>
                <a:srgbClr val="000000"/>
              </a:solidFill>
              <a:round/>
              <a:headEnd/>
              <a:tailEnd/>
            </a:ln>
          </p:spPr>
          <p:txBody>
            <a:bodyPr/>
            <a:lstStyle/>
            <a:p>
              <a:endParaRPr lang="en-IN"/>
            </a:p>
          </p:txBody>
        </p:sp>
      </p:grpSp>
      <p:grpSp>
        <p:nvGrpSpPr>
          <p:cNvPr id="46112" name="Group 80"/>
          <p:cNvGrpSpPr>
            <a:grpSpLocks/>
          </p:cNvGrpSpPr>
          <p:nvPr/>
        </p:nvGrpSpPr>
        <p:grpSpPr bwMode="auto">
          <a:xfrm>
            <a:off x="4941888" y="5424488"/>
            <a:ext cx="1916112" cy="366712"/>
            <a:chOff x="4011" y="2730"/>
            <a:chExt cx="1207" cy="231"/>
          </a:xfrm>
        </p:grpSpPr>
        <p:sp>
          <p:nvSpPr>
            <p:cNvPr id="46167" name="Text Box 81"/>
            <p:cNvSpPr txBox="1">
              <a:spLocks noChangeArrowheads="1"/>
            </p:cNvSpPr>
            <p:nvPr/>
          </p:nvSpPr>
          <p:spPr bwMode="auto">
            <a:xfrm flipV="1">
              <a:off x="4011" y="2730"/>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68" name="Text Box 82"/>
            <p:cNvSpPr txBox="1">
              <a:spLocks noChangeArrowheads="1"/>
            </p:cNvSpPr>
            <p:nvPr/>
          </p:nvSpPr>
          <p:spPr bwMode="auto">
            <a:xfrm flipV="1">
              <a:off x="4313" y="2730"/>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69" name="Text Box 83"/>
            <p:cNvSpPr txBox="1">
              <a:spLocks noChangeArrowheads="1"/>
            </p:cNvSpPr>
            <p:nvPr/>
          </p:nvSpPr>
          <p:spPr bwMode="auto">
            <a:xfrm flipV="1">
              <a:off x="4615" y="2730"/>
              <a:ext cx="301"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70" name="Text Box 84"/>
            <p:cNvSpPr txBox="1">
              <a:spLocks noChangeArrowheads="1"/>
            </p:cNvSpPr>
            <p:nvPr/>
          </p:nvSpPr>
          <p:spPr bwMode="auto">
            <a:xfrm flipV="1">
              <a:off x="4916" y="2730"/>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71" name="Line 85"/>
            <p:cNvSpPr>
              <a:spLocks noChangeShapeType="1"/>
            </p:cNvSpPr>
            <p:nvPr/>
          </p:nvSpPr>
          <p:spPr bwMode="auto">
            <a:xfrm flipH="1">
              <a:off x="4916" y="2730"/>
              <a:ext cx="302" cy="225"/>
            </a:xfrm>
            <a:prstGeom prst="line">
              <a:avLst/>
            </a:prstGeom>
            <a:noFill/>
            <a:ln w="9525">
              <a:solidFill>
                <a:srgbClr val="000000"/>
              </a:solidFill>
              <a:round/>
              <a:headEnd/>
              <a:tailEnd/>
            </a:ln>
          </p:spPr>
          <p:txBody>
            <a:bodyPr/>
            <a:lstStyle/>
            <a:p>
              <a:endParaRPr lang="en-IN"/>
            </a:p>
          </p:txBody>
        </p:sp>
        <p:sp>
          <p:nvSpPr>
            <p:cNvPr id="46172" name="Line 86"/>
            <p:cNvSpPr>
              <a:spLocks noChangeShapeType="1"/>
            </p:cNvSpPr>
            <p:nvPr/>
          </p:nvSpPr>
          <p:spPr bwMode="auto">
            <a:xfrm flipH="1">
              <a:off x="4608" y="2736"/>
              <a:ext cx="302" cy="225"/>
            </a:xfrm>
            <a:prstGeom prst="line">
              <a:avLst/>
            </a:prstGeom>
            <a:noFill/>
            <a:ln w="9525">
              <a:solidFill>
                <a:srgbClr val="000000"/>
              </a:solidFill>
              <a:round/>
              <a:headEnd/>
              <a:tailEnd/>
            </a:ln>
          </p:spPr>
          <p:txBody>
            <a:bodyPr/>
            <a:lstStyle/>
            <a:p>
              <a:endParaRPr lang="en-IN"/>
            </a:p>
          </p:txBody>
        </p:sp>
        <p:sp>
          <p:nvSpPr>
            <p:cNvPr id="46173" name="Line 87"/>
            <p:cNvSpPr>
              <a:spLocks noChangeShapeType="1"/>
            </p:cNvSpPr>
            <p:nvPr/>
          </p:nvSpPr>
          <p:spPr bwMode="auto">
            <a:xfrm flipH="1">
              <a:off x="4320" y="2736"/>
              <a:ext cx="302" cy="225"/>
            </a:xfrm>
            <a:prstGeom prst="line">
              <a:avLst/>
            </a:prstGeom>
            <a:noFill/>
            <a:ln w="9525">
              <a:solidFill>
                <a:srgbClr val="000000"/>
              </a:solidFill>
              <a:round/>
              <a:headEnd/>
              <a:tailEnd/>
            </a:ln>
          </p:spPr>
          <p:txBody>
            <a:bodyPr/>
            <a:lstStyle/>
            <a:p>
              <a:endParaRPr lang="en-IN"/>
            </a:p>
          </p:txBody>
        </p:sp>
        <p:sp>
          <p:nvSpPr>
            <p:cNvPr id="46174" name="Line 88"/>
            <p:cNvSpPr>
              <a:spLocks noChangeShapeType="1"/>
            </p:cNvSpPr>
            <p:nvPr/>
          </p:nvSpPr>
          <p:spPr bwMode="auto">
            <a:xfrm flipH="1">
              <a:off x="4032" y="2736"/>
              <a:ext cx="302" cy="225"/>
            </a:xfrm>
            <a:prstGeom prst="line">
              <a:avLst/>
            </a:prstGeom>
            <a:noFill/>
            <a:ln w="9525">
              <a:solidFill>
                <a:srgbClr val="000000"/>
              </a:solidFill>
              <a:round/>
              <a:headEnd/>
              <a:tailEnd/>
            </a:ln>
          </p:spPr>
          <p:txBody>
            <a:bodyPr/>
            <a:lstStyle/>
            <a:p>
              <a:endParaRPr lang="en-IN"/>
            </a:p>
          </p:txBody>
        </p:sp>
      </p:grpSp>
      <p:grpSp>
        <p:nvGrpSpPr>
          <p:cNvPr id="46113" name="Group 89"/>
          <p:cNvGrpSpPr>
            <a:grpSpLocks/>
          </p:cNvGrpSpPr>
          <p:nvPr/>
        </p:nvGrpSpPr>
        <p:grpSpPr bwMode="auto">
          <a:xfrm>
            <a:off x="2808288" y="5424488"/>
            <a:ext cx="1916112" cy="366712"/>
            <a:chOff x="4011" y="2730"/>
            <a:chExt cx="1207" cy="231"/>
          </a:xfrm>
        </p:grpSpPr>
        <p:sp>
          <p:nvSpPr>
            <p:cNvPr id="46159" name="Text Box 90"/>
            <p:cNvSpPr txBox="1">
              <a:spLocks noChangeArrowheads="1"/>
            </p:cNvSpPr>
            <p:nvPr/>
          </p:nvSpPr>
          <p:spPr bwMode="auto">
            <a:xfrm flipV="1">
              <a:off x="4011" y="2730"/>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60" name="Text Box 91"/>
            <p:cNvSpPr txBox="1">
              <a:spLocks noChangeArrowheads="1"/>
            </p:cNvSpPr>
            <p:nvPr/>
          </p:nvSpPr>
          <p:spPr bwMode="auto">
            <a:xfrm flipV="1">
              <a:off x="4313" y="2730"/>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61" name="Text Box 92"/>
            <p:cNvSpPr txBox="1">
              <a:spLocks noChangeArrowheads="1"/>
            </p:cNvSpPr>
            <p:nvPr/>
          </p:nvSpPr>
          <p:spPr bwMode="auto">
            <a:xfrm flipV="1">
              <a:off x="4615" y="2730"/>
              <a:ext cx="301"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62" name="Text Box 93"/>
            <p:cNvSpPr txBox="1">
              <a:spLocks noChangeArrowheads="1"/>
            </p:cNvSpPr>
            <p:nvPr/>
          </p:nvSpPr>
          <p:spPr bwMode="auto">
            <a:xfrm flipV="1">
              <a:off x="4916" y="2730"/>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63" name="Line 94"/>
            <p:cNvSpPr>
              <a:spLocks noChangeShapeType="1"/>
            </p:cNvSpPr>
            <p:nvPr/>
          </p:nvSpPr>
          <p:spPr bwMode="auto">
            <a:xfrm flipH="1">
              <a:off x="4916" y="2730"/>
              <a:ext cx="302" cy="225"/>
            </a:xfrm>
            <a:prstGeom prst="line">
              <a:avLst/>
            </a:prstGeom>
            <a:noFill/>
            <a:ln w="9525">
              <a:solidFill>
                <a:srgbClr val="000000"/>
              </a:solidFill>
              <a:round/>
              <a:headEnd/>
              <a:tailEnd/>
            </a:ln>
          </p:spPr>
          <p:txBody>
            <a:bodyPr/>
            <a:lstStyle/>
            <a:p>
              <a:endParaRPr lang="en-IN"/>
            </a:p>
          </p:txBody>
        </p:sp>
        <p:sp>
          <p:nvSpPr>
            <p:cNvPr id="46164" name="Line 95"/>
            <p:cNvSpPr>
              <a:spLocks noChangeShapeType="1"/>
            </p:cNvSpPr>
            <p:nvPr/>
          </p:nvSpPr>
          <p:spPr bwMode="auto">
            <a:xfrm flipH="1">
              <a:off x="4608" y="2736"/>
              <a:ext cx="302" cy="225"/>
            </a:xfrm>
            <a:prstGeom prst="line">
              <a:avLst/>
            </a:prstGeom>
            <a:noFill/>
            <a:ln w="9525">
              <a:solidFill>
                <a:srgbClr val="000000"/>
              </a:solidFill>
              <a:round/>
              <a:headEnd/>
              <a:tailEnd/>
            </a:ln>
          </p:spPr>
          <p:txBody>
            <a:bodyPr/>
            <a:lstStyle/>
            <a:p>
              <a:endParaRPr lang="en-IN"/>
            </a:p>
          </p:txBody>
        </p:sp>
        <p:sp>
          <p:nvSpPr>
            <p:cNvPr id="46165" name="Line 96"/>
            <p:cNvSpPr>
              <a:spLocks noChangeShapeType="1"/>
            </p:cNvSpPr>
            <p:nvPr/>
          </p:nvSpPr>
          <p:spPr bwMode="auto">
            <a:xfrm flipH="1">
              <a:off x="4320" y="2736"/>
              <a:ext cx="302" cy="225"/>
            </a:xfrm>
            <a:prstGeom prst="line">
              <a:avLst/>
            </a:prstGeom>
            <a:noFill/>
            <a:ln w="9525">
              <a:solidFill>
                <a:srgbClr val="000000"/>
              </a:solidFill>
              <a:round/>
              <a:headEnd/>
              <a:tailEnd/>
            </a:ln>
          </p:spPr>
          <p:txBody>
            <a:bodyPr/>
            <a:lstStyle/>
            <a:p>
              <a:endParaRPr lang="en-IN"/>
            </a:p>
          </p:txBody>
        </p:sp>
        <p:sp>
          <p:nvSpPr>
            <p:cNvPr id="46166" name="Line 97"/>
            <p:cNvSpPr>
              <a:spLocks noChangeShapeType="1"/>
            </p:cNvSpPr>
            <p:nvPr/>
          </p:nvSpPr>
          <p:spPr bwMode="auto">
            <a:xfrm flipH="1">
              <a:off x="4032" y="2736"/>
              <a:ext cx="302" cy="225"/>
            </a:xfrm>
            <a:prstGeom prst="line">
              <a:avLst/>
            </a:prstGeom>
            <a:noFill/>
            <a:ln w="9525">
              <a:solidFill>
                <a:srgbClr val="000000"/>
              </a:solidFill>
              <a:round/>
              <a:headEnd/>
              <a:tailEnd/>
            </a:ln>
          </p:spPr>
          <p:txBody>
            <a:bodyPr/>
            <a:lstStyle/>
            <a:p>
              <a:endParaRPr lang="en-IN"/>
            </a:p>
          </p:txBody>
        </p:sp>
      </p:grpSp>
      <p:grpSp>
        <p:nvGrpSpPr>
          <p:cNvPr id="46114" name="Group 98"/>
          <p:cNvGrpSpPr>
            <a:grpSpLocks/>
          </p:cNvGrpSpPr>
          <p:nvPr/>
        </p:nvGrpSpPr>
        <p:grpSpPr bwMode="auto">
          <a:xfrm>
            <a:off x="152400" y="3851275"/>
            <a:ext cx="1916113" cy="366713"/>
            <a:chOff x="4011" y="2730"/>
            <a:chExt cx="1207" cy="231"/>
          </a:xfrm>
        </p:grpSpPr>
        <p:sp>
          <p:nvSpPr>
            <p:cNvPr id="46151" name="Text Box 99"/>
            <p:cNvSpPr txBox="1">
              <a:spLocks noChangeArrowheads="1"/>
            </p:cNvSpPr>
            <p:nvPr/>
          </p:nvSpPr>
          <p:spPr bwMode="auto">
            <a:xfrm flipV="1">
              <a:off x="4011" y="2730"/>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52" name="Text Box 100"/>
            <p:cNvSpPr txBox="1">
              <a:spLocks noChangeArrowheads="1"/>
            </p:cNvSpPr>
            <p:nvPr/>
          </p:nvSpPr>
          <p:spPr bwMode="auto">
            <a:xfrm flipV="1">
              <a:off x="4313" y="2730"/>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53" name="Text Box 101"/>
            <p:cNvSpPr txBox="1">
              <a:spLocks noChangeArrowheads="1"/>
            </p:cNvSpPr>
            <p:nvPr/>
          </p:nvSpPr>
          <p:spPr bwMode="auto">
            <a:xfrm flipV="1">
              <a:off x="4615" y="2730"/>
              <a:ext cx="301"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54" name="Text Box 102"/>
            <p:cNvSpPr txBox="1">
              <a:spLocks noChangeArrowheads="1"/>
            </p:cNvSpPr>
            <p:nvPr/>
          </p:nvSpPr>
          <p:spPr bwMode="auto">
            <a:xfrm flipV="1">
              <a:off x="4916" y="2730"/>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55" name="Line 103"/>
            <p:cNvSpPr>
              <a:spLocks noChangeShapeType="1"/>
            </p:cNvSpPr>
            <p:nvPr/>
          </p:nvSpPr>
          <p:spPr bwMode="auto">
            <a:xfrm flipH="1">
              <a:off x="4916" y="2730"/>
              <a:ext cx="302" cy="225"/>
            </a:xfrm>
            <a:prstGeom prst="line">
              <a:avLst/>
            </a:prstGeom>
            <a:noFill/>
            <a:ln w="9525">
              <a:solidFill>
                <a:srgbClr val="000000"/>
              </a:solidFill>
              <a:round/>
              <a:headEnd/>
              <a:tailEnd/>
            </a:ln>
          </p:spPr>
          <p:txBody>
            <a:bodyPr/>
            <a:lstStyle/>
            <a:p>
              <a:endParaRPr lang="en-IN"/>
            </a:p>
          </p:txBody>
        </p:sp>
        <p:sp>
          <p:nvSpPr>
            <p:cNvPr id="46156" name="Line 104"/>
            <p:cNvSpPr>
              <a:spLocks noChangeShapeType="1"/>
            </p:cNvSpPr>
            <p:nvPr/>
          </p:nvSpPr>
          <p:spPr bwMode="auto">
            <a:xfrm flipH="1">
              <a:off x="4608" y="2736"/>
              <a:ext cx="302" cy="225"/>
            </a:xfrm>
            <a:prstGeom prst="line">
              <a:avLst/>
            </a:prstGeom>
            <a:noFill/>
            <a:ln w="9525">
              <a:solidFill>
                <a:srgbClr val="000000"/>
              </a:solidFill>
              <a:round/>
              <a:headEnd/>
              <a:tailEnd/>
            </a:ln>
          </p:spPr>
          <p:txBody>
            <a:bodyPr/>
            <a:lstStyle/>
            <a:p>
              <a:endParaRPr lang="en-IN"/>
            </a:p>
          </p:txBody>
        </p:sp>
        <p:sp>
          <p:nvSpPr>
            <p:cNvPr id="46157" name="Line 105"/>
            <p:cNvSpPr>
              <a:spLocks noChangeShapeType="1"/>
            </p:cNvSpPr>
            <p:nvPr/>
          </p:nvSpPr>
          <p:spPr bwMode="auto">
            <a:xfrm flipH="1">
              <a:off x="4320" y="2736"/>
              <a:ext cx="302" cy="225"/>
            </a:xfrm>
            <a:prstGeom prst="line">
              <a:avLst/>
            </a:prstGeom>
            <a:noFill/>
            <a:ln w="9525">
              <a:solidFill>
                <a:srgbClr val="000000"/>
              </a:solidFill>
              <a:round/>
              <a:headEnd/>
              <a:tailEnd/>
            </a:ln>
          </p:spPr>
          <p:txBody>
            <a:bodyPr/>
            <a:lstStyle/>
            <a:p>
              <a:endParaRPr lang="en-IN"/>
            </a:p>
          </p:txBody>
        </p:sp>
        <p:sp>
          <p:nvSpPr>
            <p:cNvPr id="46158" name="Line 106"/>
            <p:cNvSpPr>
              <a:spLocks noChangeShapeType="1"/>
            </p:cNvSpPr>
            <p:nvPr/>
          </p:nvSpPr>
          <p:spPr bwMode="auto">
            <a:xfrm flipH="1">
              <a:off x="4032" y="2736"/>
              <a:ext cx="302" cy="225"/>
            </a:xfrm>
            <a:prstGeom prst="line">
              <a:avLst/>
            </a:prstGeom>
            <a:noFill/>
            <a:ln w="9525">
              <a:solidFill>
                <a:srgbClr val="000000"/>
              </a:solidFill>
              <a:round/>
              <a:headEnd/>
              <a:tailEnd/>
            </a:ln>
          </p:spPr>
          <p:txBody>
            <a:bodyPr/>
            <a:lstStyle/>
            <a:p>
              <a:endParaRPr lang="en-IN"/>
            </a:p>
          </p:txBody>
        </p:sp>
      </p:grpSp>
      <p:grpSp>
        <p:nvGrpSpPr>
          <p:cNvPr id="46115" name="Group 116"/>
          <p:cNvGrpSpPr>
            <a:grpSpLocks/>
          </p:cNvGrpSpPr>
          <p:nvPr/>
        </p:nvGrpSpPr>
        <p:grpSpPr bwMode="auto">
          <a:xfrm>
            <a:off x="1154113" y="5424488"/>
            <a:ext cx="1436687" cy="366712"/>
            <a:chOff x="336" y="3369"/>
            <a:chExt cx="905" cy="231"/>
          </a:xfrm>
        </p:grpSpPr>
        <p:sp>
          <p:nvSpPr>
            <p:cNvPr id="46145" name="Text Box 108"/>
            <p:cNvSpPr txBox="1">
              <a:spLocks noChangeArrowheads="1"/>
            </p:cNvSpPr>
            <p:nvPr/>
          </p:nvSpPr>
          <p:spPr bwMode="auto">
            <a:xfrm flipV="1">
              <a:off x="336" y="3369"/>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46" name="Text Box 109"/>
            <p:cNvSpPr txBox="1">
              <a:spLocks noChangeArrowheads="1"/>
            </p:cNvSpPr>
            <p:nvPr/>
          </p:nvSpPr>
          <p:spPr bwMode="auto">
            <a:xfrm flipV="1">
              <a:off x="638" y="3369"/>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47" name="Text Box 110"/>
            <p:cNvSpPr txBox="1">
              <a:spLocks noChangeArrowheads="1"/>
            </p:cNvSpPr>
            <p:nvPr/>
          </p:nvSpPr>
          <p:spPr bwMode="auto">
            <a:xfrm flipV="1">
              <a:off x="940" y="3369"/>
              <a:ext cx="301"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48" name="Line 113"/>
            <p:cNvSpPr>
              <a:spLocks noChangeShapeType="1"/>
            </p:cNvSpPr>
            <p:nvPr/>
          </p:nvSpPr>
          <p:spPr bwMode="auto">
            <a:xfrm flipH="1">
              <a:off x="933" y="3375"/>
              <a:ext cx="302" cy="225"/>
            </a:xfrm>
            <a:prstGeom prst="line">
              <a:avLst/>
            </a:prstGeom>
            <a:noFill/>
            <a:ln w="9525">
              <a:solidFill>
                <a:srgbClr val="000000"/>
              </a:solidFill>
              <a:round/>
              <a:headEnd/>
              <a:tailEnd/>
            </a:ln>
          </p:spPr>
          <p:txBody>
            <a:bodyPr/>
            <a:lstStyle/>
            <a:p>
              <a:endParaRPr lang="en-IN"/>
            </a:p>
          </p:txBody>
        </p:sp>
        <p:sp>
          <p:nvSpPr>
            <p:cNvPr id="46149" name="Line 114"/>
            <p:cNvSpPr>
              <a:spLocks noChangeShapeType="1"/>
            </p:cNvSpPr>
            <p:nvPr/>
          </p:nvSpPr>
          <p:spPr bwMode="auto">
            <a:xfrm flipH="1">
              <a:off x="645" y="3375"/>
              <a:ext cx="302" cy="225"/>
            </a:xfrm>
            <a:prstGeom prst="line">
              <a:avLst/>
            </a:prstGeom>
            <a:noFill/>
            <a:ln w="9525">
              <a:solidFill>
                <a:srgbClr val="000000"/>
              </a:solidFill>
              <a:round/>
              <a:headEnd/>
              <a:tailEnd/>
            </a:ln>
          </p:spPr>
          <p:txBody>
            <a:bodyPr/>
            <a:lstStyle/>
            <a:p>
              <a:endParaRPr lang="en-IN"/>
            </a:p>
          </p:txBody>
        </p:sp>
        <p:sp>
          <p:nvSpPr>
            <p:cNvPr id="46150" name="Line 115"/>
            <p:cNvSpPr>
              <a:spLocks noChangeShapeType="1"/>
            </p:cNvSpPr>
            <p:nvPr/>
          </p:nvSpPr>
          <p:spPr bwMode="auto">
            <a:xfrm flipH="1">
              <a:off x="357" y="3375"/>
              <a:ext cx="302" cy="225"/>
            </a:xfrm>
            <a:prstGeom prst="line">
              <a:avLst/>
            </a:prstGeom>
            <a:noFill/>
            <a:ln w="9525">
              <a:solidFill>
                <a:srgbClr val="000000"/>
              </a:solidFill>
              <a:round/>
              <a:headEnd/>
              <a:tailEnd/>
            </a:ln>
          </p:spPr>
          <p:txBody>
            <a:bodyPr/>
            <a:lstStyle/>
            <a:p>
              <a:endParaRPr lang="en-IN"/>
            </a:p>
          </p:txBody>
        </p:sp>
      </p:grpSp>
      <p:grpSp>
        <p:nvGrpSpPr>
          <p:cNvPr id="46116" name="Group 117"/>
          <p:cNvGrpSpPr>
            <a:grpSpLocks/>
          </p:cNvGrpSpPr>
          <p:nvPr/>
        </p:nvGrpSpPr>
        <p:grpSpPr bwMode="auto">
          <a:xfrm>
            <a:off x="2209800" y="3851275"/>
            <a:ext cx="1436688" cy="366713"/>
            <a:chOff x="336" y="3369"/>
            <a:chExt cx="905" cy="231"/>
          </a:xfrm>
        </p:grpSpPr>
        <p:sp>
          <p:nvSpPr>
            <p:cNvPr id="46139" name="Text Box 118"/>
            <p:cNvSpPr txBox="1">
              <a:spLocks noChangeArrowheads="1"/>
            </p:cNvSpPr>
            <p:nvPr/>
          </p:nvSpPr>
          <p:spPr bwMode="auto">
            <a:xfrm flipV="1">
              <a:off x="336" y="3369"/>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40" name="Text Box 119"/>
            <p:cNvSpPr txBox="1">
              <a:spLocks noChangeArrowheads="1"/>
            </p:cNvSpPr>
            <p:nvPr/>
          </p:nvSpPr>
          <p:spPr bwMode="auto">
            <a:xfrm flipV="1">
              <a:off x="638" y="3369"/>
              <a:ext cx="302"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41" name="Text Box 120"/>
            <p:cNvSpPr txBox="1">
              <a:spLocks noChangeArrowheads="1"/>
            </p:cNvSpPr>
            <p:nvPr/>
          </p:nvSpPr>
          <p:spPr bwMode="auto">
            <a:xfrm flipV="1">
              <a:off x="940" y="3369"/>
              <a:ext cx="301" cy="225"/>
            </a:xfrm>
            <a:prstGeom prst="rect">
              <a:avLst/>
            </a:prstGeom>
            <a:solidFill>
              <a:srgbClr val="FFFFFF"/>
            </a:solidFill>
            <a:ln w="9525">
              <a:solidFill>
                <a:srgbClr val="000000"/>
              </a:solidFill>
              <a:miter lim="800000"/>
              <a:headEnd/>
              <a:tailEnd/>
            </a:ln>
          </p:spPr>
          <p:txBody>
            <a:bodyPr/>
            <a:lstStyle/>
            <a:p>
              <a:endParaRPr lang="en-US" sz="1600">
                <a:latin typeface="Times New Roman" pitchFamily="18" charset="0"/>
              </a:endParaRPr>
            </a:p>
            <a:p>
              <a:endParaRPr lang="en-US" sz="1600">
                <a:latin typeface="Times New Roman" pitchFamily="18" charset="0"/>
              </a:endParaRPr>
            </a:p>
          </p:txBody>
        </p:sp>
        <p:sp>
          <p:nvSpPr>
            <p:cNvPr id="46142" name="Line 121"/>
            <p:cNvSpPr>
              <a:spLocks noChangeShapeType="1"/>
            </p:cNvSpPr>
            <p:nvPr/>
          </p:nvSpPr>
          <p:spPr bwMode="auto">
            <a:xfrm flipH="1">
              <a:off x="933" y="3375"/>
              <a:ext cx="302" cy="225"/>
            </a:xfrm>
            <a:prstGeom prst="line">
              <a:avLst/>
            </a:prstGeom>
            <a:noFill/>
            <a:ln w="9525">
              <a:solidFill>
                <a:srgbClr val="000000"/>
              </a:solidFill>
              <a:round/>
              <a:headEnd/>
              <a:tailEnd/>
            </a:ln>
          </p:spPr>
          <p:txBody>
            <a:bodyPr/>
            <a:lstStyle/>
            <a:p>
              <a:endParaRPr lang="en-IN"/>
            </a:p>
          </p:txBody>
        </p:sp>
        <p:sp>
          <p:nvSpPr>
            <p:cNvPr id="46143" name="Line 122"/>
            <p:cNvSpPr>
              <a:spLocks noChangeShapeType="1"/>
            </p:cNvSpPr>
            <p:nvPr/>
          </p:nvSpPr>
          <p:spPr bwMode="auto">
            <a:xfrm flipH="1">
              <a:off x="645" y="3375"/>
              <a:ext cx="302" cy="225"/>
            </a:xfrm>
            <a:prstGeom prst="line">
              <a:avLst/>
            </a:prstGeom>
            <a:noFill/>
            <a:ln w="9525">
              <a:solidFill>
                <a:srgbClr val="000000"/>
              </a:solidFill>
              <a:round/>
              <a:headEnd/>
              <a:tailEnd/>
            </a:ln>
          </p:spPr>
          <p:txBody>
            <a:bodyPr/>
            <a:lstStyle/>
            <a:p>
              <a:endParaRPr lang="en-IN"/>
            </a:p>
          </p:txBody>
        </p:sp>
        <p:sp>
          <p:nvSpPr>
            <p:cNvPr id="46144" name="Line 123"/>
            <p:cNvSpPr>
              <a:spLocks noChangeShapeType="1"/>
            </p:cNvSpPr>
            <p:nvPr/>
          </p:nvSpPr>
          <p:spPr bwMode="auto">
            <a:xfrm flipH="1">
              <a:off x="357" y="3375"/>
              <a:ext cx="302" cy="225"/>
            </a:xfrm>
            <a:prstGeom prst="line">
              <a:avLst/>
            </a:prstGeom>
            <a:noFill/>
            <a:ln w="9525">
              <a:solidFill>
                <a:srgbClr val="000000"/>
              </a:solidFill>
              <a:round/>
              <a:headEnd/>
              <a:tailEnd/>
            </a:ln>
          </p:spPr>
          <p:txBody>
            <a:bodyPr/>
            <a:lstStyle/>
            <a:p>
              <a:endParaRPr lang="en-IN"/>
            </a:p>
          </p:txBody>
        </p:sp>
      </p:grpSp>
      <p:sp>
        <p:nvSpPr>
          <p:cNvPr id="46117" name="Text Box 49"/>
          <p:cNvSpPr txBox="1">
            <a:spLocks noChangeArrowheads="1"/>
          </p:cNvSpPr>
          <p:nvPr/>
        </p:nvSpPr>
        <p:spPr bwMode="auto">
          <a:xfrm>
            <a:off x="5648325" y="5207000"/>
            <a:ext cx="481013" cy="358775"/>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55</a:t>
            </a:r>
          </a:p>
          <a:p>
            <a:endParaRPr lang="en-US" sz="1600">
              <a:latin typeface="Times New Roman" pitchFamily="18" charset="0"/>
            </a:endParaRPr>
          </a:p>
        </p:txBody>
      </p:sp>
      <p:sp>
        <p:nvSpPr>
          <p:cNvPr id="46118" name="Text Box 50"/>
          <p:cNvSpPr txBox="1">
            <a:spLocks noChangeArrowheads="1"/>
          </p:cNvSpPr>
          <p:nvPr/>
        </p:nvSpPr>
        <p:spPr bwMode="auto">
          <a:xfrm>
            <a:off x="6129338" y="5207000"/>
            <a:ext cx="477837" cy="358775"/>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60</a:t>
            </a:r>
          </a:p>
          <a:p>
            <a:endParaRPr lang="en-US" sz="1600">
              <a:latin typeface="Times New Roman" pitchFamily="18" charset="0"/>
            </a:endParaRPr>
          </a:p>
        </p:txBody>
      </p:sp>
      <p:sp>
        <p:nvSpPr>
          <p:cNvPr id="46119" name="Text Box 51"/>
          <p:cNvSpPr txBox="1">
            <a:spLocks noChangeArrowheads="1"/>
          </p:cNvSpPr>
          <p:nvPr/>
        </p:nvSpPr>
        <p:spPr bwMode="auto">
          <a:xfrm>
            <a:off x="7716838" y="5216525"/>
            <a:ext cx="481012" cy="358775"/>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70</a:t>
            </a:r>
          </a:p>
          <a:p>
            <a:endParaRPr lang="en-US" sz="1600">
              <a:latin typeface="Times New Roman" pitchFamily="18" charset="0"/>
            </a:endParaRPr>
          </a:p>
        </p:txBody>
      </p:sp>
      <p:sp>
        <p:nvSpPr>
          <p:cNvPr id="46120" name="Text Box 52"/>
          <p:cNvSpPr txBox="1">
            <a:spLocks noChangeArrowheads="1"/>
          </p:cNvSpPr>
          <p:nvPr/>
        </p:nvSpPr>
        <p:spPr bwMode="auto">
          <a:xfrm>
            <a:off x="7239000" y="5216525"/>
            <a:ext cx="477838" cy="358775"/>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64</a:t>
            </a:r>
          </a:p>
          <a:p>
            <a:endParaRPr lang="en-US" sz="1600">
              <a:latin typeface="Times New Roman" pitchFamily="18" charset="0"/>
            </a:endParaRPr>
          </a:p>
        </p:txBody>
      </p:sp>
      <p:sp>
        <p:nvSpPr>
          <p:cNvPr id="46121" name="Text Box 53"/>
          <p:cNvSpPr txBox="1">
            <a:spLocks noChangeArrowheads="1"/>
          </p:cNvSpPr>
          <p:nvPr/>
        </p:nvSpPr>
        <p:spPr bwMode="auto">
          <a:xfrm>
            <a:off x="8197850" y="5216525"/>
            <a:ext cx="477838" cy="358775"/>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90</a:t>
            </a:r>
          </a:p>
          <a:p>
            <a:endParaRPr lang="en-US" sz="1600">
              <a:latin typeface="Times New Roman" pitchFamily="18" charset="0"/>
            </a:endParaRPr>
          </a:p>
        </p:txBody>
      </p:sp>
      <p:sp>
        <p:nvSpPr>
          <p:cNvPr id="46122" name="Text Box 56"/>
          <p:cNvSpPr txBox="1">
            <a:spLocks noChangeArrowheads="1"/>
          </p:cNvSpPr>
          <p:nvPr/>
        </p:nvSpPr>
        <p:spPr bwMode="auto">
          <a:xfrm>
            <a:off x="3090863" y="5207000"/>
            <a:ext cx="477837" cy="358775"/>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45</a:t>
            </a:r>
          </a:p>
          <a:p>
            <a:endParaRPr lang="en-US" sz="1600">
              <a:latin typeface="Times New Roman" pitchFamily="18" charset="0"/>
            </a:endParaRPr>
          </a:p>
        </p:txBody>
      </p:sp>
      <p:sp>
        <p:nvSpPr>
          <p:cNvPr id="46123" name="Text Box 59"/>
          <p:cNvSpPr txBox="1">
            <a:spLocks noChangeArrowheads="1"/>
          </p:cNvSpPr>
          <p:nvPr/>
        </p:nvSpPr>
        <p:spPr bwMode="auto">
          <a:xfrm>
            <a:off x="392113" y="3636963"/>
            <a:ext cx="477837"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a:t>
            </a:r>
          </a:p>
        </p:txBody>
      </p:sp>
      <p:sp>
        <p:nvSpPr>
          <p:cNvPr id="46124" name="Text Box 60"/>
          <p:cNvSpPr txBox="1">
            <a:spLocks noChangeArrowheads="1"/>
          </p:cNvSpPr>
          <p:nvPr/>
        </p:nvSpPr>
        <p:spPr bwMode="auto">
          <a:xfrm>
            <a:off x="869950" y="3636963"/>
            <a:ext cx="479425"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a:t>
            </a:r>
          </a:p>
        </p:txBody>
      </p:sp>
      <p:sp>
        <p:nvSpPr>
          <p:cNvPr id="46125" name="Text Box 61"/>
          <p:cNvSpPr txBox="1">
            <a:spLocks noChangeArrowheads="1"/>
          </p:cNvSpPr>
          <p:nvPr/>
        </p:nvSpPr>
        <p:spPr bwMode="auto">
          <a:xfrm>
            <a:off x="1349375" y="3636963"/>
            <a:ext cx="477838"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4</a:t>
            </a:r>
          </a:p>
        </p:txBody>
      </p:sp>
      <p:sp>
        <p:nvSpPr>
          <p:cNvPr id="46126" name="Text Box 62"/>
          <p:cNvSpPr txBox="1">
            <a:spLocks noChangeArrowheads="1"/>
          </p:cNvSpPr>
          <p:nvPr/>
        </p:nvSpPr>
        <p:spPr bwMode="auto">
          <a:xfrm>
            <a:off x="2460625" y="3636963"/>
            <a:ext cx="477838"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7</a:t>
            </a:r>
          </a:p>
        </p:txBody>
      </p:sp>
      <p:sp>
        <p:nvSpPr>
          <p:cNvPr id="46127" name="Text Box 63"/>
          <p:cNvSpPr txBox="1">
            <a:spLocks noChangeArrowheads="1"/>
          </p:cNvSpPr>
          <p:nvPr/>
        </p:nvSpPr>
        <p:spPr bwMode="auto">
          <a:xfrm>
            <a:off x="2938463" y="3636963"/>
            <a:ext cx="479425"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8</a:t>
            </a:r>
          </a:p>
        </p:txBody>
      </p:sp>
      <p:sp>
        <p:nvSpPr>
          <p:cNvPr id="46128" name="Text Box 64"/>
          <p:cNvSpPr txBox="1">
            <a:spLocks noChangeArrowheads="1"/>
          </p:cNvSpPr>
          <p:nvPr/>
        </p:nvSpPr>
        <p:spPr bwMode="auto">
          <a:xfrm>
            <a:off x="3994150" y="3636963"/>
            <a:ext cx="481013"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13</a:t>
            </a:r>
          </a:p>
        </p:txBody>
      </p:sp>
      <p:sp>
        <p:nvSpPr>
          <p:cNvPr id="46129" name="Text Box 65"/>
          <p:cNvSpPr txBox="1">
            <a:spLocks noChangeArrowheads="1"/>
          </p:cNvSpPr>
          <p:nvPr/>
        </p:nvSpPr>
        <p:spPr bwMode="auto">
          <a:xfrm>
            <a:off x="4475163" y="3636963"/>
            <a:ext cx="477837"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15</a:t>
            </a:r>
          </a:p>
        </p:txBody>
      </p:sp>
      <p:sp>
        <p:nvSpPr>
          <p:cNvPr id="46130" name="Text Box 66"/>
          <p:cNvSpPr txBox="1">
            <a:spLocks noChangeArrowheads="1"/>
          </p:cNvSpPr>
          <p:nvPr/>
        </p:nvSpPr>
        <p:spPr bwMode="auto">
          <a:xfrm>
            <a:off x="4953000" y="3636963"/>
            <a:ext cx="477838"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18</a:t>
            </a:r>
          </a:p>
        </p:txBody>
      </p:sp>
      <p:sp>
        <p:nvSpPr>
          <p:cNvPr id="46131" name="Text Box 67"/>
          <p:cNvSpPr txBox="1">
            <a:spLocks noChangeArrowheads="1"/>
          </p:cNvSpPr>
          <p:nvPr/>
        </p:nvSpPr>
        <p:spPr bwMode="auto">
          <a:xfrm>
            <a:off x="5430838" y="3636963"/>
            <a:ext cx="479425"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25</a:t>
            </a:r>
          </a:p>
        </p:txBody>
      </p:sp>
      <p:sp>
        <p:nvSpPr>
          <p:cNvPr id="46132" name="Text Box 68"/>
          <p:cNvSpPr txBox="1">
            <a:spLocks noChangeArrowheads="1"/>
          </p:cNvSpPr>
          <p:nvPr/>
        </p:nvSpPr>
        <p:spPr bwMode="auto">
          <a:xfrm>
            <a:off x="1362075" y="5207000"/>
            <a:ext cx="477838" cy="358775"/>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27</a:t>
            </a:r>
          </a:p>
          <a:p>
            <a:endParaRPr lang="en-US" sz="1600">
              <a:latin typeface="Times New Roman" pitchFamily="18" charset="0"/>
            </a:endParaRPr>
          </a:p>
        </p:txBody>
      </p:sp>
      <p:sp>
        <p:nvSpPr>
          <p:cNvPr id="46133" name="Text Box 69"/>
          <p:cNvSpPr txBox="1">
            <a:spLocks noChangeArrowheads="1"/>
          </p:cNvSpPr>
          <p:nvPr/>
        </p:nvSpPr>
        <p:spPr bwMode="auto">
          <a:xfrm>
            <a:off x="1839913" y="5207000"/>
            <a:ext cx="477837" cy="358775"/>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29</a:t>
            </a:r>
          </a:p>
          <a:p>
            <a:endParaRPr lang="en-US" sz="1600">
              <a:latin typeface="Times New Roman" pitchFamily="18" charset="0"/>
            </a:endParaRPr>
          </a:p>
        </p:txBody>
      </p:sp>
      <p:sp>
        <p:nvSpPr>
          <p:cNvPr id="46134" name="Text Box 70"/>
          <p:cNvSpPr txBox="1">
            <a:spLocks noChangeArrowheads="1"/>
          </p:cNvSpPr>
          <p:nvPr/>
        </p:nvSpPr>
        <p:spPr bwMode="auto">
          <a:xfrm>
            <a:off x="3568700" y="5207000"/>
            <a:ext cx="481013" cy="358775"/>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46</a:t>
            </a:r>
          </a:p>
          <a:p>
            <a:endParaRPr lang="en-US" sz="1600">
              <a:latin typeface="Times New Roman" pitchFamily="18" charset="0"/>
            </a:endParaRPr>
          </a:p>
        </p:txBody>
      </p:sp>
      <p:sp>
        <p:nvSpPr>
          <p:cNvPr id="46135" name="Text Box 71"/>
          <p:cNvSpPr txBox="1">
            <a:spLocks noChangeArrowheads="1"/>
          </p:cNvSpPr>
          <p:nvPr/>
        </p:nvSpPr>
        <p:spPr bwMode="auto">
          <a:xfrm>
            <a:off x="4049713" y="5207000"/>
            <a:ext cx="477837" cy="358775"/>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48</a:t>
            </a:r>
          </a:p>
          <a:p>
            <a:endParaRPr lang="en-US" sz="1600">
              <a:latin typeface="Times New Roman" pitchFamily="18" charset="0"/>
            </a:endParaRPr>
          </a:p>
        </p:txBody>
      </p:sp>
      <p:sp>
        <p:nvSpPr>
          <p:cNvPr id="46136" name="Text Box 72"/>
          <p:cNvSpPr txBox="1">
            <a:spLocks noChangeArrowheads="1"/>
          </p:cNvSpPr>
          <p:nvPr/>
        </p:nvSpPr>
        <p:spPr bwMode="auto">
          <a:xfrm>
            <a:off x="5170488" y="5207000"/>
            <a:ext cx="477837" cy="358775"/>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53</a:t>
            </a:r>
          </a:p>
          <a:p>
            <a:endParaRPr lang="en-US" sz="1600">
              <a:latin typeface="Times New Roman" pitchFamily="18" charset="0"/>
            </a:endParaRPr>
          </a:p>
        </p:txBody>
      </p:sp>
      <p:sp>
        <p:nvSpPr>
          <p:cNvPr id="46137" name="Text Box 144"/>
          <p:cNvSpPr txBox="1">
            <a:spLocks noChangeArrowheads="1"/>
          </p:cNvSpPr>
          <p:nvPr/>
        </p:nvSpPr>
        <p:spPr bwMode="auto">
          <a:xfrm>
            <a:off x="6172200" y="1905000"/>
            <a:ext cx="2667000" cy="701675"/>
          </a:xfrm>
          <a:prstGeom prst="rect">
            <a:avLst/>
          </a:prstGeom>
          <a:noFill/>
          <a:ln w="12700">
            <a:noFill/>
            <a:miter lim="800000"/>
            <a:headEnd type="none" w="sm" len="sm"/>
            <a:tailEnd type="none" w="sm" len="sm"/>
          </a:ln>
        </p:spPr>
        <p:txBody>
          <a:bodyPr>
            <a:spAutoFit/>
          </a:bodyPr>
          <a:lstStyle/>
          <a:p>
            <a:pPr>
              <a:spcBef>
                <a:spcPct val="50000"/>
              </a:spcBef>
            </a:pPr>
            <a:r>
              <a:rPr lang="en-US"/>
              <a:t>A B-tree of </a:t>
            </a:r>
            <a:r>
              <a:rPr lang="en-US" b="1"/>
              <a:t>order 5</a:t>
            </a:r>
            <a:r>
              <a:rPr lang="en-US"/>
              <a:t> containing 26 items</a:t>
            </a:r>
            <a:endParaRPr lang="en-US" sz="2400">
              <a:latin typeface="Times"/>
            </a:endParaRPr>
          </a:p>
        </p:txBody>
      </p:sp>
      <p:sp>
        <p:nvSpPr>
          <p:cNvPr id="29841" name="Text Box 145"/>
          <p:cNvSpPr txBox="1">
            <a:spLocks noChangeArrowheads="1"/>
          </p:cNvSpPr>
          <p:nvPr/>
        </p:nvSpPr>
        <p:spPr bwMode="auto">
          <a:xfrm>
            <a:off x="441325" y="5851525"/>
            <a:ext cx="4195763" cy="336550"/>
          </a:xfrm>
          <a:prstGeom prst="rect">
            <a:avLst/>
          </a:prstGeom>
          <a:noFill/>
          <a:ln w="12700">
            <a:noFill/>
            <a:miter lim="800000"/>
            <a:headEnd type="none" w="sm" len="sm"/>
            <a:tailEnd type="none" w="sm" len="sm"/>
          </a:ln>
          <a:effectLst/>
        </p:spPr>
        <p:txBody>
          <a:bodyPr wrap="none">
            <a:spAutoFit/>
          </a:bodyPr>
          <a:lstStyle/>
          <a:p>
            <a:pPr>
              <a:defRPr/>
            </a:pPr>
            <a:r>
              <a:rPr lang="en-GB" sz="1600" i="1">
                <a:effectLst>
                  <a:outerShdw blurRad="38100" dist="38100" dir="2700000" algn="tl">
                    <a:srgbClr val="C0C0C0"/>
                  </a:outerShdw>
                </a:effectLst>
              </a:rPr>
              <a:t>Note that all the leaves are at the same level</a:t>
            </a:r>
            <a:endParaRPr lang="en-GB" i="1">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74638"/>
            <a:ext cx="8229600" cy="868362"/>
          </a:xfrm>
        </p:spPr>
        <p:txBody>
          <a:bodyPr/>
          <a:lstStyle/>
          <a:p>
            <a:r>
              <a:rPr lang="en-US" smtClean="0"/>
              <a:t>Constructing a B-tree</a:t>
            </a:r>
          </a:p>
        </p:txBody>
      </p:sp>
      <p:sp>
        <p:nvSpPr>
          <p:cNvPr id="47107" name="Rectangle 3"/>
          <p:cNvSpPr>
            <a:spLocks noGrp="1" noChangeArrowheads="1"/>
          </p:cNvSpPr>
          <p:nvPr>
            <p:ph idx="1"/>
          </p:nvPr>
        </p:nvSpPr>
        <p:spPr>
          <a:xfrm>
            <a:off x="457200" y="990600"/>
            <a:ext cx="8229600" cy="5410200"/>
          </a:xfrm>
        </p:spPr>
        <p:txBody>
          <a:bodyPr/>
          <a:lstStyle/>
          <a:p>
            <a:pPr>
              <a:lnSpc>
                <a:spcPct val="90000"/>
              </a:lnSpc>
            </a:pPr>
            <a:r>
              <a:rPr lang="en-US" smtClean="0"/>
              <a:t>Suppose we start with an empty B-tree and keys arrive in the following order:1  12  8  2  25  5  14  28  17  7  52  16  48  68  3  26  29  53  55  45</a:t>
            </a:r>
          </a:p>
          <a:p>
            <a:pPr>
              <a:lnSpc>
                <a:spcPct val="90000"/>
              </a:lnSpc>
            </a:pPr>
            <a:r>
              <a:rPr lang="en-US" smtClean="0"/>
              <a:t>We want to construct a B-tree of order 5</a:t>
            </a:r>
          </a:p>
          <a:p>
            <a:pPr>
              <a:lnSpc>
                <a:spcPct val="90000"/>
              </a:lnSpc>
            </a:pPr>
            <a:r>
              <a:rPr lang="en-US" smtClean="0"/>
              <a:t>The first four items go into the root:</a:t>
            </a:r>
          </a:p>
          <a:p>
            <a:pPr>
              <a:lnSpc>
                <a:spcPct val="90000"/>
              </a:lnSpc>
              <a:buFont typeface="Arial" pitchFamily="34" charset="0"/>
              <a:buNone/>
            </a:pPr>
            <a:endParaRPr lang="en-US" smtClean="0"/>
          </a:p>
          <a:p>
            <a:pPr>
              <a:lnSpc>
                <a:spcPct val="90000"/>
              </a:lnSpc>
            </a:pPr>
            <a:r>
              <a:rPr lang="en-US" smtClean="0"/>
              <a:t>To put the fifth item in the root would violate condition 5</a:t>
            </a:r>
          </a:p>
          <a:p>
            <a:pPr>
              <a:lnSpc>
                <a:spcPct val="90000"/>
              </a:lnSpc>
            </a:pPr>
            <a:r>
              <a:rPr lang="en-US" smtClean="0"/>
              <a:t>Therefore, when 25 arrives, pick the middle key to make a new root</a:t>
            </a:r>
          </a:p>
          <a:p>
            <a:pPr>
              <a:lnSpc>
                <a:spcPct val="90000"/>
              </a:lnSpc>
            </a:pPr>
            <a:endParaRPr lang="en-US" smtClean="0"/>
          </a:p>
        </p:txBody>
      </p:sp>
      <p:sp>
        <p:nvSpPr>
          <p:cNvPr id="10" name="Date Placeholder 9"/>
          <p:cNvSpPr>
            <a:spLocks noGrp="1"/>
          </p:cNvSpPr>
          <p:nvPr>
            <p:ph type="dt" sz="quarter" idx="10"/>
          </p:nvPr>
        </p:nvSpPr>
        <p:spPr/>
        <p:txBody>
          <a:bodyPr/>
          <a:lstStyle/>
          <a:p>
            <a:pPr>
              <a:defRPr/>
            </a:pPr>
            <a:r>
              <a:rPr lang="en-US" smtClean="0"/>
              <a:t>Dept. Of  IT</a:t>
            </a:r>
            <a:endParaRPr lang="en-US"/>
          </a:p>
        </p:txBody>
      </p:sp>
      <p:sp>
        <p:nvSpPr>
          <p:cNvPr id="11" name="Footer Placeholder 10"/>
          <p:cNvSpPr>
            <a:spLocks noGrp="1"/>
          </p:cNvSpPr>
          <p:nvPr>
            <p:ph type="ftr" sz="quarter" idx="11"/>
          </p:nvPr>
        </p:nvSpPr>
        <p:spPr/>
        <p:txBody>
          <a:bodyPr/>
          <a:lstStyle/>
          <a:p>
            <a:pPr>
              <a:defRPr/>
            </a:pPr>
            <a:r>
              <a:rPr lang="en-US"/>
              <a:t>Data Structures</a:t>
            </a:r>
          </a:p>
        </p:txBody>
      </p:sp>
      <p:sp>
        <p:nvSpPr>
          <p:cNvPr id="12" name="Slide Number Placeholder 11"/>
          <p:cNvSpPr>
            <a:spLocks noGrp="1"/>
          </p:cNvSpPr>
          <p:nvPr>
            <p:ph type="sldNum" sz="quarter" idx="12"/>
          </p:nvPr>
        </p:nvSpPr>
        <p:spPr/>
        <p:txBody>
          <a:bodyPr/>
          <a:lstStyle/>
          <a:p>
            <a:pPr>
              <a:defRPr/>
            </a:pPr>
            <a:fld id="{8E02CEAA-1BA2-4A9E-B57E-93A235BBA478}" type="slidenum">
              <a:rPr lang="en-US"/>
              <a:pPr>
                <a:defRPr/>
              </a:pPr>
              <a:t>45</a:t>
            </a:fld>
            <a:endParaRPr lang="en-US"/>
          </a:p>
        </p:txBody>
      </p:sp>
      <p:sp>
        <p:nvSpPr>
          <p:cNvPr id="47111" name="Text Box 4"/>
          <p:cNvSpPr txBox="1">
            <a:spLocks noChangeArrowheads="1"/>
          </p:cNvSpPr>
          <p:nvPr/>
        </p:nvSpPr>
        <p:spPr bwMode="auto">
          <a:xfrm>
            <a:off x="3405188" y="4211638"/>
            <a:ext cx="481012"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a:t>
            </a:r>
          </a:p>
        </p:txBody>
      </p:sp>
      <p:sp>
        <p:nvSpPr>
          <p:cNvPr id="47112" name="Text Box 5"/>
          <p:cNvSpPr txBox="1">
            <a:spLocks noChangeArrowheads="1"/>
          </p:cNvSpPr>
          <p:nvPr/>
        </p:nvSpPr>
        <p:spPr bwMode="auto">
          <a:xfrm>
            <a:off x="3833813" y="4211638"/>
            <a:ext cx="477837"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a:t>
            </a:r>
          </a:p>
        </p:txBody>
      </p:sp>
      <p:sp>
        <p:nvSpPr>
          <p:cNvPr id="47113" name="Text Box 6"/>
          <p:cNvSpPr txBox="1">
            <a:spLocks noChangeArrowheads="1"/>
          </p:cNvSpPr>
          <p:nvPr/>
        </p:nvSpPr>
        <p:spPr bwMode="auto">
          <a:xfrm>
            <a:off x="4311650" y="4211638"/>
            <a:ext cx="477838"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8</a:t>
            </a:r>
          </a:p>
        </p:txBody>
      </p:sp>
      <p:sp>
        <p:nvSpPr>
          <p:cNvPr id="47114" name="Text Box 7"/>
          <p:cNvSpPr txBox="1">
            <a:spLocks noChangeArrowheads="1"/>
          </p:cNvSpPr>
          <p:nvPr/>
        </p:nvSpPr>
        <p:spPr bwMode="auto">
          <a:xfrm>
            <a:off x="4789488" y="4211638"/>
            <a:ext cx="479425"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12</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Line 10"/>
          <p:cNvSpPr>
            <a:spLocks noChangeShapeType="1"/>
          </p:cNvSpPr>
          <p:nvPr/>
        </p:nvSpPr>
        <p:spPr bwMode="auto">
          <a:xfrm flipH="1">
            <a:off x="3276600" y="2362200"/>
            <a:ext cx="685800" cy="9144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48131" name="Line 11"/>
          <p:cNvSpPr>
            <a:spLocks noChangeShapeType="1"/>
          </p:cNvSpPr>
          <p:nvPr/>
        </p:nvSpPr>
        <p:spPr bwMode="auto">
          <a:xfrm>
            <a:off x="4038600" y="2362200"/>
            <a:ext cx="685800" cy="9144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48132" name="Rectangle 2"/>
          <p:cNvSpPr>
            <a:spLocks noGrp="1" noChangeArrowheads="1"/>
          </p:cNvSpPr>
          <p:nvPr>
            <p:ph type="title"/>
          </p:nvPr>
        </p:nvSpPr>
        <p:spPr/>
        <p:txBody>
          <a:bodyPr/>
          <a:lstStyle/>
          <a:p>
            <a:r>
              <a:rPr lang="en-US" smtClean="0"/>
              <a:t>Constructing a B-tree (contd.)</a:t>
            </a:r>
            <a:br>
              <a:rPr lang="en-US" smtClean="0"/>
            </a:br>
            <a:r>
              <a:rPr lang="en-US" sz="2400" smtClean="0"/>
              <a:t>1  12  8  2  25  5  14  28  17  7  52  16  48  68  3  26  29  53  55  45</a:t>
            </a:r>
            <a:endParaRPr lang="en-US" smtClean="0"/>
          </a:p>
        </p:txBody>
      </p:sp>
      <p:sp>
        <p:nvSpPr>
          <p:cNvPr id="24" name="Date Placeholder 23"/>
          <p:cNvSpPr>
            <a:spLocks noGrp="1"/>
          </p:cNvSpPr>
          <p:nvPr>
            <p:ph type="dt" sz="quarter" idx="10"/>
          </p:nvPr>
        </p:nvSpPr>
        <p:spPr/>
        <p:txBody>
          <a:bodyPr/>
          <a:lstStyle/>
          <a:p>
            <a:pPr>
              <a:defRPr/>
            </a:pPr>
            <a:r>
              <a:rPr lang="en-US" smtClean="0"/>
              <a:t>Dept. Of  IT</a:t>
            </a:r>
            <a:endParaRPr lang="en-US"/>
          </a:p>
        </p:txBody>
      </p:sp>
      <p:sp>
        <p:nvSpPr>
          <p:cNvPr id="25" name="Footer Placeholder 24"/>
          <p:cNvSpPr>
            <a:spLocks noGrp="1"/>
          </p:cNvSpPr>
          <p:nvPr>
            <p:ph type="ftr" sz="quarter" idx="11"/>
          </p:nvPr>
        </p:nvSpPr>
        <p:spPr/>
        <p:txBody>
          <a:bodyPr/>
          <a:lstStyle/>
          <a:p>
            <a:pPr>
              <a:defRPr/>
            </a:pPr>
            <a:r>
              <a:rPr lang="en-US"/>
              <a:t>Data Structures</a:t>
            </a:r>
          </a:p>
        </p:txBody>
      </p:sp>
      <p:sp>
        <p:nvSpPr>
          <p:cNvPr id="26" name="Slide Number Placeholder 25"/>
          <p:cNvSpPr>
            <a:spLocks noGrp="1"/>
          </p:cNvSpPr>
          <p:nvPr>
            <p:ph type="sldNum" sz="quarter" idx="12"/>
          </p:nvPr>
        </p:nvSpPr>
        <p:spPr/>
        <p:txBody>
          <a:bodyPr/>
          <a:lstStyle/>
          <a:p>
            <a:pPr>
              <a:defRPr/>
            </a:pPr>
            <a:fld id="{64E2BBFA-6ABB-4581-B915-7D329F8B30B7}" type="slidenum">
              <a:rPr lang="en-US"/>
              <a:pPr>
                <a:defRPr/>
              </a:pPr>
              <a:t>46</a:t>
            </a:fld>
            <a:endParaRPr lang="en-US"/>
          </a:p>
        </p:txBody>
      </p:sp>
      <p:sp>
        <p:nvSpPr>
          <p:cNvPr id="48136" name="Text Box 5"/>
          <p:cNvSpPr txBox="1">
            <a:spLocks noChangeArrowheads="1"/>
          </p:cNvSpPr>
          <p:nvPr/>
        </p:nvSpPr>
        <p:spPr bwMode="auto">
          <a:xfrm>
            <a:off x="2819400" y="3124200"/>
            <a:ext cx="481013"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a:t>
            </a:r>
          </a:p>
        </p:txBody>
      </p:sp>
      <p:sp>
        <p:nvSpPr>
          <p:cNvPr id="48137" name="Text Box 6"/>
          <p:cNvSpPr txBox="1">
            <a:spLocks noChangeArrowheads="1"/>
          </p:cNvSpPr>
          <p:nvPr/>
        </p:nvSpPr>
        <p:spPr bwMode="auto">
          <a:xfrm>
            <a:off x="3300413" y="3124200"/>
            <a:ext cx="477837"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a:t>
            </a:r>
          </a:p>
        </p:txBody>
      </p:sp>
      <p:sp>
        <p:nvSpPr>
          <p:cNvPr id="48138" name="Text Box 7"/>
          <p:cNvSpPr txBox="1">
            <a:spLocks noChangeArrowheads="1"/>
          </p:cNvSpPr>
          <p:nvPr/>
        </p:nvSpPr>
        <p:spPr bwMode="auto">
          <a:xfrm>
            <a:off x="3778250" y="2133600"/>
            <a:ext cx="477838"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8</a:t>
            </a:r>
          </a:p>
        </p:txBody>
      </p:sp>
      <p:sp>
        <p:nvSpPr>
          <p:cNvPr id="48139" name="Text Box 8"/>
          <p:cNvSpPr txBox="1">
            <a:spLocks noChangeArrowheads="1"/>
          </p:cNvSpPr>
          <p:nvPr/>
        </p:nvSpPr>
        <p:spPr bwMode="auto">
          <a:xfrm>
            <a:off x="4256088" y="3124200"/>
            <a:ext cx="479425"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12</a:t>
            </a:r>
          </a:p>
        </p:txBody>
      </p:sp>
      <p:sp>
        <p:nvSpPr>
          <p:cNvPr id="48140" name="Text Box 9"/>
          <p:cNvSpPr txBox="1">
            <a:spLocks noChangeArrowheads="1"/>
          </p:cNvSpPr>
          <p:nvPr/>
        </p:nvSpPr>
        <p:spPr bwMode="auto">
          <a:xfrm>
            <a:off x="4702175" y="3124200"/>
            <a:ext cx="479425"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25</a:t>
            </a:r>
          </a:p>
        </p:txBody>
      </p:sp>
      <p:grpSp>
        <p:nvGrpSpPr>
          <p:cNvPr id="2" name="Group 23"/>
          <p:cNvGrpSpPr>
            <a:grpSpLocks/>
          </p:cNvGrpSpPr>
          <p:nvPr/>
        </p:nvGrpSpPr>
        <p:grpSpPr bwMode="auto">
          <a:xfrm>
            <a:off x="685800" y="3581400"/>
            <a:ext cx="7848600" cy="2057400"/>
            <a:chOff x="432" y="2256"/>
            <a:chExt cx="4944" cy="1296"/>
          </a:xfrm>
        </p:grpSpPr>
        <p:sp>
          <p:nvSpPr>
            <p:cNvPr id="48142" name="Text Box 12"/>
            <p:cNvSpPr txBox="1">
              <a:spLocks noChangeArrowheads="1"/>
            </p:cNvSpPr>
            <p:nvPr/>
          </p:nvSpPr>
          <p:spPr bwMode="auto">
            <a:xfrm>
              <a:off x="432" y="2256"/>
              <a:ext cx="4944" cy="288"/>
            </a:xfrm>
            <a:prstGeom prst="rect">
              <a:avLst/>
            </a:prstGeom>
            <a:noFill/>
            <a:ln w="12700">
              <a:noFill/>
              <a:miter lim="800000"/>
              <a:headEnd type="none" w="sm" len="sm"/>
              <a:tailEnd type="none" w="sm" len="sm"/>
            </a:ln>
          </p:spPr>
          <p:txBody>
            <a:bodyPr>
              <a:spAutoFit/>
            </a:bodyPr>
            <a:lstStyle/>
            <a:p>
              <a:pPr>
                <a:spcBef>
                  <a:spcPct val="50000"/>
                </a:spcBef>
              </a:pPr>
              <a:r>
                <a:rPr lang="en-US" sz="2400">
                  <a:latin typeface="Times New Roman" pitchFamily="18" charset="0"/>
                </a:rPr>
                <a:t>6, 14, 28 get added to the leaf nodes:</a:t>
              </a:r>
              <a:endParaRPr lang="en-US" sz="2400">
                <a:latin typeface="Times"/>
              </a:endParaRPr>
            </a:p>
          </p:txBody>
        </p:sp>
        <p:sp>
          <p:nvSpPr>
            <p:cNvPr id="48143" name="Line 13"/>
            <p:cNvSpPr>
              <a:spLocks noChangeShapeType="1"/>
            </p:cNvSpPr>
            <p:nvPr/>
          </p:nvSpPr>
          <p:spPr bwMode="auto">
            <a:xfrm flipH="1">
              <a:off x="2064" y="2845"/>
              <a:ext cx="432" cy="576"/>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48144" name="Line 14"/>
            <p:cNvSpPr>
              <a:spLocks noChangeShapeType="1"/>
            </p:cNvSpPr>
            <p:nvPr/>
          </p:nvSpPr>
          <p:spPr bwMode="auto">
            <a:xfrm>
              <a:off x="2544" y="2845"/>
              <a:ext cx="432" cy="576"/>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48145" name="Text Box 15"/>
            <p:cNvSpPr txBox="1">
              <a:spLocks noChangeArrowheads="1"/>
            </p:cNvSpPr>
            <p:nvPr/>
          </p:nvSpPr>
          <p:spPr bwMode="auto">
            <a:xfrm>
              <a:off x="1584" y="3325"/>
              <a:ext cx="303"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a:t>
              </a:r>
            </a:p>
          </p:txBody>
        </p:sp>
        <p:sp>
          <p:nvSpPr>
            <p:cNvPr id="48146" name="Text Box 16"/>
            <p:cNvSpPr txBox="1">
              <a:spLocks noChangeArrowheads="1"/>
            </p:cNvSpPr>
            <p:nvPr/>
          </p:nvSpPr>
          <p:spPr bwMode="auto">
            <a:xfrm>
              <a:off x="1887" y="3325"/>
              <a:ext cx="301"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a:t>
              </a:r>
            </a:p>
          </p:txBody>
        </p:sp>
        <p:sp>
          <p:nvSpPr>
            <p:cNvPr id="48147" name="Text Box 17"/>
            <p:cNvSpPr txBox="1">
              <a:spLocks noChangeArrowheads="1"/>
            </p:cNvSpPr>
            <p:nvPr/>
          </p:nvSpPr>
          <p:spPr bwMode="auto">
            <a:xfrm>
              <a:off x="2380" y="2701"/>
              <a:ext cx="301"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8</a:t>
              </a:r>
            </a:p>
          </p:txBody>
        </p:sp>
        <p:sp>
          <p:nvSpPr>
            <p:cNvPr id="48148" name="Text Box 18"/>
            <p:cNvSpPr txBox="1">
              <a:spLocks noChangeArrowheads="1"/>
            </p:cNvSpPr>
            <p:nvPr/>
          </p:nvSpPr>
          <p:spPr bwMode="auto">
            <a:xfrm>
              <a:off x="2681" y="3325"/>
              <a:ext cx="302"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12</a:t>
              </a:r>
            </a:p>
          </p:txBody>
        </p:sp>
        <p:sp>
          <p:nvSpPr>
            <p:cNvPr id="48149" name="Text Box 19"/>
            <p:cNvSpPr txBox="1">
              <a:spLocks noChangeArrowheads="1"/>
            </p:cNvSpPr>
            <p:nvPr/>
          </p:nvSpPr>
          <p:spPr bwMode="auto">
            <a:xfrm>
              <a:off x="2962" y="3325"/>
              <a:ext cx="302"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14</a:t>
              </a:r>
            </a:p>
          </p:txBody>
        </p:sp>
        <p:sp>
          <p:nvSpPr>
            <p:cNvPr id="48150" name="Text Box 20"/>
            <p:cNvSpPr txBox="1">
              <a:spLocks noChangeArrowheads="1"/>
            </p:cNvSpPr>
            <p:nvPr/>
          </p:nvSpPr>
          <p:spPr bwMode="auto">
            <a:xfrm>
              <a:off x="2147" y="3325"/>
              <a:ext cx="301"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6</a:t>
              </a:r>
            </a:p>
          </p:txBody>
        </p:sp>
        <p:sp>
          <p:nvSpPr>
            <p:cNvPr id="48151" name="Text Box 21"/>
            <p:cNvSpPr txBox="1">
              <a:spLocks noChangeArrowheads="1"/>
            </p:cNvSpPr>
            <p:nvPr/>
          </p:nvSpPr>
          <p:spPr bwMode="auto">
            <a:xfrm>
              <a:off x="3264" y="3325"/>
              <a:ext cx="302"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25</a:t>
              </a:r>
            </a:p>
          </p:txBody>
        </p:sp>
        <p:sp>
          <p:nvSpPr>
            <p:cNvPr id="48152" name="Text Box 22"/>
            <p:cNvSpPr txBox="1">
              <a:spLocks noChangeArrowheads="1"/>
            </p:cNvSpPr>
            <p:nvPr/>
          </p:nvSpPr>
          <p:spPr bwMode="auto">
            <a:xfrm>
              <a:off x="3545" y="3325"/>
              <a:ext cx="302"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28</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Line 13"/>
          <p:cNvSpPr>
            <a:spLocks noChangeShapeType="1"/>
          </p:cNvSpPr>
          <p:nvPr/>
        </p:nvSpPr>
        <p:spPr bwMode="auto">
          <a:xfrm flipH="1">
            <a:off x="2971800" y="3048000"/>
            <a:ext cx="914400" cy="7620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49155" name="Line 14"/>
          <p:cNvSpPr>
            <a:spLocks noChangeShapeType="1"/>
          </p:cNvSpPr>
          <p:nvPr/>
        </p:nvSpPr>
        <p:spPr bwMode="auto">
          <a:xfrm>
            <a:off x="4191000" y="3048000"/>
            <a:ext cx="381000" cy="7620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49156" name="Line 15"/>
          <p:cNvSpPr>
            <a:spLocks noChangeShapeType="1"/>
          </p:cNvSpPr>
          <p:nvPr/>
        </p:nvSpPr>
        <p:spPr bwMode="auto">
          <a:xfrm>
            <a:off x="4495800" y="3048000"/>
            <a:ext cx="1371600" cy="6858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49157" name="Rectangle 2"/>
          <p:cNvSpPr>
            <a:spLocks noGrp="1" noChangeArrowheads="1"/>
          </p:cNvSpPr>
          <p:nvPr>
            <p:ph type="title"/>
          </p:nvPr>
        </p:nvSpPr>
        <p:spPr/>
        <p:txBody>
          <a:bodyPr/>
          <a:lstStyle/>
          <a:p>
            <a:r>
              <a:rPr lang="en-US" sz="2400" smtClean="0"/>
              <a:t>Constructing a B-tree (contd.)</a:t>
            </a:r>
            <a:br>
              <a:rPr lang="en-US" sz="2400" smtClean="0"/>
            </a:br>
            <a:r>
              <a:rPr lang="en-US" sz="2400" smtClean="0"/>
              <a:t>1  12  8  2  25  5  14  28  17  7  52  16  48  68  3  26  29  53  55  45</a:t>
            </a:r>
          </a:p>
        </p:txBody>
      </p:sp>
      <p:sp>
        <p:nvSpPr>
          <p:cNvPr id="36" name="Date Placeholder 35"/>
          <p:cNvSpPr>
            <a:spLocks noGrp="1"/>
          </p:cNvSpPr>
          <p:nvPr>
            <p:ph type="dt" sz="quarter" idx="10"/>
          </p:nvPr>
        </p:nvSpPr>
        <p:spPr/>
        <p:txBody>
          <a:bodyPr/>
          <a:lstStyle/>
          <a:p>
            <a:pPr>
              <a:defRPr/>
            </a:pPr>
            <a:r>
              <a:rPr lang="en-US" smtClean="0"/>
              <a:t>Dept. Of  IT</a:t>
            </a:r>
            <a:endParaRPr lang="en-US"/>
          </a:p>
        </p:txBody>
      </p:sp>
      <p:sp>
        <p:nvSpPr>
          <p:cNvPr id="37" name="Footer Placeholder 36"/>
          <p:cNvSpPr>
            <a:spLocks noGrp="1"/>
          </p:cNvSpPr>
          <p:nvPr>
            <p:ph type="ftr" sz="quarter" idx="11"/>
          </p:nvPr>
        </p:nvSpPr>
        <p:spPr/>
        <p:txBody>
          <a:bodyPr/>
          <a:lstStyle/>
          <a:p>
            <a:pPr>
              <a:defRPr/>
            </a:pPr>
            <a:r>
              <a:rPr lang="en-US"/>
              <a:t>Data Structures</a:t>
            </a:r>
          </a:p>
        </p:txBody>
      </p:sp>
      <p:sp>
        <p:nvSpPr>
          <p:cNvPr id="38" name="Slide Number Placeholder 37"/>
          <p:cNvSpPr>
            <a:spLocks noGrp="1"/>
          </p:cNvSpPr>
          <p:nvPr>
            <p:ph type="sldNum" sz="quarter" idx="12"/>
          </p:nvPr>
        </p:nvSpPr>
        <p:spPr/>
        <p:txBody>
          <a:bodyPr/>
          <a:lstStyle/>
          <a:p>
            <a:pPr>
              <a:defRPr/>
            </a:pPr>
            <a:fld id="{5BDD24EB-A6E9-47CA-B390-18778F1AE9D3}" type="slidenum">
              <a:rPr lang="en-US"/>
              <a:pPr>
                <a:defRPr/>
              </a:pPr>
              <a:t>47</a:t>
            </a:fld>
            <a:endParaRPr lang="en-US"/>
          </a:p>
        </p:txBody>
      </p:sp>
      <p:sp>
        <p:nvSpPr>
          <p:cNvPr id="49161" name="Text Box 3"/>
          <p:cNvSpPr txBox="1">
            <a:spLocks noChangeArrowheads="1"/>
          </p:cNvSpPr>
          <p:nvPr/>
        </p:nvSpPr>
        <p:spPr bwMode="auto">
          <a:xfrm>
            <a:off x="457200" y="1752600"/>
            <a:ext cx="8382000" cy="822325"/>
          </a:xfrm>
          <a:prstGeom prst="rect">
            <a:avLst/>
          </a:prstGeom>
          <a:noFill/>
          <a:ln w="12700">
            <a:noFill/>
            <a:miter lim="800000"/>
            <a:headEnd type="none" w="sm" len="sm"/>
            <a:tailEnd type="none" w="sm" len="sm"/>
          </a:ln>
        </p:spPr>
        <p:txBody>
          <a:bodyPr>
            <a:spAutoFit/>
          </a:bodyPr>
          <a:lstStyle/>
          <a:p>
            <a:pPr>
              <a:spcBef>
                <a:spcPct val="50000"/>
              </a:spcBef>
            </a:pPr>
            <a:r>
              <a:rPr lang="en-US" sz="2400">
                <a:latin typeface="Times New Roman" pitchFamily="18" charset="0"/>
              </a:rPr>
              <a:t>Adding 17 to the right leaf node would over-fill it, so we take the middle key, promote it (to the root) and split the leaf</a:t>
            </a:r>
          </a:p>
        </p:txBody>
      </p:sp>
      <p:sp>
        <p:nvSpPr>
          <p:cNvPr id="49162" name="Text Box 4"/>
          <p:cNvSpPr txBox="1">
            <a:spLocks noChangeArrowheads="1"/>
          </p:cNvSpPr>
          <p:nvPr/>
        </p:nvSpPr>
        <p:spPr bwMode="auto">
          <a:xfrm>
            <a:off x="3689350" y="2667000"/>
            <a:ext cx="481013"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8</a:t>
            </a:r>
          </a:p>
        </p:txBody>
      </p:sp>
      <p:sp>
        <p:nvSpPr>
          <p:cNvPr id="49163" name="Text Box 5"/>
          <p:cNvSpPr txBox="1">
            <a:spLocks noChangeArrowheads="1"/>
          </p:cNvSpPr>
          <p:nvPr/>
        </p:nvSpPr>
        <p:spPr bwMode="auto">
          <a:xfrm>
            <a:off x="4170363" y="2667000"/>
            <a:ext cx="477837"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17</a:t>
            </a:r>
          </a:p>
        </p:txBody>
      </p:sp>
      <p:sp>
        <p:nvSpPr>
          <p:cNvPr id="49164" name="Text Box 6"/>
          <p:cNvSpPr txBox="1">
            <a:spLocks noChangeArrowheads="1"/>
          </p:cNvSpPr>
          <p:nvPr/>
        </p:nvSpPr>
        <p:spPr bwMode="auto">
          <a:xfrm>
            <a:off x="4070350" y="3602038"/>
            <a:ext cx="481013"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12</a:t>
            </a:r>
          </a:p>
        </p:txBody>
      </p:sp>
      <p:sp>
        <p:nvSpPr>
          <p:cNvPr id="49165" name="Text Box 7"/>
          <p:cNvSpPr txBox="1">
            <a:spLocks noChangeArrowheads="1"/>
          </p:cNvSpPr>
          <p:nvPr/>
        </p:nvSpPr>
        <p:spPr bwMode="auto">
          <a:xfrm>
            <a:off x="4551363" y="3602038"/>
            <a:ext cx="477837"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14</a:t>
            </a:r>
          </a:p>
        </p:txBody>
      </p:sp>
      <p:sp>
        <p:nvSpPr>
          <p:cNvPr id="49166" name="Text Box 8"/>
          <p:cNvSpPr txBox="1">
            <a:spLocks noChangeArrowheads="1"/>
          </p:cNvSpPr>
          <p:nvPr/>
        </p:nvSpPr>
        <p:spPr bwMode="auto">
          <a:xfrm>
            <a:off x="5365750" y="3602038"/>
            <a:ext cx="481013"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25</a:t>
            </a:r>
          </a:p>
        </p:txBody>
      </p:sp>
      <p:sp>
        <p:nvSpPr>
          <p:cNvPr id="49167" name="Text Box 9"/>
          <p:cNvSpPr txBox="1">
            <a:spLocks noChangeArrowheads="1"/>
          </p:cNvSpPr>
          <p:nvPr/>
        </p:nvSpPr>
        <p:spPr bwMode="auto">
          <a:xfrm>
            <a:off x="5846763" y="3602038"/>
            <a:ext cx="477837"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28</a:t>
            </a:r>
          </a:p>
        </p:txBody>
      </p:sp>
      <p:sp>
        <p:nvSpPr>
          <p:cNvPr id="49168" name="Text Box 10"/>
          <p:cNvSpPr txBox="1">
            <a:spLocks noChangeArrowheads="1"/>
          </p:cNvSpPr>
          <p:nvPr/>
        </p:nvSpPr>
        <p:spPr bwMode="auto">
          <a:xfrm>
            <a:off x="2286000" y="3602038"/>
            <a:ext cx="481013"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a:t>
            </a:r>
          </a:p>
        </p:txBody>
      </p:sp>
      <p:sp>
        <p:nvSpPr>
          <p:cNvPr id="49169" name="Text Box 11"/>
          <p:cNvSpPr txBox="1">
            <a:spLocks noChangeArrowheads="1"/>
          </p:cNvSpPr>
          <p:nvPr/>
        </p:nvSpPr>
        <p:spPr bwMode="auto">
          <a:xfrm>
            <a:off x="2767013" y="3602038"/>
            <a:ext cx="477837"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a:t>
            </a:r>
          </a:p>
        </p:txBody>
      </p:sp>
      <p:sp>
        <p:nvSpPr>
          <p:cNvPr id="49170" name="Text Box 12"/>
          <p:cNvSpPr txBox="1">
            <a:spLocks noChangeArrowheads="1"/>
          </p:cNvSpPr>
          <p:nvPr/>
        </p:nvSpPr>
        <p:spPr bwMode="auto">
          <a:xfrm>
            <a:off x="3179763" y="3602038"/>
            <a:ext cx="477837"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6</a:t>
            </a:r>
          </a:p>
        </p:txBody>
      </p:sp>
      <p:grpSp>
        <p:nvGrpSpPr>
          <p:cNvPr id="2" name="Group 34"/>
          <p:cNvGrpSpPr>
            <a:grpSpLocks/>
          </p:cNvGrpSpPr>
          <p:nvPr/>
        </p:nvGrpSpPr>
        <p:grpSpPr bwMode="auto">
          <a:xfrm>
            <a:off x="533400" y="4038600"/>
            <a:ext cx="8229600" cy="1828800"/>
            <a:chOff x="336" y="2544"/>
            <a:chExt cx="5184" cy="1152"/>
          </a:xfrm>
        </p:grpSpPr>
        <p:sp>
          <p:nvSpPr>
            <p:cNvPr id="49172" name="Text Box 16"/>
            <p:cNvSpPr txBox="1">
              <a:spLocks noChangeArrowheads="1"/>
            </p:cNvSpPr>
            <p:nvPr/>
          </p:nvSpPr>
          <p:spPr bwMode="auto">
            <a:xfrm>
              <a:off x="336" y="2544"/>
              <a:ext cx="5184" cy="288"/>
            </a:xfrm>
            <a:prstGeom prst="rect">
              <a:avLst/>
            </a:prstGeom>
            <a:noFill/>
            <a:ln w="12700">
              <a:noFill/>
              <a:miter lim="800000"/>
              <a:headEnd type="none" w="sm" len="sm"/>
              <a:tailEnd type="none" w="sm" len="sm"/>
            </a:ln>
          </p:spPr>
          <p:txBody>
            <a:bodyPr>
              <a:spAutoFit/>
            </a:bodyPr>
            <a:lstStyle/>
            <a:p>
              <a:pPr>
                <a:spcBef>
                  <a:spcPct val="50000"/>
                </a:spcBef>
              </a:pPr>
              <a:r>
                <a:rPr lang="en-US" sz="2400">
                  <a:latin typeface="Times"/>
                </a:rPr>
                <a:t>7, 52, 16, 48 get added to the leaf nodes</a:t>
              </a:r>
            </a:p>
          </p:txBody>
        </p:sp>
        <p:sp>
          <p:nvSpPr>
            <p:cNvPr id="49173" name="Line 17"/>
            <p:cNvSpPr>
              <a:spLocks noChangeShapeType="1"/>
            </p:cNvSpPr>
            <p:nvPr/>
          </p:nvSpPr>
          <p:spPr bwMode="auto">
            <a:xfrm flipH="1">
              <a:off x="1392" y="3120"/>
              <a:ext cx="1056" cy="432"/>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49174" name="Line 18"/>
            <p:cNvSpPr>
              <a:spLocks noChangeShapeType="1"/>
            </p:cNvSpPr>
            <p:nvPr/>
          </p:nvSpPr>
          <p:spPr bwMode="auto">
            <a:xfrm>
              <a:off x="2640" y="3120"/>
              <a:ext cx="0" cy="48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49175" name="Line 19"/>
            <p:cNvSpPr>
              <a:spLocks noChangeShapeType="1"/>
            </p:cNvSpPr>
            <p:nvPr/>
          </p:nvSpPr>
          <p:spPr bwMode="auto">
            <a:xfrm>
              <a:off x="2832" y="3120"/>
              <a:ext cx="1104" cy="432"/>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49176" name="Text Box 20"/>
            <p:cNvSpPr txBox="1">
              <a:spLocks noChangeArrowheads="1"/>
            </p:cNvSpPr>
            <p:nvPr/>
          </p:nvSpPr>
          <p:spPr bwMode="auto">
            <a:xfrm>
              <a:off x="2324" y="2880"/>
              <a:ext cx="303"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8</a:t>
              </a:r>
            </a:p>
          </p:txBody>
        </p:sp>
        <p:sp>
          <p:nvSpPr>
            <p:cNvPr id="49177" name="Text Box 21"/>
            <p:cNvSpPr txBox="1">
              <a:spLocks noChangeArrowheads="1"/>
            </p:cNvSpPr>
            <p:nvPr/>
          </p:nvSpPr>
          <p:spPr bwMode="auto">
            <a:xfrm>
              <a:off x="2627" y="2880"/>
              <a:ext cx="301"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17</a:t>
              </a:r>
            </a:p>
          </p:txBody>
        </p:sp>
        <p:sp>
          <p:nvSpPr>
            <p:cNvPr id="49178" name="Text Box 22"/>
            <p:cNvSpPr txBox="1">
              <a:spLocks noChangeArrowheads="1"/>
            </p:cNvSpPr>
            <p:nvPr/>
          </p:nvSpPr>
          <p:spPr bwMode="auto">
            <a:xfrm>
              <a:off x="2208" y="3469"/>
              <a:ext cx="303"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12</a:t>
              </a:r>
            </a:p>
          </p:txBody>
        </p:sp>
        <p:sp>
          <p:nvSpPr>
            <p:cNvPr id="49179" name="Text Box 23"/>
            <p:cNvSpPr txBox="1">
              <a:spLocks noChangeArrowheads="1"/>
            </p:cNvSpPr>
            <p:nvPr/>
          </p:nvSpPr>
          <p:spPr bwMode="auto">
            <a:xfrm>
              <a:off x="2511" y="3469"/>
              <a:ext cx="301"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14</a:t>
              </a:r>
            </a:p>
          </p:txBody>
        </p:sp>
        <p:sp>
          <p:nvSpPr>
            <p:cNvPr id="49180" name="Text Box 24"/>
            <p:cNvSpPr txBox="1">
              <a:spLocks noChangeArrowheads="1"/>
            </p:cNvSpPr>
            <p:nvPr/>
          </p:nvSpPr>
          <p:spPr bwMode="auto">
            <a:xfrm>
              <a:off x="3380" y="3469"/>
              <a:ext cx="303"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25</a:t>
              </a:r>
            </a:p>
          </p:txBody>
        </p:sp>
        <p:sp>
          <p:nvSpPr>
            <p:cNvPr id="49181" name="Text Box 25"/>
            <p:cNvSpPr txBox="1">
              <a:spLocks noChangeArrowheads="1"/>
            </p:cNvSpPr>
            <p:nvPr/>
          </p:nvSpPr>
          <p:spPr bwMode="auto">
            <a:xfrm>
              <a:off x="3683" y="3469"/>
              <a:ext cx="301"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28</a:t>
              </a:r>
            </a:p>
          </p:txBody>
        </p:sp>
        <p:sp>
          <p:nvSpPr>
            <p:cNvPr id="49182" name="Text Box 26"/>
            <p:cNvSpPr txBox="1">
              <a:spLocks noChangeArrowheads="1"/>
            </p:cNvSpPr>
            <p:nvPr/>
          </p:nvSpPr>
          <p:spPr bwMode="auto">
            <a:xfrm>
              <a:off x="816" y="3469"/>
              <a:ext cx="303"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a:t>
              </a:r>
            </a:p>
          </p:txBody>
        </p:sp>
        <p:sp>
          <p:nvSpPr>
            <p:cNvPr id="49183" name="Text Box 27"/>
            <p:cNvSpPr txBox="1">
              <a:spLocks noChangeArrowheads="1"/>
            </p:cNvSpPr>
            <p:nvPr/>
          </p:nvSpPr>
          <p:spPr bwMode="auto">
            <a:xfrm>
              <a:off x="1119" y="3469"/>
              <a:ext cx="301"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a:t>
              </a:r>
            </a:p>
          </p:txBody>
        </p:sp>
        <p:sp>
          <p:nvSpPr>
            <p:cNvPr id="49184" name="Text Box 28"/>
            <p:cNvSpPr txBox="1">
              <a:spLocks noChangeArrowheads="1"/>
            </p:cNvSpPr>
            <p:nvPr/>
          </p:nvSpPr>
          <p:spPr bwMode="auto">
            <a:xfrm>
              <a:off x="1379" y="3469"/>
              <a:ext cx="301"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6</a:t>
              </a:r>
            </a:p>
          </p:txBody>
        </p:sp>
        <p:sp>
          <p:nvSpPr>
            <p:cNvPr id="49185" name="Text Box 29"/>
            <p:cNvSpPr txBox="1">
              <a:spLocks noChangeArrowheads="1"/>
            </p:cNvSpPr>
            <p:nvPr/>
          </p:nvSpPr>
          <p:spPr bwMode="auto">
            <a:xfrm>
              <a:off x="2784" y="3469"/>
              <a:ext cx="301"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16</a:t>
              </a:r>
            </a:p>
          </p:txBody>
        </p:sp>
        <p:sp>
          <p:nvSpPr>
            <p:cNvPr id="49186" name="Text Box 30"/>
            <p:cNvSpPr txBox="1">
              <a:spLocks noChangeArrowheads="1"/>
            </p:cNvSpPr>
            <p:nvPr/>
          </p:nvSpPr>
          <p:spPr bwMode="auto">
            <a:xfrm>
              <a:off x="3956" y="3469"/>
              <a:ext cx="303"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48</a:t>
              </a:r>
            </a:p>
          </p:txBody>
        </p:sp>
        <p:sp>
          <p:nvSpPr>
            <p:cNvPr id="49187" name="Text Box 31"/>
            <p:cNvSpPr txBox="1">
              <a:spLocks noChangeArrowheads="1"/>
            </p:cNvSpPr>
            <p:nvPr/>
          </p:nvSpPr>
          <p:spPr bwMode="auto">
            <a:xfrm>
              <a:off x="4259" y="3469"/>
              <a:ext cx="301"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52</a:t>
              </a:r>
            </a:p>
          </p:txBody>
        </p:sp>
        <p:sp>
          <p:nvSpPr>
            <p:cNvPr id="49188" name="Text Box 33"/>
            <p:cNvSpPr txBox="1">
              <a:spLocks noChangeArrowheads="1"/>
            </p:cNvSpPr>
            <p:nvPr/>
          </p:nvSpPr>
          <p:spPr bwMode="auto">
            <a:xfrm>
              <a:off x="1619" y="3469"/>
              <a:ext cx="301"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7</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Line 23"/>
          <p:cNvSpPr>
            <a:spLocks noChangeShapeType="1"/>
          </p:cNvSpPr>
          <p:nvPr/>
        </p:nvSpPr>
        <p:spPr bwMode="auto">
          <a:xfrm flipH="1">
            <a:off x="1219200" y="3505200"/>
            <a:ext cx="1981200" cy="9144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50179" name="Line 24"/>
          <p:cNvSpPr>
            <a:spLocks noChangeShapeType="1"/>
          </p:cNvSpPr>
          <p:nvPr/>
        </p:nvSpPr>
        <p:spPr bwMode="auto">
          <a:xfrm flipH="1">
            <a:off x="2362200" y="3505200"/>
            <a:ext cx="1219200" cy="9144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50180" name="Line 25"/>
          <p:cNvSpPr>
            <a:spLocks noChangeShapeType="1"/>
          </p:cNvSpPr>
          <p:nvPr/>
        </p:nvSpPr>
        <p:spPr bwMode="auto">
          <a:xfrm flipH="1">
            <a:off x="3657600" y="3505200"/>
            <a:ext cx="304800" cy="9144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50181" name="Line 26"/>
          <p:cNvSpPr>
            <a:spLocks noChangeShapeType="1"/>
          </p:cNvSpPr>
          <p:nvPr/>
        </p:nvSpPr>
        <p:spPr bwMode="auto">
          <a:xfrm>
            <a:off x="4495800" y="3505200"/>
            <a:ext cx="914400" cy="9144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50182" name="Line 27"/>
          <p:cNvSpPr>
            <a:spLocks noChangeShapeType="1"/>
          </p:cNvSpPr>
          <p:nvPr/>
        </p:nvSpPr>
        <p:spPr bwMode="auto">
          <a:xfrm>
            <a:off x="4800600" y="3505200"/>
            <a:ext cx="2743200" cy="9144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50183" name="Rectangle 2"/>
          <p:cNvSpPr>
            <a:spLocks noGrp="1" noChangeArrowheads="1"/>
          </p:cNvSpPr>
          <p:nvPr>
            <p:ph type="title"/>
          </p:nvPr>
        </p:nvSpPr>
        <p:spPr/>
        <p:txBody>
          <a:bodyPr/>
          <a:lstStyle/>
          <a:p>
            <a:r>
              <a:rPr lang="en-US" sz="2400" smtClean="0"/>
              <a:t>Constructing a B-tree (contd.)</a:t>
            </a:r>
            <a:br>
              <a:rPr lang="en-US" sz="2400" smtClean="0"/>
            </a:br>
            <a:r>
              <a:rPr lang="en-US" sz="2400" smtClean="0"/>
              <a:t>1  12  8  2  25  5  14  28  17  7  52  16  48  68  3  26  29  53  55  45</a:t>
            </a:r>
          </a:p>
        </p:txBody>
      </p:sp>
      <p:sp>
        <p:nvSpPr>
          <p:cNvPr id="37" name="Date Placeholder 36"/>
          <p:cNvSpPr>
            <a:spLocks noGrp="1"/>
          </p:cNvSpPr>
          <p:nvPr>
            <p:ph type="dt" sz="quarter" idx="10"/>
          </p:nvPr>
        </p:nvSpPr>
        <p:spPr/>
        <p:txBody>
          <a:bodyPr/>
          <a:lstStyle/>
          <a:p>
            <a:pPr>
              <a:defRPr/>
            </a:pPr>
            <a:r>
              <a:rPr lang="en-US" smtClean="0"/>
              <a:t>Dept. Of  IT</a:t>
            </a:r>
            <a:endParaRPr lang="en-US"/>
          </a:p>
        </p:txBody>
      </p:sp>
      <p:sp>
        <p:nvSpPr>
          <p:cNvPr id="38" name="Footer Placeholder 37"/>
          <p:cNvSpPr>
            <a:spLocks noGrp="1"/>
          </p:cNvSpPr>
          <p:nvPr>
            <p:ph type="ftr" sz="quarter" idx="11"/>
          </p:nvPr>
        </p:nvSpPr>
        <p:spPr/>
        <p:txBody>
          <a:bodyPr/>
          <a:lstStyle/>
          <a:p>
            <a:pPr>
              <a:defRPr/>
            </a:pPr>
            <a:r>
              <a:rPr lang="en-US"/>
              <a:t>Data Structures</a:t>
            </a:r>
          </a:p>
        </p:txBody>
      </p:sp>
      <p:sp>
        <p:nvSpPr>
          <p:cNvPr id="39" name="Slide Number Placeholder 38"/>
          <p:cNvSpPr>
            <a:spLocks noGrp="1"/>
          </p:cNvSpPr>
          <p:nvPr>
            <p:ph type="sldNum" sz="quarter" idx="12"/>
          </p:nvPr>
        </p:nvSpPr>
        <p:spPr/>
        <p:txBody>
          <a:bodyPr/>
          <a:lstStyle/>
          <a:p>
            <a:pPr>
              <a:defRPr/>
            </a:pPr>
            <a:fld id="{01B9CB70-3E65-43EB-A81C-79C0DE75298B}" type="slidenum">
              <a:rPr lang="en-US"/>
              <a:pPr>
                <a:defRPr/>
              </a:pPr>
              <a:t>48</a:t>
            </a:fld>
            <a:endParaRPr lang="en-US"/>
          </a:p>
        </p:txBody>
      </p:sp>
      <p:sp>
        <p:nvSpPr>
          <p:cNvPr id="50187" name="Text Box 3"/>
          <p:cNvSpPr txBox="1">
            <a:spLocks noChangeArrowheads="1"/>
          </p:cNvSpPr>
          <p:nvPr/>
        </p:nvSpPr>
        <p:spPr bwMode="auto">
          <a:xfrm>
            <a:off x="304800" y="1752600"/>
            <a:ext cx="8534400" cy="1187450"/>
          </a:xfrm>
          <a:prstGeom prst="rect">
            <a:avLst/>
          </a:prstGeom>
          <a:noFill/>
          <a:ln w="12700">
            <a:noFill/>
            <a:miter lim="800000"/>
            <a:headEnd type="none" w="sm" len="sm"/>
            <a:tailEnd type="none" w="sm" len="sm"/>
          </a:ln>
        </p:spPr>
        <p:txBody>
          <a:bodyPr>
            <a:spAutoFit/>
          </a:bodyPr>
          <a:lstStyle/>
          <a:p>
            <a:pPr>
              <a:spcBef>
                <a:spcPct val="50000"/>
              </a:spcBef>
            </a:pPr>
            <a:r>
              <a:rPr lang="en-US" sz="2400">
                <a:latin typeface="Times"/>
              </a:rPr>
              <a:t>Adding 68 causes us to split the right most leaf, promoting 48 to the root, and adding 3 causes us to split the left most leaf, promoting 3 to the root; 26, 29, 53, 55 then go into the leaves</a:t>
            </a:r>
          </a:p>
        </p:txBody>
      </p:sp>
      <p:sp>
        <p:nvSpPr>
          <p:cNvPr id="50188" name="Text Box 4"/>
          <p:cNvSpPr txBox="1">
            <a:spLocks noChangeArrowheads="1"/>
          </p:cNvSpPr>
          <p:nvPr/>
        </p:nvSpPr>
        <p:spPr bwMode="auto">
          <a:xfrm>
            <a:off x="3048000" y="3124200"/>
            <a:ext cx="481013"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3</a:t>
            </a:r>
          </a:p>
        </p:txBody>
      </p:sp>
      <p:sp>
        <p:nvSpPr>
          <p:cNvPr id="50189" name="Text Box 5"/>
          <p:cNvSpPr txBox="1">
            <a:spLocks noChangeArrowheads="1"/>
          </p:cNvSpPr>
          <p:nvPr/>
        </p:nvSpPr>
        <p:spPr bwMode="auto">
          <a:xfrm>
            <a:off x="3529013" y="3124200"/>
            <a:ext cx="477837"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8</a:t>
            </a:r>
          </a:p>
        </p:txBody>
      </p:sp>
      <p:sp>
        <p:nvSpPr>
          <p:cNvPr id="50190" name="Text Box 6"/>
          <p:cNvSpPr txBox="1">
            <a:spLocks noChangeArrowheads="1"/>
          </p:cNvSpPr>
          <p:nvPr/>
        </p:nvSpPr>
        <p:spPr bwMode="auto">
          <a:xfrm>
            <a:off x="3962400" y="3124200"/>
            <a:ext cx="481013"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17</a:t>
            </a:r>
          </a:p>
        </p:txBody>
      </p:sp>
      <p:sp>
        <p:nvSpPr>
          <p:cNvPr id="50191" name="Text Box 7"/>
          <p:cNvSpPr txBox="1">
            <a:spLocks noChangeArrowheads="1"/>
          </p:cNvSpPr>
          <p:nvPr/>
        </p:nvSpPr>
        <p:spPr bwMode="auto">
          <a:xfrm>
            <a:off x="4443413" y="3124200"/>
            <a:ext cx="477837"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48</a:t>
            </a:r>
          </a:p>
        </p:txBody>
      </p:sp>
      <p:sp>
        <p:nvSpPr>
          <p:cNvPr id="50192" name="Text Box 8"/>
          <p:cNvSpPr txBox="1">
            <a:spLocks noChangeArrowheads="1"/>
          </p:cNvSpPr>
          <p:nvPr/>
        </p:nvSpPr>
        <p:spPr bwMode="auto">
          <a:xfrm>
            <a:off x="6584950" y="4287838"/>
            <a:ext cx="481013"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52</a:t>
            </a:r>
          </a:p>
        </p:txBody>
      </p:sp>
      <p:sp>
        <p:nvSpPr>
          <p:cNvPr id="50193" name="Text Box 9"/>
          <p:cNvSpPr txBox="1">
            <a:spLocks noChangeArrowheads="1"/>
          </p:cNvSpPr>
          <p:nvPr/>
        </p:nvSpPr>
        <p:spPr bwMode="auto">
          <a:xfrm>
            <a:off x="7065963" y="4287838"/>
            <a:ext cx="477837"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53</a:t>
            </a:r>
          </a:p>
        </p:txBody>
      </p:sp>
      <p:sp>
        <p:nvSpPr>
          <p:cNvPr id="50194" name="Text Box 10"/>
          <p:cNvSpPr txBox="1">
            <a:spLocks noChangeArrowheads="1"/>
          </p:cNvSpPr>
          <p:nvPr/>
        </p:nvSpPr>
        <p:spPr bwMode="auto">
          <a:xfrm>
            <a:off x="7499350" y="4287838"/>
            <a:ext cx="481013"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55</a:t>
            </a:r>
          </a:p>
        </p:txBody>
      </p:sp>
      <p:sp>
        <p:nvSpPr>
          <p:cNvPr id="50195" name="Text Box 11"/>
          <p:cNvSpPr txBox="1">
            <a:spLocks noChangeArrowheads="1"/>
          </p:cNvSpPr>
          <p:nvPr/>
        </p:nvSpPr>
        <p:spPr bwMode="auto">
          <a:xfrm>
            <a:off x="7980363" y="4287838"/>
            <a:ext cx="477837"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68</a:t>
            </a:r>
          </a:p>
        </p:txBody>
      </p:sp>
      <p:sp>
        <p:nvSpPr>
          <p:cNvPr id="50196" name="Text Box 12"/>
          <p:cNvSpPr txBox="1">
            <a:spLocks noChangeArrowheads="1"/>
          </p:cNvSpPr>
          <p:nvPr/>
        </p:nvSpPr>
        <p:spPr bwMode="auto">
          <a:xfrm>
            <a:off x="4495800" y="4287838"/>
            <a:ext cx="481013"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25</a:t>
            </a:r>
          </a:p>
        </p:txBody>
      </p:sp>
      <p:sp>
        <p:nvSpPr>
          <p:cNvPr id="50197" name="Text Box 13"/>
          <p:cNvSpPr txBox="1">
            <a:spLocks noChangeArrowheads="1"/>
          </p:cNvSpPr>
          <p:nvPr/>
        </p:nvSpPr>
        <p:spPr bwMode="auto">
          <a:xfrm>
            <a:off x="4976813" y="4287838"/>
            <a:ext cx="477837"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26</a:t>
            </a:r>
          </a:p>
        </p:txBody>
      </p:sp>
      <p:sp>
        <p:nvSpPr>
          <p:cNvPr id="50198" name="Text Box 14"/>
          <p:cNvSpPr txBox="1">
            <a:spLocks noChangeArrowheads="1"/>
          </p:cNvSpPr>
          <p:nvPr/>
        </p:nvSpPr>
        <p:spPr bwMode="auto">
          <a:xfrm>
            <a:off x="5410200" y="4287838"/>
            <a:ext cx="481013"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28</a:t>
            </a:r>
          </a:p>
        </p:txBody>
      </p:sp>
      <p:sp>
        <p:nvSpPr>
          <p:cNvPr id="50199" name="Text Box 15"/>
          <p:cNvSpPr txBox="1">
            <a:spLocks noChangeArrowheads="1"/>
          </p:cNvSpPr>
          <p:nvPr/>
        </p:nvSpPr>
        <p:spPr bwMode="auto">
          <a:xfrm>
            <a:off x="5891213" y="4287838"/>
            <a:ext cx="477837" cy="360362"/>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29</a:t>
            </a:r>
          </a:p>
        </p:txBody>
      </p:sp>
      <p:sp>
        <p:nvSpPr>
          <p:cNvPr id="50200" name="Text Box 16"/>
          <p:cNvSpPr txBox="1">
            <a:spLocks noChangeArrowheads="1"/>
          </p:cNvSpPr>
          <p:nvPr/>
        </p:nvSpPr>
        <p:spPr bwMode="auto">
          <a:xfrm>
            <a:off x="685800" y="4267200"/>
            <a:ext cx="481013"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a:t>
            </a:r>
          </a:p>
        </p:txBody>
      </p:sp>
      <p:sp>
        <p:nvSpPr>
          <p:cNvPr id="50201" name="Text Box 17"/>
          <p:cNvSpPr txBox="1">
            <a:spLocks noChangeArrowheads="1"/>
          </p:cNvSpPr>
          <p:nvPr/>
        </p:nvSpPr>
        <p:spPr bwMode="auto">
          <a:xfrm>
            <a:off x="1166813" y="4267200"/>
            <a:ext cx="477837"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a:t>
            </a:r>
          </a:p>
        </p:txBody>
      </p:sp>
      <p:sp>
        <p:nvSpPr>
          <p:cNvPr id="50202" name="Text Box 18"/>
          <p:cNvSpPr txBox="1">
            <a:spLocks noChangeArrowheads="1"/>
          </p:cNvSpPr>
          <p:nvPr/>
        </p:nvSpPr>
        <p:spPr bwMode="auto">
          <a:xfrm>
            <a:off x="1860550" y="4267200"/>
            <a:ext cx="481013"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6</a:t>
            </a:r>
          </a:p>
        </p:txBody>
      </p:sp>
      <p:sp>
        <p:nvSpPr>
          <p:cNvPr id="50203" name="Text Box 19"/>
          <p:cNvSpPr txBox="1">
            <a:spLocks noChangeArrowheads="1"/>
          </p:cNvSpPr>
          <p:nvPr/>
        </p:nvSpPr>
        <p:spPr bwMode="auto">
          <a:xfrm>
            <a:off x="2341563" y="4267200"/>
            <a:ext cx="477837"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7</a:t>
            </a:r>
          </a:p>
        </p:txBody>
      </p:sp>
      <p:sp>
        <p:nvSpPr>
          <p:cNvPr id="50204" name="Text Box 20"/>
          <p:cNvSpPr txBox="1">
            <a:spLocks noChangeArrowheads="1"/>
          </p:cNvSpPr>
          <p:nvPr/>
        </p:nvSpPr>
        <p:spPr bwMode="auto">
          <a:xfrm>
            <a:off x="2971800" y="4267200"/>
            <a:ext cx="481013"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12</a:t>
            </a:r>
          </a:p>
        </p:txBody>
      </p:sp>
      <p:sp>
        <p:nvSpPr>
          <p:cNvPr id="50205" name="Text Box 21"/>
          <p:cNvSpPr txBox="1">
            <a:spLocks noChangeArrowheads="1"/>
          </p:cNvSpPr>
          <p:nvPr/>
        </p:nvSpPr>
        <p:spPr bwMode="auto">
          <a:xfrm>
            <a:off x="3452813" y="4267200"/>
            <a:ext cx="477837"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14</a:t>
            </a:r>
          </a:p>
        </p:txBody>
      </p:sp>
      <p:sp>
        <p:nvSpPr>
          <p:cNvPr id="50206" name="Text Box 22"/>
          <p:cNvSpPr txBox="1">
            <a:spLocks noChangeArrowheads="1"/>
          </p:cNvSpPr>
          <p:nvPr/>
        </p:nvSpPr>
        <p:spPr bwMode="auto">
          <a:xfrm>
            <a:off x="3886200" y="4267200"/>
            <a:ext cx="477838"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16</a:t>
            </a:r>
          </a:p>
        </p:txBody>
      </p:sp>
      <p:grpSp>
        <p:nvGrpSpPr>
          <p:cNvPr id="2" name="Group 34"/>
          <p:cNvGrpSpPr>
            <a:grpSpLocks/>
          </p:cNvGrpSpPr>
          <p:nvPr/>
        </p:nvGrpSpPr>
        <p:grpSpPr bwMode="auto">
          <a:xfrm>
            <a:off x="381000" y="4876800"/>
            <a:ext cx="8305800" cy="1066800"/>
            <a:chOff x="240" y="3072"/>
            <a:chExt cx="5232" cy="672"/>
          </a:xfrm>
        </p:grpSpPr>
        <p:sp>
          <p:nvSpPr>
            <p:cNvPr id="50208" name="Text Box 28"/>
            <p:cNvSpPr txBox="1">
              <a:spLocks noChangeArrowheads="1"/>
            </p:cNvSpPr>
            <p:nvPr/>
          </p:nvSpPr>
          <p:spPr bwMode="auto">
            <a:xfrm>
              <a:off x="240" y="3072"/>
              <a:ext cx="2304" cy="288"/>
            </a:xfrm>
            <a:prstGeom prst="rect">
              <a:avLst/>
            </a:prstGeom>
            <a:noFill/>
            <a:ln w="12700">
              <a:noFill/>
              <a:miter lim="800000"/>
              <a:headEnd type="none" w="sm" len="sm"/>
              <a:tailEnd type="none" w="sm" len="sm"/>
            </a:ln>
          </p:spPr>
          <p:txBody>
            <a:bodyPr>
              <a:spAutoFit/>
            </a:bodyPr>
            <a:lstStyle/>
            <a:p>
              <a:pPr>
                <a:spcBef>
                  <a:spcPct val="50000"/>
                </a:spcBef>
              </a:pPr>
              <a:r>
                <a:rPr lang="en-US" sz="2400">
                  <a:latin typeface="Times New Roman" pitchFamily="18" charset="0"/>
                </a:rPr>
                <a:t>Adding 45 causes a split of</a:t>
              </a:r>
              <a:r>
                <a:rPr lang="en-US" sz="2400">
                  <a:latin typeface="Times"/>
                </a:rPr>
                <a:t> </a:t>
              </a:r>
            </a:p>
          </p:txBody>
        </p:sp>
        <p:sp>
          <p:nvSpPr>
            <p:cNvPr id="50209" name="Text Box 29"/>
            <p:cNvSpPr txBox="1">
              <a:spLocks noChangeArrowheads="1"/>
            </p:cNvSpPr>
            <p:nvPr/>
          </p:nvSpPr>
          <p:spPr bwMode="auto">
            <a:xfrm>
              <a:off x="2496" y="3120"/>
              <a:ext cx="303"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25</a:t>
              </a:r>
            </a:p>
          </p:txBody>
        </p:sp>
        <p:sp>
          <p:nvSpPr>
            <p:cNvPr id="50210" name="Text Box 30"/>
            <p:cNvSpPr txBox="1">
              <a:spLocks noChangeArrowheads="1"/>
            </p:cNvSpPr>
            <p:nvPr/>
          </p:nvSpPr>
          <p:spPr bwMode="auto">
            <a:xfrm>
              <a:off x="2799" y="3120"/>
              <a:ext cx="301"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26</a:t>
              </a:r>
            </a:p>
          </p:txBody>
        </p:sp>
        <p:sp>
          <p:nvSpPr>
            <p:cNvPr id="50211" name="Text Box 31"/>
            <p:cNvSpPr txBox="1">
              <a:spLocks noChangeArrowheads="1"/>
            </p:cNvSpPr>
            <p:nvPr/>
          </p:nvSpPr>
          <p:spPr bwMode="auto">
            <a:xfrm>
              <a:off x="3072" y="3120"/>
              <a:ext cx="303"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28</a:t>
              </a:r>
            </a:p>
          </p:txBody>
        </p:sp>
        <p:sp>
          <p:nvSpPr>
            <p:cNvPr id="50212" name="Text Box 32"/>
            <p:cNvSpPr txBox="1">
              <a:spLocks noChangeArrowheads="1"/>
            </p:cNvSpPr>
            <p:nvPr/>
          </p:nvSpPr>
          <p:spPr bwMode="auto">
            <a:xfrm>
              <a:off x="3375" y="3120"/>
              <a:ext cx="301" cy="227"/>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29</a:t>
              </a:r>
            </a:p>
          </p:txBody>
        </p:sp>
        <p:sp>
          <p:nvSpPr>
            <p:cNvPr id="50213" name="Text Box 33"/>
            <p:cNvSpPr txBox="1">
              <a:spLocks noChangeArrowheads="1"/>
            </p:cNvSpPr>
            <p:nvPr/>
          </p:nvSpPr>
          <p:spPr bwMode="auto">
            <a:xfrm>
              <a:off x="240" y="3456"/>
              <a:ext cx="5232" cy="288"/>
            </a:xfrm>
            <a:prstGeom prst="rect">
              <a:avLst/>
            </a:prstGeom>
            <a:noFill/>
            <a:ln w="12700">
              <a:noFill/>
              <a:miter lim="800000"/>
              <a:headEnd type="none" w="sm" len="sm"/>
              <a:tailEnd type="none" w="sm" len="sm"/>
            </a:ln>
          </p:spPr>
          <p:txBody>
            <a:bodyPr>
              <a:spAutoFit/>
            </a:bodyPr>
            <a:lstStyle/>
            <a:p>
              <a:pPr>
                <a:spcBef>
                  <a:spcPct val="50000"/>
                </a:spcBef>
              </a:pPr>
              <a:r>
                <a:rPr lang="en-US" sz="2400">
                  <a:latin typeface="Times New Roman" pitchFamily="18" charset="0"/>
                </a:rPr>
                <a:t>and promoting 28 to the root then causes the root to split</a:t>
              </a:r>
              <a:endParaRPr lang="en-US" sz="2400">
                <a:latin typeface="Time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Line 25"/>
          <p:cNvSpPr>
            <a:spLocks noChangeShapeType="1"/>
          </p:cNvSpPr>
          <p:nvPr/>
        </p:nvSpPr>
        <p:spPr bwMode="auto">
          <a:xfrm flipH="1">
            <a:off x="762000" y="3352800"/>
            <a:ext cx="1371600" cy="10668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51203" name="Line 26"/>
          <p:cNvSpPr>
            <a:spLocks noChangeShapeType="1"/>
          </p:cNvSpPr>
          <p:nvPr/>
        </p:nvSpPr>
        <p:spPr bwMode="auto">
          <a:xfrm flipH="1">
            <a:off x="1981200" y="3352800"/>
            <a:ext cx="457200" cy="10668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51204" name="Line 27"/>
          <p:cNvSpPr>
            <a:spLocks noChangeShapeType="1"/>
          </p:cNvSpPr>
          <p:nvPr/>
        </p:nvSpPr>
        <p:spPr bwMode="auto">
          <a:xfrm>
            <a:off x="2819400" y="3352800"/>
            <a:ext cx="533400" cy="10668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51205" name="Line 28"/>
          <p:cNvSpPr>
            <a:spLocks noChangeShapeType="1"/>
          </p:cNvSpPr>
          <p:nvPr/>
        </p:nvSpPr>
        <p:spPr bwMode="auto">
          <a:xfrm flipH="1">
            <a:off x="4724400" y="3352800"/>
            <a:ext cx="990600" cy="10668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51206" name="Line 29"/>
          <p:cNvSpPr>
            <a:spLocks noChangeShapeType="1"/>
          </p:cNvSpPr>
          <p:nvPr/>
        </p:nvSpPr>
        <p:spPr bwMode="auto">
          <a:xfrm flipH="1">
            <a:off x="5943600" y="3352800"/>
            <a:ext cx="152400" cy="10668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51207" name="Line 30"/>
          <p:cNvSpPr>
            <a:spLocks noChangeShapeType="1"/>
          </p:cNvSpPr>
          <p:nvPr/>
        </p:nvSpPr>
        <p:spPr bwMode="auto">
          <a:xfrm>
            <a:off x="6400800" y="3352800"/>
            <a:ext cx="1219200" cy="10668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51208" name="Line 23"/>
          <p:cNvSpPr>
            <a:spLocks noChangeShapeType="1"/>
          </p:cNvSpPr>
          <p:nvPr/>
        </p:nvSpPr>
        <p:spPr bwMode="auto">
          <a:xfrm flipH="1">
            <a:off x="2438400" y="2438400"/>
            <a:ext cx="1447800" cy="6858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51209" name="Line 24"/>
          <p:cNvSpPr>
            <a:spLocks noChangeShapeType="1"/>
          </p:cNvSpPr>
          <p:nvPr/>
        </p:nvSpPr>
        <p:spPr bwMode="auto">
          <a:xfrm>
            <a:off x="4114800" y="2438400"/>
            <a:ext cx="1981200" cy="685800"/>
          </a:xfrm>
          <a:prstGeom prst="line">
            <a:avLst/>
          </a:prstGeom>
          <a:noFill/>
          <a:ln w="12700">
            <a:solidFill>
              <a:schemeClr val="tx1"/>
            </a:solidFill>
            <a:round/>
            <a:headEnd type="none" w="sm" len="sm"/>
            <a:tailEnd type="none" w="sm" len="sm"/>
          </a:ln>
        </p:spPr>
        <p:txBody>
          <a:bodyPr wrap="none" anchor="ctr"/>
          <a:lstStyle/>
          <a:p>
            <a:endParaRPr lang="en-IN"/>
          </a:p>
        </p:txBody>
      </p:sp>
      <p:sp>
        <p:nvSpPr>
          <p:cNvPr id="51210" name="Rectangle 2"/>
          <p:cNvSpPr>
            <a:spLocks noGrp="1" noChangeArrowheads="1"/>
          </p:cNvSpPr>
          <p:nvPr>
            <p:ph type="title"/>
          </p:nvPr>
        </p:nvSpPr>
        <p:spPr/>
        <p:txBody>
          <a:bodyPr/>
          <a:lstStyle/>
          <a:p>
            <a:r>
              <a:rPr lang="en-US" sz="2400" smtClean="0"/>
              <a:t>Constructing a B-tree (contd.)</a:t>
            </a:r>
            <a:br>
              <a:rPr lang="en-US" sz="2400" smtClean="0"/>
            </a:br>
            <a:r>
              <a:rPr lang="en-US" sz="2400" smtClean="0"/>
              <a:t>1  12  8  2  25  5  14  28  17  7  52  16  48  68  3  26  29  53  55  45</a:t>
            </a:r>
          </a:p>
        </p:txBody>
      </p:sp>
      <p:sp>
        <p:nvSpPr>
          <p:cNvPr id="33" name="Date Placeholder 32"/>
          <p:cNvSpPr>
            <a:spLocks noGrp="1"/>
          </p:cNvSpPr>
          <p:nvPr>
            <p:ph type="dt" sz="quarter" idx="10"/>
          </p:nvPr>
        </p:nvSpPr>
        <p:spPr/>
        <p:txBody>
          <a:bodyPr/>
          <a:lstStyle/>
          <a:p>
            <a:pPr>
              <a:defRPr/>
            </a:pPr>
            <a:r>
              <a:rPr lang="en-US" smtClean="0"/>
              <a:t>Dept. Of  IT</a:t>
            </a:r>
            <a:endParaRPr lang="en-US"/>
          </a:p>
        </p:txBody>
      </p:sp>
      <p:sp>
        <p:nvSpPr>
          <p:cNvPr id="34" name="Footer Placeholder 33"/>
          <p:cNvSpPr>
            <a:spLocks noGrp="1"/>
          </p:cNvSpPr>
          <p:nvPr>
            <p:ph type="ftr" sz="quarter" idx="11"/>
          </p:nvPr>
        </p:nvSpPr>
        <p:spPr/>
        <p:txBody>
          <a:bodyPr/>
          <a:lstStyle/>
          <a:p>
            <a:pPr>
              <a:defRPr/>
            </a:pPr>
            <a:r>
              <a:rPr lang="en-US"/>
              <a:t>Data Structures</a:t>
            </a:r>
          </a:p>
        </p:txBody>
      </p:sp>
      <p:sp>
        <p:nvSpPr>
          <p:cNvPr id="35" name="Slide Number Placeholder 34"/>
          <p:cNvSpPr>
            <a:spLocks noGrp="1"/>
          </p:cNvSpPr>
          <p:nvPr>
            <p:ph type="sldNum" sz="quarter" idx="12"/>
          </p:nvPr>
        </p:nvSpPr>
        <p:spPr/>
        <p:txBody>
          <a:bodyPr/>
          <a:lstStyle/>
          <a:p>
            <a:pPr>
              <a:defRPr/>
            </a:pPr>
            <a:fld id="{5A445D17-96A2-4E3E-9F62-0F156C9B2777}" type="slidenum">
              <a:rPr lang="en-US"/>
              <a:pPr>
                <a:defRPr/>
              </a:pPr>
              <a:t>49</a:t>
            </a:fld>
            <a:endParaRPr lang="en-US"/>
          </a:p>
        </p:txBody>
      </p:sp>
      <p:sp>
        <p:nvSpPr>
          <p:cNvPr id="51214" name="Text Box 3"/>
          <p:cNvSpPr txBox="1">
            <a:spLocks noChangeArrowheads="1"/>
          </p:cNvSpPr>
          <p:nvPr/>
        </p:nvSpPr>
        <p:spPr bwMode="auto">
          <a:xfrm>
            <a:off x="3778250" y="2133600"/>
            <a:ext cx="477838"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17</a:t>
            </a:r>
          </a:p>
        </p:txBody>
      </p:sp>
      <p:sp>
        <p:nvSpPr>
          <p:cNvPr id="51215" name="Text Box 4"/>
          <p:cNvSpPr txBox="1">
            <a:spLocks noChangeArrowheads="1"/>
          </p:cNvSpPr>
          <p:nvPr/>
        </p:nvSpPr>
        <p:spPr bwMode="auto">
          <a:xfrm>
            <a:off x="1957388" y="2971800"/>
            <a:ext cx="481012"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3</a:t>
            </a:r>
          </a:p>
        </p:txBody>
      </p:sp>
      <p:sp>
        <p:nvSpPr>
          <p:cNvPr id="51216" name="Text Box 5"/>
          <p:cNvSpPr txBox="1">
            <a:spLocks noChangeArrowheads="1"/>
          </p:cNvSpPr>
          <p:nvPr/>
        </p:nvSpPr>
        <p:spPr bwMode="auto">
          <a:xfrm>
            <a:off x="2438400" y="2971800"/>
            <a:ext cx="477838"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8</a:t>
            </a:r>
          </a:p>
        </p:txBody>
      </p:sp>
      <p:sp>
        <p:nvSpPr>
          <p:cNvPr id="51217" name="Text Box 6"/>
          <p:cNvSpPr txBox="1">
            <a:spLocks noChangeArrowheads="1"/>
          </p:cNvSpPr>
          <p:nvPr/>
        </p:nvSpPr>
        <p:spPr bwMode="auto">
          <a:xfrm>
            <a:off x="5614988" y="2971800"/>
            <a:ext cx="481012"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28</a:t>
            </a:r>
          </a:p>
        </p:txBody>
      </p:sp>
      <p:sp>
        <p:nvSpPr>
          <p:cNvPr id="51218" name="Text Box 7"/>
          <p:cNvSpPr txBox="1">
            <a:spLocks noChangeArrowheads="1"/>
          </p:cNvSpPr>
          <p:nvPr/>
        </p:nvSpPr>
        <p:spPr bwMode="auto">
          <a:xfrm>
            <a:off x="6096000" y="2971800"/>
            <a:ext cx="477838"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48</a:t>
            </a:r>
          </a:p>
        </p:txBody>
      </p:sp>
      <p:sp>
        <p:nvSpPr>
          <p:cNvPr id="51219" name="Text Box 8"/>
          <p:cNvSpPr txBox="1">
            <a:spLocks noChangeArrowheads="1"/>
          </p:cNvSpPr>
          <p:nvPr/>
        </p:nvSpPr>
        <p:spPr bwMode="auto">
          <a:xfrm>
            <a:off x="304800" y="4267200"/>
            <a:ext cx="481013"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a:t>
            </a:r>
          </a:p>
        </p:txBody>
      </p:sp>
      <p:sp>
        <p:nvSpPr>
          <p:cNvPr id="51220" name="Text Box 9"/>
          <p:cNvSpPr txBox="1">
            <a:spLocks noChangeArrowheads="1"/>
          </p:cNvSpPr>
          <p:nvPr/>
        </p:nvSpPr>
        <p:spPr bwMode="auto">
          <a:xfrm>
            <a:off x="785813" y="4267200"/>
            <a:ext cx="477837"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a:t>
            </a:r>
          </a:p>
        </p:txBody>
      </p:sp>
      <p:sp>
        <p:nvSpPr>
          <p:cNvPr id="51221" name="Text Box 10"/>
          <p:cNvSpPr txBox="1">
            <a:spLocks noChangeArrowheads="1"/>
          </p:cNvSpPr>
          <p:nvPr/>
        </p:nvSpPr>
        <p:spPr bwMode="auto">
          <a:xfrm>
            <a:off x="1524000" y="4267200"/>
            <a:ext cx="481013"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6</a:t>
            </a:r>
          </a:p>
        </p:txBody>
      </p:sp>
      <p:sp>
        <p:nvSpPr>
          <p:cNvPr id="51222" name="Text Box 11"/>
          <p:cNvSpPr txBox="1">
            <a:spLocks noChangeArrowheads="1"/>
          </p:cNvSpPr>
          <p:nvPr/>
        </p:nvSpPr>
        <p:spPr bwMode="auto">
          <a:xfrm>
            <a:off x="2005013" y="4267200"/>
            <a:ext cx="477837"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7</a:t>
            </a:r>
          </a:p>
        </p:txBody>
      </p:sp>
      <p:sp>
        <p:nvSpPr>
          <p:cNvPr id="51223" name="Text Box 12"/>
          <p:cNvSpPr txBox="1">
            <a:spLocks noChangeArrowheads="1"/>
          </p:cNvSpPr>
          <p:nvPr/>
        </p:nvSpPr>
        <p:spPr bwMode="auto">
          <a:xfrm>
            <a:off x="2667000" y="4267200"/>
            <a:ext cx="481013"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12</a:t>
            </a:r>
          </a:p>
        </p:txBody>
      </p:sp>
      <p:sp>
        <p:nvSpPr>
          <p:cNvPr id="51224" name="Text Box 13"/>
          <p:cNvSpPr txBox="1">
            <a:spLocks noChangeArrowheads="1"/>
          </p:cNvSpPr>
          <p:nvPr/>
        </p:nvSpPr>
        <p:spPr bwMode="auto">
          <a:xfrm>
            <a:off x="3148013" y="4267200"/>
            <a:ext cx="477837"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14</a:t>
            </a:r>
          </a:p>
        </p:txBody>
      </p:sp>
      <p:sp>
        <p:nvSpPr>
          <p:cNvPr id="51225" name="Text Box 14"/>
          <p:cNvSpPr txBox="1">
            <a:spLocks noChangeArrowheads="1"/>
          </p:cNvSpPr>
          <p:nvPr/>
        </p:nvSpPr>
        <p:spPr bwMode="auto">
          <a:xfrm>
            <a:off x="3581400" y="4267200"/>
            <a:ext cx="477838"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16</a:t>
            </a:r>
          </a:p>
        </p:txBody>
      </p:sp>
      <p:sp>
        <p:nvSpPr>
          <p:cNvPr id="51226" name="Text Box 15"/>
          <p:cNvSpPr txBox="1">
            <a:spLocks noChangeArrowheads="1"/>
          </p:cNvSpPr>
          <p:nvPr/>
        </p:nvSpPr>
        <p:spPr bwMode="auto">
          <a:xfrm>
            <a:off x="6737350" y="4267200"/>
            <a:ext cx="481013"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52</a:t>
            </a:r>
          </a:p>
        </p:txBody>
      </p:sp>
      <p:sp>
        <p:nvSpPr>
          <p:cNvPr id="51227" name="Text Box 16"/>
          <p:cNvSpPr txBox="1">
            <a:spLocks noChangeArrowheads="1"/>
          </p:cNvSpPr>
          <p:nvPr/>
        </p:nvSpPr>
        <p:spPr bwMode="auto">
          <a:xfrm>
            <a:off x="7218363" y="4267200"/>
            <a:ext cx="477837"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53</a:t>
            </a:r>
          </a:p>
        </p:txBody>
      </p:sp>
      <p:sp>
        <p:nvSpPr>
          <p:cNvPr id="51228" name="Text Box 17"/>
          <p:cNvSpPr txBox="1">
            <a:spLocks noChangeArrowheads="1"/>
          </p:cNvSpPr>
          <p:nvPr/>
        </p:nvSpPr>
        <p:spPr bwMode="auto">
          <a:xfrm>
            <a:off x="7651750" y="4267200"/>
            <a:ext cx="481013"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55</a:t>
            </a:r>
          </a:p>
        </p:txBody>
      </p:sp>
      <p:sp>
        <p:nvSpPr>
          <p:cNvPr id="51229" name="Text Box 18"/>
          <p:cNvSpPr txBox="1">
            <a:spLocks noChangeArrowheads="1"/>
          </p:cNvSpPr>
          <p:nvPr/>
        </p:nvSpPr>
        <p:spPr bwMode="auto">
          <a:xfrm>
            <a:off x="8132763" y="4267200"/>
            <a:ext cx="477837"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68</a:t>
            </a:r>
          </a:p>
        </p:txBody>
      </p:sp>
      <p:sp>
        <p:nvSpPr>
          <p:cNvPr id="51230" name="Text Box 19"/>
          <p:cNvSpPr txBox="1">
            <a:spLocks noChangeArrowheads="1"/>
          </p:cNvSpPr>
          <p:nvPr/>
        </p:nvSpPr>
        <p:spPr bwMode="auto">
          <a:xfrm>
            <a:off x="4267200" y="4267200"/>
            <a:ext cx="481013"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25</a:t>
            </a:r>
          </a:p>
        </p:txBody>
      </p:sp>
      <p:sp>
        <p:nvSpPr>
          <p:cNvPr id="51231" name="Text Box 20"/>
          <p:cNvSpPr txBox="1">
            <a:spLocks noChangeArrowheads="1"/>
          </p:cNvSpPr>
          <p:nvPr/>
        </p:nvSpPr>
        <p:spPr bwMode="auto">
          <a:xfrm>
            <a:off x="4748213" y="4267200"/>
            <a:ext cx="477837"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26</a:t>
            </a:r>
          </a:p>
        </p:txBody>
      </p:sp>
      <p:sp>
        <p:nvSpPr>
          <p:cNvPr id="51232" name="Text Box 21"/>
          <p:cNvSpPr txBox="1">
            <a:spLocks noChangeArrowheads="1"/>
          </p:cNvSpPr>
          <p:nvPr/>
        </p:nvSpPr>
        <p:spPr bwMode="auto">
          <a:xfrm>
            <a:off x="5486400" y="4267200"/>
            <a:ext cx="481013"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29</a:t>
            </a:r>
          </a:p>
        </p:txBody>
      </p:sp>
      <p:sp>
        <p:nvSpPr>
          <p:cNvPr id="51233" name="Text Box 22"/>
          <p:cNvSpPr txBox="1">
            <a:spLocks noChangeArrowheads="1"/>
          </p:cNvSpPr>
          <p:nvPr/>
        </p:nvSpPr>
        <p:spPr bwMode="auto">
          <a:xfrm>
            <a:off x="5967413" y="4267200"/>
            <a:ext cx="477837" cy="360363"/>
          </a:xfrm>
          <a:prstGeom prst="rect">
            <a:avLst/>
          </a:prstGeom>
          <a:solidFill>
            <a:srgbClr val="FFFFFF"/>
          </a:solidFill>
          <a:ln w="9525">
            <a:solidFill>
              <a:srgbClr val="000000"/>
            </a:solidFill>
            <a:miter lim="800000"/>
            <a:headEnd/>
            <a:tailEnd/>
          </a:ln>
        </p:spPr>
        <p:txBody>
          <a:bodyPr/>
          <a:lstStyle/>
          <a:p>
            <a:r>
              <a:rPr lang="en-US" sz="1600">
                <a:latin typeface="Times New Roman" pitchFamily="18" charset="0"/>
              </a:rPr>
              <a:t>45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2"/>
          <p:cNvSpPr>
            <a:spLocks noGrp="1"/>
          </p:cNvSpPr>
          <p:nvPr>
            <p:ph type="title"/>
          </p:nvPr>
        </p:nvSpPr>
        <p:spPr/>
        <p:txBody>
          <a:bodyPr/>
          <a:lstStyle/>
          <a:p>
            <a:r>
              <a:rPr lang="en-US" smtClean="0"/>
              <a:t>Heap-order Property</a:t>
            </a:r>
          </a:p>
        </p:txBody>
      </p:sp>
      <p:sp>
        <p:nvSpPr>
          <p:cNvPr id="7171" name="Content Placeholder 3"/>
          <p:cNvSpPr>
            <a:spLocks noGrp="1"/>
          </p:cNvSpPr>
          <p:nvPr>
            <p:ph idx="1"/>
          </p:nvPr>
        </p:nvSpPr>
        <p:spPr/>
        <p:txBody>
          <a:bodyPr/>
          <a:lstStyle/>
          <a:p>
            <a:r>
              <a:rPr lang="en-US" smtClean="0"/>
              <a:t>Heap-order property (for a “MinHeap”)</a:t>
            </a:r>
          </a:p>
          <a:p>
            <a:pPr lvl="1"/>
            <a:r>
              <a:rPr lang="en-US" smtClean="0"/>
              <a:t>For every node X, key(parent(X)) ≤ key(X)</a:t>
            </a:r>
          </a:p>
          <a:p>
            <a:pPr lvl="1"/>
            <a:r>
              <a:rPr lang="en-US" smtClean="0"/>
              <a:t>Except root node, which has no parent</a:t>
            </a:r>
          </a:p>
          <a:p>
            <a:r>
              <a:rPr lang="en-US" smtClean="0"/>
              <a:t>Thus, minimum key always at root</a:t>
            </a:r>
          </a:p>
          <a:p>
            <a:pPr lvl="1"/>
            <a:r>
              <a:rPr lang="en-US" smtClean="0"/>
              <a:t>Alternatively, for a “MaxHeap”, always keep the maximum key at the root</a:t>
            </a:r>
          </a:p>
          <a:p>
            <a:r>
              <a:rPr lang="en-US" smtClean="0"/>
              <a:t>Insert and deleteMin must maintain heap-order property</a:t>
            </a:r>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14341" name="Footer Placeholder 4"/>
          <p:cNvSpPr>
            <a:spLocks noGrp="1"/>
          </p:cNvSpPr>
          <p:nvPr>
            <p:ph type="ftr" sz="quarter" idx="11"/>
          </p:nvPr>
        </p:nvSpPr>
        <p:spPr/>
        <p:txBody>
          <a:bodyPr/>
          <a:lstStyle/>
          <a:p>
            <a:pPr>
              <a:defRPr/>
            </a:pPr>
            <a:r>
              <a:rPr lang="en-US"/>
              <a:t>Data Structures</a:t>
            </a:r>
          </a:p>
        </p:txBody>
      </p:sp>
      <p:sp>
        <p:nvSpPr>
          <p:cNvPr id="2" name="Slide Number Placeholder 1"/>
          <p:cNvSpPr>
            <a:spLocks noGrp="1"/>
          </p:cNvSpPr>
          <p:nvPr>
            <p:ph type="sldNum" sz="quarter" idx="12"/>
          </p:nvPr>
        </p:nvSpPr>
        <p:spPr/>
        <p:txBody>
          <a:bodyPr/>
          <a:lstStyle/>
          <a:p>
            <a:pPr>
              <a:defRPr/>
            </a:pPr>
            <a:fld id="{D6877B26-DCDA-4FF9-BBE6-E568E5C4740C}" type="slidenum">
              <a:rPr lang="en-US"/>
              <a:pPr>
                <a:defRPr/>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74638"/>
            <a:ext cx="8229600" cy="487362"/>
          </a:xfrm>
        </p:spPr>
        <p:txBody>
          <a:bodyPr/>
          <a:lstStyle/>
          <a:p>
            <a:r>
              <a:rPr lang="en-US" smtClean="0"/>
              <a:t>Inserting into a B-Tree</a:t>
            </a:r>
          </a:p>
        </p:txBody>
      </p:sp>
      <p:sp>
        <p:nvSpPr>
          <p:cNvPr id="52227" name="Rectangle 3"/>
          <p:cNvSpPr>
            <a:spLocks noGrp="1" noChangeArrowheads="1"/>
          </p:cNvSpPr>
          <p:nvPr>
            <p:ph idx="1"/>
          </p:nvPr>
        </p:nvSpPr>
        <p:spPr>
          <a:xfrm>
            <a:off x="457200" y="914400"/>
            <a:ext cx="8229600" cy="5181600"/>
          </a:xfrm>
        </p:spPr>
        <p:txBody>
          <a:bodyPr/>
          <a:lstStyle/>
          <a:p>
            <a:r>
              <a:rPr lang="en-US" sz="2800" smtClean="0"/>
              <a:t>If Attempt to insert the new key into a leaf</a:t>
            </a:r>
          </a:p>
          <a:p>
            <a:r>
              <a:rPr lang="en-US" sz="2800" smtClean="0"/>
              <a:t> this would result in that leaf becoming too big, split the leaf into two, promoting the middle key to the leaf’s parent</a:t>
            </a:r>
          </a:p>
          <a:p>
            <a:r>
              <a:rPr lang="en-US" sz="2800" smtClean="0"/>
              <a:t>If this would result in the parent becoming too big, split the parent into two, promoting the middle key</a:t>
            </a:r>
          </a:p>
          <a:p>
            <a:r>
              <a:rPr lang="en-US" sz="2800" smtClean="0"/>
              <a:t>This strategy might have to be repeated all the way to the top</a:t>
            </a:r>
          </a:p>
          <a:p>
            <a:r>
              <a:rPr lang="en-US" sz="2800" smtClean="0"/>
              <a:t>If necessary, the root is split in two and the middle key is promoted to a new root, making the tree one level higher</a:t>
            </a:r>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7" name="Footer Placeholder 6"/>
          <p:cNvSpPr>
            <a:spLocks noGrp="1"/>
          </p:cNvSpPr>
          <p:nvPr>
            <p:ph type="ftr" sz="quarter" idx="11"/>
          </p:nvPr>
        </p:nvSpPr>
        <p:spPr/>
        <p:txBody>
          <a:bodyPr/>
          <a:lstStyle/>
          <a:p>
            <a:pPr>
              <a:defRPr/>
            </a:pPr>
            <a:r>
              <a:rPr lang="en-US"/>
              <a:t>Data Structures</a:t>
            </a:r>
          </a:p>
        </p:txBody>
      </p:sp>
      <p:sp>
        <p:nvSpPr>
          <p:cNvPr id="8" name="Slide Number Placeholder 7"/>
          <p:cNvSpPr>
            <a:spLocks noGrp="1"/>
          </p:cNvSpPr>
          <p:nvPr>
            <p:ph type="sldNum" sz="quarter" idx="12"/>
          </p:nvPr>
        </p:nvSpPr>
        <p:spPr/>
        <p:txBody>
          <a:bodyPr/>
          <a:lstStyle/>
          <a:p>
            <a:pPr>
              <a:defRPr/>
            </a:pPr>
            <a:fld id="{9B63CD8C-6754-40FB-87C2-348360D7ADD3}" type="slidenum">
              <a:rPr lang="en-US"/>
              <a:pPr>
                <a:defRPr/>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GB" smtClean="0"/>
              <a:t>Exercise in Inserting a B-Tree </a:t>
            </a:r>
          </a:p>
        </p:txBody>
      </p:sp>
      <p:sp>
        <p:nvSpPr>
          <p:cNvPr id="53251" name="Rectangle 3"/>
          <p:cNvSpPr>
            <a:spLocks noGrp="1" noChangeArrowheads="1"/>
          </p:cNvSpPr>
          <p:nvPr>
            <p:ph idx="1"/>
          </p:nvPr>
        </p:nvSpPr>
        <p:spPr/>
        <p:txBody>
          <a:bodyPr/>
          <a:lstStyle/>
          <a:p>
            <a:r>
              <a:rPr lang="en-GB" smtClean="0"/>
              <a:t>Insert the following keys to a 5-way B-tree:</a:t>
            </a:r>
          </a:p>
          <a:p>
            <a:r>
              <a:rPr lang="en-GB" smtClean="0"/>
              <a:t>3, 7, 9, 23, 45, 1, 5, 14, 25, 24, 13, 11, 8, 19, 4, 31, 35, 56</a:t>
            </a:r>
          </a:p>
          <a:p>
            <a:endParaRPr lang="en-GB" smtClean="0"/>
          </a:p>
          <a:p>
            <a:pPr>
              <a:buFont typeface="Arial" pitchFamily="34" charset="0"/>
              <a:buNone/>
            </a:pPr>
            <a:endParaRPr lang="en-GB" smtClean="0"/>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7" name="Footer Placeholder 6"/>
          <p:cNvSpPr>
            <a:spLocks noGrp="1"/>
          </p:cNvSpPr>
          <p:nvPr>
            <p:ph type="ftr" sz="quarter" idx="11"/>
          </p:nvPr>
        </p:nvSpPr>
        <p:spPr/>
        <p:txBody>
          <a:bodyPr/>
          <a:lstStyle/>
          <a:p>
            <a:pPr>
              <a:defRPr/>
            </a:pPr>
            <a:r>
              <a:rPr lang="en-US"/>
              <a:t>Data Structures</a:t>
            </a:r>
          </a:p>
        </p:txBody>
      </p:sp>
      <p:sp>
        <p:nvSpPr>
          <p:cNvPr id="8" name="Slide Number Placeholder 7"/>
          <p:cNvSpPr>
            <a:spLocks noGrp="1"/>
          </p:cNvSpPr>
          <p:nvPr>
            <p:ph type="sldNum" sz="quarter" idx="12"/>
          </p:nvPr>
        </p:nvSpPr>
        <p:spPr/>
        <p:txBody>
          <a:bodyPr/>
          <a:lstStyle/>
          <a:p>
            <a:pPr>
              <a:defRPr/>
            </a:pPr>
            <a:fld id="{69F72D78-3748-4853-80A6-8F36F689C3F4}" type="slidenum">
              <a:rPr lang="en-US"/>
              <a:pPr>
                <a:defRPr/>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274638"/>
            <a:ext cx="8229600" cy="715962"/>
          </a:xfrm>
        </p:spPr>
        <p:txBody>
          <a:bodyPr/>
          <a:lstStyle/>
          <a:p>
            <a:r>
              <a:rPr lang="en-GB" sz="4000" smtClean="0"/>
              <a:t>Removal from a B-tree</a:t>
            </a:r>
          </a:p>
        </p:txBody>
      </p:sp>
      <p:sp>
        <p:nvSpPr>
          <p:cNvPr id="54275" name="Rectangle 3"/>
          <p:cNvSpPr>
            <a:spLocks noGrp="1" noChangeArrowheads="1"/>
          </p:cNvSpPr>
          <p:nvPr>
            <p:ph idx="1"/>
          </p:nvPr>
        </p:nvSpPr>
        <p:spPr>
          <a:xfrm>
            <a:off x="457200" y="990600"/>
            <a:ext cx="8229600" cy="4525963"/>
          </a:xfrm>
        </p:spPr>
        <p:txBody>
          <a:bodyPr/>
          <a:lstStyle/>
          <a:p>
            <a:pPr>
              <a:lnSpc>
                <a:spcPct val="90000"/>
              </a:lnSpc>
            </a:pPr>
            <a:r>
              <a:rPr lang="en-GB" sz="2800" smtClean="0"/>
              <a:t>During insertion, the key always goes </a:t>
            </a:r>
            <a:r>
              <a:rPr lang="en-GB" sz="2800" i="1" smtClean="0"/>
              <a:t>into</a:t>
            </a:r>
            <a:r>
              <a:rPr lang="en-GB" sz="2800" smtClean="0"/>
              <a:t> a </a:t>
            </a:r>
            <a:r>
              <a:rPr lang="en-GB" sz="2800" i="1" smtClean="0"/>
              <a:t>leaf</a:t>
            </a:r>
            <a:r>
              <a:rPr lang="en-GB" sz="2800" smtClean="0"/>
              <a:t>.  For deletion we wish to remove </a:t>
            </a:r>
            <a:r>
              <a:rPr lang="en-GB" sz="2800" i="1" smtClean="0"/>
              <a:t>from</a:t>
            </a:r>
            <a:r>
              <a:rPr lang="en-GB" sz="2800" smtClean="0"/>
              <a:t> a leaf.  There are three possible ways we can do this:</a:t>
            </a:r>
          </a:p>
          <a:p>
            <a:pPr>
              <a:lnSpc>
                <a:spcPct val="90000"/>
              </a:lnSpc>
            </a:pPr>
            <a:r>
              <a:rPr lang="en-GB" sz="2800" smtClean="0"/>
              <a:t>1 - If the key is already in a leaf node, and removing it doesn’t cause that leaf node to have too few keys, then simply remove the key to be deleted.</a:t>
            </a:r>
          </a:p>
          <a:p>
            <a:pPr>
              <a:lnSpc>
                <a:spcPct val="90000"/>
              </a:lnSpc>
            </a:pPr>
            <a:r>
              <a:rPr lang="en-GB" sz="2800" smtClean="0"/>
              <a:t>2 - If the key is </a:t>
            </a:r>
            <a:r>
              <a:rPr lang="en-GB" sz="2800" i="1" smtClean="0"/>
              <a:t>not</a:t>
            </a:r>
            <a:r>
              <a:rPr lang="en-GB" sz="2800" smtClean="0"/>
              <a:t> in a leaf then it is guaranteed (by the nature of a B-tree) that its predecessor or successor will be in a leaf -- in this case we can delete the key and promote the predecessor or successor key to the non-leaf deleted key’s position.</a:t>
            </a:r>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7" name="Footer Placeholder 6"/>
          <p:cNvSpPr>
            <a:spLocks noGrp="1"/>
          </p:cNvSpPr>
          <p:nvPr>
            <p:ph type="ftr" sz="quarter" idx="11"/>
          </p:nvPr>
        </p:nvSpPr>
        <p:spPr/>
        <p:txBody>
          <a:bodyPr/>
          <a:lstStyle/>
          <a:p>
            <a:pPr>
              <a:defRPr/>
            </a:pPr>
            <a:r>
              <a:rPr lang="en-US"/>
              <a:t>Data Structures</a:t>
            </a:r>
          </a:p>
        </p:txBody>
      </p:sp>
      <p:sp>
        <p:nvSpPr>
          <p:cNvPr id="8" name="Slide Number Placeholder 7"/>
          <p:cNvSpPr>
            <a:spLocks noGrp="1"/>
          </p:cNvSpPr>
          <p:nvPr>
            <p:ph type="sldNum" sz="quarter" idx="12"/>
          </p:nvPr>
        </p:nvSpPr>
        <p:spPr/>
        <p:txBody>
          <a:bodyPr/>
          <a:lstStyle/>
          <a:p>
            <a:pPr>
              <a:defRPr/>
            </a:pPr>
            <a:fld id="{B7CB7138-BCE7-4428-9FA7-FCD42F50A363}" type="slidenum">
              <a:rPr lang="en-US"/>
              <a:pPr>
                <a:defRPr/>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274638"/>
            <a:ext cx="8229600" cy="715962"/>
          </a:xfrm>
        </p:spPr>
        <p:txBody>
          <a:bodyPr/>
          <a:lstStyle/>
          <a:p>
            <a:r>
              <a:rPr lang="en-GB" smtClean="0"/>
              <a:t>Removal from a B-tree (2)</a:t>
            </a:r>
          </a:p>
        </p:txBody>
      </p:sp>
      <p:sp>
        <p:nvSpPr>
          <p:cNvPr id="55299" name="Rectangle 3"/>
          <p:cNvSpPr>
            <a:spLocks noGrp="1" noChangeArrowheads="1"/>
          </p:cNvSpPr>
          <p:nvPr>
            <p:ph idx="1"/>
          </p:nvPr>
        </p:nvSpPr>
        <p:spPr>
          <a:xfrm>
            <a:off x="457200" y="1371600"/>
            <a:ext cx="8229600" cy="4525963"/>
          </a:xfrm>
        </p:spPr>
        <p:txBody>
          <a:bodyPr/>
          <a:lstStyle/>
          <a:p>
            <a:r>
              <a:rPr lang="en-GB" sz="2400" smtClean="0"/>
              <a:t>If (1) or (2) lead to a leaf node containing less than the minimum number of keys then we have to look at the siblings immediately adjacent to the leaf in question:  </a:t>
            </a:r>
          </a:p>
          <a:p>
            <a:pPr lvl="1"/>
            <a:r>
              <a:rPr lang="en-GB" sz="2400" smtClean="0"/>
              <a:t>3: if one of them has more than the min. number of keys then we can promote one of its keys to the parent and take the parent key into our lacking leaf </a:t>
            </a:r>
          </a:p>
          <a:p>
            <a:pPr lvl="1"/>
            <a:r>
              <a:rPr lang="en-GB" sz="2400" smtClean="0"/>
              <a:t>4: if neither of them has more than the min. number of keys then the lacking leaf and one of its neighbours can be combined with their shared parent (the opposite of promoting a key) and the new leaf will have the correct number of keys; if this step leave the parent with too few keys then we repeat the process up to the root itself, if required </a:t>
            </a:r>
          </a:p>
          <a:p>
            <a:pPr lvl="1"/>
            <a:endParaRPr lang="en-GB" sz="2400" smtClean="0"/>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7" name="Footer Placeholder 6"/>
          <p:cNvSpPr>
            <a:spLocks noGrp="1"/>
          </p:cNvSpPr>
          <p:nvPr>
            <p:ph type="ftr" sz="quarter" idx="11"/>
          </p:nvPr>
        </p:nvSpPr>
        <p:spPr/>
        <p:txBody>
          <a:bodyPr/>
          <a:lstStyle/>
          <a:p>
            <a:pPr>
              <a:defRPr/>
            </a:pPr>
            <a:r>
              <a:rPr lang="en-US"/>
              <a:t>Data Structures</a:t>
            </a:r>
          </a:p>
        </p:txBody>
      </p:sp>
      <p:sp>
        <p:nvSpPr>
          <p:cNvPr id="8" name="Slide Number Placeholder 7"/>
          <p:cNvSpPr>
            <a:spLocks noGrp="1"/>
          </p:cNvSpPr>
          <p:nvPr>
            <p:ph type="sldNum" sz="quarter" idx="12"/>
          </p:nvPr>
        </p:nvSpPr>
        <p:spPr/>
        <p:txBody>
          <a:bodyPr/>
          <a:lstStyle/>
          <a:p>
            <a:pPr>
              <a:defRPr/>
            </a:pPr>
            <a:fld id="{D43FA4FA-8582-4F2D-AF1D-DB50AF181EB4}" type="slidenum">
              <a:rPr lang="en-US"/>
              <a:pPr>
                <a:defRPr/>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smtClean="0"/>
              <a:t>Type #1: Simple leaf deletion</a:t>
            </a:r>
          </a:p>
        </p:txBody>
      </p:sp>
      <p:sp>
        <p:nvSpPr>
          <p:cNvPr id="40" name="Date Placeholder 39"/>
          <p:cNvSpPr>
            <a:spLocks noGrp="1"/>
          </p:cNvSpPr>
          <p:nvPr>
            <p:ph type="dt" sz="quarter" idx="10"/>
          </p:nvPr>
        </p:nvSpPr>
        <p:spPr/>
        <p:txBody>
          <a:bodyPr/>
          <a:lstStyle/>
          <a:p>
            <a:pPr>
              <a:defRPr/>
            </a:pPr>
            <a:r>
              <a:rPr lang="en-US" smtClean="0"/>
              <a:t>Dept. Of  IT</a:t>
            </a:r>
            <a:endParaRPr lang="en-US"/>
          </a:p>
        </p:txBody>
      </p:sp>
      <p:sp>
        <p:nvSpPr>
          <p:cNvPr id="41" name="Footer Placeholder 40"/>
          <p:cNvSpPr>
            <a:spLocks noGrp="1"/>
          </p:cNvSpPr>
          <p:nvPr>
            <p:ph type="ftr" sz="quarter" idx="11"/>
          </p:nvPr>
        </p:nvSpPr>
        <p:spPr/>
        <p:txBody>
          <a:bodyPr/>
          <a:lstStyle/>
          <a:p>
            <a:pPr>
              <a:defRPr/>
            </a:pPr>
            <a:r>
              <a:rPr lang="en-US"/>
              <a:t>Data Structures</a:t>
            </a:r>
          </a:p>
        </p:txBody>
      </p:sp>
      <p:sp>
        <p:nvSpPr>
          <p:cNvPr id="42" name="Slide Number Placeholder 41"/>
          <p:cNvSpPr>
            <a:spLocks noGrp="1"/>
          </p:cNvSpPr>
          <p:nvPr>
            <p:ph type="sldNum" sz="quarter" idx="12"/>
          </p:nvPr>
        </p:nvSpPr>
        <p:spPr/>
        <p:txBody>
          <a:bodyPr/>
          <a:lstStyle/>
          <a:p>
            <a:pPr>
              <a:defRPr/>
            </a:pPr>
            <a:fld id="{484CCC10-384C-4699-8F2B-45A77A61995D}" type="slidenum">
              <a:rPr lang="en-US"/>
              <a:pPr>
                <a:defRPr/>
              </a:pPr>
              <a:t>54</a:t>
            </a:fld>
            <a:endParaRPr lang="en-US"/>
          </a:p>
        </p:txBody>
      </p:sp>
      <p:grpSp>
        <p:nvGrpSpPr>
          <p:cNvPr id="56326" name="Group 46"/>
          <p:cNvGrpSpPr>
            <a:grpSpLocks/>
          </p:cNvGrpSpPr>
          <p:nvPr/>
        </p:nvGrpSpPr>
        <p:grpSpPr bwMode="auto">
          <a:xfrm>
            <a:off x="990600" y="2209800"/>
            <a:ext cx="6858000" cy="2133600"/>
            <a:chOff x="624" y="1392"/>
            <a:chExt cx="4320" cy="1344"/>
          </a:xfrm>
        </p:grpSpPr>
        <p:grpSp>
          <p:nvGrpSpPr>
            <p:cNvPr id="56334" name="Group 14"/>
            <p:cNvGrpSpPr>
              <a:grpSpLocks/>
            </p:cNvGrpSpPr>
            <p:nvPr/>
          </p:nvGrpSpPr>
          <p:grpSpPr bwMode="auto">
            <a:xfrm>
              <a:off x="2160" y="1392"/>
              <a:ext cx="1200" cy="432"/>
              <a:chOff x="2160" y="1392"/>
              <a:chExt cx="1200" cy="432"/>
            </a:xfrm>
          </p:grpSpPr>
          <p:sp>
            <p:nvSpPr>
              <p:cNvPr id="56357" name="Rectangle 5"/>
              <p:cNvSpPr>
                <a:spLocks noChangeArrowheads="1"/>
              </p:cNvSpPr>
              <p:nvPr/>
            </p:nvSpPr>
            <p:spPr bwMode="auto">
              <a:xfrm>
                <a:off x="2160" y="1392"/>
                <a:ext cx="1200"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6088" name="Rectangle 8"/>
              <p:cNvSpPr>
                <a:spLocks noChangeArrowheads="1"/>
              </p:cNvSpPr>
              <p:nvPr/>
            </p:nvSpPr>
            <p:spPr bwMode="auto">
              <a:xfrm>
                <a:off x="2208"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12</a:t>
                </a:r>
              </a:p>
            </p:txBody>
          </p:sp>
          <p:sp>
            <p:nvSpPr>
              <p:cNvPr id="46089" name="Rectangle 9"/>
              <p:cNvSpPr>
                <a:spLocks noChangeArrowheads="1"/>
              </p:cNvSpPr>
              <p:nvPr/>
            </p:nvSpPr>
            <p:spPr bwMode="auto">
              <a:xfrm>
                <a:off x="2592"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29</a:t>
                </a:r>
              </a:p>
            </p:txBody>
          </p:sp>
          <p:sp>
            <p:nvSpPr>
              <p:cNvPr id="46090" name="Rectangle 10"/>
              <p:cNvSpPr>
                <a:spLocks noChangeArrowheads="1"/>
              </p:cNvSpPr>
              <p:nvPr/>
            </p:nvSpPr>
            <p:spPr bwMode="auto">
              <a:xfrm>
                <a:off x="2976"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52</a:t>
                </a:r>
              </a:p>
            </p:txBody>
          </p:sp>
        </p:grpSp>
        <p:grpSp>
          <p:nvGrpSpPr>
            <p:cNvPr id="56335" name="Group 15"/>
            <p:cNvGrpSpPr>
              <a:grpSpLocks/>
            </p:cNvGrpSpPr>
            <p:nvPr/>
          </p:nvGrpSpPr>
          <p:grpSpPr bwMode="auto">
            <a:xfrm>
              <a:off x="624" y="2304"/>
              <a:ext cx="1200" cy="432"/>
              <a:chOff x="2160" y="1392"/>
              <a:chExt cx="1200" cy="432"/>
            </a:xfrm>
          </p:grpSpPr>
          <p:sp>
            <p:nvSpPr>
              <p:cNvPr id="56353" name="Rectangle 16"/>
              <p:cNvSpPr>
                <a:spLocks noChangeArrowheads="1"/>
              </p:cNvSpPr>
              <p:nvPr/>
            </p:nvSpPr>
            <p:spPr bwMode="auto">
              <a:xfrm>
                <a:off x="2160" y="1392"/>
                <a:ext cx="1200"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6097" name="Rectangle 17"/>
              <p:cNvSpPr>
                <a:spLocks noChangeArrowheads="1"/>
              </p:cNvSpPr>
              <p:nvPr/>
            </p:nvSpPr>
            <p:spPr bwMode="auto">
              <a:xfrm>
                <a:off x="2208"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2</a:t>
                </a:r>
              </a:p>
            </p:txBody>
          </p:sp>
          <p:sp>
            <p:nvSpPr>
              <p:cNvPr id="46098" name="Rectangle 18"/>
              <p:cNvSpPr>
                <a:spLocks noChangeArrowheads="1"/>
              </p:cNvSpPr>
              <p:nvPr/>
            </p:nvSpPr>
            <p:spPr bwMode="auto">
              <a:xfrm>
                <a:off x="2592"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7</a:t>
                </a:r>
              </a:p>
            </p:txBody>
          </p:sp>
          <p:sp>
            <p:nvSpPr>
              <p:cNvPr id="46099" name="Rectangle 19"/>
              <p:cNvSpPr>
                <a:spLocks noChangeArrowheads="1"/>
              </p:cNvSpPr>
              <p:nvPr/>
            </p:nvSpPr>
            <p:spPr bwMode="auto">
              <a:xfrm>
                <a:off x="2976"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9</a:t>
                </a:r>
              </a:p>
            </p:txBody>
          </p:sp>
        </p:grpSp>
        <p:grpSp>
          <p:nvGrpSpPr>
            <p:cNvPr id="56336" name="Group 34"/>
            <p:cNvGrpSpPr>
              <a:grpSpLocks/>
            </p:cNvGrpSpPr>
            <p:nvPr/>
          </p:nvGrpSpPr>
          <p:grpSpPr bwMode="auto">
            <a:xfrm>
              <a:off x="1920" y="2304"/>
              <a:ext cx="816" cy="432"/>
              <a:chOff x="2160" y="2304"/>
              <a:chExt cx="816" cy="432"/>
            </a:xfrm>
          </p:grpSpPr>
          <p:sp>
            <p:nvSpPr>
              <p:cNvPr id="56350" name="Rectangle 21"/>
              <p:cNvSpPr>
                <a:spLocks noChangeArrowheads="1"/>
              </p:cNvSpPr>
              <p:nvPr/>
            </p:nvSpPr>
            <p:spPr bwMode="auto">
              <a:xfrm>
                <a:off x="2160" y="2304"/>
                <a:ext cx="816"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6102" name="Rectangle 22"/>
              <p:cNvSpPr>
                <a:spLocks noChangeArrowheads="1"/>
              </p:cNvSpPr>
              <p:nvPr/>
            </p:nvSpPr>
            <p:spPr bwMode="auto">
              <a:xfrm>
                <a:off x="2208"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15</a:t>
                </a:r>
              </a:p>
            </p:txBody>
          </p:sp>
          <p:sp>
            <p:nvSpPr>
              <p:cNvPr id="46103" name="Rectangle 23"/>
              <p:cNvSpPr>
                <a:spLocks noChangeArrowheads="1"/>
              </p:cNvSpPr>
              <p:nvPr/>
            </p:nvSpPr>
            <p:spPr bwMode="auto">
              <a:xfrm>
                <a:off x="2592"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22</a:t>
                </a:r>
              </a:p>
            </p:txBody>
          </p:sp>
        </p:grpSp>
        <p:grpSp>
          <p:nvGrpSpPr>
            <p:cNvPr id="56337" name="Group 25"/>
            <p:cNvGrpSpPr>
              <a:grpSpLocks/>
            </p:cNvGrpSpPr>
            <p:nvPr/>
          </p:nvGrpSpPr>
          <p:grpSpPr bwMode="auto">
            <a:xfrm>
              <a:off x="3744" y="2304"/>
              <a:ext cx="1200" cy="432"/>
              <a:chOff x="2160" y="1392"/>
              <a:chExt cx="1200" cy="432"/>
            </a:xfrm>
          </p:grpSpPr>
          <p:sp>
            <p:nvSpPr>
              <p:cNvPr id="56346" name="Rectangle 26"/>
              <p:cNvSpPr>
                <a:spLocks noChangeArrowheads="1"/>
              </p:cNvSpPr>
              <p:nvPr/>
            </p:nvSpPr>
            <p:spPr bwMode="auto">
              <a:xfrm>
                <a:off x="2160" y="1392"/>
                <a:ext cx="1200"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6107" name="Rectangle 27"/>
              <p:cNvSpPr>
                <a:spLocks noChangeArrowheads="1"/>
              </p:cNvSpPr>
              <p:nvPr/>
            </p:nvSpPr>
            <p:spPr bwMode="auto">
              <a:xfrm>
                <a:off x="2208"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56</a:t>
                </a:r>
              </a:p>
            </p:txBody>
          </p:sp>
          <p:sp>
            <p:nvSpPr>
              <p:cNvPr id="46108" name="Rectangle 28"/>
              <p:cNvSpPr>
                <a:spLocks noChangeArrowheads="1"/>
              </p:cNvSpPr>
              <p:nvPr/>
            </p:nvSpPr>
            <p:spPr bwMode="auto">
              <a:xfrm>
                <a:off x="2592"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69</a:t>
                </a:r>
              </a:p>
            </p:txBody>
          </p:sp>
          <p:sp>
            <p:nvSpPr>
              <p:cNvPr id="46109" name="Rectangle 29"/>
              <p:cNvSpPr>
                <a:spLocks noChangeArrowheads="1"/>
              </p:cNvSpPr>
              <p:nvPr/>
            </p:nvSpPr>
            <p:spPr bwMode="auto">
              <a:xfrm>
                <a:off x="2976"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72</a:t>
                </a:r>
              </a:p>
            </p:txBody>
          </p:sp>
        </p:grpSp>
        <p:sp>
          <p:nvSpPr>
            <p:cNvPr id="56338" name="Line 30"/>
            <p:cNvSpPr>
              <a:spLocks noChangeShapeType="1"/>
            </p:cNvSpPr>
            <p:nvPr/>
          </p:nvSpPr>
          <p:spPr bwMode="auto">
            <a:xfrm flipH="1">
              <a:off x="1824" y="1824"/>
              <a:ext cx="336" cy="480"/>
            </a:xfrm>
            <a:prstGeom prst="line">
              <a:avLst/>
            </a:prstGeom>
            <a:noFill/>
            <a:ln w="12700">
              <a:solidFill>
                <a:schemeClr val="tx1"/>
              </a:solidFill>
              <a:round/>
              <a:headEnd/>
              <a:tailEnd/>
            </a:ln>
          </p:spPr>
          <p:txBody>
            <a:bodyPr wrap="none" anchor="ctr"/>
            <a:lstStyle/>
            <a:p>
              <a:endParaRPr lang="en-IN"/>
            </a:p>
          </p:txBody>
        </p:sp>
        <p:sp>
          <p:nvSpPr>
            <p:cNvPr id="56339" name="Line 31"/>
            <p:cNvSpPr>
              <a:spLocks noChangeShapeType="1"/>
            </p:cNvSpPr>
            <p:nvPr/>
          </p:nvSpPr>
          <p:spPr bwMode="auto">
            <a:xfrm flipH="1">
              <a:off x="2448" y="1824"/>
              <a:ext cx="96" cy="480"/>
            </a:xfrm>
            <a:prstGeom prst="line">
              <a:avLst/>
            </a:prstGeom>
            <a:noFill/>
            <a:ln w="12700">
              <a:solidFill>
                <a:schemeClr val="tx1"/>
              </a:solidFill>
              <a:round/>
              <a:headEnd/>
              <a:tailEnd/>
            </a:ln>
          </p:spPr>
          <p:txBody>
            <a:bodyPr wrap="none" anchor="ctr"/>
            <a:lstStyle/>
            <a:p>
              <a:endParaRPr lang="en-IN"/>
            </a:p>
          </p:txBody>
        </p:sp>
        <p:sp>
          <p:nvSpPr>
            <p:cNvPr id="56340" name="Line 32"/>
            <p:cNvSpPr>
              <a:spLocks noChangeShapeType="1"/>
            </p:cNvSpPr>
            <p:nvPr/>
          </p:nvSpPr>
          <p:spPr bwMode="auto">
            <a:xfrm>
              <a:off x="3360" y="1824"/>
              <a:ext cx="384" cy="480"/>
            </a:xfrm>
            <a:prstGeom prst="line">
              <a:avLst/>
            </a:prstGeom>
            <a:noFill/>
            <a:ln w="12700">
              <a:solidFill>
                <a:schemeClr val="tx1"/>
              </a:solidFill>
              <a:round/>
              <a:headEnd/>
              <a:tailEnd/>
            </a:ln>
          </p:spPr>
          <p:txBody>
            <a:bodyPr wrap="none" anchor="ctr"/>
            <a:lstStyle/>
            <a:p>
              <a:endParaRPr lang="en-IN"/>
            </a:p>
          </p:txBody>
        </p:sp>
        <p:sp>
          <p:nvSpPr>
            <p:cNvPr id="56341" name="Line 33"/>
            <p:cNvSpPr>
              <a:spLocks noChangeShapeType="1"/>
            </p:cNvSpPr>
            <p:nvPr/>
          </p:nvSpPr>
          <p:spPr bwMode="auto">
            <a:xfrm>
              <a:off x="2976" y="1824"/>
              <a:ext cx="144" cy="480"/>
            </a:xfrm>
            <a:prstGeom prst="line">
              <a:avLst/>
            </a:prstGeom>
            <a:noFill/>
            <a:ln w="12700">
              <a:solidFill>
                <a:schemeClr val="tx1"/>
              </a:solidFill>
              <a:round/>
              <a:headEnd/>
              <a:tailEnd/>
            </a:ln>
          </p:spPr>
          <p:txBody>
            <a:bodyPr wrap="none" anchor="ctr"/>
            <a:lstStyle/>
            <a:p>
              <a:endParaRPr lang="en-IN"/>
            </a:p>
          </p:txBody>
        </p:sp>
        <p:grpSp>
          <p:nvGrpSpPr>
            <p:cNvPr id="56342" name="Group 40"/>
            <p:cNvGrpSpPr>
              <a:grpSpLocks/>
            </p:cNvGrpSpPr>
            <p:nvPr/>
          </p:nvGrpSpPr>
          <p:grpSpPr bwMode="auto">
            <a:xfrm>
              <a:off x="2832" y="2304"/>
              <a:ext cx="816" cy="432"/>
              <a:chOff x="2160" y="2304"/>
              <a:chExt cx="816" cy="432"/>
            </a:xfrm>
          </p:grpSpPr>
          <p:sp>
            <p:nvSpPr>
              <p:cNvPr id="56343" name="Rectangle 41"/>
              <p:cNvSpPr>
                <a:spLocks noChangeArrowheads="1"/>
              </p:cNvSpPr>
              <p:nvPr/>
            </p:nvSpPr>
            <p:spPr bwMode="auto">
              <a:xfrm>
                <a:off x="2160" y="2304"/>
                <a:ext cx="816"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6122" name="Rectangle 42"/>
              <p:cNvSpPr>
                <a:spLocks noChangeArrowheads="1"/>
              </p:cNvSpPr>
              <p:nvPr/>
            </p:nvSpPr>
            <p:spPr bwMode="auto">
              <a:xfrm>
                <a:off x="2208"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31</a:t>
                </a:r>
              </a:p>
            </p:txBody>
          </p:sp>
          <p:sp>
            <p:nvSpPr>
              <p:cNvPr id="46123" name="Rectangle 43"/>
              <p:cNvSpPr>
                <a:spLocks noChangeArrowheads="1"/>
              </p:cNvSpPr>
              <p:nvPr/>
            </p:nvSpPr>
            <p:spPr bwMode="auto">
              <a:xfrm>
                <a:off x="2592"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43</a:t>
                </a:r>
              </a:p>
            </p:txBody>
          </p:sp>
        </p:grpSp>
      </p:grpSp>
      <p:sp>
        <p:nvSpPr>
          <p:cNvPr id="56327" name="Text Box 44"/>
          <p:cNvSpPr txBox="1">
            <a:spLocks noChangeArrowheads="1"/>
          </p:cNvSpPr>
          <p:nvPr/>
        </p:nvSpPr>
        <p:spPr bwMode="auto">
          <a:xfrm>
            <a:off x="958850" y="5089525"/>
            <a:ext cx="3600450" cy="641350"/>
          </a:xfrm>
          <a:prstGeom prst="rect">
            <a:avLst/>
          </a:prstGeom>
          <a:noFill/>
          <a:ln w="12700">
            <a:noFill/>
            <a:miter lim="800000"/>
            <a:headEnd/>
            <a:tailEnd/>
          </a:ln>
        </p:spPr>
        <p:txBody>
          <a:bodyPr wrap="none" anchor="ctr">
            <a:spAutoFit/>
          </a:bodyPr>
          <a:lstStyle/>
          <a:p>
            <a:pPr algn="ctr"/>
            <a:r>
              <a:rPr lang="en-GB" sz="1800"/>
              <a:t>Delete 2:  Since there are enough</a:t>
            </a:r>
          </a:p>
          <a:p>
            <a:pPr algn="ctr"/>
            <a:r>
              <a:rPr lang="en-GB" sz="1800"/>
              <a:t>keys in the node, just delete it</a:t>
            </a:r>
            <a:endParaRPr lang="en-GB"/>
          </a:p>
        </p:txBody>
      </p:sp>
      <p:sp>
        <p:nvSpPr>
          <p:cNvPr id="56328" name="Line 45"/>
          <p:cNvSpPr>
            <a:spLocks noChangeShapeType="1"/>
          </p:cNvSpPr>
          <p:nvPr/>
        </p:nvSpPr>
        <p:spPr bwMode="auto">
          <a:xfrm flipH="1" flipV="1">
            <a:off x="1447800" y="4495800"/>
            <a:ext cx="152400" cy="381000"/>
          </a:xfrm>
          <a:prstGeom prst="line">
            <a:avLst/>
          </a:prstGeom>
          <a:noFill/>
          <a:ln w="12700">
            <a:solidFill>
              <a:schemeClr val="tx1"/>
            </a:solidFill>
            <a:round/>
            <a:headEnd/>
            <a:tailEnd type="triangle" w="med" len="med"/>
          </a:ln>
        </p:spPr>
        <p:txBody>
          <a:bodyPr wrap="none" anchor="ctr"/>
          <a:lstStyle/>
          <a:p>
            <a:endParaRPr lang="en-IN"/>
          </a:p>
        </p:txBody>
      </p:sp>
      <p:sp>
        <p:nvSpPr>
          <p:cNvPr id="46128" name="Text Box 48"/>
          <p:cNvSpPr txBox="1">
            <a:spLocks noChangeArrowheads="1"/>
          </p:cNvSpPr>
          <p:nvPr/>
        </p:nvSpPr>
        <p:spPr bwMode="auto">
          <a:xfrm>
            <a:off x="457200" y="2133600"/>
            <a:ext cx="2152650" cy="641350"/>
          </a:xfrm>
          <a:prstGeom prst="rect">
            <a:avLst/>
          </a:prstGeom>
          <a:noFill/>
          <a:ln w="12700">
            <a:noFill/>
            <a:miter lim="800000"/>
            <a:headEnd/>
            <a:tailEnd/>
          </a:ln>
          <a:effectLst/>
        </p:spPr>
        <p:txBody>
          <a:bodyPr wrap="none" anchor="ctr">
            <a:spAutoFit/>
          </a:bodyPr>
          <a:lstStyle/>
          <a:p>
            <a:pPr algn="ctr">
              <a:defRPr/>
            </a:pPr>
            <a:r>
              <a:rPr lang="en-GB" sz="1800"/>
              <a:t>Assuming a 5-way</a:t>
            </a:r>
          </a:p>
          <a:p>
            <a:pPr algn="ctr">
              <a:defRPr/>
            </a:pPr>
            <a:r>
              <a:rPr lang="en-GB" sz="1800"/>
              <a:t>B-Tree, as before...</a:t>
            </a:r>
            <a:endParaRPr lang="en-GB" i="1">
              <a:effectLst>
                <a:outerShdw blurRad="38100" dist="38100" dir="2700000" algn="tl">
                  <a:srgbClr val="C0C0C0"/>
                </a:outerShdw>
              </a:effectLst>
            </a:endParaRPr>
          </a:p>
        </p:txBody>
      </p:sp>
      <p:sp>
        <p:nvSpPr>
          <p:cNvPr id="46129" name="Text Box 49"/>
          <p:cNvSpPr txBox="1">
            <a:spLocks noChangeArrowheads="1"/>
          </p:cNvSpPr>
          <p:nvPr/>
        </p:nvSpPr>
        <p:spPr bwMode="auto">
          <a:xfrm>
            <a:off x="5265738" y="5865813"/>
            <a:ext cx="3367087" cy="304800"/>
          </a:xfrm>
          <a:prstGeom prst="rect">
            <a:avLst/>
          </a:prstGeom>
          <a:noFill/>
          <a:ln w="12700">
            <a:noFill/>
            <a:miter lim="800000"/>
            <a:headEnd/>
            <a:tailEnd/>
          </a:ln>
          <a:effectLst/>
        </p:spPr>
        <p:txBody>
          <a:bodyPr wrap="none" anchor="ctr">
            <a:spAutoFit/>
          </a:bodyPr>
          <a:lstStyle/>
          <a:p>
            <a:pPr algn="ctr">
              <a:defRPr/>
            </a:pPr>
            <a:r>
              <a:rPr lang="en-GB" sz="1400" i="1"/>
              <a:t>Note when printed: this slide is animated</a:t>
            </a:r>
            <a:endParaRPr lang="en-GB" i="1">
              <a:effectLst>
                <a:outerShdw blurRad="38100" dist="38100" dir="2700000" algn="tl">
                  <a:srgbClr val="C0C0C0"/>
                </a:outerShdw>
              </a:effectLst>
            </a:endParaRPr>
          </a:p>
        </p:txBody>
      </p:sp>
      <p:grpSp>
        <p:nvGrpSpPr>
          <p:cNvPr id="8" name="Group 51"/>
          <p:cNvGrpSpPr>
            <a:grpSpLocks/>
          </p:cNvGrpSpPr>
          <p:nvPr/>
        </p:nvGrpSpPr>
        <p:grpSpPr bwMode="auto">
          <a:xfrm>
            <a:off x="914400" y="3581400"/>
            <a:ext cx="685800" cy="914400"/>
            <a:chOff x="576" y="2256"/>
            <a:chExt cx="432" cy="576"/>
          </a:xfrm>
        </p:grpSpPr>
        <p:sp>
          <p:nvSpPr>
            <p:cNvPr id="56332" name="Rectangle 47"/>
            <p:cNvSpPr>
              <a:spLocks noChangeArrowheads="1"/>
            </p:cNvSpPr>
            <p:nvPr/>
          </p:nvSpPr>
          <p:spPr bwMode="auto">
            <a:xfrm>
              <a:off x="576" y="2256"/>
              <a:ext cx="432" cy="576"/>
            </a:xfrm>
            <a:prstGeom prst="rect">
              <a:avLst/>
            </a:prstGeom>
            <a:solidFill>
              <a:schemeClr val="bg1"/>
            </a:solidFill>
            <a:ln w="12700">
              <a:solidFill>
                <a:schemeClr val="bg1"/>
              </a:solidFill>
              <a:miter lim="800000"/>
              <a:headEnd/>
              <a:tailEnd/>
            </a:ln>
          </p:spPr>
          <p:txBody>
            <a:bodyPr wrap="none" anchor="ctr"/>
            <a:lstStyle/>
            <a:p>
              <a:endParaRPr lang="en-US"/>
            </a:p>
          </p:txBody>
        </p:sp>
        <p:sp>
          <p:nvSpPr>
            <p:cNvPr id="56333" name="Line 50"/>
            <p:cNvSpPr>
              <a:spLocks noChangeShapeType="1"/>
            </p:cNvSpPr>
            <p:nvPr/>
          </p:nvSpPr>
          <p:spPr bwMode="auto">
            <a:xfrm>
              <a:off x="1008" y="2304"/>
              <a:ext cx="0" cy="432"/>
            </a:xfrm>
            <a:prstGeom prst="line">
              <a:avLst/>
            </a:prstGeom>
            <a:noFill/>
            <a:ln w="12700">
              <a:solidFill>
                <a:schemeClr val="tx1"/>
              </a:solidFill>
              <a:round/>
              <a:headEnd/>
              <a:tailEnd/>
            </a:ln>
          </p:spPr>
          <p:txBody>
            <a:bodyPr wrap="none" anchor="ctr"/>
            <a:lstStyle/>
            <a:p>
              <a:endParaRPr lang="en-IN"/>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050"/>
          <p:cNvSpPr>
            <a:spLocks noGrp="1" noChangeArrowheads="1"/>
          </p:cNvSpPr>
          <p:nvPr>
            <p:ph type="title"/>
          </p:nvPr>
        </p:nvSpPr>
        <p:spPr/>
        <p:txBody>
          <a:bodyPr/>
          <a:lstStyle/>
          <a:p>
            <a:r>
              <a:rPr lang="en-GB" smtClean="0"/>
              <a:t>Type #2: Simple non-leaf deletion</a:t>
            </a:r>
          </a:p>
        </p:txBody>
      </p:sp>
      <p:sp>
        <p:nvSpPr>
          <p:cNvPr id="46" name="Date Placeholder 45"/>
          <p:cNvSpPr>
            <a:spLocks noGrp="1"/>
          </p:cNvSpPr>
          <p:nvPr>
            <p:ph type="dt" sz="quarter" idx="10"/>
          </p:nvPr>
        </p:nvSpPr>
        <p:spPr/>
        <p:txBody>
          <a:bodyPr/>
          <a:lstStyle/>
          <a:p>
            <a:pPr>
              <a:defRPr/>
            </a:pPr>
            <a:r>
              <a:rPr lang="en-US" smtClean="0"/>
              <a:t>Dept. Of  IT</a:t>
            </a:r>
            <a:endParaRPr lang="en-US"/>
          </a:p>
        </p:txBody>
      </p:sp>
      <p:sp>
        <p:nvSpPr>
          <p:cNvPr id="47" name="Footer Placeholder 46"/>
          <p:cNvSpPr>
            <a:spLocks noGrp="1"/>
          </p:cNvSpPr>
          <p:nvPr>
            <p:ph type="ftr" sz="quarter" idx="11"/>
          </p:nvPr>
        </p:nvSpPr>
        <p:spPr/>
        <p:txBody>
          <a:bodyPr/>
          <a:lstStyle/>
          <a:p>
            <a:pPr>
              <a:defRPr/>
            </a:pPr>
            <a:r>
              <a:rPr lang="en-US"/>
              <a:t>Data Structures</a:t>
            </a:r>
          </a:p>
        </p:txBody>
      </p:sp>
      <p:sp>
        <p:nvSpPr>
          <p:cNvPr id="48" name="Slide Number Placeholder 47"/>
          <p:cNvSpPr>
            <a:spLocks noGrp="1"/>
          </p:cNvSpPr>
          <p:nvPr>
            <p:ph type="sldNum" sz="quarter" idx="12"/>
          </p:nvPr>
        </p:nvSpPr>
        <p:spPr/>
        <p:txBody>
          <a:bodyPr/>
          <a:lstStyle/>
          <a:p>
            <a:pPr>
              <a:defRPr/>
            </a:pPr>
            <a:fld id="{C2ED027D-68ED-4AB7-92F8-603EF58B4E63}" type="slidenum">
              <a:rPr lang="en-US"/>
              <a:pPr>
                <a:defRPr/>
              </a:pPr>
              <a:t>55</a:t>
            </a:fld>
            <a:endParaRPr lang="en-US"/>
          </a:p>
        </p:txBody>
      </p:sp>
      <p:grpSp>
        <p:nvGrpSpPr>
          <p:cNvPr id="57350" name="Group 2080"/>
          <p:cNvGrpSpPr>
            <a:grpSpLocks/>
          </p:cNvGrpSpPr>
          <p:nvPr/>
        </p:nvGrpSpPr>
        <p:grpSpPr bwMode="auto">
          <a:xfrm>
            <a:off x="1600200" y="2209800"/>
            <a:ext cx="6248400" cy="2133600"/>
            <a:chOff x="1008" y="1392"/>
            <a:chExt cx="3936" cy="1344"/>
          </a:xfrm>
        </p:grpSpPr>
        <p:grpSp>
          <p:nvGrpSpPr>
            <p:cNvPr id="57365" name="Group 2052"/>
            <p:cNvGrpSpPr>
              <a:grpSpLocks/>
            </p:cNvGrpSpPr>
            <p:nvPr/>
          </p:nvGrpSpPr>
          <p:grpSpPr bwMode="auto">
            <a:xfrm>
              <a:off x="2160" y="1392"/>
              <a:ext cx="1200" cy="432"/>
              <a:chOff x="2160" y="1392"/>
              <a:chExt cx="1200" cy="432"/>
            </a:xfrm>
          </p:grpSpPr>
          <p:sp>
            <p:nvSpPr>
              <p:cNvPr id="57387" name="Rectangle 2053"/>
              <p:cNvSpPr>
                <a:spLocks noChangeArrowheads="1"/>
              </p:cNvSpPr>
              <p:nvPr/>
            </p:nvSpPr>
            <p:spPr bwMode="auto">
              <a:xfrm>
                <a:off x="2160" y="1392"/>
                <a:ext cx="1200"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8134" name="Rectangle 2054"/>
              <p:cNvSpPr>
                <a:spLocks noChangeArrowheads="1"/>
              </p:cNvSpPr>
              <p:nvPr/>
            </p:nvSpPr>
            <p:spPr bwMode="auto">
              <a:xfrm>
                <a:off x="2208"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12</a:t>
                </a:r>
              </a:p>
            </p:txBody>
          </p:sp>
          <p:sp>
            <p:nvSpPr>
              <p:cNvPr id="48135" name="Rectangle 2055"/>
              <p:cNvSpPr>
                <a:spLocks noChangeArrowheads="1"/>
              </p:cNvSpPr>
              <p:nvPr/>
            </p:nvSpPr>
            <p:spPr bwMode="auto">
              <a:xfrm>
                <a:off x="2592"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29</a:t>
                </a:r>
              </a:p>
            </p:txBody>
          </p:sp>
          <p:sp>
            <p:nvSpPr>
              <p:cNvPr id="48136" name="Rectangle 2056"/>
              <p:cNvSpPr>
                <a:spLocks noChangeArrowheads="1"/>
              </p:cNvSpPr>
              <p:nvPr/>
            </p:nvSpPr>
            <p:spPr bwMode="auto">
              <a:xfrm>
                <a:off x="2976"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52</a:t>
                </a:r>
              </a:p>
            </p:txBody>
          </p:sp>
        </p:grpSp>
        <p:grpSp>
          <p:nvGrpSpPr>
            <p:cNvPr id="57366" name="Group 2079"/>
            <p:cNvGrpSpPr>
              <a:grpSpLocks/>
            </p:cNvGrpSpPr>
            <p:nvPr/>
          </p:nvGrpSpPr>
          <p:grpSpPr bwMode="auto">
            <a:xfrm>
              <a:off x="1008" y="2304"/>
              <a:ext cx="816" cy="432"/>
              <a:chOff x="1008" y="2304"/>
              <a:chExt cx="816" cy="432"/>
            </a:xfrm>
          </p:grpSpPr>
          <p:sp>
            <p:nvSpPr>
              <p:cNvPr id="57384" name="Rectangle 2058"/>
              <p:cNvSpPr>
                <a:spLocks noChangeArrowheads="1"/>
              </p:cNvSpPr>
              <p:nvPr/>
            </p:nvSpPr>
            <p:spPr bwMode="auto">
              <a:xfrm>
                <a:off x="1008" y="2304"/>
                <a:ext cx="816"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8140" name="Rectangle 2060"/>
              <p:cNvSpPr>
                <a:spLocks noChangeArrowheads="1"/>
              </p:cNvSpPr>
              <p:nvPr/>
            </p:nvSpPr>
            <p:spPr bwMode="auto">
              <a:xfrm>
                <a:off x="1056"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7</a:t>
                </a:r>
              </a:p>
            </p:txBody>
          </p:sp>
          <p:sp>
            <p:nvSpPr>
              <p:cNvPr id="48141" name="Rectangle 2061"/>
              <p:cNvSpPr>
                <a:spLocks noChangeArrowheads="1"/>
              </p:cNvSpPr>
              <p:nvPr/>
            </p:nvSpPr>
            <p:spPr bwMode="auto">
              <a:xfrm>
                <a:off x="1440"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9</a:t>
                </a:r>
              </a:p>
            </p:txBody>
          </p:sp>
        </p:grpSp>
        <p:grpSp>
          <p:nvGrpSpPr>
            <p:cNvPr id="57367" name="Group 2062"/>
            <p:cNvGrpSpPr>
              <a:grpSpLocks/>
            </p:cNvGrpSpPr>
            <p:nvPr/>
          </p:nvGrpSpPr>
          <p:grpSpPr bwMode="auto">
            <a:xfrm>
              <a:off x="1920" y="2304"/>
              <a:ext cx="816" cy="432"/>
              <a:chOff x="2160" y="2304"/>
              <a:chExt cx="816" cy="432"/>
            </a:xfrm>
          </p:grpSpPr>
          <p:sp>
            <p:nvSpPr>
              <p:cNvPr id="57381" name="Rectangle 2063"/>
              <p:cNvSpPr>
                <a:spLocks noChangeArrowheads="1"/>
              </p:cNvSpPr>
              <p:nvPr/>
            </p:nvSpPr>
            <p:spPr bwMode="auto">
              <a:xfrm>
                <a:off x="2160" y="2304"/>
                <a:ext cx="816"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8144" name="Rectangle 2064"/>
              <p:cNvSpPr>
                <a:spLocks noChangeArrowheads="1"/>
              </p:cNvSpPr>
              <p:nvPr/>
            </p:nvSpPr>
            <p:spPr bwMode="auto">
              <a:xfrm>
                <a:off x="2208"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15</a:t>
                </a:r>
              </a:p>
            </p:txBody>
          </p:sp>
          <p:sp>
            <p:nvSpPr>
              <p:cNvPr id="48145" name="Rectangle 2065"/>
              <p:cNvSpPr>
                <a:spLocks noChangeArrowheads="1"/>
              </p:cNvSpPr>
              <p:nvPr/>
            </p:nvSpPr>
            <p:spPr bwMode="auto">
              <a:xfrm>
                <a:off x="2592"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22</a:t>
                </a:r>
              </a:p>
            </p:txBody>
          </p:sp>
        </p:grpSp>
        <p:grpSp>
          <p:nvGrpSpPr>
            <p:cNvPr id="57368" name="Group 2066"/>
            <p:cNvGrpSpPr>
              <a:grpSpLocks/>
            </p:cNvGrpSpPr>
            <p:nvPr/>
          </p:nvGrpSpPr>
          <p:grpSpPr bwMode="auto">
            <a:xfrm>
              <a:off x="3744" y="2304"/>
              <a:ext cx="1200" cy="432"/>
              <a:chOff x="2160" y="1392"/>
              <a:chExt cx="1200" cy="432"/>
            </a:xfrm>
          </p:grpSpPr>
          <p:sp>
            <p:nvSpPr>
              <p:cNvPr id="57377" name="Rectangle 2067"/>
              <p:cNvSpPr>
                <a:spLocks noChangeArrowheads="1"/>
              </p:cNvSpPr>
              <p:nvPr/>
            </p:nvSpPr>
            <p:spPr bwMode="auto">
              <a:xfrm>
                <a:off x="2160" y="1392"/>
                <a:ext cx="1200"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8148" name="Rectangle 2068"/>
              <p:cNvSpPr>
                <a:spLocks noChangeArrowheads="1"/>
              </p:cNvSpPr>
              <p:nvPr/>
            </p:nvSpPr>
            <p:spPr bwMode="auto">
              <a:xfrm>
                <a:off x="2208"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56</a:t>
                </a:r>
              </a:p>
            </p:txBody>
          </p:sp>
          <p:sp>
            <p:nvSpPr>
              <p:cNvPr id="48149" name="Rectangle 2069"/>
              <p:cNvSpPr>
                <a:spLocks noChangeArrowheads="1"/>
              </p:cNvSpPr>
              <p:nvPr/>
            </p:nvSpPr>
            <p:spPr bwMode="auto">
              <a:xfrm>
                <a:off x="2592"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69</a:t>
                </a:r>
              </a:p>
            </p:txBody>
          </p:sp>
          <p:sp>
            <p:nvSpPr>
              <p:cNvPr id="48150" name="Rectangle 2070"/>
              <p:cNvSpPr>
                <a:spLocks noChangeArrowheads="1"/>
              </p:cNvSpPr>
              <p:nvPr/>
            </p:nvSpPr>
            <p:spPr bwMode="auto">
              <a:xfrm>
                <a:off x="2976"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72</a:t>
                </a:r>
              </a:p>
            </p:txBody>
          </p:sp>
        </p:grpSp>
        <p:sp>
          <p:nvSpPr>
            <p:cNvPr id="57369" name="Line 2071"/>
            <p:cNvSpPr>
              <a:spLocks noChangeShapeType="1"/>
            </p:cNvSpPr>
            <p:nvPr/>
          </p:nvSpPr>
          <p:spPr bwMode="auto">
            <a:xfrm flipH="1">
              <a:off x="1824" y="1824"/>
              <a:ext cx="336" cy="480"/>
            </a:xfrm>
            <a:prstGeom prst="line">
              <a:avLst/>
            </a:prstGeom>
            <a:noFill/>
            <a:ln w="12700">
              <a:solidFill>
                <a:schemeClr val="tx1"/>
              </a:solidFill>
              <a:round/>
              <a:headEnd/>
              <a:tailEnd/>
            </a:ln>
          </p:spPr>
          <p:txBody>
            <a:bodyPr wrap="none" anchor="ctr"/>
            <a:lstStyle/>
            <a:p>
              <a:endParaRPr lang="en-IN"/>
            </a:p>
          </p:txBody>
        </p:sp>
        <p:sp>
          <p:nvSpPr>
            <p:cNvPr id="57370" name="Line 2072"/>
            <p:cNvSpPr>
              <a:spLocks noChangeShapeType="1"/>
            </p:cNvSpPr>
            <p:nvPr/>
          </p:nvSpPr>
          <p:spPr bwMode="auto">
            <a:xfrm flipH="1">
              <a:off x="2448" y="1824"/>
              <a:ext cx="96" cy="480"/>
            </a:xfrm>
            <a:prstGeom prst="line">
              <a:avLst/>
            </a:prstGeom>
            <a:noFill/>
            <a:ln w="12700">
              <a:solidFill>
                <a:schemeClr val="tx1"/>
              </a:solidFill>
              <a:round/>
              <a:headEnd/>
              <a:tailEnd/>
            </a:ln>
          </p:spPr>
          <p:txBody>
            <a:bodyPr wrap="none" anchor="ctr"/>
            <a:lstStyle/>
            <a:p>
              <a:endParaRPr lang="en-IN"/>
            </a:p>
          </p:txBody>
        </p:sp>
        <p:sp>
          <p:nvSpPr>
            <p:cNvPr id="57371" name="Line 2073"/>
            <p:cNvSpPr>
              <a:spLocks noChangeShapeType="1"/>
            </p:cNvSpPr>
            <p:nvPr/>
          </p:nvSpPr>
          <p:spPr bwMode="auto">
            <a:xfrm>
              <a:off x="3360" y="1824"/>
              <a:ext cx="384" cy="480"/>
            </a:xfrm>
            <a:prstGeom prst="line">
              <a:avLst/>
            </a:prstGeom>
            <a:noFill/>
            <a:ln w="12700">
              <a:solidFill>
                <a:schemeClr val="tx1"/>
              </a:solidFill>
              <a:round/>
              <a:headEnd/>
              <a:tailEnd/>
            </a:ln>
          </p:spPr>
          <p:txBody>
            <a:bodyPr wrap="none" anchor="ctr"/>
            <a:lstStyle/>
            <a:p>
              <a:endParaRPr lang="en-IN"/>
            </a:p>
          </p:txBody>
        </p:sp>
        <p:sp>
          <p:nvSpPr>
            <p:cNvPr id="57372" name="Line 2074"/>
            <p:cNvSpPr>
              <a:spLocks noChangeShapeType="1"/>
            </p:cNvSpPr>
            <p:nvPr/>
          </p:nvSpPr>
          <p:spPr bwMode="auto">
            <a:xfrm>
              <a:off x="2976" y="1824"/>
              <a:ext cx="144" cy="480"/>
            </a:xfrm>
            <a:prstGeom prst="line">
              <a:avLst/>
            </a:prstGeom>
            <a:noFill/>
            <a:ln w="12700">
              <a:solidFill>
                <a:schemeClr val="tx1"/>
              </a:solidFill>
              <a:round/>
              <a:headEnd/>
              <a:tailEnd/>
            </a:ln>
          </p:spPr>
          <p:txBody>
            <a:bodyPr wrap="none" anchor="ctr"/>
            <a:lstStyle/>
            <a:p>
              <a:endParaRPr lang="en-IN"/>
            </a:p>
          </p:txBody>
        </p:sp>
        <p:grpSp>
          <p:nvGrpSpPr>
            <p:cNvPr id="57373" name="Group 2075"/>
            <p:cNvGrpSpPr>
              <a:grpSpLocks/>
            </p:cNvGrpSpPr>
            <p:nvPr/>
          </p:nvGrpSpPr>
          <p:grpSpPr bwMode="auto">
            <a:xfrm>
              <a:off x="2832" y="2304"/>
              <a:ext cx="816" cy="432"/>
              <a:chOff x="2160" y="2304"/>
              <a:chExt cx="816" cy="432"/>
            </a:xfrm>
          </p:grpSpPr>
          <p:sp>
            <p:nvSpPr>
              <p:cNvPr id="57374" name="Rectangle 2076"/>
              <p:cNvSpPr>
                <a:spLocks noChangeArrowheads="1"/>
              </p:cNvSpPr>
              <p:nvPr/>
            </p:nvSpPr>
            <p:spPr bwMode="auto">
              <a:xfrm>
                <a:off x="2160" y="2304"/>
                <a:ext cx="816"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8157" name="Rectangle 2077"/>
              <p:cNvSpPr>
                <a:spLocks noChangeArrowheads="1"/>
              </p:cNvSpPr>
              <p:nvPr/>
            </p:nvSpPr>
            <p:spPr bwMode="auto">
              <a:xfrm>
                <a:off x="2208"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31</a:t>
                </a:r>
              </a:p>
            </p:txBody>
          </p:sp>
          <p:sp>
            <p:nvSpPr>
              <p:cNvPr id="48158" name="Rectangle 2078"/>
              <p:cNvSpPr>
                <a:spLocks noChangeArrowheads="1"/>
              </p:cNvSpPr>
              <p:nvPr/>
            </p:nvSpPr>
            <p:spPr bwMode="auto">
              <a:xfrm>
                <a:off x="2592"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43</a:t>
                </a:r>
              </a:p>
            </p:txBody>
          </p:sp>
        </p:grpSp>
      </p:grpSp>
      <p:sp>
        <p:nvSpPr>
          <p:cNvPr id="48161" name="Text Box 2081"/>
          <p:cNvSpPr txBox="1">
            <a:spLocks noChangeArrowheads="1"/>
          </p:cNvSpPr>
          <p:nvPr/>
        </p:nvSpPr>
        <p:spPr bwMode="auto">
          <a:xfrm>
            <a:off x="6019800" y="2286000"/>
            <a:ext cx="1271588" cy="396875"/>
          </a:xfrm>
          <a:prstGeom prst="rect">
            <a:avLst/>
          </a:prstGeom>
          <a:noFill/>
          <a:ln w="12700">
            <a:noFill/>
            <a:miter lim="800000"/>
            <a:headEnd/>
            <a:tailEnd/>
          </a:ln>
          <a:effectLst/>
        </p:spPr>
        <p:txBody>
          <a:bodyPr wrap="none" anchor="ctr">
            <a:spAutoFit/>
          </a:bodyPr>
          <a:lstStyle/>
          <a:p>
            <a:pPr algn="ctr">
              <a:defRPr/>
            </a:pPr>
            <a:r>
              <a:rPr lang="en-GB"/>
              <a:t>Delete 52</a:t>
            </a:r>
            <a:endParaRPr lang="en-GB" i="1">
              <a:effectLst>
                <a:outerShdw blurRad="38100" dist="38100" dir="2700000" algn="tl">
                  <a:srgbClr val="C0C0C0"/>
                </a:outerShdw>
              </a:effectLst>
            </a:endParaRPr>
          </a:p>
        </p:txBody>
      </p:sp>
      <p:sp>
        <p:nvSpPr>
          <p:cNvPr id="57352" name="Line 2082"/>
          <p:cNvSpPr>
            <a:spLocks noChangeShapeType="1"/>
          </p:cNvSpPr>
          <p:nvPr/>
        </p:nvSpPr>
        <p:spPr bwMode="auto">
          <a:xfrm flipH="1">
            <a:off x="5410200" y="2514600"/>
            <a:ext cx="609600" cy="0"/>
          </a:xfrm>
          <a:prstGeom prst="line">
            <a:avLst/>
          </a:prstGeom>
          <a:noFill/>
          <a:ln w="12700">
            <a:solidFill>
              <a:schemeClr val="tx1"/>
            </a:solidFill>
            <a:round/>
            <a:headEnd/>
            <a:tailEnd type="triangle" w="med" len="med"/>
          </a:ln>
        </p:spPr>
        <p:txBody>
          <a:bodyPr wrap="none" anchor="ctr"/>
          <a:lstStyle/>
          <a:p>
            <a:endParaRPr lang="en-IN"/>
          </a:p>
        </p:txBody>
      </p:sp>
      <p:sp>
        <p:nvSpPr>
          <p:cNvPr id="57353" name="Line 2083"/>
          <p:cNvSpPr>
            <a:spLocks noChangeShapeType="1"/>
          </p:cNvSpPr>
          <p:nvPr/>
        </p:nvSpPr>
        <p:spPr bwMode="auto">
          <a:xfrm flipV="1">
            <a:off x="6324600" y="4419600"/>
            <a:ext cx="0" cy="533400"/>
          </a:xfrm>
          <a:prstGeom prst="line">
            <a:avLst/>
          </a:prstGeom>
          <a:noFill/>
          <a:ln w="12700">
            <a:solidFill>
              <a:schemeClr val="tx1"/>
            </a:solidFill>
            <a:round/>
            <a:headEnd/>
            <a:tailEnd type="triangle" w="med" len="med"/>
          </a:ln>
        </p:spPr>
        <p:txBody>
          <a:bodyPr wrap="none" anchor="ctr"/>
          <a:lstStyle/>
          <a:p>
            <a:endParaRPr lang="en-IN"/>
          </a:p>
        </p:txBody>
      </p:sp>
      <p:sp>
        <p:nvSpPr>
          <p:cNvPr id="48165" name="Text Box 2085"/>
          <p:cNvSpPr txBox="1">
            <a:spLocks noChangeArrowheads="1"/>
          </p:cNvSpPr>
          <p:nvPr/>
        </p:nvSpPr>
        <p:spPr bwMode="auto">
          <a:xfrm>
            <a:off x="5180013" y="4876800"/>
            <a:ext cx="3130550" cy="701675"/>
          </a:xfrm>
          <a:prstGeom prst="rect">
            <a:avLst/>
          </a:prstGeom>
          <a:noFill/>
          <a:ln w="12700">
            <a:noFill/>
            <a:miter lim="800000"/>
            <a:headEnd/>
            <a:tailEnd/>
          </a:ln>
          <a:effectLst/>
        </p:spPr>
        <p:txBody>
          <a:bodyPr wrap="none" anchor="ctr">
            <a:spAutoFit/>
          </a:bodyPr>
          <a:lstStyle/>
          <a:p>
            <a:pPr algn="ctr">
              <a:defRPr/>
            </a:pPr>
            <a:r>
              <a:rPr lang="en-GB"/>
              <a:t>Borrow the predecessor</a:t>
            </a:r>
          </a:p>
          <a:p>
            <a:pPr algn="ctr">
              <a:defRPr/>
            </a:pPr>
            <a:r>
              <a:rPr lang="en-GB"/>
              <a:t>or (in this case) successor</a:t>
            </a:r>
            <a:endParaRPr lang="en-GB" i="1">
              <a:effectLst>
                <a:outerShdw blurRad="38100" dist="38100" dir="2700000" algn="tl">
                  <a:srgbClr val="C0C0C0"/>
                </a:outerShdw>
              </a:effectLst>
            </a:endParaRPr>
          </a:p>
        </p:txBody>
      </p:sp>
      <p:grpSp>
        <p:nvGrpSpPr>
          <p:cNvPr id="8" name="Group 2090"/>
          <p:cNvGrpSpPr>
            <a:grpSpLocks/>
          </p:cNvGrpSpPr>
          <p:nvPr/>
        </p:nvGrpSpPr>
        <p:grpSpPr bwMode="auto">
          <a:xfrm>
            <a:off x="4724400" y="2286000"/>
            <a:ext cx="838200" cy="1219200"/>
            <a:chOff x="2976" y="1440"/>
            <a:chExt cx="528" cy="768"/>
          </a:xfrm>
        </p:grpSpPr>
        <p:sp>
          <p:nvSpPr>
            <p:cNvPr id="57363" name="Line 2087"/>
            <p:cNvSpPr>
              <a:spLocks noChangeShapeType="1"/>
            </p:cNvSpPr>
            <p:nvPr/>
          </p:nvSpPr>
          <p:spPr bwMode="auto">
            <a:xfrm>
              <a:off x="3168" y="1776"/>
              <a:ext cx="336" cy="432"/>
            </a:xfrm>
            <a:prstGeom prst="line">
              <a:avLst/>
            </a:prstGeom>
            <a:noFill/>
            <a:ln w="12700">
              <a:solidFill>
                <a:srgbClr val="FF0000"/>
              </a:solidFill>
              <a:round/>
              <a:headEnd/>
              <a:tailEnd type="triangle" w="med" len="med"/>
            </a:ln>
          </p:spPr>
          <p:txBody>
            <a:bodyPr wrap="none" anchor="ctr"/>
            <a:lstStyle/>
            <a:p>
              <a:endParaRPr lang="en-IN"/>
            </a:p>
          </p:txBody>
        </p:sp>
        <p:sp>
          <p:nvSpPr>
            <p:cNvPr id="57364" name="Rectangle 2089"/>
            <p:cNvSpPr>
              <a:spLocks noChangeArrowheads="1"/>
            </p:cNvSpPr>
            <p:nvPr/>
          </p:nvSpPr>
          <p:spPr bwMode="auto">
            <a:xfrm>
              <a:off x="2976" y="1440"/>
              <a:ext cx="336" cy="336"/>
            </a:xfrm>
            <a:prstGeom prst="rect">
              <a:avLst/>
            </a:prstGeom>
            <a:solidFill>
              <a:schemeClr val="accent1"/>
            </a:solidFill>
            <a:ln w="12700">
              <a:solidFill>
                <a:schemeClr val="tx1"/>
              </a:solidFill>
              <a:miter lim="800000"/>
              <a:headEnd/>
              <a:tailEnd/>
            </a:ln>
          </p:spPr>
          <p:txBody>
            <a:bodyPr wrap="none" anchor="ctr"/>
            <a:lstStyle/>
            <a:p>
              <a:endParaRPr lang="en-US"/>
            </a:p>
          </p:txBody>
        </p:sp>
      </p:grpSp>
      <p:grpSp>
        <p:nvGrpSpPr>
          <p:cNvPr id="9" name="Group 2092"/>
          <p:cNvGrpSpPr>
            <a:grpSpLocks/>
          </p:cNvGrpSpPr>
          <p:nvPr/>
        </p:nvGrpSpPr>
        <p:grpSpPr bwMode="auto">
          <a:xfrm>
            <a:off x="5410200" y="2743200"/>
            <a:ext cx="1143000" cy="1524000"/>
            <a:chOff x="3408" y="1728"/>
            <a:chExt cx="720" cy="960"/>
          </a:xfrm>
        </p:grpSpPr>
        <p:sp>
          <p:nvSpPr>
            <p:cNvPr id="57361" name="Line 2086"/>
            <p:cNvSpPr>
              <a:spLocks noChangeShapeType="1"/>
            </p:cNvSpPr>
            <p:nvPr/>
          </p:nvSpPr>
          <p:spPr bwMode="auto">
            <a:xfrm flipH="1" flipV="1">
              <a:off x="3408" y="1728"/>
              <a:ext cx="528" cy="624"/>
            </a:xfrm>
            <a:prstGeom prst="line">
              <a:avLst/>
            </a:prstGeom>
            <a:noFill/>
            <a:ln w="12700">
              <a:solidFill>
                <a:srgbClr val="FF0000"/>
              </a:solidFill>
              <a:round/>
              <a:headEnd/>
              <a:tailEnd type="triangle" w="med" len="med"/>
            </a:ln>
          </p:spPr>
          <p:txBody>
            <a:bodyPr wrap="none" anchor="ctr"/>
            <a:lstStyle/>
            <a:p>
              <a:endParaRPr lang="en-IN"/>
            </a:p>
          </p:txBody>
        </p:sp>
        <p:sp>
          <p:nvSpPr>
            <p:cNvPr id="57362" name="Rectangle 2091"/>
            <p:cNvSpPr>
              <a:spLocks noChangeArrowheads="1"/>
            </p:cNvSpPr>
            <p:nvPr/>
          </p:nvSpPr>
          <p:spPr bwMode="auto">
            <a:xfrm>
              <a:off x="3792" y="2352"/>
              <a:ext cx="336" cy="336"/>
            </a:xfrm>
            <a:prstGeom prst="rect">
              <a:avLst/>
            </a:prstGeom>
            <a:solidFill>
              <a:schemeClr val="accent1"/>
            </a:solidFill>
            <a:ln w="12700">
              <a:solidFill>
                <a:schemeClr val="tx1"/>
              </a:solidFill>
              <a:miter lim="800000"/>
              <a:headEnd/>
              <a:tailEnd/>
            </a:ln>
          </p:spPr>
          <p:txBody>
            <a:bodyPr wrap="none" anchor="ctr"/>
            <a:lstStyle/>
            <a:p>
              <a:endParaRPr lang="en-US"/>
            </a:p>
          </p:txBody>
        </p:sp>
      </p:grpSp>
      <p:sp>
        <p:nvSpPr>
          <p:cNvPr id="48173" name="Rectangle 2093"/>
          <p:cNvSpPr>
            <a:spLocks noChangeArrowheads="1"/>
          </p:cNvSpPr>
          <p:nvPr/>
        </p:nvSpPr>
        <p:spPr bwMode="auto">
          <a:xfrm>
            <a:off x="4724400" y="2286000"/>
            <a:ext cx="533400" cy="533400"/>
          </a:xfrm>
          <a:prstGeom prst="rect">
            <a:avLst/>
          </a:prstGeom>
          <a:solidFill>
            <a:schemeClr val="bg1"/>
          </a:solidFill>
          <a:ln w="12700">
            <a:solidFill>
              <a:schemeClr val="tx1"/>
            </a:solidFill>
            <a:miter lim="800000"/>
            <a:headEnd/>
            <a:tailEnd/>
          </a:ln>
          <a:effectLst/>
        </p:spPr>
        <p:txBody>
          <a:bodyPr wrap="none" anchor="ctr"/>
          <a:lstStyle/>
          <a:p>
            <a:pPr algn="ctr">
              <a:defRPr/>
            </a:pPr>
            <a:r>
              <a:rPr lang="en-GB" i="1">
                <a:effectLst>
                  <a:outerShdw blurRad="38100" dist="38100" dir="2700000" algn="tl">
                    <a:srgbClr val="C0C0C0"/>
                  </a:outerShdw>
                </a:effectLst>
              </a:rPr>
              <a:t>56</a:t>
            </a:r>
          </a:p>
        </p:txBody>
      </p:sp>
      <p:sp>
        <p:nvSpPr>
          <p:cNvPr id="48175" name="Rectangle 2095"/>
          <p:cNvSpPr>
            <a:spLocks noChangeArrowheads="1"/>
          </p:cNvSpPr>
          <p:nvPr/>
        </p:nvSpPr>
        <p:spPr bwMode="auto">
          <a:xfrm>
            <a:off x="5410200" y="2286000"/>
            <a:ext cx="1828800" cy="381000"/>
          </a:xfrm>
          <a:prstGeom prst="rect">
            <a:avLst/>
          </a:prstGeom>
          <a:solidFill>
            <a:schemeClr val="bg1"/>
          </a:solidFill>
          <a:ln w="12700">
            <a:solidFill>
              <a:schemeClr val="bg1"/>
            </a:solidFill>
            <a:miter lim="800000"/>
            <a:headEnd/>
            <a:tailEnd/>
          </a:ln>
        </p:spPr>
        <p:txBody>
          <a:bodyPr wrap="none" anchor="ctr"/>
          <a:lstStyle/>
          <a:p>
            <a:endParaRPr lang="en-US"/>
          </a:p>
        </p:txBody>
      </p:sp>
      <p:sp>
        <p:nvSpPr>
          <p:cNvPr id="48176" name="Rectangle 2096"/>
          <p:cNvSpPr>
            <a:spLocks noChangeArrowheads="1"/>
          </p:cNvSpPr>
          <p:nvPr/>
        </p:nvSpPr>
        <p:spPr bwMode="auto">
          <a:xfrm>
            <a:off x="5181600" y="4419600"/>
            <a:ext cx="3124200" cy="1295400"/>
          </a:xfrm>
          <a:prstGeom prst="rect">
            <a:avLst/>
          </a:prstGeom>
          <a:solidFill>
            <a:schemeClr val="bg1"/>
          </a:solidFill>
          <a:ln w="12700">
            <a:solidFill>
              <a:schemeClr val="bg1"/>
            </a:solidFill>
            <a:miter lim="800000"/>
            <a:headEnd/>
            <a:tailEnd/>
          </a:ln>
        </p:spPr>
        <p:txBody>
          <a:bodyPr wrap="none" anchor="ctr"/>
          <a:lstStyle/>
          <a:p>
            <a:endParaRPr lang="en-US"/>
          </a:p>
        </p:txBody>
      </p:sp>
      <p:sp>
        <p:nvSpPr>
          <p:cNvPr id="48177" name="Text Box 2097"/>
          <p:cNvSpPr txBox="1">
            <a:spLocks noChangeArrowheads="1"/>
          </p:cNvSpPr>
          <p:nvPr/>
        </p:nvSpPr>
        <p:spPr bwMode="auto">
          <a:xfrm>
            <a:off x="5265738" y="5865813"/>
            <a:ext cx="3367087" cy="304800"/>
          </a:xfrm>
          <a:prstGeom prst="rect">
            <a:avLst/>
          </a:prstGeom>
          <a:noFill/>
          <a:ln w="12700">
            <a:noFill/>
            <a:miter lim="800000"/>
            <a:headEnd/>
            <a:tailEnd/>
          </a:ln>
          <a:effectLst/>
        </p:spPr>
        <p:txBody>
          <a:bodyPr wrap="none" anchor="ctr">
            <a:spAutoFit/>
          </a:bodyPr>
          <a:lstStyle/>
          <a:p>
            <a:pPr algn="ctr">
              <a:defRPr/>
            </a:pPr>
            <a:r>
              <a:rPr lang="en-GB" sz="1400" i="1"/>
              <a:t>Note when printed: this slide is animated</a:t>
            </a:r>
            <a:endParaRPr lang="en-GB" i="1">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17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817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81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73" grpId="0" animBg="1" autoUpdateAnimBg="0"/>
      <p:bldP spid="48175" grpId="0" animBg="1"/>
      <p:bldP spid="48176"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26"/>
          <p:cNvSpPr>
            <a:spLocks noGrp="1" noChangeArrowheads="1"/>
          </p:cNvSpPr>
          <p:nvPr>
            <p:ph type="title"/>
          </p:nvPr>
        </p:nvSpPr>
        <p:spPr/>
        <p:txBody>
          <a:bodyPr/>
          <a:lstStyle/>
          <a:p>
            <a:r>
              <a:rPr lang="en-GB" smtClean="0"/>
              <a:t>Type #4: Too few keys in node and its siblings</a:t>
            </a:r>
          </a:p>
        </p:txBody>
      </p:sp>
      <p:sp>
        <p:nvSpPr>
          <p:cNvPr id="47" name="Date Placeholder 46"/>
          <p:cNvSpPr>
            <a:spLocks noGrp="1"/>
          </p:cNvSpPr>
          <p:nvPr>
            <p:ph type="dt" sz="quarter" idx="10"/>
          </p:nvPr>
        </p:nvSpPr>
        <p:spPr/>
        <p:txBody>
          <a:bodyPr/>
          <a:lstStyle/>
          <a:p>
            <a:pPr>
              <a:defRPr/>
            </a:pPr>
            <a:r>
              <a:rPr lang="en-US" smtClean="0"/>
              <a:t>Dept. Of  IT</a:t>
            </a:r>
            <a:endParaRPr lang="en-US"/>
          </a:p>
        </p:txBody>
      </p:sp>
      <p:sp>
        <p:nvSpPr>
          <p:cNvPr id="48" name="Footer Placeholder 47"/>
          <p:cNvSpPr>
            <a:spLocks noGrp="1"/>
          </p:cNvSpPr>
          <p:nvPr>
            <p:ph type="ftr" sz="quarter" idx="11"/>
          </p:nvPr>
        </p:nvSpPr>
        <p:spPr/>
        <p:txBody>
          <a:bodyPr/>
          <a:lstStyle/>
          <a:p>
            <a:pPr>
              <a:defRPr/>
            </a:pPr>
            <a:r>
              <a:rPr lang="en-US"/>
              <a:t>Data Structures</a:t>
            </a:r>
          </a:p>
        </p:txBody>
      </p:sp>
      <p:sp>
        <p:nvSpPr>
          <p:cNvPr id="49" name="Slide Number Placeholder 48"/>
          <p:cNvSpPr>
            <a:spLocks noGrp="1"/>
          </p:cNvSpPr>
          <p:nvPr>
            <p:ph type="sldNum" sz="quarter" idx="12"/>
          </p:nvPr>
        </p:nvSpPr>
        <p:spPr/>
        <p:txBody>
          <a:bodyPr/>
          <a:lstStyle/>
          <a:p>
            <a:pPr>
              <a:defRPr/>
            </a:pPr>
            <a:fld id="{BD02F8E1-6F72-45F4-BECD-D852BCAB3307}" type="slidenum">
              <a:rPr lang="en-US"/>
              <a:pPr>
                <a:defRPr/>
              </a:pPr>
              <a:t>56</a:t>
            </a:fld>
            <a:endParaRPr lang="en-US"/>
          </a:p>
        </p:txBody>
      </p:sp>
      <p:grpSp>
        <p:nvGrpSpPr>
          <p:cNvPr id="58374" name="Group 1055"/>
          <p:cNvGrpSpPr>
            <a:grpSpLocks/>
          </p:cNvGrpSpPr>
          <p:nvPr/>
        </p:nvGrpSpPr>
        <p:grpSpPr bwMode="auto">
          <a:xfrm>
            <a:off x="1600200" y="2209800"/>
            <a:ext cx="5638800" cy="2133600"/>
            <a:chOff x="1008" y="1392"/>
            <a:chExt cx="3552" cy="1344"/>
          </a:xfrm>
        </p:grpSpPr>
        <p:grpSp>
          <p:nvGrpSpPr>
            <p:cNvPr id="58391" name="Group 1028"/>
            <p:cNvGrpSpPr>
              <a:grpSpLocks/>
            </p:cNvGrpSpPr>
            <p:nvPr/>
          </p:nvGrpSpPr>
          <p:grpSpPr bwMode="auto">
            <a:xfrm>
              <a:off x="2160" y="1392"/>
              <a:ext cx="1200" cy="432"/>
              <a:chOff x="2160" y="1392"/>
              <a:chExt cx="1200" cy="432"/>
            </a:xfrm>
          </p:grpSpPr>
          <p:sp>
            <p:nvSpPr>
              <p:cNvPr id="58412" name="Rectangle 1029"/>
              <p:cNvSpPr>
                <a:spLocks noChangeArrowheads="1"/>
              </p:cNvSpPr>
              <p:nvPr/>
            </p:nvSpPr>
            <p:spPr bwMode="auto">
              <a:xfrm>
                <a:off x="2160" y="1392"/>
                <a:ext cx="1200"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9158" name="Rectangle 1030"/>
              <p:cNvSpPr>
                <a:spLocks noChangeArrowheads="1"/>
              </p:cNvSpPr>
              <p:nvPr/>
            </p:nvSpPr>
            <p:spPr bwMode="auto">
              <a:xfrm>
                <a:off x="2208"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12</a:t>
                </a:r>
              </a:p>
            </p:txBody>
          </p:sp>
          <p:sp>
            <p:nvSpPr>
              <p:cNvPr id="49159" name="Rectangle 1031"/>
              <p:cNvSpPr>
                <a:spLocks noChangeArrowheads="1"/>
              </p:cNvSpPr>
              <p:nvPr/>
            </p:nvSpPr>
            <p:spPr bwMode="auto">
              <a:xfrm>
                <a:off x="2592"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29</a:t>
                </a:r>
              </a:p>
            </p:txBody>
          </p:sp>
          <p:sp>
            <p:nvSpPr>
              <p:cNvPr id="49160" name="Rectangle 1032"/>
              <p:cNvSpPr>
                <a:spLocks noChangeArrowheads="1"/>
              </p:cNvSpPr>
              <p:nvPr/>
            </p:nvSpPr>
            <p:spPr bwMode="auto">
              <a:xfrm>
                <a:off x="2976"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56</a:t>
                </a:r>
              </a:p>
            </p:txBody>
          </p:sp>
        </p:grpSp>
        <p:grpSp>
          <p:nvGrpSpPr>
            <p:cNvPr id="58392" name="Group 1033"/>
            <p:cNvGrpSpPr>
              <a:grpSpLocks/>
            </p:cNvGrpSpPr>
            <p:nvPr/>
          </p:nvGrpSpPr>
          <p:grpSpPr bwMode="auto">
            <a:xfrm>
              <a:off x="1008" y="2304"/>
              <a:ext cx="816" cy="432"/>
              <a:chOff x="1008" y="2304"/>
              <a:chExt cx="816" cy="432"/>
            </a:xfrm>
          </p:grpSpPr>
          <p:sp>
            <p:nvSpPr>
              <p:cNvPr id="58409" name="Rectangle 1034"/>
              <p:cNvSpPr>
                <a:spLocks noChangeArrowheads="1"/>
              </p:cNvSpPr>
              <p:nvPr/>
            </p:nvSpPr>
            <p:spPr bwMode="auto">
              <a:xfrm>
                <a:off x="1008" y="2304"/>
                <a:ext cx="816"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9163" name="Rectangle 1035"/>
              <p:cNvSpPr>
                <a:spLocks noChangeArrowheads="1"/>
              </p:cNvSpPr>
              <p:nvPr/>
            </p:nvSpPr>
            <p:spPr bwMode="auto">
              <a:xfrm>
                <a:off x="1056"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7</a:t>
                </a:r>
              </a:p>
            </p:txBody>
          </p:sp>
          <p:sp>
            <p:nvSpPr>
              <p:cNvPr id="49164" name="Rectangle 1036"/>
              <p:cNvSpPr>
                <a:spLocks noChangeArrowheads="1"/>
              </p:cNvSpPr>
              <p:nvPr/>
            </p:nvSpPr>
            <p:spPr bwMode="auto">
              <a:xfrm>
                <a:off x="1440"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9</a:t>
                </a:r>
              </a:p>
            </p:txBody>
          </p:sp>
        </p:grpSp>
        <p:grpSp>
          <p:nvGrpSpPr>
            <p:cNvPr id="58393" name="Group 1037"/>
            <p:cNvGrpSpPr>
              <a:grpSpLocks/>
            </p:cNvGrpSpPr>
            <p:nvPr/>
          </p:nvGrpSpPr>
          <p:grpSpPr bwMode="auto">
            <a:xfrm>
              <a:off x="1920" y="2304"/>
              <a:ext cx="816" cy="432"/>
              <a:chOff x="2160" y="2304"/>
              <a:chExt cx="816" cy="432"/>
            </a:xfrm>
          </p:grpSpPr>
          <p:sp>
            <p:nvSpPr>
              <p:cNvPr id="58406" name="Rectangle 1038"/>
              <p:cNvSpPr>
                <a:spLocks noChangeArrowheads="1"/>
              </p:cNvSpPr>
              <p:nvPr/>
            </p:nvSpPr>
            <p:spPr bwMode="auto">
              <a:xfrm>
                <a:off x="2160" y="2304"/>
                <a:ext cx="816"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9167" name="Rectangle 1039"/>
              <p:cNvSpPr>
                <a:spLocks noChangeArrowheads="1"/>
              </p:cNvSpPr>
              <p:nvPr/>
            </p:nvSpPr>
            <p:spPr bwMode="auto">
              <a:xfrm>
                <a:off x="2208"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15</a:t>
                </a:r>
              </a:p>
            </p:txBody>
          </p:sp>
          <p:sp>
            <p:nvSpPr>
              <p:cNvPr id="49168" name="Rectangle 1040"/>
              <p:cNvSpPr>
                <a:spLocks noChangeArrowheads="1"/>
              </p:cNvSpPr>
              <p:nvPr/>
            </p:nvSpPr>
            <p:spPr bwMode="auto">
              <a:xfrm>
                <a:off x="2592"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22</a:t>
                </a:r>
              </a:p>
            </p:txBody>
          </p:sp>
        </p:grpSp>
        <p:grpSp>
          <p:nvGrpSpPr>
            <p:cNvPr id="58394" name="Group 1054"/>
            <p:cNvGrpSpPr>
              <a:grpSpLocks/>
            </p:cNvGrpSpPr>
            <p:nvPr/>
          </p:nvGrpSpPr>
          <p:grpSpPr bwMode="auto">
            <a:xfrm>
              <a:off x="3744" y="2304"/>
              <a:ext cx="816" cy="432"/>
              <a:chOff x="4128" y="2304"/>
              <a:chExt cx="816" cy="432"/>
            </a:xfrm>
          </p:grpSpPr>
          <p:sp>
            <p:nvSpPr>
              <p:cNvPr id="58403" name="Rectangle 1042"/>
              <p:cNvSpPr>
                <a:spLocks noChangeArrowheads="1"/>
              </p:cNvSpPr>
              <p:nvPr/>
            </p:nvSpPr>
            <p:spPr bwMode="auto">
              <a:xfrm>
                <a:off x="4128" y="2304"/>
                <a:ext cx="816"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9172" name="Rectangle 1044"/>
              <p:cNvSpPr>
                <a:spLocks noChangeArrowheads="1"/>
              </p:cNvSpPr>
              <p:nvPr/>
            </p:nvSpPr>
            <p:spPr bwMode="auto">
              <a:xfrm>
                <a:off x="4176"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69</a:t>
                </a:r>
              </a:p>
            </p:txBody>
          </p:sp>
          <p:sp>
            <p:nvSpPr>
              <p:cNvPr id="49173" name="Rectangle 1045"/>
              <p:cNvSpPr>
                <a:spLocks noChangeArrowheads="1"/>
              </p:cNvSpPr>
              <p:nvPr/>
            </p:nvSpPr>
            <p:spPr bwMode="auto">
              <a:xfrm>
                <a:off x="4560"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72</a:t>
                </a:r>
              </a:p>
            </p:txBody>
          </p:sp>
        </p:grpSp>
        <p:sp>
          <p:nvSpPr>
            <p:cNvPr id="58395" name="Line 1046"/>
            <p:cNvSpPr>
              <a:spLocks noChangeShapeType="1"/>
            </p:cNvSpPr>
            <p:nvPr/>
          </p:nvSpPr>
          <p:spPr bwMode="auto">
            <a:xfrm flipH="1">
              <a:off x="1824" y="1824"/>
              <a:ext cx="336" cy="480"/>
            </a:xfrm>
            <a:prstGeom prst="line">
              <a:avLst/>
            </a:prstGeom>
            <a:noFill/>
            <a:ln w="12700">
              <a:solidFill>
                <a:schemeClr val="tx1"/>
              </a:solidFill>
              <a:round/>
              <a:headEnd/>
              <a:tailEnd/>
            </a:ln>
          </p:spPr>
          <p:txBody>
            <a:bodyPr wrap="none" anchor="ctr"/>
            <a:lstStyle/>
            <a:p>
              <a:endParaRPr lang="en-IN"/>
            </a:p>
          </p:txBody>
        </p:sp>
        <p:sp>
          <p:nvSpPr>
            <p:cNvPr id="58396" name="Line 1047"/>
            <p:cNvSpPr>
              <a:spLocks noChangeShapeType="1"/>
            </p:cNvSpPr>
            <p:nvPr/>
          </p:nvSpPr>
          <p:spPr bwMode="auto">
            <a:xfrm flipH="1">
              <a:off x="2448" y="1824"/>
              <a:ext cx="96" cy="480"/>
            </a:xfrm>
            <a:prstGeom prst="line">
              <a:avLst/>
            </a:prstGeom>
            <a:noFill/>
            <a:ln w="12700">
              <a:solidFill>
                <a:schemeClr val="tx1"/>
              </a:solidFill>
              <a:round/>
              <a:headEnd/>
              <a:tailEnd/>
            </a:ln>
          </p:spPr>
          <p:txBody>
            <a:bodyPr wrap="none" anchor="ctr"/>
            <a:lstStyle/>
            <a:p>
              <a:endParaRPr lang="en-IN"/>
            </a:p>
          </p:txBody>
        </p:sp>
        <p:sp>
          <p:nvSpPr>
            <p:cNvPr id="58397" name="Line 1048"/>
            <p:cNvSpPr>
              <a:spLocks noChangeShapeType="1"/>
            </p:cNvSpPr>
            <p:nvPr/>
          </p:nvSpPr>
          <p:spPr bwMode="auto">
            <a:xfrm>
              <a:off x="3360" y="1824"/>
              <a:ext cx="384" cy="480"/>
            </a:xfrm>
            <a:prstGeom prst="line">
              <a:avLst/>
            </a:prstGeom>
            <a:noFill/>
            <a:ln w="12700">
              <a:solidFill>
                <a:schemeClr val="tx1"/>
              </a:solidFill>
              <a:round/>
              <a:headEnd/>
              <a:tailEnd/>
            </a:ln>
          </p:spPr>
          <p:txBody>
            <a:bodyPr wrap="none" anchor="ctr"/>
            <a:lstStyle/>
            <a:p>
              <a:endParaRPr lang="en-IN"/>
            </a:p>
          </p:txBody>
        </p:sp>
        <p:sp>
          <p:nvSpPr>
            <p:cNvPr id="58398" name="Line 1049"/>
            <p:cNvSpPr>
              <a:spLocks noChangeShapeType="1"/>
            </p:cNvSpPr>
            <p:nvPr/>
          </p:nvSpPr>
          <p:spPr bwMode="auto">
            <a:xfrm>
              <a:off x="2976" y="1824"/>
              <a:ext cx="144" cy="480"/>
            </a:xfrm>
            <a:prstGeom prst="line">
              <a:avLst/>
            </a:prstGeom>
            <a:noFill/>
            <a:ln w="12700">
              <a:solidFill>
                <a:schemeClr val="tx1"/>
              </a:solidFill>
              <a:round/>
              <a:headEnd/>
              <a:tailEnd/>
            </a:ln>
          </p:spPr>
          <p:txBody>
            <a:bodyPr wrap="none" anchor="ctr"/>
            <a:lstStyle/>
            <a:p>
              <a:endParaRPr lang="en-IN"/>
            </a:p>
          </p:txBody>
        </p:sp>
        <p:grpSp>
          <p:nvGrpSpPr>
            <p:cNvPr id="58399" name="Group 1050"/>
            <p:cNvGrpSpPr>
              <a:grpSpLocks/>
            </p:cNvGrpSpPr>
            <p:nvPr/>
          </p:nvGrpSpPr>
          <p:grpSpPr bwMode="auto">
            <a:xfrm>
              <a:off x="2832" y="2304"/>
              <a:ext cx="816" cy="432"/>
              <a:chOff x="2160" y="2304"/>
              <a:chExt cx="816" cy="432"/>
            </a:xfrm>
          </p:grpSpPr>
          <p:sp>
            <p:nvSpPr>
              <p:cNvPr id="58400" name="Rectangle 1051"/>
              <p:cNvSpPr>
                <a:spLocks noChangeArrowheads="1"/>
              </p:cNvSpPr>
              <p:nvPr/>
            </p:nvSpPr>
            <p:spPr bwMode="auto">
              <a:xfrm>
                <a:off x="2160" y="2304"/>
                <a:ext cx="816"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49180" name="Rectangle 1052"/>
              <p:cNvSpPr>
                <a:spLocks noChangeArrowheads="1"/>
              </p:cNvSpPr>
              <p:nvPr/>
            </p:nvSpPr>
            <p:spPr bwMode="auto">
              <a:xfrm>
                <a:off x="2208"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31</a:t>
                </a:r>
              </a:p>
            </p:txBody>
          </p:sp>
          <p:sp>
            <p:nvSpPr>
              <p:cNvPr id="49181" name="Rectangle 1053"/>
              <p:cNvSpPr>
                <a:spLocks noChangeArrowheads="1"/>
              </p:cNvSpPr>
              <p:nvPr/>
            </p:nvSpPr>
            <p:spPr bwMode="auto">
              <a:xfrm>
                <a:off x="2592"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43</a:t>
                </a:r>
              </a:p>
            </p:txBody>
          </p:sp>
        </p:grpSp>
      </p:grpSp>
      <p:sp>
        <p:nvSpPr>
          <p:cNvPr id="49185" name="Text Box 1057"/>
          <p:cNvSpPr txBox="1">
            <a:spLocks noChangeArrowheads="1"/>
          </p:cNvSpPr>
          <p:nvPr/>
        </p:nvSpPr>
        <p:spPr bwMode="auto">
          <a:xfrm>
            <a:off x="6521450" y="4878388"/>
            <a:ext cx="1271588" cy="396875"/>
          </a:xfrm>
          <a:prstGeom prst="rect">
            <a:avLst/>
          </a:prstGeom>
          <a:noFill/>
          <a:ln w="12700">
            <a:noFill/>
            <a:miter lim="800000"/>
            <a:headEnd/>
            <a:tailEnd/>
          </a:ln>
          <a:effectLst/>
        </p:spPr>
        <p:txBody>
          <a:bodyPr wrap="none" anchor="ctr">
            <a:spAutoFit/>
          </a:bodyPr>
          <a:lstStyle/>
          <a:p>
            <a:pPr algn="ctr">
              <a:defRPr/>
            </a:pPr>
            <a:r>
              <a:rPr lang="en-GB" dirty="0"/>
              <a:t>Delete 72</a:t>
            </a:r>
            <a:endParaRPr lang="en-GB" i="1" dirty="0">
              <a:effectLst>
                <a:outerShdw blurRad="38100" dist="38100" dir="2700000" algn="tl">
                  <a:srgbClr val="C0C0C0"/>
                </a:outerShdw>
              </a:effectLst>
            </a:endParaRPr>
          </a:p>
        </p:txBody>
      </p:sp>
      <p:sp>
        <p:nvSpPr>
          <p:cNvPr id="58376" name="Line 1058"/>
          <p:cNvSpPr>
            <a:spLocks noChangeShapeType="1"/>
          </p:cNvSpPr>
          <p:nvPr/>
        </p:nvSpPr>
        <p:spPr bwMode="auto">
          <a:xfrm flipH="1" flipV="1">
            <a:off x="7086600" y="4419600"/>
            <a:ext cx="152400" cy="381000"/>
          </a:xfrm>
          <a:prstGeom prst="line">
            <a:avLst/>
          </a:prstGeom>
          <a:noFill/>
          <a:ln w="12700">
            <a:solidFill>
              <a:schemeClr val="tx1"/>
            </a:solidFill>
            <a:round/>
            <a:headEnd/>
            <a:tailEnd type="triangle" w="med" len="med"/>
          </a:ln>
        </p:spPr>
        <p:txBody>
          <a:bodyPr anchor="ctr">
            <a:spAutoFit/>
          </a:bodyPr>
          <a:lstStyle/>
          <a:p>
            <a:endParaRPr lang="en-IN"/>
          </a:p>
        </p:txBody>
      </p:sp>
      <p:grpSp>
        <p:nvGrpSpPr>
          <p:cNvPr id="8" name="Group 1062"/>
          <p:cNvGrpSpPr>
            <a:grpSpLocks/>
          </p:cNvGrpSpPr>
          <p:nvPr/>
        </p:nvGrpSpPr>
        <p:grpSpPr bwMode="auto">
          <a:xfrm>
            <a:off x="6629400" y="3657600"/>
            <a:ext cx="685800" cy="762000"/>
            <a:chOff x="4176" y="2304"/>
            <a:chExt cx="432" cy="480"/>
          </a:xfrm>
        </p:grpSpPr>
        <p:sp>
          <p:nvSpPr>
            <p:cNvPr id="58389" name="Rectangle 1060"/>
            <p:cNvSpPr>
              <a:spLocks noChangeArrowheads="1"/>
            </p:cNvSpPr>
            <p:nvPr/>
          </p:nvSpPr>
          <p:spPr bwMode="auto">
            <a:xfrm>
              <a:off x="4176" y="2304"/>
              <a:ext cx="432" cy="480"/>
            </a:xfrm>
            <a:prstGeom prst="rect">
              <a:avLst/>
            </a:prstGeom>
            <a:solidFill>
              <a:schemeClr val="bg1"/>
            </a:solidFill>
            <a:ln w="12700">
              <a:noFill/>
              <a:miter lim="800000"/>
              <a:headEnd/>
              <a:tailEnd/>
            </a:ln>
          </p:spPr>
          <p:txBody>
            <a:bodyPr wrap="none" anchor="ctr">
              <a:spAutoFit/>
            </a:bodyPr>
            <a:lstStyle/>
            <a:p>
              <a:endParaRPr lang="en-US"/>
            </a:p>
          </p:txBody>
        </p:sp>
        <p:sp>
          <p:nvSpPr>
            <p:cNvPr id="58390" name="Line 1061"/>
            <p:cNvSpPr>
              <a:spLocks noChangeShapeType="1"/>
            </p:cNvSpPr>
            <p:nvPr/>
          </p:nvSpPr>
          <p:spPr bwMode="auto">
            <a:xfrm>
              <a:off x="4176" y="2304"/>
              <a:ext cx="0" cy="432"/>
            </a:xfrm>
            <a:prstGeom prst="line">
              <a:avLst/>
            </a:prstGeom>
            <a:noFill/>
            <a:ln w="12700">
              <a:solidFill>
                <a:schemeClr val="tx1"/>
              </a:solidFill>
              <a:round/>
              <a:headEnd/>
              <a:tailEnd/>
            </a:ln>
          </p:spPr>
          <p:txBody>
            <a:bodyPr wrap="none" anchor="ctr">
              <a:spAutoFit/>
            </a:bodyPr>
            <a:lstStyle/>
            <a:p>
              <a:endParaRPr lang="en-IN"/>
            </a:p>
          </p:txBody>
        </p:sp>
      </p:grpSp>
      <p:sp>
        <p:nvSpPr>
          <p:cNvPr id="49191" name="Text Box 1063"/>
          <p:cNvSpPr txBox="1">
            <a:spLocks noChangeArrowheads="1"/>
          </p:cNvSpPr>
          <p:nvPr/>
        </p:nvSpPr>
        <p:spPr bwMode="auto">
          <a:xfrm>
            <a:off x="7300913" y="3165475"/>
            <a:ext cx="1562100" cy="1384300"/>
          </a:xfrm>
          <a:prstGeom prst="rect">
            <a:avLst/>
          </a:prstGeom>
          <a:solidFill>
            <a:schemeClr val="bg1"/>
          </a:solidFill>
          <a:ln w="12700">
            <a:noFill/>
            <a:miter lim="800000"/>
            <a:headEnd/>
            <a:tailEnd/>
          </a:ln>
          <a:effectLst/>
        </p:spPr>
        <p:txBody>
          <a:bodyPr anchor="ctr">
            <a:spAutoFit/>
          </a:bodyPr>
          <a:lstStyle/>
          <a:p>
            <a:pPr algn="ctr">
              <a:defRPr/>
            </a:pPr>
            <a:r>
              <a:rPr lang="en-GB" dirty="0"/>
              <a:t>Too few keys!</a:t>
            </a:r>
          </a:p>
          <a:p>
            <a:pPr algn="ctr">
              <a:defRPr/>
            </a:pPr>
            <a:endParaRPr lang="en-GB" i="1" dirty="0">
              <a:effectLst>
                <a:outerShdw blurRad="38100" dist="38100" dir="2700000" algn="tl">
                  <a:srgbClr val="C0C0C0"/>
                </a:outerShdw>
              </a:effectLst>
            </a:endParaRPr>
          </a:p>
        </p:txBody>
      </p:sp>
      <p:grpSp>
        <p:nvGrpSpPr>
          <p:cNvPr id="9" name="Group 1073"/>
          <p:cNvGrpSpPr>
            <a:grpSpLocks/>
          </p:cNvGrpSpPr>
          <p:nvPr/>
        </p:nvGrpSpPr>
        <p:grpSpPr bwMode="auto">
          <a:xfrm>
            <a:off x="4419600" y="2133600"/>
            <a:ext cx="2286000" cy="2286000"/>
            <a:chOff x="2784" y="1344"/>
            <a:chExt cx="1440" cy="1440"/>
          </a:xfrm>
        </p:grpSpPr>
        <p:grpSp>
          <p:nvGrpSpPr>
            <p:cNvPr id="58381" name="Group 1071"/>
            <p:cNvGrpSpPr>
              <a:grpSpLocks/>
            </p:cNvGrpSpPr>
            <p:nvPr/>
          </p:nvGrpSpPr>
          <p:grpSpPr bwMode="auto">
            <a:xfrm>
              <a:off x="2784" y="1344"/>
              <a:ext cx="1440" cy="1440"/>
              <a:chOff x="2784" y="1344"/>
              <a:chExt cx="1440" cy="1440"/>
            </a:xfrm>
          </p:grpSpPr>
          <p:sp>
            <p:nvSpPr>
              <p:cNvPr id="58383" name="Line 1065"/>
              <p:cNvSpPr>
                <a:spLocks noChangeShapeType="1"/>
              </p:cNvSpPr>
              <p:nvPr/>
            </p:nvSpPr>
            <p:spPr bwMode="auto">
              <a:xfrm flipV="1">
                <a:off x="2784" y="2016"/>
                <a:ext cx="0" cy="768"/>
              </a:xfrm>
              <a:prstGeom prst="line">
                <a:avLst/>
              </a:prstGeom>
              <a:noFill/>
              <a:ln w="12700">
                <a:solidFill>
                  <a:srgbClr val="FF0000"/>
                </a:solidFill>
                <a:round/>
                <a:headEnd/>
                <a:tailEnd/>
              </a:ln>
            </p:spPr>
            <p:txBody>
              <a:bodyPr wrap="none" anchor="ctr">
                <a:spAutoFit/>
              </a:bodyPr>
              <a:lstStyle/>
              <a:p>
                <a:endParaRPr lang="en-IN"/>
              </a:p>
            </p:txBody>
          </p:sp>
          <p:sp>
            <p:nvSpPr>
              <p:cNvPr id="58384" name="Line 1066"/>
              <p:cNvSpPr>
                <a:spLocks noChangeShapeType="1"/>
              </p:cNvSpPr>
              <p:nvPr/>
            </p:nvSpPr>
            <p:spPr bwMode="auto">
              <a:xfrm flipV="1">
                <a:off x="2784" y="1872"/>
                <a:ext cx="144" cy="144"/>
              </a:xfrm>
              <a:prstGeom prst="line">
                <a:avLst/>
              </a:prstGeom>
              <a:noFill/>
              <a:ln w="12700">
                <a:solidFill>
                  <a:srgbClr val="FF0000"/>
                </a:solidFill>
                <a:round/>
                <a:headEnd/>
                <a:tailEnd/>
              </a:ln>
            </p:spPr>
            <p:txBody>
              <a:bodyPr wrap="none" anchor="ctr">
                <a:spAutoFit/>
              </a:bodyPr>
              <a:lstStyle/>
              <a:p>
                <a:endParaRPr lang="en-IN"/>
              </a:p>
            </p:txBody>
          </p:sp>
          <p:sp>
            <p:nvSpPr>
              <p:cNvPr id="58385" name="Line 1067"/>
              <p:cNvSpPr>
                <a:spLocks noChangeShapeType="1"/>
              </p:cNvSpPr>
              <p:nvPr/>
            </p:nvSpPr>
            <p:spPr bwMode="auto">
              <a:xfrm flipV="1">
                <a:off x="2928" y="1344"/>
                <a:ext cx="48" cy="528"/>
              </a:xfrm>
              <a:prstGeom prst="line">
                <a:avLst/>
              </a:prstGeom>
              <a:noFill/>
              <a:ln w="12700">
                <a:solidFill>
                  <a:srgbClr val="FF0000"/>
                </a:solidFill>
                <a:round/>
                <a:headEnd/>
                <a:tailEnd/>
              </a:ln>
            </p:spPr>
            <p:txBody>
              <a:bodyPr wrap="none" anchor="ctr">
                <a:spAutoFit/>
              </a:bodyPr>
              <a:lstStyle/>
              <a:p>
                <a:endParaRPr lang="en-IN"/>
              </a:p>
            </p:txBody>
          </p:sp>
          <p:sp>
            <p:nvSpPr>
              <p:cNvPr id="58386" name="Line 1068"/>
              <p:cNvSpPr>
                <a:spLocks noChangeShapeType="1"/>
              </p:cNvSpPr>
              <p:nvPr/>
            </p:nvSpPr>
            <p:spPr bwMode="auto">
              <a:xfrm>
                <a:off x="2976" y="1344"/>
                <a:ext cx="1248" cy="0"/>
              </a:xfrm>
              <a:prstGeom prst="line">
                <a:avLst/>
              </a:prstGeom>
              <a:noFill/>
              <a:ln w="12700">
                <a:solidFill>
                  <a:srgbClr val="FF0000"/>
                </a:solidFill>
                <a:round/>
                <a:headEnd/>
                <a:tailEnd/>
              </a:ln>
            </p:spPr>
            <p:txBody>
              <a:bodyPr anchor="ctr">
                <a:spAutoFit/>
              </a:bodyPr>
              <a:lstStyle/>
              <a:p>
                <a:endParaRPr lang="en-IN"/>
              </a:p>
            </p:txBody>
          </p:sp>
          <p:sp>
            <p:nvSpPr>
              <p:cNvPr id="58387" name="Line 1069"/>
              <p:cNvSpPr>
                <a:spLocks noChangeShapeType="1"/>
              </p:cNvSpPr>
              <p:nvPr/>
            </p:nvSpPr>
            <p:spPr bwMode="auto">
              <a:xfrm>
                <a:off x="2784" y="2784"/>
                <a:ext cx="1440" cy="0"/>
              </a:xfrm>
              <a:prstGeom prst="line">
                <a:avLst/>
              </a:prstGeom>
              <a:noFill/>
              <a:ln w="12700">
                <a:solidFill>
                  <a:srgbClr val="FF0000"/>
                </a:solidFill>
                <a:round/>
                <a:headEnd/>
                <a:tailEnd/>
              </a:ln>
            </p:spPr>
            <p:txBody>
              <a:bodyPr wrap="none" anchor="ctr">
                <a:spAutoFit/>
              </a:bodyPr>
              <a:lstStyle/>
              <a:p>
                <a:endParaRPr lang="en-IN"/>
              </a:p>
            </p:txBody>
          </p:sp>
          <p:sp>
            <p:nvSpPr>
              <p:cNvPr id="58388" name="Line 1070"/>
              <p:cNvSpPr>
                <a:spLocks noChangeShapeType="1"/>
              </p:cNvSpPr>
              <p:nvPr/>
            </p:nvSpPr>
            <p:spPr bwMode="auto">
              <a:xfrm flipV="1">
                <a:off x="4224" y="1344"/>
                <a:ext cx="0" cy="1440"/>
              </a:xfrm>
              <a:prstGeom prst="line">
                <a:avLst/>
              </a:prstGeom>
              <a:noFill/>
              <a:ln w="12700">
                <a:solidFill>
                  <a:srgbClr val="FF0000"/>
                </a:solidFill>
                <a:round/>
                <a:headEnd/>
                <a:tailEnd/>
              </a:ln>
            </p:spPr>
            <p:txBody>
              <a:bodyPr wrap="none" anchor="ctr">
                <a:spAutoFit/>
              </a:bodyPr>
              <a:lstStyle/>
              <a:p>
                <a:endParaRPr lang="en-IN"/>
              </a:p>
            </p:txBody>
          </p:sp>
        </p:grpSp>
        <p:sp>
          <p:nvSpPr>
            <p:cNvPr id="49200" name="Text Box 1072"/>
            <p:cNvSpPr txBox="1">
              <a:spLocks noChangeArrowheads="1"/>
            </p:cNvSpPr>
            <p:nvPr/>
          </p:nvSpPr>
          <p:spPr bwMode="auto">
            <a:xfrm>
              <a:off x="2784" y="1968"/>
              <a:ext cx="1422" cy="250"/>
            </a:xfrm>
            <a:prstGeom prst="rect">
              <a:avLst/>
            </a:prstGeom>
            <a:noFill/>
            <a:ln w="12700">
              <a:noFill/>
              <a:miter lim="800000"/>
              <a:headEnd/>
              <a:tailEnd/>
            </a:ln>
            <a:effectLst/>
          </p:spPr>
          <p:txBody>
            <a:bodyPr wrap="none" anchor="ctr">
              <a:spAutoFit/>
            </a:bodyPr>
            <a:lstStyle/>
            <a:p>
              <a:pPr algn="ctr">
                <a:defRPr/>
              </a:pPr>
              <a:r>
                <a:rPr lang="en-GB"/>
                <a:t>Join back together</a:t>
              </a:r>
              <a:endParaRPr lang="en-GB" i="1">
                <a:effectLst>
                  <a:outerShdw blurRad="38100" dist="38100" dir="2700000" algn="tl">
                    <a:srgbClr val="C0C0C0"/>
                  </a:outerShdw>
                </a:effectLst>
              </a:endParaRPr>
            </a:p>
          </p:txBody>
        </p:sp>
      </p:grpSp>
      <p:sp>
        <p:nvSpPr>
          <p:cNvPr id="49202" name="Text Box 1074"/>
          <p:cNvSpPr txBox="1">
            <a:spLocks noChangeArrowheads="1"/>
          </p:cNvSpPr>
          <p:nvPr/>
        </p:nvSpPr>
        <p:spPr bwMode="auto">
          <a:xfrm>
            <a:off x="5265738" y="5865813"/>
            <a:ext cx="3367087" cy="304800"/>
          </a:xfrm>
          <a:prstGeom prst="rect">
            <a:avLst/>
          </a:prstGeom>
          <a:noFill/>
          <a:ln w="12700">
            <a:noFill/>
            <a:miter lim="800000"/>
            <a:headEnd/>
            <a:tailEnd/>
          </a:ln>
          <a:effectLst/>
        </p:spPr>
        <p:txBody>
          <a:bodyPr wrap="none" anchor="ctr">
            <a:spAutoFit/>
          </a:bodyPr>
          <a:lstStyle/>
          <a:p>
            <a:pPr algn="ctr">
              <a:defRPr/>
            </a:pPr>
            <a:r>
              <a:rPr lang="en-GB" sz="1400" i="1"/>
              <a:t>Note when printed: this slide is animated</a:t>
            </a:r>
            <a:endParaRPr lang="en-GB" i="1">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919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91" grpId="0" animBg="1"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26"/>
          <p:cNvSpPr>
            <a:spLocks noGrp="1" noChangeArrowheads="1"/>
          </p:cNvSpPr>
          <p:nvPr>
            <p:ph type="title"/>
          </p:nvPr>
        </p:nvSpPr>
        <p:spPr/>
        <p:txBody>
          <a:bodyPr/>
          <a:lstStyle/>
          <a:p>
            <a:r>
              <a:rPr lang="en-GB" smtClean="0"/>
              <a:t>Type #4: Too few keys in node and its siblings</a:t>
            </a:r>
          </a:p>
        </p:txBody>
      </p:sp>
      <p:sp>
        <p:nvSpPr>
          <p:cNvPr id="28" name="Date Placeholder 27"/>
          <p:cNvSpPr>
            <a:spLocks noGrp="1"/>
          </p:cNvSpPr>
          <p:nvPr>
            <p:ph type="dt" sz="quarter" idx="10"/>
          </p:nvPr>
        </p:nvSpPr>
        <p:spPr/>
        <p:txBody>
          <a:bodyPr/>
          <a:lstStyle/>
          <a:p>
            <a:pPr>
              <a:defRPr/>
            </a:pPr>
            <a:r>
              <a:rPr lang="en-US" smtClean="0"/>
              <a:t>Dept. Of  IT</a:t>
            </a:r>
            <a:endParaRPr lang="en-US"/>
          </a:p>
        </p:txBody>
      </p:sp>
      <p:sp>
        <p:nvSpPr>
          <p:cNvPr id="29" name="Footer Placeholder 28"/>
          <p:cNvSpPr>
            <a:spLocks noGrp="1"/>
          </p:cNvSpPr>
          <p:nvPr>
            <p:ph type="ftr" sz="quarter" idx="11"/>
          </p:nvPr>
        </p:nvSpPr>
        <p:spPr/>
        <p:txBody>
          <a:bodyPr/>
          <a:lstStyle/>
          <a:p>
            <a:pPr>
              <a:defRPr/>
            </a:pPr>
            <a:r>
              <a:rPr lang="en-US"/>
              <a:t>Data Structures</a:t>
            </a:r>
          </a:p>
        </p:txBody>
      </p:sp>
      <p:sp>
        <p:nvSpPr>
          <p:cNvPr id="30" name="Slide Number Placeholder 29"/>
          <p:cNvSpPr>
            <a:spLocks noGrp="1"/>
          </p:cNvSpPr>
          <p:nvPr>
            <p:ph type="sldNum" sz="quarter" idx="12"/>
          </p:nvPr>
        </p:nvSpPr>
        <p:spPr/>
        <p:txBody>
          <a:bodyPr/>
          <a:lstStyle/>
          <a:p>
            <a:pPr>
              <a:defRPr/>
            </a:pPr>
            <a:fld id="{C1D7B325-2C61-4080-AE49-9A35D5103E7E}" type="slidenum">
              <a:rPr lang="en-US"/>
              <a:pPr>
                <a:defRPr/>
              </a:pPr>
              <a:t>57</a:t>
            </a:fld>
            <a:endParaRPr lang="en-US"/>
          </a:p>
        </p:txBody>
      </p:sp>
      <p:grpSp>
        <p:nvGrpSpPr>
          <p:cNvPr id="59398" name="Group 1055"/>
          <p:cNvGrpSpPr>
            <a:grpSpLocks/>
          </p:cNvGrpSpPr>
          <p:nvPr/>
        </p:nvGrpSpPr>
        <p:grpSpPr bwMode="auto">
          <a:xfrm>
            <a:off x="1600200" y="2209800"/>
            <a:ext cx="5486400" cy="2133600"/>
            <a:chOff x="1008" y="1392"/>
            <a:chExt cx="3456" cy="1344"/>
          </a:xfrm>
        </p:grpSpPr>
        <p:grpSp>
          <p:nvGrpSpPr>
            <p:cNvPr id="59400" name="Group 1054"/>
            <p:cNvGrpSpPr>
              <a:grpSpLocks/>
            </p:cNvGrpSpPr>
            <p:nvPr/>
          </p:nvGrpSpPr>
          <p:grpSpPr bwMode="auto">
            <a:xfrm>
              <a:off x="2160" y="1392"/>
              <a:ext cx="816" cy="432"/>
              <a:chOff x="2160" y="1392"/>
              <a:chExt cx="816" cy="432"/>
            </a:xfrm>
          </p:grpSpPr>
          <p:sp>
            <p:nvSpPr>
              <p:cNvPr id="59418" name="Rectangle 1029"/>
              <p:cNvSpPr>
                <a:spLocks noChangeArrowheads="1"/>
              </p:cNvSpPr>
              <p:nvPr/>
            </p:nvSpPr>
            <p:spPr bwMode="auto">
              <a:xfrm>
                <a:off x="2160" y="1392"/>
                <a:ext cx="816"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50182" name="Rectangle 1030"/>
              <p:cNvSpPr>
                <a:spLocks noChangeArrowheads="1"/>
              </p:cNvSpPr>
              <p:nvPr/>
            </p:nvSpPr>
            <p:spPr bwMode="auto">
              <a:xfrm>
                <a:off x="2208"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12</a:t>
                </a:r>
              </a:p>
            </p:txBody>
          </p:sp>
          <p:sp>
            <p:nvSpPr>
              <p:cNvPr id="50183" name="Rectangle 1031"/>
              <p:cNvSpPr>
                <a:spLocks noChangeArrowheads="1"/>
              </p:cNvSpPr>
              <p:nvPr/>
            </p:nvSpPr>
            <p:spPr bwMode="auto">
              <a:xfrm>
                <a:off x="2592"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29</a:t>
                </a:r>
              </a:p>
            </p:txBody>
          </p:sp>
        </p:grpSp>
        <p:grpSp>
          <p:nvGrpSpPr>
            <p:cNvPr id="59401" name="Group 1033"/>
            <p:cNvGrpSpPr>
              <a:grpSpLocks/>
            </p:cNvGrpSpPr>
            <p:nvPr/>
          </p:nvGrpSpPr>
          <p:grpSpPr bwMode="auto">
            <a:xfrm>
              <a:off x="1008" y="2304"/>
              <a:ext cx="816" cy="432"/>
              <a:chOff x="1008" y="2304"/>
              <a:chExt cx="816" cy="432"/>
            </a:xfrm>
          </p:grpSpPr>
          <p:sp>
            <p:nvSpPr>
              <p:cNvPr id="59415" name="Rectangle 1034"/>
              <p:cNvSpPr>
                <a:spLocks noChangeArrowheads="1"/>
              </p:cNvSpPr>
              <p:nvPr/>
            </p:nvSpPr>
            <p:spPr bwMode="auto">
              <a:xfrm>
                <a:off x="1008" y="2304"/>
                <a:ext cx="816"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50187" name="Rectangle 1035"/>
              <p:cNvSpPr>
                <a:spLocks noChangeArrowheads="1"/>
              </p:cNvSpPr>
              <p:nvPr/>
            </p:nvSpPr>
            <p:spPr bwMode="auto">
              <a:xfrm>
                <a:off x="1056"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7</a:t>
                </a:r>
              </a:p>
            </p:txBody>
          </p:sp>
          <p:sp>
            <p:nvSpPr>
              <p:cNvPr id="50188" name="Rectangle 1036"/>
              <p:cNvSpPr>
                <a:spLocks noChangeArrowheads="1"/>
              </p:cNvSpPr>
              <p:nvPr/>
            </p:nvSpPr>
            <p:spPr bwMode="auto">
              <a:xfrm>
                <a:off x="1440"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9</a:t>
                </a:r>
              </a:p>
            </p:txBody>
          </p:sp>
        </p:grpSp>
        <p:grpSp>
          <p:nvGrpSpPr>
            <p:cNvPr id="59402" name="Group 1037"/>
            <p:cNvGrpSpPr>
              <a:grpSpLocks/>
            </p:cNvGrpSpPr>
            <p:nvPr/>
          </p:nvGrpSpPr>
          <p:grpSpPr bwMode="auto">
            <a:xfrm>
              <a:off x="1920" y="2304"/>
              <a:ext cx="816" cy="432"/>
              <a:chOff x="2160" y="2304"/>
              <a:chExt cx="816" cy="432"/>
            </a:xfrm>
          </p:grpSpPr>
          <p:sp>
            <p:nvSpPr>
              <p:cNvPr id="59412" name="Rectangle 1038"/>
              <p:cNvSpPr>
                <a:spLocks noChangeArrowheads="1"/>
              </p:cNvSpPr>
              <p:nvPr/>
            </p:nvSpPr>
            <p:spPr bwMode="auto">
              <a:xfrm>
                <a:off x="2160" y="2304"/>
                <a:ext cx="816"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50191" name="Rectangle 1039"/>
              <p:cNvSpPr>
                <a:spLocks noChangeArrowheads="1"/>
              </p:cNvSpPr>
              <p:nvPr/>
            </p:nvSpPr>
            <p:spPr bwMode="auto">
              <a:xfrm>
                <a:off x="2208"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15</a:t>
                </a:r>
              </a:p>
            </p:txBody>
          </p:sp>
          <p:sp>
            <p:nvSpPr>
              <p:cNvPr id="50192" name="Rectangle 1040"/>
              <p:cNvSpPr>
                <a:spLocks noChangeArrowheads="1"/>
              </p:cNvSpPr>
              <p:nvPr/>
            </p:nvSpPr>
            <p:spPr bwMode="auto">
              <a:xfrm>
                <a:off x="2592"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22</a:t>
                </a:r>
              </a:p>
            </p:txBody>
          </p:sp>
        </p:grpSp>
        <p:sp>
          <p:nvSpPr>
            <p:cNvPr id="59403" name="Line 1045"/>
            <p:cNvSpPr>
              <a:spLocks noChangeShapeType="1"/>
            </p:cNvSpPr>
            <p:nvPr/>
          </p:nvSpPr>
          <p:spPr bwMode="auto">
            <a:xfrm flipH="1">
              <a:off x="1824" y="1824"/>
              <a:ext cx="336" cy="480"/>
            </a:xfrm>
            <a:prstGeom prst="line">
              <a:avLst/>
            </a:prstGeom>
            <a:noFill/>
            <a:ln w="12700">
              <a:solidFill>
                <a:schemeClr val="tx1"/>
              </a:solidFill>
              <a:round/>
              <a:headEnd/>
              <a:tailEnd/>
            </a:ln>
          </p:spPr>
          <p:txBody>
            <a:bodyPr wrap="none" anchor="ctr"/>
            <a:lstStyle/>
            <a:p>
              <a:endParaRPr lang="en-IN"/>
            </a:p>
          </p:txBody>
        </p:sp>
        <p:sp>
          <p:nvSpPr>
            <p:cNvPr id="59404" name="Line 1046"/>
            <p:cNvSpPr>
              <a:spLocks noChangeShapeType="1"/>
            </p:cNvSpPr>
            <p:nvPr/>
          </p:nvSpPr>
          <p:spPr bwMode="auto">
            <a:xfrm flipH="1">
              <a:off x="2448" y="1824"/>
              <a:ext cx="96" cy="480"/>
            </a:xfrm>
            <a:prstGeom prst="line">
              <a:avLst/>
            </a:prstGeom>
            <a:noFill/>
            <a:ln w="12700">
              <a:solidFill>
                <a:schemeClr val="tx1"/>
              </a:solidFill>
              <a:round/>
              <a:headEnd/>
              <a:tailEnd/>
            </a:ln>
          </p:spPr>
          <p:txBody>
            <a:bodyPr wrap="none" anchor="ctr"/>
            <a:lstStyle/>
            <a:p>
              <a:endParaRPr lang="en-IN"/>
            </a:p>
          </p:txBody>
        </p:sp>
        <p:sp>
          <p:nvSpPr>
            <p:cNvPr id="59405" name="Line 1048"/>
            <p:cNvSpPr>
              <a:spLocks noChangeShapeType="1"/>
            </p:cNvSpPr>
            <p:nvPr/>
          </p:nvSpPr>
          <p:spPr bwMode="auto">
            <a:xfrm>
              <a:off x="2976" y="1824"/>
              <a:ext cx="144" cy="480"/>
            </a:xfrm>
            <a:prstGeom prst="line">
              <a:avLst/>
            </a:prstGeom>
            <a:noFill/>
            <a:ln w="12700">
              <a:solidFill>
                <a:schemeClr val="tx1"/>
              </a:solidFill>
              <a:round/>
              <a:headEnd/>
              <a:tailEnd/>
            </a:ln>
          </p:spPr>
          <p:txBody>
            <a:bodyPr wrap="none" anchor="ctr"/>
            <a:lstStyle/>
            <a:p>
              <a:endParaRPr lang="en-IN"/>
            </a:p>
          </p:txBody>
        </p:sp>
        <p:grpSp>
          <p:nvGrpSpPr>
            <p:cNvPr id="59406" name="Group 1053"/>
            <p:cNvGrpSpPr>
              <a:grpSpLocks/>
            </p:cNvGrpSpPr>
            <p:nvPr/>
          </p:nvGrpSpPr>
          <p:grpSpPr bwMode="auto">
            <a:xfrm>
              <a:off x="2832" y="2304"/>
              <a:ext cx="1632" cy="432"/>
              <a:chOff x="2832" y="2304"/>
              <a:chExt cx="1632" cy="432"/>
            </a:xfrm>
          </p:grpSpPr>
          <p:sp>
            <p:nvSpPr>
              <p:cNvPr id="59407" name="Rectangle 1050"/>
              <p:cNvSpPr>
                <a:spLocks noChangeArrowheads="1"/>
              </p:cNvSpPr>
              <p:nvPr/>
            </p:nvSpPr>
            <p:spPr bwMode="auto">
              <a:xfrm>
                <a:off x="2832" y="2304"/>
                <a:ext cx="1632"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50195" name="Rectangle 1043"/>
              <p:cNvSpPr>
                <a:spLocks noChangeArrowheads="1"/>
              </p:cNvSpPr>
              <p:nvPr/>
            </p:nvSpPr>
            <p:spPr bwMode="auto">
              <a:xfrm>
                <a:off x="4080"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69</a:t>
                </a:r>
              </a:p>
            </p:txBody>
          </p:sp>
          <p:sp>
            <p:nvSpPr>
              <p:cNvPr id="50184" name="Rectangle 1032"/>
              <p:cNvSpPr>
                <a:spLocks noChangeArrowheads="1"/>
              </p:cNvSpPr>
              <p:nvPr/>
            </p:nvSpPr>
            <p:spPr bwMode="auto">
              <a:xfrm>
                <a:off x="3648"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56</a:t>
                </a:r>
              </a:p>
            </p:txBody>
          </p:sp>
          <p:sp>
            <p:nvSpPr>
              <p:cNvPr id="50203" name="Rectangle 1051"/>
              <p:cNvSpPr>
                <a:spLocks noChangeArrowheads="1"/>
              </p:cNvSpPr>
              <p:nvPr/>
            </p:nvSpPr>
            <p:spPr bwMode="auto">
              <a:xfrm>
                <a:off x="2880"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31</a:t>
                </a:r>
              </a:p>
            </p:txBody>
          </p:sp>
          <p:sp>
            <p:nvSpPr>
              <p:cNvPr id="50204" name="Rectangle 1052"/>
              <p:cNvSpPr>
                <a:spLocks noChangeArrowheads="1"/>
              </p:cNvSpPr>
              <p:nvPr/>
            </p:nvSpPr>
            <p:spPr bwMode="auto">
              <a:xfrm>
                <a:off x="3264"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43</a:t>
                </a:r>
              </a:p>
            </p:txBody>
          </p:sp>
        </p:grpSp>
      </p:grpSp>
      <p:sp>
        <p:nvSpPr>
          <p:cNvPr id="50208" name="Text Box 1056"/>
          <p:cNvSpPr txBox="1">
            <a:spLocks noChangeArrowheads="1"/>
          </p:cNvSpPr>
          <p:nvPr/>
        </p:nvSpPr>
        <p:spPr bwMode="auto">
          <a:xfrm>
            <a:off x="5265738" y="5865813"/>
            <a:ext cx="3367087" cy="304800"/>
          </a:xfrm>
          <a:prstGeom prst="rect">
            <a:avLst/>
          </a:prstGeom>
          <a:noFill/>
          <a:ln w="12700">
            <a:noFill/>
            <a:miter lim="800000"/>
            <a:headEnd/>
            <a:tailEnd/>
          </a:ln>
          <a:effectLst/>
        </p:spPr>
        <p:txBody>
          <a:bodyPr wrap="none" anchor="ctr">
            <a:spAutoFit/>
          </a:bodyPr>
          <a:lstStyle/>
          <a:p>
            <a:pPr algn="ctr">
              <a:defRPr/>
            </a:pPr>
            <a:r>
              <a:rPr lang="en-GB" sz="1400" i="1"/>
              <a:t>Note when printed: this slide is animated</a:t>
            </a:r>
            <a:endParaRPr lang="en-GB" i="1">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GB" smtClean="0"/>
              <a:t>Type #3: Enough siblings</a:t>
            </a:r>
          </a:p>
        </p:txBody>
      </p:sp>
      <p:sp>
        <p:nvSpPr>
          <p:cNvPr id="38" name="Date Placeholder 37"/>
          <p:cNvSpPr>
            <a:spLocks noGrp="1"/>
          </p:cNvSpPr>
          <p:nvPr>
            <p:ph type="dt" sz="quarter" idx="10"/>
          </p:nvPr>
        </p:nvSpPr>
        <p:spPr/>
        <p:txBody>
          <a:bodyPr/>
          <a:lstStyle/>
          <a:p>
            <a:pPr>
              <a:defRPr/>
            </a:pPr>
            <a:r>
              <a:rPr lang="en-US" smtClean="0"/>
              <a:t>Dept. Of  IT</a:t>
            </a:r>
            <a:endParaRPr lang="en-US"/>
          </a:p>
        </p:txBody>
      </p:sp>
      <p:sp>
        <p:nvSpPr>
          <p:cNvPr id="39" name="Footer Placeholder 38"/>
          <p:cNvSpPr>
            <a:spLocks noGrp="1"/>
          </p:cNvSpPr>
          <p:nvPr>
            <p:ph type="ftr" sz="quarter" idx="11"/>
          </p:nvPr>
        </p:nvSpPr>
        <p:spPr/>
        <p:txBody>
          <a:bodyPr/>
          <a:lstStyle/>
          <a:p>
            <a:pPr>
              <a:defRPr/>
            </a:pPr>
            <a:r>
              <a:rPr lang="en-US"/>
              <a:t>Data Structures</a:t>
            </a:r>
          </a:p>
        </p:txBody>
      </p:sp>
      <p:sp>
        <p:nvSpPr>
          <p:cNvPr id="40" name="Slide Number Placeholder 39"/>
          <p:cNvSpPr>
            <a:spLocks noGrp="1"/>
          </p:cNvSpPr>
          <p:nvPr>
            <p:ph type="sldNum" sz="quarter" idx="12"/>
          </p:nvPr>
        </p:nvSpPr>
        <p:spPr/>
        <p:txBody>
          <a:bodyPr/>
          <a:lstStyle/>
          <a:p>
            <a:pPr>
              <a:defRPr/>
            </a:pPr>
            <a:fld id="{8C2FCA19-D192-42AC-B271-B092B5D4D59A}" type="slidenum">
              <a:rPr lang="en-US"/>
              <a:pPr>
                <a:defRPr/>
              </a:pPr>
              <a:t>58</a:t>
            </a:fld>
            <a:endParaRPr lang="en-US"/>
          </a:p>
        </p:txBody>
      </p:sp>
      <p:grpSp>
        <p:nvGrpSpPr>
          <p:cNvPr id="60422" name="Group 3"/>
          <p:cNvGrpSpPr>
            <a:grpSpLocks/>
          </p:cNvGrpSpPr>
          <p:nvPr/>
        </p:nvGrpSpPr>
        <p:grpSpPr bwMode="auto">
          <a:xfrm>
            <a:off x="1600200" y="2209800"/>
            <a:ext cx="5486400" cy="2133600"/>
            <a:chOff x="1008" y="1392"/>
            <a:chExt cx="3456" cy="1344"/>
          </a:xfrm>
        </p:grpSpPr>
        <p:grpSp>
          <p:nvGrpSpPr>
            <p:cNvPr id="60434" name="Group 4"/>
            <p:cNvGrpSpPr>
              <a:grpSpLocks/>
            </p:cNvGrpSpPr>
            <p:nvPr/>
          </p:nvGrpSpPr>
          <p:grpSpPr bwMode="auto">
            <a:xfrm>
              <a:off x="2160" y="1392"/>
              <a:ext cx="816" cy="432"/>
              <a:chOff x="2160" y="1392"/>
              <a:chExt cx="816" cy="432"/>
            </a:xfrm>
          </p:grpSpPr>
          <p:sp>
            <p:nvSpPr>
              <p:cNvPr id="60452" name="Rectangle 5"/>
              <p:cNvSpPr>
                <a:spLocks noChangeArrowheads="1"/>
              </p:cNvSpPr>
              <p:nvPr/>
            </p:nvSpPr>
            <p:spPr bwMode="auto">
              <a:xfrm>
                <a:off x="2160" y="1392"/>
                <a:ext cx="816"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51206" name="Rectangle 6"/>
              <p:cNvSpPr>
                <a:spLocks noChangeArrowheads="1"/>
              </p:cNvSpPr>
              <p:nvPr/>
            </p:nvSpPr>
            <p:spPr bwMode="auto">
              <a:xfrm>
                <a:off x="2208"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12</a:t>
                </a:r>
              </a:p>
            </p:txBody>
          </p:sp>
          <p:sp>
            <p:nvSpPr>
              <p:cNvPr id="51207" name="Rectangle 7"/>
              <p:cNvSpPr>
                <a:spLocks noChangeArrowheads="1"/>
              </p:cNvSpPr>
              <p:nvPr/>
            </p:nvSpPr>
            <p:spPr bwMode="auto">
              <a:xfrm>
                <a:off x="2592" y="1440"/>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29</a:t>
                </a:r>
              </a:p>
            </p:txBody>
          </p:sp>
        </p:grpSp>
        <p:grpSp>
          <p:nvGrpSpPr>
            <p:cNvPr id="60435" name="Group 8"/>
            <p:cNvGrpSpPr>
              <a:grpSpLocks/>
            </p:cNvGrpSpPr>
            <p:nvPr/>
          </p:nvGrpSpPr>
          <p:grpSpPr bwMode="auto">
            <a:xfrm>
              <a:off x="1008" y="2304"/>
              <a:ext cx="816" cy="432"/>
              <a:chOff x="1008" y="2304"/>
              <a:chExt cx="816" cy="432"/>
            </a:xfrm>
          </p:grpSpPr>
          <p:sp>
            <p:nvSpPr>
              <p:cNvPr id="60449" name="Rectangle 9"/>
              <p:cNvSpPr>
                <a:spLocks noChangeArrowheads="1"/>
              </p:cNvSpPr>
              <p:nvPr/>
            </p:nvSpPr>
            <p:spPr bwMode="auto">
              <a:xfrm>
                <a:off x="1008" y="2304"/>
                <a:ext cx="816"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51210" name="Rectangle 10"/>
              <p:cNvSpPr>
                <a:spLocks noChangeArrowheads="1"/>
              </p:cNvSpPr>
              <p:nvPr/>
            </p:nvSpPr>
            <p:spPr bwMode="auto">
              <a:xfrm>
                <a:off x="1056"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7</a:t>
                </a:r>
              </a:p>
            </p:txBody>
          </p:sp>
          <p:sp>
            <p:nvSpPr>
              <p:cNvPr id="51211" name="Rectangle 11"/>
              <p:cNvSpPr>
                <a:spLocks noChangeArrowheads="1"/>
              </p:cNvSpPr>
              <p:nvPr/>
            </p:nvSpPr>
            <p:spPr bwMode="auto">
              <a:xfrm>
                <a:off x="1440"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9</a:t>
                </a:r>
              </a:p>
            </p:txBody>
          </p:sp>
        </p:grpSp>
        <p:grpSp>
          <p:nvGrpSpPr>
            <p:cNvPr id="60436" name="Group 12"/>
            <p:cNvGrpSpPr>
              <a:grpSpLocks/>
            </p:cNvGrpSpPr>
            <p:nvPr/>
          </p:nvGrpSpPr>
          <p:grpSpPr bwMode="auto">
            <a:xfrm>
              <a:off x="1920" y="2304"/>
              <a:ext cx="816" cy="432"/>
              <a:chOff x="2160" y="2304"/>
              <a:chExt cx="816" cy="432"/>
            </a:xfrm>
          </p:grpSpPr>
          <p:sp>
            <p:nvSpPr>
              <p:cNvPr id="60446" name="Rectangle 13"/>
              <p:cNvSpPr>
                <a:spLocks noChangeArrowheads="1"/>
              </p:cNvSpPr>
              <p:nvPr/>
            </p:nvSpPr>
            <p:spPr bwMode="auto">
              <a:xfrm>
                <a:off x="2160" y="2304"/>
                <a:ext cx="816"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51214" name="Rectangle 14"/>
              <p:cNvSpPr>
                <a:spLocks noChangeArrowheads="1"/>
              </p:cNvSpPr>
              <p:nvPr/>
            </p:nvSpPr>
            <p:spPr bwMode="auto">
              <a:xfrm>
                <a:off x="2208"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15</a:t>
                </a:r>
              </a:p>
            </p:txBody>
          </p:sp>
          <p:sp>
            <p:nvSpPr>
              <p:cNvPr id="51215" name="Rectangle 15"/>
              <p:cNvSpPr>
                <a:spLocks noChangeArrowheads="1"/>
              </p:cNvSpPr>
              <p:nvPr/>
            </p:nvSpPr>
            <p:spPr bwMode="auto">
              <a:xfrm>
                <a:off x="2592"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22</a:t>
                </a:r>
              </a:p>
            </p:txBody>
          </p:sp>
        </p:grpSp>
        <p:sp>
          <p:nvSpPr>
            <p:cNvPr id="60437" name="Line 16"/>
            <p:cNvSpPr>
              <a:spLocks noChangeShapeType="1"/>
            </p:cNvSpPr>
            <p:nvPr/>
          </p:nvSpPr>
          <p:spPr bwMode="auto">
            <a:xfrm flipH="1">
              <a:off x="1824" y="1824"/>
              <a:ext cx="336" cy="480"/>
            </a:xfrm>
            <a:prstGeom prst="line">
              <a:avLst/>
            </a:prstGeom>
            <a:noFill/>
            <a:ln w="12700">
              <a:solidFill>
                <a:schemeClr val="tx1"/>
              </a:solidFill>
              <a:round/>
              <a:headEnd/>
              <a:tailEnd/>
            </a:ln>
          </p:spPr>
          <p:txBody>
            <a:bodyPr wrap="none" anchor="ctr"/>
            <a:lstStyle/>
            <a:p>
              <a:endParaRPr lang="en-IN"/>
            </a:p>
          </p:txBody>
        </p:sp>
        <p:sp>
          <p:nvSpPr>
            <p:cNvPr id="60438" name="Line 17"/>
            <p:cNvSpPr>
              <a:spLocks noChangeShapeType="1"/>
            </p:cNvSpPr>
            <p:nvPr/>
          </p:nvSpPr>
          <p:spPr bwMode="auto">
            <a:xfrm flipH="1">
              <a:off x="2448" y="1824"/>
              <a:ext cx="96" cy="480"/>
            </a:xfrm>
            <a:prstGeom prst="line">
              <a:avLst/>
            </a:prstGeom>
            <a:noFill/>
            <a:ln w="12700">
              <a:solidFill>
                <a:schemeClr val="tx1"/>
              </a:solidFill>
              <a:round/>
              <a:headEnd/>
              <a:tailEnd/>
            </a:ln>
          </p:spPr>
          <p:txBody>
            <a:bodyPr wrap="none" anchor="ctr"/>
            <a:lstStyle/>
            <a:p>
              <a:endParaRPr lang="en-IN"/>
            </a:p>
          </p:txBody>
        </p:sp>
        <p:sp>
          <p:nvSpPr>
            <p:cNvPr id="60439" name="Line 18"/>
            <p:cNvSpPr>
              <a:spLocks noChangeShapeType="1"/>
            </p:cNvSpPr>
            <p:nvPr/>
          </p:nvSpPr>
          <p:spPr bwMode="auto">
            <a:xfrm>
              <a:off x="2976" y="1824"/>
              <a:ext cx="144" cy="480"/>
            </a:xfrm>
            <a:prstGeom prst="line">
              <a:avLst/>
            </a:prstGeom>
            <a:noFill/>
            <a:ln w="12700">
              <a:solidFill>
                <a:schemeClr val="tx1"/>
              </a:solidFill>
              <a:round/>
              <a:headEnd/>
              <a:tailEnd/>
            </a:ln>
          </p:spPr>
          <p:txBody>
            <a:bodyPr wrap="none" anchor="ctr"/>
            <a:lstStyle/>
            <a:p>
              <a:endParaRPr lang="en-IN"/>
            </a:p>
          </p:txBody>
        </p:sp>
        <p:grpSp>
          <p:nvGrpSpPr>
            <p:cNvPr id="60440" name="Group 19"/>
            <p:cNvGrpSpPr>
              <a:grpSpLocks/>
            </p:cNvGrpSpPr>
            <p:nvPr/>
          </p:nvGrpSpPr>
          <p:grpSpPr bwMode="auto">
            <a:xfrm>
              <a:off x="2832" y="2304"/>
              <a:ext cx="1632" cy="432"/>
              <a:chOff x="2832" y="2304"/>
              <a:chExt cx="1632" cy="432"/>
            </a:xfrm>
          </p:grpSpPr>
          <p:sp>
            <p:nvSpPr>
              <p:cNvPr id="60441" name="Rectangle 20"/>
              <p:cNvSpPr>
                <a:spLocks noChangeArrowheads="1"/>
              </p:cNvSpPr>
              <p:nvPr/>
            </p:nvSpPr>
            <p:spPr bwMode="auto">
              <a:xfrm>
                <a:off x="2832" y="2304"/>
                <a:ext cx="1632"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51221" name="Rectangle 21"/>
              <p:cNvSpPr>
                <a:spLocks noChangeArrowheads="1"/>
              </p:cNvSpPr>
              <p:nvPr/>
            </p:nvSpPr>
            <p:spPr bwMode="auto">
              <a:xfrm>
                <a:off x="4080"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69</a:t>
                </a:r>
              </a:p>
            </p:txBody>
          </p:sp>
          <p:sp>
            <p:nvSpPr>
              <p:cNvPr id="51222" name="Rectangle 22"/>
              <p:cNvSpPr>
                <a:spLocks noChangeArrowheads="1"/>
              </p:cNvSpPr>
              <p:nvPr/>
            </p:nvSpPr>
            <p:spPr bwMode="auto">
              <a:xfrm>
                <a:off x="3648"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56</a:t>
                </a:r>
              </a:p>
            </p:txBody>
          </p:sp>
          <p:sp>
            <p:nvSpPr>
              <p:cNvPr id="51223" name="Rectangle 23"/>
              <p:cNvSpPr>
                <a:spLocks noChangeArrowheads="1"/>
              </p:cNvSpPr>
              <p:nvPr/>
            </p:nvSpPr>
            <p:spPr bwMode="auto">
              <a:xfrm>
                <a:off x="2880"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31</a:t>
                </a:r>
              </a:p>
            </p:txBody>
          </p:sp>
          <p:sp>
            <p:nvSpPr>
              <p:cNvPr id="51224" name="Rectangle 24"/>
              <p:cNvSpPr>
                <a:spLocks noChangeArrowheads="1"/>
              </p:cNvSpPr>
              <p:nvPr/>
            </p:nvSpPr>
            <p:spPr bwMode="auto">
              <a:xfrm>
                <a:off x="3264"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43</a:t>
                </a:r>
              </a:p>
            </p:txBody>
          </p:sp>
        </p:grpSp>
      </p:grpSp>
      <p:sp>
        <p:nvSpPr>
          <p:cNvPr id="51225" name="Text Box 25"/>
          <p:cNvSpPr txBox="1">
            <a:spLocks noChangeArrowheads="1"/>
          </p:cNvSpPr>
          <p:nvPr/>
        </p:nvSpPr>
        <p:spPr bwMode="auto">
          <a:xfrm>
            <a:off x="3571875" y="4937125"/>
            <a:ext cx="1271588" cy="396875"/>
          </a:xfrm>
          <a:prstGeom prst="rect">
            <a:avLst/>
          </a:prstGeom>
          <a:noFill/>
          <a:ln w="12700">
            <a:noFill/>
            <a:miter lim="800000"/>
            <a:headEnd/>
            <a:tailEnd/>
          </a:ln>
          <a:effectLst/>
        </p:spPr>
        <p:txBody>
          <a:bodyPr wrap="none" anchor="ctr">
            <a:spAutoFit/>
          </a:bodyPr>
          <a:lstStyle/>
          <a:p>
            <a:pPr algn="ctr">
              <a:defRPr/>
            </a:pPr>
            <a:r>
              <a:rPr lang="en-GB"/>
              <a:t>Delete 22</a:t>
            </a:r>
            <a:endParaRPr lang="en-GB" i="1">
              <a:effectLst>
                <a:outerShdw blurRad="38100" dist="38100" dir="2700000" algn="tl">
                  <a:srgbClr val="C0C0C0"/>
                </a:outerShdw>
              </a:effectLst>
            </a:endParaRPr>
          </a:p>
        </p:txBody>
      </p:sp>
      <p:grpSp>
        <p:nvGrpSpPr>
          <p:cNvPr id="7" name="Group 30"/>
          <p:cNvGrpSpPr>
            <a:grpSpLocks/>
          </p:cNvGrpSpPr>
          <p:nvPr/>
        </p:nvGrpSpPr>
        <p:grpSpPr bwMode="auto">
          <a:xfrm>
            <a:off x="3657600" y="3733800"/>
            <a:ext cx="1143000" cy="1524000"/>
            <a:chOff x="2304" y="2352"/>
            <a:chExt cx="720" cy="960"/>
          </a:xfrm>
        </p:grpSpPr>
        <p:sp>
          <p:nvSpPr>
            <p:cNvPr id="60431" name="Line 26"/>
            <p:cNvSpPr>
              <a:spLocks noChangeShapeType="1"/>
            </p:cNvSpPr>
            <p:nvPr/>
          </p:nvSpPr>
          <p:spPr bwMode="auto">
            <a:xfrm flipH="1" flipV="1">
              <a:off x="2592" y="2784"/>
              <a:ext cx="48" cy="336"/>
            </a:xfrm>
            <a:prstGeom prst="line">
              <a:avLst/>
            </a:prstGeom>
            <a:noFill/>
            <a:ln w="12700">
              <a:solidFill>
                <a:schemeClr val="tx1"/>
              </a:solidFill>
              <a:round/>
              <a:headEnd/>
              <a:tailEnd type="triangle" w="med" len="med"/>
            </a:ln>
          </p:spPr>
          <p:txBody>
            <a:bodyPr wrap="none" anchor="ctr">
              <a:spAutoFit/>
            </a:bodyPr>
            <a:lstStyle/>
            <a:p>
              <a:endParaRPr lang="en-IN"/>
            </a:p>
          </p:txBody>
        </p:sp>
        <p:sp>
          <p:nvSpPr>
            <p:cNvPr id="60432" name="Rectangle 27"/>
            <p:cNvSpPr>
              <a:spLocks noChangeArrowheads="1"/>
            </p:cNvSpPr>
            <p:nvPr/>
          </p:nvSpPr>
          <p:spPr bwMode="auto">
            <a:xfrm>
              <a:off x="2352" y="2352"/>
              <a:ext cx="336" cy="336"/>
            </a:xfrm>
            <a:prstGeom prst="rect">
              <a:avLst/>
            </a:prstGeom>
            <a:solidFill>
              <a:schemeClr val="accent1"/>
            </a:solidFill>
            <a:ln w="12700">
              <a:solidFill>
                <a:schemeClr val="accent1"/>
              </a:solidFill>
              <a:miter lim="800000"/>
              <a:headEnd/>
              <a:tailEnd/>
            </a:ln>
          </p:spPr>
          <p:txBody>
            <a:bodyPr wrap="none" anchor="ctr">
              <a:spAutoFit/>
            </a:bodyPr>
            <a:lstStyle/>
            <a:p>
              <a:endParaRPr lang="en-US"/>
            </a:p>
          </p:txBody>
        </p:sp>
        <p:sp>
          <p:nvSpPr>
            <p:cNvPr id="60433" name="Rectangle 29"/>
            <p:cNvSpPr>
              <a:spLocks noChangeArrowheads="1"/>
            </p:cNvSpPr>
            <p:nvPr/>
          </p:nvSpPr>
          <p:spPr bwMode="auto">
            <a:xfrm>
              <a:off x="2304" y="2784"/>
              <a:ext cx="720" cy="528"/>
            </a:xfrm>
            <a:prstGeom prst="rect">
              <a:avLst/>
            </a:prstGeom>
            <a:solidFill>
              <a:schemeClr val="bg1"/>
            </a:solidFill>
            <a:ln w="12700">
              <a:solidFill>
                <a:schemeClr val="bg1"/>
              </a:solidFill>
              <a:miter lim="800000"/>
              <a:headEnd/>
              <a:tailEnd/>
            </a:ln>
          </p:spPr>
          <p:txBody>
            <a:bodyPr wrap="none" anchor="ctr">
              <a:spAutoFit/>
            </a:bodyPr>
            <a:lstStyle/>
            <a:p>
              <a:endParaRPr lang="en-US"/>
            </a:p>
          </p:txBody>
        </p:sp>
      </p:grpSp>
      <p:grpSp>
        <p:nvGrpSpPr>
          <p:cNvPr id="8" name="Group 36"/>
          <p:cNvGrpSpPr>
            <a:grpSpLocks/>
          </p:cNvGrpSpPr>
          <p:nvPr/>
        </p:nvGrpSpPr>
        <p:grpSpPr bwMode="auto">
          <a:xfrm>
            <a:off x="4114800" y="2819400"/>
            <a:ext cx="3605213" cy="762000"/>
            <a:chOff x="2592" y="1776"/>
            <a:chExt cx="2271" cy="480"/>
          </a:xfrm>
        </p:grpSpPr>
        <p:grpSp>
          <p:nvGrpSpPr>
            <p:cNvPr id="60427" name="Group 34"/>
            <p:cNvGrpSpPr>
              <a:grpSpLocks/>
            </p:cNvGrpSpPr>
            <p:nvPr/>
          </p:nvGrpSpPr>
          <p:grpSpPr bwMode="auto">
            <a:xfrm>
              <a:off x="2592" y="1872"/>
              <a:ext cx="384" cy="384"/>
              <a:chOff x="2592" y="1872"/>
              <a:chExt cx="384" cy="384"/>
            </a:xfrm>
          </p:grpSpPr>
          <p:sp>
            <p:nvSpPr>
              <p:cNvPr id="60429" name="Line 32"/>
              <p:cNvSpPr>
                <a:spLocks noChangeShapeType="1"/>
              </p:cNvSpPr>
              <p:nvPr/>
            </p:nvSpPr>
            <p:spPr bwMode="auto">
              <a:xfrm flipH="1" flipV="1">
                <a:off x="2880" y="1872"/>
                <a:ext cx="96" cy="384"/>
              </a:xfrm>
              <a:prstGeom prst="line">
                <a:avLst/>
              </a:prstGeom>
              <a:noFill/>
              <a:ln w="12700">
                <a:solidFill>
                  <a:srgbClr val="FF0000"/>
                </a:solidFill>
                <a:round/>
                <a:headEnd/>
                <a:tailEnd type="triangle" w="med" len="med"/>
              </a:ln>
            </p:spPr>
            <p:txBody>
              <a:bodyPr wrap="none" anchor="ctr">
                <a:spAutoFit/>
              </a:bodyPr>
              <a:lstStyle/>
              <a:p>
                <a:endParaRPr lang="en-IN"/>
              </a:p>
            </p:txBody>
          </p:sp>
          <p:sp>
            <p:nvSpPr>
              <p:cNvPr id="60430" name="Line 33"/>
              <p:cNvSpPr>
                <a:spLocks noChangeShapeType="1"/>
              </p:cNvSpPr>
              <p:nvPr/>
            </p:nvSpPr>
            <p:spPr bwMode="auto">
              <a:xfrm flipH="1">
                <a:off x="2592" y="1872"/>
                <a:ext cx="48" cy="384"/>
              </a:xfrm>
              <a:prstGeom prst="line">
                <a:avLst/>
              </a:prstGeom>
              <a:noFill/>
              <a:ln w="12700">
                <a:solidFill>
                  <a:srgbClr val="FF0000"/>
                </a:solidFill>
                <a:round/>
                <a:headEnd/>
                <a:tailEnd type="triangle" w="med" len="med"/>
              </a:ln>
            </p:spPr>
            <p:txBody>
              <a:bodyPr wrap="none" anchor="ctr">
                <a:spAutoFit/>
              </a:bodyPr>
              <a:lstStyle/>
              <a:p>
                <a:endParaRPr lang="en-IN"/>
              </a:p>
            </p:txBody>
          </p:sp>
        </p:grpSp>
        <p:sp>
          <p:nvSpPr>
            <p:cNvPr id="51235" name="Text Box 35"/>
            <p:cNvSpPr txBox="1">
              <a:spLocks noChangeArrowheads="1"/>
            </p:cNvSpPr>
            <p:nvPr/>
          </p:nvSpPr>
          <p:spPr bwMode="auto">
            <a:xfrm>
              <a:off x="3264" y="1776"/>
              <a:ext cx="1599" cy="442"/>
            </a:xfrm>
            <a:prstGeom prst="rect">
              <a:avLst/>
            </a:prstGeom>
            <a:noFill/>
            <a:ln w="12700">
              <a:noFill/>
              <a:miter lim="800000"/>
              <a:headEnd/>
              <a:tailEnd/>
            </a:ln>
            <a:effectLst/>
          </p:spPr>
          <p:txBody>
            <a:bodyPr wrap="none" anchor="ctr">
              <a:spAutoFit/>
            </a:bodyPr>
            <a:lstStyle/>
            <a:p>
              <a:pPr algn="ctr">
                <a:defRPr/>
              </a:pPr>
              <a:r>
                <a:rPr lang="en-GB"/>
                <a:t>Demote root key and</a:t>
              </a:r>
            </a:p>
            <a:p>
              <a:pPr algn="ctr">
                <a:defRPr/>
              </a:pPr>
              <a:r>
                <a:rPr lang="en-GB"/>
                <a:t>promote leaf key</a:t>
              </a:r>
              <a:endParaRPr lang="en-GB" i="1">
                <a:effectLst>
                  <a:outerShdw blurRad="38100" dist="38100" dir="2700000" algn="tl">
                    <a:srgbClr val="C0C0C0"/>
                  </a:outerShdw>
                </a:effectLst>
              </a:endParaRPr>
            </a:p>
          </p:txBody>
        </p:sp>
      </p:grpSp>
      <p:sp>
        <p:nvSpPr>
          <p:cNvPr id="51237" name="Text Box 37"/>
          <p:cNvSpPr txBox="1">
            <a:spLocks noChangeArrowheads="1"/>
          </p:cNvSpPr>
          <p:nvPr/>
        </p:nvSpPr>
        <p:spPr bwMode="auto">
          <a:xfrm>
            <a:off x="5265738" y="5865813"/>
            <a:ext cx="3367087" cy="304800"/>
          </a:xfrm>
          <a:prstGeom prst="rect">
            <a:avLst/>
          </a:prstGeom>
          <a:noFill/>
          <a:ln w="12700">
            <a:noFill/>
            <a:miter lim="800000"/>
            <a:headEnd/>
            <a:tailEnd/>
          </a:ln>
          <a:effectLst/>
        </p:spPr>
        <p:txBody>
          <a:bodyPr wrap="none" anchor="ctr">
            <a:spAutoFit/>
          </a:bodyPr>
          <a:lstStyle/>
          <a:p>
            <a:pPr algn="ctr">
              <a:defRPr/>
            </a:pPr>
            <a:r>
              <a:rPr lang="en-GB" sz="1400" i="1"/>
              <a:t>Note when printed: this slide is animated</a:t>
            </a:r>
            <a:endParaRPr lang="en-GB" i="1">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3"/>
          <p:cNvSpPr>
            <a:spLocks noChangeArrowheads="1"/>
          </p:cNvSpPr>
          <p:nvPr/>
        </p:nvSpPr>
        <p:spPr bwMode="auto">
          <a:xfrm>
            <a:off x="3048000" y="3657600"/>
            <a:ext cx="1295400" cy="685800"/>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61443" name="Rectangle 2"/>
          <p:cNvSpPr>
            <a:spLocks noGrp="1" noChangeArrowheads="1"/>
          </p:cNvSpPr>
          <p:nvPr>
            <p:ph type="title"/>
          </p:nvPr>
        </p:nvSpPr>
        <p:spPr/>
        <p:txBody>
          <a:bodyPr/>
          <a:lstStyle/>
          <a:p>
            <a:r>
              <a:rPr lang="en-GB" smtClean="0"/>
              <a:t>Type #3: Enough siblings</a:t>
            </a:r>
          </a:p>
        </p:txBody>
      </p:sp>
      <p:sp>
        <p:nvSpPr>
          <p:cNvPr id="23" name="Date Placeholder 22"/>
          <p:cNvSpPr>
            <a:spLocks noGrp="1"/>
          </p:cNvSpPr>
          <p:nvPr>
            <p:ph type="dt" sz="quarter" idx="10"/>
          </p:nvPr>
        </p:nvSpPr>
        <p:spPr/>
        <p:txBody>
          <a:bodyPr/>
          <a:lstStyle/>
          <a:p>
            <a:pPr>
              <a:defRPr/>
            </a:pPr>
            <a:r>
              <a:rPr lang="en-US" smtClean="0"/>
              <a:t>Dept. Of  IT</a:t>
            </a:r>
            <a:endParaRPr lang="en-US"/>
          </a:p>
        </p:txBody>
      </p:sp>
      <p:sp>
        <p:nvSpPr>
          <p:cNvPr id="24" name="Footer Placeholder 23"/>
          <p:cNvSpPr>
            <a:spLocks noGrp="1"/>
          </p:cNvSpPr>
          <p:nvPr>
            <p:ph type="ftr" sz="quarter" idx="11"/>
          </p:nvPr>
        </p:nvSpPr>
        <p:spPr/>
        <p:txBody>
          <a:bodyPr/>
          <a:lstStyle/>
          <a:p>
            <a:pPr>
              <a:defRPr/>
            </a:pPr>
            <a:r>
              <a:rPr lang="en-US"/>
              <a:t>Data Structures</a:t>
            </a:r>
          </a:p>
        </p:txBody>
      </p:sp>
      <p:sp>
        <p:nvSpPr>
          <p:cNvPr id="25" name="Slide Number Placeholder 24"/>
          <p:cNvSpPr>
            <a:spLocks noGrp="1"/>
          </p:cNvSpPr>
          <p:nvPr>
            <p:ph type="sldNum" sz="quarter" idx="12"/>
          </p:nvPr>
        </p:nvSpPr>
        <p:spPr/>
        <p:txBody>
          <a:bodyPr/>
          <a:lstStyle/>
          <a:p>
            <a:pPr>
              <a:defRPr/>
            </a:pPr>
            <a:fld id="{1CC3CFD0-6F4B-4C68-B725-722267F7759C}" type="slidenum">
              <a:rPr lang="en-US"/>
              <a:pPr>
                <a:defRPr/>
              </a:pPr>
              <a:t>59</a:t>
            </a:fld>
            <a:endParaRPr lang="en-US"/>
          </a:p>
        </p:txBody>
      </p:sp>
      <p:sp>
        <p:nvSpPr>
          <p:cNvPr id="61447" name="Rectangle 5"/>
          <p:cNvSpPr>
            <a:spLocks noChangeArrowheads="1"/>
          </p:cNvSpPr>
          <p:nvPr/>
        </p:nvSpPr>
        <p:spPr bwMode="auto">
          <a:xfrm>
            <a:off x="3429000" y="2209800"/>
            <a:ext cx="1295400" cy="685800"/>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52230" name="Rectangle 6"/>
          <p:cNvSpPr>
            <a:spLocks noChangeArrowheads="1"/>
          </p:cNvSpPr>
          <p:nvPr/>
        </p:nvSpPr>
        <p:spPr bwMode="auto">
          <a:xfrm>
            <a:off x="3505200" y="2286000"/>
            <a:ext cx="533400" cy="533400"/>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12</a:t>
            </a:r>
          </a:p>
        </p:txBody>
      </p:sp>
      <p:sp>
        <p:nvSpPr>
          <p:cNvPr id="52231" name="Rectangle 7"/>
          <p:cNvSpPr>
            <a:spLocks noChangeArrowheads="1"/>
          </p:cNvSpPr>
          <p:nvPr/>
        </p:nvSpPr>
        <p:spPr bwMode="auto">
          <a:xfrm>
            <a:off x="3733800" y="3733800"/>
            <a:ext cx="533400" cy="533400"/>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29</a:t>
            </a:r>
          </a:p>
        </p:txBody>
      </p:sp>
      <p:sp>
        <p:nvSpPr>
          <p:cNvPr id="61450" name="Rectangle 9"/>
          <p:cNvSpPr>
            <a:spLocks noChangeArrowheads="1"/>
          </p:cNvSpPr>
          <p:nvPr/>
        </p:nvSpPr>
        <p:spPr bwMode="auto">
          <a:xfrm>
            <a:off x="1600200" y="3657600"/>
            <a:ext cx="1295400" cy="685800"/>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52234" name="Rectangle 10"/>
          <p:cNvSpPr>
            <a:spLocks noChangeArrowheads="1"/>
          </p:cNvSpPr>
          <p:nvPr/>
        </p:nvSpPr>
        <p:spPr bwMode="auto">
          <a:xfrm>
            <a:off x="1676400" y="3733800"/>
            <a:ext cx="533400" cy="533400"/>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7</a:t>
            </a:r>
          </a:p>
        </p:txBody>
      </p:sp>
      <p:sp>
        <p:nvSpPr>
          <p:cNvPr id="52235" name="Rectangle 11"/>
          <p:cNvSpPr>
            <a:spLocks noChangeArrowheads="1"/>
          </p:cNvSpPr>
          <p:nvPr/>
        </p:nvSpPr>
        <p:spPr bwMode="auto">
          <a:xfrm>
            <a:off x="2286000" y="3733800"/>
            <a:ext cx="533400" cy="533400"/>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9</a:t>
            </a:r>
          </a:p>
        </p:txBody>
      </p:sp>
      <p:sp>
        <p:nvSpPr>
          <p:cNvPr id="52238" name="Rectangle 14"/>
          <p:cNvSpPr>
            <a:spLocks noChangeArrowheads="1"/>
          </p:cNvSpPr>
          <p:nvPr/>
        </p:nvSpPr>
        <p:spPr bwMode="auto">
          <a:xfrm>
            <a:off x="3124200" y="3733800"/>
            <a:ext cx="533400" cy="533400"/>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15</a:t>
            </a:r>
          </a:p>
        </p:txBody>
      </p:sp>
      <p:sp>
        <p:nvSpPr>
          <p:cNvPr id="61454" name="Line 16"/>
          <p:cNvSpPr>
            <a:spLocks noChangeShapeType="1"/>
          </p:cNvSpPr>
          <p:nvPr/>
        </p:nvSpPr>
        <p:spPr bwMode="auto">
          <a:xfrm flipH="1">
            <a:off x="2895600" y="2895600"/>
            <a:ext cx="533400" cy="762000"/>
          </a:xfrm>
          <a:prstGeom prst="line">
            <a:avLst/>
          </a:prstGeom>
          <a:noFill/>
          <a:ln w="12700">
            <a:solidFill>
              <a:schemeClr val="tx1"/>
            </a:solidFill>
            <a:round/>
            <a:headEnd/>
            <a:tailEnd/>
          </a:ln>
        </p:spPr>
        <p:txBody>
          <a:bodyPr wrap="none" anchor="ctr"/>
          <a:lstStyle/>
          <a:p>
            <a:endParaRPr lang="en-IN"/>
          </a:p>
        </p:txBody>
      </p:sp>
      <p:sp>
        <p:nvSpPr>
          <p:cNvPr id="61455" name="Line 17"/>
          <p:cNvSpPr>
            <a:spLocks noChangeShapeType="1"/>
          </p:cNvSpPr>
          <p:nvPr/>
        </p:nvSpPr>
        <p:spPr bwMode="auto">
          <a:xfrm flipH="1">
            <a:off x="3886200" y="2895600"/>
            <a:ext cx="152400" cy="762000"/>
          </a:xfrm>
          <a:prstGeom prst="line">
            <a:avLst/>
          </a:prstGeom>
          <a:noFill/>
          <a:ln w="12700">
            <a:solidFill>
              <a:schemeClr val="tx1"/>
            </a:solidFill>
            <a:round/>
            <a:headEnd/>
            <a:tailEnd/>
          </a:ln>
        </p:spPr>
        <p:txBody>
          <a:bodyPr wrap="none" anchor="ctr"/>
          <a:lstStyle/>
          <a:p>
            <a:endParaRPr lang="en-IN"/>
          </a:p>
        </p:txBody>
      </p:sp>
      <p:sp>
        <p:nvSpPr>
          <p:cNvPr id="61456" name="Line 18"/>
          <p:cNvSpPr>
            <a:spLocks noChangeShapeType="1"/>
          </p:cNvSpPr>
          <p:nvPr/>
        </p:nvSpPr>
        <p:spPr bwMode="auto">
          <a:xfrm>
            <a:off x="4724400" y="2895600"/>
            <a:ext cx="381000" cy="762000"/>
          </a:xfrm>
          <a:prstGeom prst="line">
            <a:avLst/>
          </a:prstGeom>
          <a:noFill/>
          <a:ln w="12700">
            <a:solidFill>
              <a:schemeClr val="tx1"/>
            </a:solidFill>
            <a:round/>
            <a:headEnd/>
            <a:tailEnd/>
          </a:ln>
        </p:spPr>
        <p:txBody>
          <a:bodyPr wrap="none" anchor="ctr"/>
          <a:lstStyle/>
          <a:p>
            <a:endParaRPr lang="en-IN"/>
          </a:p>
        </p:txBody>
      </p:sp>
      <p:sp>
        <p:nvSpPr>
          <p:cNvPr id="52247" name="Rectangle 23"/>
          <p:cNvSpPr>
            <a:spLocks noChangeArrowheads="1"/>
          </p:cNvSpPr>
          <p:nvPr/>
        </p:nvSpPr>
        <p:spPr bwMode="auto">
          <a:xfrm>
            <a:off x="4114800" y="2286000"/>
            <a:ext cx="533400" cy="533400"/>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31</a:t>
            </a:r>
          </a:p>
        </p:txBody>
      </p:sp>
      <p:grpSp>
        <p:nvGrpSpPr>
          <p:cNvPr id="61458" name="Group 25"/>
          <p:cNvGrpSpPr>
            <a:grpSpLocks/>
          </p:cNvGrpSpPr>
          <p:nvPr/>
        </p:nvGrpSpPr>
        <p:grpSpPr bwMode="auto">
          <a:xfrm>
            <a:off x="5105400" y="3657600"/>
            <a:ext cx="1981200" cy="685800"/>
            <a:chOff x="3216" y="2304"/>
            <a:chExt cx="1248" cy="432"/>
          </a:xfrm>
        </p:grpSpPr>
        <p:sp>
          <p:nvSpPr>
            <p:cNvPr id="61460" name="Rectangle 20"/>
            <p:cNvSpPr>
              <a:spLocks noChangeArrowheads="1"/>
            </p:cNvSpPr>
            <p:nvPr/>
          </p:nvSpPr>
          <p:spPr bwMode="auto">
            <a:xfrm>
              <a:off x="3216" y="2304"/>
              <a:ext cx="1248" cy="432"/>
            </a:xfrm>
            <a:prstGeom prst="rect">
              <a:avLst/>
            </a:pr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52245" name="Rectangle 21"/>
            <p:cNvSpPr>
              <a:spLocks noChangeArrowheads="1"/>
            </p:cNvSpPr>
            <p:nvPr/>
          </p:nvSpPr>
          <p:spPr bwMode="auto">
            <a:xfrm>
              <a:off x="4080"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69</a:t>
              </a:r>
            </a:p>
          </p:txBody>
        </p:sp>
        <p:sp>
          <p:nvSpPr>
            <p:cNvPr id="52246" name="Rectangle 22"/>
            <p:cNvSpPr>
              <a:spLocks noChangeArrowheads="1"/>
            </p:cNvSpPr>
            <p:nvPr/>
          </p:nvSpPr>
          <p:spPr bwMode="auto">
            <a:xfrm>
              <a:off x="3648"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56</a:t>
              </a:r>
            </a:p>
          </p:txBody>
        </p:sp>
        <p:sp>
          <p:nvSpPr>
            <p:cNvPr id="52248" name="Rectangle 24"/>
            <p:cNvSpPr>
              <a:spLocks noChangeArrowheads="1"/>
            </p:cNvSpPr>
            <p:nvPr/>
          </p:nvSpPr>
          <p:spPr bwMode="auto">
            <a:xfrm>
              <a:off x="3264" y="2352"/>
              <a:ext cx="336"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ctr">
                <a:defRPr/>
              </a:pPr>
              <a:r>
                <a:rPr lang="en-GB" i="1">
                  <a:effectLst>
                    <a:outerShdw blurRad="38100" dist="38100" dir="2700000" algn="tl">
                      <a:srgbClr val="C0C0C0"/>
                    </a:outerShdw>
                  </a:effectLst>
                </a:rPr>
                <a:t>43</a:t>
              </a:r>
            </a:p>
          </p:txBody>
        </p:sp>
      </p:grpSp>
      <p:sp>
        <p:nvSpPr>
          <p:cNvPr id="52250" name="Text Box 26"/>
          <p:cNvSpPr txBox="1">
            <a:spLocks noChangeArrowheads="1"/>
          </p:cNvSpPr>
          <p:nvPr/>
        </p:nvSpPr>
        <p:spPr bwMode="auto">
          <a:xfrm>
            <a:off x="5265738" y="5865813"/>
            <a:ext cx="3367087" cy="304800"/>
          </a:xfrm>
          <a:prstGeom prst="rect">
            <a:avLst/>
          </a:prstGeom>
          <a:noFill/>
          <a:ln w="12700">
            <a:noFill/>
            <a:miter lim="800000"/>
            <a:headEnd/>
            <a:tailEnd/>
          </a:ln>
          <a:effectLst/>
        </p:spPr>
        <p:txBody>
          <a:bodyPr wrap="none" anchor="ctr">
            <a:spAutoFit/>
          </a:bodyPr>
          <a:lstStyle/>
          <a:p>
            <a:pPr algn="ctr">
              <a:defRPr/>
            </a:pPr>
            <a:r>
              <a:rPr lang="en-GB" sz="1400" i="1"/>
              <a:t>Note when printed: this slide is animated</a:t>
            </a:r>
            <a:endParaRPr lang="en-GB" i="1">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mtClean="0"/>
              <a:t>Heap Order Property</a:t>
            </a:r>
          </a:p>
        </p:txBody>
      </p:sp>
      <p:sp>
        <p:nvSpPr>
          <p:cNvPr id="157699" name="Rectangle 3"/>
          <p:cNvSpPr>
            <a:spLocks noGrp="1" noChangeArrowheads="1"/>
          </p:cNvSpPr>
          <p:nvPr>
            <p:ph idx="1"/>
          </p:nvPr>
        </p:nvSpPr>
        <p:spPr/>
        <p:txBody>
          <a:bodyPr/>
          <a:lstStyle/>
          <a:p>
            <a:endParaRPr lang="en-US" sz="2800" smtClean="0"/>
          </a:p>
          <a:p>
            <a:endParaRPr lang="en-US" sz="2800" smtClean="0"/>
          </a:p>
          <a:p>
            <a:endParaRPr lang="en-US" sz="2800" smtClean="0"/>
          </a:p>
          <a:p>
            <a:endParaRPr lang="en-US" sz="2800" smtClean="0"/>
          </a:p>
          <a:p>
            <a:endParaRPr lang="en-US" sz="2800" smtClean="0"/>
          </a:p>
          <a:p>
            <a:endParaRPr lang="en-US" sz="2800" smtClean="0"/>
          </a:p>
          <a:p>
            <a:r>
              <a:rPr lang="en-US" sz="2800" smtClean="0"/>
              <a:t>Duplicates are allowed</a:t>
            </a:r>
          </a:p>
          <a:p>
            <a:pPr>
              <a:buFont typeface="Arial" pitchFamily="34" charset="0"/>
              <a:buNone/>
            </a:pPr>
            <a:endParaRPr lang="en-US" sz="2800" smtClean="0"/>
          </a:p>
        </p:txBody>
      </p:sp>
      <p:sp>
        <p:nvSpPr>
          <p:cNvPr id="19" name="Date Placeholder 18"/>
          <p:cNvSpPr>
            <a:spLocks noGrp="1"/>
          </p:cNvSpPr>
          <p:nvPr>
            <p:ph type="dt" sz="quarter" idx="10"/>
          </p:nvPr>
        </p:nvSpPr>
        <p:spPr/>
        <p:txBody>
          <a:bodyPr/>
          <a:lstStyle/>
          <a:p>
            <a:pPr>
              <a:defRPr/>
            </a:pPr>
            <a:r>
              <a:rPr lang="en-US" smtClean="0"/>
              <a:t>Dept. Of  IT</a:t>
            </a:r>
            <a:endParaRPr lang="en-US"/>
          </a:p>
        </p:txBody>
      </p:sp>
      <p:sp>
        <p:nvSpPr>
          <p:cNvPr id="15368" name="Footer Placeholder 17"/>
          <p:cNvSpPr>
            <a:spLocks noGrp="1"/>
          </p:cNvSpPr>
          <p:nvPr>
            <p:ph type="ftr" sz="quarter" idx="11"/>
          </p:nvPr>
        </p:nvSpPr>
        <p:spPr/>
        <p:txBody>
          <a:bodyPr/>
          <a:lstStyle/>
          <a:p>
            <a:pPr>
              <a:defRPr/>
            </a:pPr>
            <a:r>
              <a:rPr lang="en-US"/>
              <a:t>Data Structures</a:t>
            </a:r>
          </a:p>
        </p:txBody>
      </p:sp>
      <p:sp>
        <p:nvSpPr>
          <p:cNvPr id="17" name="Slide Number Placeholder 16"/>
          <p:cNvSpPr>
            <a:spLocks noGrp="1"/>
          </p:cNvSpPr>
          <p:nvPr>
            <p:ph type="sldNum" sz="quarter" idx="12"/>
          </p:nvPr>
        </p:nvSpPr>
        <p:spPr/>
        <p:txBody>
          <a:bodyPr/>
          <a:lstStyle/>
          <a:p>
            <a:pPr>
              <a:defRPr/>
            </a:pPr>
            <a:fld id="{E89BF35B-AA10-4F72-9246-D28B35F8BE21}" type="slidenum">
              <a:rPr lang="en-US"/>
              <a:pPr>
                <a:defRPr/>
              </a:pPr>
              <a:t>6</a:t>
            </a:fld>
            <a:endParaRPr lang="en-US"/>
          </a:p>
        </p:txBody>
      </p:sp>
      <p:pic>
        <p:nvPicPr>
          <p:cNvPr id="8199" name="Picture 4" descr="binaryheap"/>
          <p:cNvPicPr>
            <a:picLocks noChangeAspect="1" noChangeArrowheads="1"/>
          </p:cNvPicPr>
          <p:nvPr/>
        </p:nvPicPr>
        <p:blipFill>
          <a:blip r:embed="rId3"/>
          <a:srcRect/>
          <a:stretch>
            <a:fillRect/>
          </a:stretch>
        </p:blipFill>
        <p:spPr bwMode="auto">
          <a:xfrm>
            <a:off x="2222500" y="1633538"/>
            <a:ext cx="3954463" cy="2857500"/>
          </a:xfrm>
          <a:prstGeom prst="rect">
            <a:avLst/>
          </a:prstGeom>
          <a:noFill/>
          <a:ln w="9525">
            <a:noFill/>
            <a:miter lim="800000"/>
            <a:headEnd/>
            <a:tailEnd/>
          </a:ln>
        </p:spPr>
      </p:pic>
      <p:sp>
        <p:nvSpPr>
          <p:cNvPr id="157701" name="AutoShape 5"/>
          <p:cNvSpPr>
            <a:spLocks/>
          </p:cNvSpPr>
          <p:nvPr/>
        </p:nvSpPr>
        <p:spPr bwMode="auto">
          <a:xfrm>
            <a:off x="6069013" y="1949450"/>
            <a:ext cx="1319212" cy="650875"/>
          </a:xfrm>
          <a:prstGeom prst="borderCallout1">
            <a:avLst>
              <a:gd name="adj1" fmla="val 17560"/>
              <a:gd name="adj2" fmla="val -5778"/>
              <a:gd name="adj3" fmla="val 9755"/>
              <a:gd name="adj4" fmla="val -90736"/>
            </a:avLst>
          </a:prstGeom>
          <a:solidFill>
            <a:schemeClr val="accent1"/>
          </a:solidFill>
          <a:ln w="9525">
            <a:solidFill>
              <a:schemeClr val="tx1"/>
            </a:solidFill>
            <a:miter lim="800000"/>
            <a:headEnd/>
            <a:tailEnd/>
          </a:ln>
        </p:spPr>
        <p:txBody>
          <a:bodyPr>
            <a:spAutoFit/>
          </a:bodyPr>
          <a:lstStyle/>
          <a:p>
            <a:r>
              <a:rPr lang="en-US" sz="1800"/>
              <a:t>Minimum element</a:t>
            </a:r>
          </a:p>
        </p:txBody>
      </p:sp>
      <p:grpSp>
        <p:nvGrpSpPr>
          <p:cNvPr id="2" name="Group 16"/>
          <p:cNvGrpSpPr>
            <a:grpSpLocks/>
          </p:cNvGrpSpPr>
          <p:nvPr/>
        </p:nvGrpSpPr>
        <p:grpSpPr bwMode="auto">
          <a:xfrm>
            <a:off x="2471738" y="2093913"/>
            <a:ext cx="3429000" cy="1989137"/>
            <a:chOff x="1557" y="1319"/>
            <a:chExt cx="2160" cy="1253"/>
          </a:xfrm>
        </p:grpSpPr>
        <p:sp>
          <p:nvSpPr>
            <p:cNvPr id="8202" name="Text Box 6"/>
            <p:cNvSpPr txBox="1">
              <a:spLocks noChangeArrowheads="1"/>
            </p:cNvSpPr>
            <p:nvPr/>
          </p:nvSpPr>
          <p:spPr bwMode="auto">
            <a:xfrm>
              <a:off x="2327" y="1319"/>
              <a:ext cx="195" cy="231"/>
            </a:xfrm>
            <a:prstGeom prst="rect">
              <a:avLst/>
            </a:prstGeom>
            <a:noFill/>
            <a:ln w="9525">
              <a:noFill/>
              <a:miter lim="800000"/>
              <a:headEnd/>
              <a:tailEnd/>
            </a:ln>
          </p:spPr>
          <p:txBody>
            <a:bodyPr wrap="none">
              <a:spAutoFit/>
            </a:bodyPr>
            <a:lstStyle/>
            <a:p>
              <a:r>
                <a:rPr lang="en-US" sz="1800">
                  <a:sym typeface="Symbol" pitchFamily="18" charset="2"/>
                </a:rPr>
                <a:t></a:t>
              </a:r>
              <a:endParaRPr lang="en-US" sz="1800"/>
            </a:p>
          </p:txBody>
        </p:sp>
        <p:sp>
          <p:nvSpPr>
            <p:cNvPr id="8203" name="Text Box 7"/>
            <p:cNvSpPr txBox="1">
              <a:spLocks noChangeArrowheads="1"/>
            </p:cNvSpPr>
            <p:nvPr/>
          </p:nvSpPr>
          <p:spPr bwMode="auto">
            <a:xfrm>
              <a:off x="3056" y="1357"/>
              <a:ext cx="195" cy="231"/>
            </a:xfrm>
            <a:prstGeom prst="rect">
              <a:avLst/>
            </a:prstGeom>
            <a:noFill/>
            <a:ln w="9525">
              <a:noFill/>
              <a:miter lim="800000"/>
              <a:headEnd/>
              <a:tailEnd/>
            </a:ln>
          </p:spPr>
          <p:txBody>
            <a:bodyPr wrap="none">
              <a:spAutoFit/>
            </a:bodyPr>
            <a:lstStyle/>
            <a:p>
              <a:r>
                <a:rPr lang="en-US" sz="1800">
                  <a:sym typeface="Symbol" pitchFamily="18" charset="2"/>
                </a:rPr>
                <a:t></a:t>
              </a:r>
              <a:endParaRPr lang="en-US" sz="1800"/>
            </a:p>
          </p:txBody>
        </p:sp>
        <p:sp>
          <p:nvSpPr>
            <p:cNvPr id="8204" name="Text Box 8"/>
            <p:cNvSpPr txBox="1">
              <a:spLocks noChangeArrowheads="1"/>
            </p:cNvSpPr>
            <p:nvPr/>
          </p:nvSpPr>
          <p:spPr bwMode="auto">
            <a:xfrm>
              <a:off x="1842" y="1830"/>
              <a:ext cx="195" cy="231"/>
            </a:xfrm>
            <a:prstGeom prst="rect">
              <a:avLst/>
            </a:prstGeom>
            <a:noFill/>
            <a:ln w="9525">
              <a:noFill/>
              <a:miter lim="800000"/>
              <a:headEnd/>
              <a:tailEnd/>
            </a:ln>
          </p:spPr>
          <p:txBody>
            <a:bodyPr wrap="none">
              <a:spAutoFit/>
            </a:bodyPr>
            <a:lstStyle/>
            <a:p>
              <a:r>
                <a:rPr lang="en-US" sz="1800">
                  <a:sym typeface="Symbol" pitchFamily="18" charset="2"/>
                </a:rPr>
                <a:t></a:t>
              </a:r>
              <a:endParaRPr lang="en-US" sz="1800"/>
            </a:p>
          </p:txBody>
        </p:sp>
        <p:sp>
          <p:nvSpPr>
            <p:cNvPr id="8205" name="Text Box 9"/>
            <p:cNvSpPr txBox="1">
              <a:spLocks noChangeArrowheads="1"/>
            </p:cNvSpPr>
            <p:nvPr/>
          </p:nvSpPr>
          <p:spPr bwMode="auto">
            <a:xfrm>
              <a:off x="2386" y="1800"/>
              <a:ext cx="195" cy="231"/>
            </a:xfrm>
            <a:prstGeom prst="rect">
              <a:avLst/>
            </a:prstGeom>
            <a:noFill/>
            <a:ln w="9525">
              <a:noFill/>
              <a:miter lim="800000"/>
              <a:headEnd/>
              <a:tailEnd/>
            </a:ln>
          </p:spPr>
          <p:txBody>
            <a:bodyPr wrap="none">
              <a:spAutoFit/>
            </a:bodyPr>
            <a:lstStyle/>
            <a:p>
              <a:r>
                <a:rPr lang="en-US" sz="1800">
                  <a:sym typeface="Symbol" pitchFamily="18" charset="2"/>
                </a:rPr>
                <a:t></a:t>
              </a:r>
              <a:endParaRPr lang="en-US" sz="1800"/>
            </a:p>
          </p:txBody>
        </p:sp>
        <p:sp>
          <p:nvSpPr>
            <p:cNvPr id="8206" name="Text Box 10"/>
            <p:cNvSpPr txBox="1">
              <a:spLocks noChangeArrowheads="1"/>
            </p:cNvSpPr>
            <p:nvPr/>
          </p:nvSpPr>
          <p:spPr bwMode="auto">
            <a:xfrm>
              <a:off x="3034" y="1823"/>
              <a:ext cx="195" cy="231"/>
            </a:xfrm>
            <a:prstGeom prst="rect">
              <a:avLst/>
            </a:prstGeom>
            <a:noFill/>
            <a:ln w="9525">
              <a:noFill/>
              <a:miter lim="800000"/>
              <a:headEnd/>
              <a:tailEnd/>
            </a:ln>
          </p:spPr>
          <p:txBody>
            <a:bodyPr wrap="none">
              <a:spAutoFit/>
            </a:bodyPr>
            <a:lstStyle/>
            <a:p>
              <a:r>
                <a:rPr lang="en-US" sz="1800">
                  <a:sym typeface="Symbol" pitchFamily="18" charset="2"/>
                </a:rPr>
                <a:t></a:t>
              </a:r>
              <a:endParaRPr lang="en-US" sz="1800"/>
            </a:p>
          </p:txBody>
        </p:sp>
        <p:sp>
          <p:nvSpPr>
            <p:cNvPr id="8207" name="Text Box 11"/>
            <p:cNvSpPr txBox="1">
              <a:spLocks noChangeArrowheads="1"/>
            </p:cNvSpPr>
            <p:nvPr/>
          </p:nvSpPr>
          <p:spPr bwMode="auto">
            <a:xfrm>
              <a:off x="3522" y="1829"/>
              <a:ext cx="195" cy="231"/>
            </a:xfrm>
            <a:prstGeom prst="rect">
              <a:avLst/>
            </a:prstGeom>
            <a:noFill/>
            <a:ln w="9525">
              <a:noFill/>
              <a:miter lim="800000"/>
              <a:headEnd/>
              <a:tailEnd/>
            </a:ln>
          </p:spPr>
          <p:txBody>
            <a:bodyPr wrap="none">
              <a:spAutoFit/>
            </a:bodyPr>
            <a:lstStyle/>
            <a:p>
              <a:r>
                <a:rPr lang="en-US" sz="1800">
                  <a:sym typeface="Symbol" pitchFamily="18" charset="2"/>
                </a:rPr>
                <a:t></a:t>
              </a:r>
              <a:endParaRPr lang="en-US" sz="1800"/>
            </a:p>
          </p:txBody>
        </p:sp>
        <p:sp>
          <p:nvSpPr>
            <p:cNvPr id="8208" name="Text Box 12"/>
            <p:cNvSpPr txBox="1">
              <a:spLocks noChangeArrowheads="1"/>
            </p:cNvSpPr>
            <p:nvPr/>
          </p:nvSpPr>
          <p:spPr bwMode="auto">
            <a:xfrm>
              <a:off x="1557" y="2324"/>
              <a:ext cx="195" cy="231"/>
            </a:xfrm>
            <a:prstGeom prst="rect">
              <a:avLst/>
            </a:prstGeom>
            <a:noFill/>
            <a:ln w="9525">
              <a:noFill/>
              <a:miter lim="800000"/>
              <a:headEnd/>
              <a:tailEnd/>
            </a:ln>
          </p:spPr>
          <p:txBody>
            <a:bodyPr wrap="none">
              <a:spAutoFit/>
            </a:bodyPr>
            <a:lstStyle/>
            <a:p>
              <a:r>
                <a:rPr lang="en-US" sz="1800">
                  <a:sym typeface="Symbol" pitchFamily="18" charset="2"/>
                </a:rPr>
                <a:t></a:t>
              </a:r>
              <a:endParaRPr lang="en-US" sz="1800"/>
            </a:p>
          </p:txBody>
        </p:sp>
        <p:sp>
          <p:nvSpPr>
            <p:cNvPr id="8209" name="Text Box 13"/>
            <p:cNvSpPr txBox="1">
              <a:spLocks noChangeArrowheads="1"/>
            </p:cNvSpPr>
            <p:nvPr/>
          </p:nvSpPr>
          <p:spPr bwMode="auto">
            <a:xfrm>
              <a:off x="1915" y="2296"/>
              <a:ext cx="195" cy="231"/>
            </a:xfrm>
            <a:prstGeom prst="rect">
              <a:avLst/>
            </a:prstGeom>
            <a:noFill/>
            <a:ln w="9525">
              <a:noFill/>
              <a:miter lim="800000"/>
              <a:headEnd/>
              <a:tailEnd/>
            </a:ln>
          </p:spPr>
          <p:txBody>
            <a:bodyPr wrap="none">
              <a:spAutoFit/>
            </a:bodyPr>
            <a:lstStyle/>
            <a:p>
              <a:r>
                <a:rPr lang="en-US" sz="1800">
                  <a:sym typeface="Symbol" pitchFamily="18" charset="2"/>
                </a:rPr>
                <a:t></a:t>
              </a:r>
              <a:endParaRPr lang="en-US" sz="1800"/>
            </a:p>
          </p:txBody>
        </p:sp>
        <p:sp>
          <p:nvSpPr>
            <p:cNvPr id="8210" name="Text Box 14"/>
            <p:cNvSpPr txBox="1">
              <a:spLocks noChangeArrowheads="1"/>
            </p:cNvSpPr>
            <p:nvPr/>
          </p:nvSpPr>
          <p:spPr bwMode="auto">
            <a:xfrm>
              <a:off x="2293" y="2325"/>
              <a:ext cx="195" cy="231"/>
            </a:xfrm>
            <a:prstGeom prst="rect">
              <a:avLst/>
            </a:prstGeom>
            <a:noFill/>
            <a:ln w="9525">
              <a:noFill/>
              <a:miter lim="800000"/>
              <a:headEnd/>
              <a:tailEnd/>
            </a:ln>
          </p:spPr>
          <p:txBody>
            <a:bodyPr wrap="none">
              <a:spAutoFit/>
            </a:bodyPr>
            <a:lstStyle/>
            <a:p>
              <a:r>
                <a:rPr lang="en-US" sz="1800">
                  <a:sym typeface="Symbol" pitchFamily="18" charset="2"/>
                </a:rPr>
                <a:t></a:t>
              </a:r>
              <a:endParaRPr lang="en-US" sz="1800"/>
            </a:p>
          </p:txBody>
        </p:sp>
        <p:sp>
          <p:nvSpPr>
            <p:cNvPr id="8211" name="Text Box 15"/>
            <p:cNvSpPr txBox="1">
              <a:spLocks noChangeArrowheads="1"/>
            </p:cNvSpPr>
            <p:nvPr/>
          </p:nvSpPr>
          <p:spPr bwMode="auto">
            <a:xfrm>
              <a:off x="2629" y="2341"/>
              <a:ext cx="195" cy="231"/>
            </a:xfrm>
            <a:prstGeom prst="rect">
              <a:avLst/>
            </a:prstGeom>
            <a:noFill/>
            <a:ln w="9525">
              <a:noFill/>
              <a:miter lim="800000"/>
              <a:headEnd/>
              <a:tailEnd/>
            </a:ln>
          </p:spPr>
          <p:txBody>
            <a:bodyPr wrap="none">
              <a:spAutoFit/>
            </a:bodyPr>
            <a:lstStyle/>
            <a:p>
              <a:r>
                <a:rPr lang="en-US" sz="1800">
                  <a:sym typeface="Symbol" pitchFamily="18" charset="2"/>
                </a:rPr>
                <a:t></a:t>
              </a:r>
              <a:endParaRPr lang="en-US" sz="180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7701"/>
                                        </p:tgtEl>
                                        <p:attrNameLst>
                                          <p:attrName>style.visibility</p:attrName>
                                        </p:attrNameLst>
                                      </p:cBhvr>
                                      <p:to>
                                        <p:strVal val="visible"/>
                                      </p:to>
                                    </p:set>
                                    <p:animEffect transition="in" filter="blinds(horizontal)">
                                      <p:cBhvr>
                                        <p:cTn id="12" dur="500"/>
                                        <p:tgtEl>
                                          <p:spTgt spid="15770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7699">
                                            <p:txEl>
                                              <p:pRg st="6" end="6"/>
                                            </p:txEl>
                                          </p:spTgt>
                                        </p:tgtEl>
                                        <p:attrNameLst>
                                          <p:attrName>style.visibility</p:attrName>
                                        </p:attrNameLst>
                                      </p:cBhvr>
                                      <p:to>
                                        <p:strVal val="visible"/>
                                      </p:to>
                                    </p:set>
                                    <p:animEffect transition="in" filter="blinds(horizontal)">
                                      <p:cBhvr>
                                        <p:cTn id="17" dur="500"/>
                                        <p:tgtEl>
                                          <p:spTgt spid="1576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9" grpId="0" build="p"/>
      <p:bldP spid="157701"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GB" smtClean="0"/>
              <a:t>Exercise in Removal from a B-Tree</a:t>
            </a:r>
          </a:p>
        </p:txBody>
      </p:sp>
      <p:sp>
        <p:nvSpPr>
          <p:cNvPr id="62467" name="Rectangle 3"/>
          <p:cNvSpPr>
            <a:spLocks noGrp="1" noChangeArrowheads="1"/>
          </p:cNvSpPr>
          <p:nvPr>
            <p:ph idx="1"/>
          </p:nvPr>
        </p:nvSpPr>
        <p:spPr/>
        <p:txBody>
          <a:bodyPr/>
          <a:lstStyle/>
          <a:p>
            <a:r>
              <a:rPr lang="en-GB" smtClean="0"/>
              <a:t>Given 5-way B-tree created by these data (last exercise):</a:t>
            </a:r>
          </a:p>
          <a:p>
            <a:r>
              <a:rPr lang="en-GB" smtClean="0"/>
              <a:t>3, 7, 9, 23, 45, 1, 5, 14, 25, 24, 13, 11, 8, 19, 4, 31, 35, 56</a:t>
            </a:r>
          </a:p>
          <a:p>
            <a:endParaRPr lang="en-GB" smtClean="0"/>
          </a:p>
          <a:p>
            <a:r>
              <a:rPr lang="en-GB" smtClean="0"/>
              <a:t>Add these further keys: 2, 6,12</a:t>
            </a:r>
          </a:p>
          <a:p>
            <a:endParaRPr lang="en-GB" smtClean="0"/>
          </a:p>
          <a:p>
            <a:r>
              <a:rPr lang="en-GB" smtClean="0"/>
              <a:t>Delete these keys: 4, 5, 7, 3, 14</a:t>
            </a:r>
          </a:p>
          <a:p>
            <a:endParaRPr lang="en-GB" smtClean="0"/>
          </a:p>
          <a:p>
            <a:pPr>
              <a:buFont typeface="Arial" pitchFamily="34" charset="0"/>
              <a:buNone/>
            </a:pPr>
            <a:r>
              <a:rPr lang="en-GB" smtClean="0"/>
              <a:t> </a:t>
            </a:r>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7" name="Footer Placeholder 6"/>
          <p:cNvSpPr>
            <a:spLocks noGrp="1"/>
          </p:cNvSpPr>
          <p:nvPr>
            <p:ph type="ftr" sz="quarter" idx="11"/>
          </p:nvPr>
        </p:nvSpPr>
        <p:spPr/>
        <p:txBody>
          <a:bodyPr/>
          <a:lstStyle/>
          <a:p>
            <a:pPr>
              <a:defRPr/>
            </a:pPr>
            <a:r>
              <a:rPr lang="en-US"/>
              <a:t>Data Structures</a:t>
            </a:r>
          </a:p>
        </p:txBody>
      </p:sp>
      <p:sp>
        <p:nvSpPr>
          <p:cNvPr id="8" name="Slide Number Placeholder 7"/>
          <p:cNvSpPr>
            <a:spLocks noGrp="1"/>
          </p:cNvSpPr>
          <p:nvPr>
            <p:ph type="sldNum" sz="quarter" idx="12"/>
          </p:nvPr>
        </p:nvSpPr>
        <p:spPr/>
        <p:txBody>
          <a:bodyPr/>
          <a:lstStyle/>
          <a:p>
            <a:pPr>
              <a:defRPr/>
            </a:pPr>
            <a:fld id="{950D2466-19EA-4068-8614-59C440D703E2}" type="slidenum">
              <a:rPr lang="en-US"/>
              <a:pPr>
                <a:defRPr/>
              </a:pPr>
              <a:t>60</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Binary Heap Example</a:t>
            </a:r>
          </a:p>
        </p:txBody>
      </p:sp>
      <p:sp>
        <p:nvSpPr>
          <p:cNvPr id="11" name="Date Placeholder 10"/>
          <p:cNvSpPr>
            <a:spLocks noGrp="1"/>
          </p:cNvSpPr>
          <p:nvPr>
            <p:ph type="dt" sz="quarter" idx="10"/>
          </p:nvPr>
        </p:nvSpPr>
        <p:spPr/>
        <p:txBody>
          <a:bodyPr/>
          <a:lstStyle/>
          <a:p>
            <a:pPr>
              <a:defRPr/>
            </a:pPr>
            <a:r>
              <a:rPr lang="en-US" smtClean="0"/>
              <a:t>Dept. Of  IT</a:t>
            </a:r>
            <a:endParaRPr lang="en-US"/>
          </a:p>
        </p:txBody>
      </p:sp>
      <p:sp>
        <p:nvSpPr>
          <p:cNvPr id="13321" name="Footer Placeholder 8"/>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E269F2DA-CC8B-4223-A57D-3FF2202CD4D7}" type="slidenum">
              <a:rPr lang="en-US"/>
              <a:pPr>
                <a:defRPr/>
              </a:pPr>
              <a:t>7</a:t>
            </a:fld>
            <a:endParaRPr lang="en-US"/>
          </a:p>
        </p:txBody>
      </p:sp>
      <p:pic>
        <p:nvPicPr>
          <p:cNvPr id="9222" name="Picture 4" descr="fig06_02.gif"/>
          <p:cNvPicPr>
            <a:picLocks noChangeAspect="1"/>
          </p:cNvPicPr>
          <p:nvPr/>
        </p:nvPicPr>
        <p:blipFill>
          <a:blip r:embed="rId3"/>
          <a:srcRect/>
          <a:stretch>
            <a:fillRect/>
          </a:stretch>
        </p:blipFill>
        <p:spPr bwMode="auto">
          <a:xfrm>
            <a:off x="1981200" y="1905000"/>
            <a:ext cx="4510088" cy="2755900"/>
          </a:xfrm>
          <a:prstGeom prst="rect">
            <a:avLst/>
          </a:prstGeom>
          <a:noFill/>
          <a:ln w="9525">
            <a:noFill/>
            <a:miter lim="800000"/>
            <a:headEnd/>
            <a:tailEnd/>
          </a:ln>
        </p:spPr>
      </p:pic>
      <p:pic>
        <p:nvPicPr>
          <p:cNvPr id="12293" name="Picture 5" descr="fig06_03.gif"/>
          <p:cNvPicPr>
            <a:picLocks noChangeAspect="1"/>
          </p:cNvPicPr>
          <p:nvPr/>
        </p:nvPicPr>
        <p:blipFill>
          <a:blip r:embed="rId4"/>
          <a:srcRect/>
          <a:stretch>
            <a:fillRect/>
          </a:stretch>
        </p:blipFill>
        <p:spPr bwMode="auto">
          <a:xfrm>
            <a:off x="762000" y="5380038"/>
            <a:ext cx="7500938" cy="714375"/>
          </a:xfrm>
          <a:prstGeom prst="rect">
            <a:avLst/>
          </a:prstGeom>
          <a:noFill/>
          <a:ln w="9525">
            <a:noFill/>
            <a:miter lim="800000"/>
            <a:headEnd/>
            <a:tailEnd/>
          </a:ln>
        </p:spPr>
      </p:pic>
      <p:sp>
        <p:nvSpPr>
          <p:cNvPr id="12294" name="AutoShape 6"/>
          <p:cNvSpPr>
            <a:spLocks/>
          </p:cNvSpPr>
          <p:nvPr/>
        </p:nvSpPr>
        <p:spPr bwMode="auto">
          <a:xfrm>
            <a:off x="6750050" y="2938463"/>
            <a:ext cx="1700213" cy="925512"/>
          </a:xfrm>
          <a:prstGeom prst="borderCallout1">
            <a:avLst>
              <a:gd name="adj1" fmla="val -8231"/>
              <a:gd name="adj2" fmla="val 93278"/>
              <a:gd name="adj3" fmla="val -8231"/>
              <a:gd name="adj4" fmla="val -45287"/>
            </a:avLst>
          </a:prstGeom>
          <a:solidFill>
            <a:schemeClr val="accent1"/>
          </a:solidFill>
          <a:ln w="9525">
            <a:solidFill>
              <a:schemeClr val="tx1"/>
            </a:solidFill>
            <a:miter lim="800000"/>
            <a:headEnd/>
            <a:tailEnd/>
          </a:ln>
        </p:spPr>
        <p:txBody>
          <a:bodyPr>
            <a:spAutoFit/>
          </a:bodyPr>
          <a:lstStyle/>
          <a:p>
            <a:r>
              <a:rPr lang="en-US" sz="1800"/>
              <a:t>Every level (except last) saturated</a:t>
            </a:r>
          </a:p>
        </p:txBody>
      </p:sp>
      <p:sp>
        <p:nvSpPr>
          <p:cNvPr id="12295" name="Text Box 7"/>
          <p:cNvSpPr txBox="1">
            <a:spLocks noChangeArrowheads="1"/>
          </p:cNvSpPr>
          <p:nvPr/>
        </p:nvSpPr>
        <p:spPr bwMode="auto">
          <a:xfrm>
            <a:off x="715963" y="4991100"/>
            <a:ext cx="2319337" cy="366713"/>
          </a:xfrm>
          <a:prstGeom prst="rect">
            <a:avLst/>
          </a:prstGeom>
          <a:noFill/>
          <a:ln w="9525">
            <a:noFill/>
            <a:miter lim="800000"/>
            <a:headEnd/>
            <a:tailEnd/>
          </a:ln>
        </p:spPr>
        <p:txBody>
          <a:bodyPr wrap="none">
            <a:spAutoFit/>
          </a:bodyPr>
          <a:lstStyle/>
          <a:p>
            <a:r>
              <a:rPr lang="en-US" sz="1800" u="sng"/>
              <a:t>Array representation:</a:t>
            </a:r>
            <a:endParaRPr lang="en-US" sz="1800"/>
          </a:p>
        </p:txBody>
      </p:sp>
      <p:sp>
        <p:nvSpPr>
          <p:cNvPr id="9226" name="Text Box 9"/>
          <p:cNvSpPr txBox="1">
            <a:spLocks noChangeArrowheads="1"/>
          </p:cNvSpPr>
          <p:nvPr/>
        </p:nvSpPr>
        <p:spPr bwMode="auto">
          <a:xfrm>
            <a:off x="773113" y="2162175"/>
            <a:ext cx="736600" cy="366713"/>
          </a:xfrm>
          <a:prstGeom prst="rect">
            <a:avLst/>
          </a:prstGeom>
          <a:noFill/>
          <a:ln w="9525">
            <a:noFill/>
            <a:miter lim="800000"/>
            <a:headEnd/>
            <a:tailEnd/>
          </a:ln>
        </p:spPr>
        <p:txBody>
          <a:bodyPr wrap="none">
            <a:spAutoFit/>
          </a:bodyPr>
          <a:lstStyle/>
          <a:p>
            <a:r>
              <a:rPr lang="en-US" sz="1800" u="sng"/>
              <a:t>N=10</a:t>
            </a:r>
            <a:endParaRPr lang="en-US" sz="1800"/>
          </a:p>
        </p:txBody>
      </p:sp>
      <p:sp>
        <p:nvSpPr>
          <p:cNvPr id="10" name="Freeform 9"/>
          <p:cNvSpPr>
            <a:spLocks/>
          </p:cNvSpPr>
          <p:nvPr/>
        </p:nvSpPr>
        <p:spPr bwMode="auto">
          <a:xfrm>
            <a:off x="1819275" y="2084388"/>
            <a:ext cx="5019675" cy="2405062"/>
          </a:xfrm>
          <a:custGeom>
            <a:avLst/>
            <a:gdLst>
              <a:gd name="T0" fmla="*/ 2522975 w 5019813"/>
              <a:gd name="T1" fmla="*/ 18299 h 2404872"/>
              <a:gd name="T2" fmla="*/ 2906913 w 5019813"/>
              <a:gd name="T3" fmla="*/ 9155 h 2404872"/>
              <a:gd name="T4" fmla="*/ 2989186 w 5019813"/>
              <a:gd name="T5" fmla="*/ 73218 h 2404872"/>
              <a:gd name="T6" fmla="*/ 2943467 w 5019813"/>
              <a:gd name="T7" fmla="*/ 146436 h 2404872"/>
              <a:gd name="T8" fmla="*/ 2678379 w 5019813"/>
              <a:gd name="T9" fmla="*/ 219643 h 2404872"/>
              <a:gd name="T10" fmla="*/ 2468133 w 5019813"/>
              <a:gd name="T11" fmla="*/ 256252 h 2404872"/>
              <a:gd name="T12" fmla="*/ 2376715 w 5019813"/>
              <a:gd name="T13" fmla="*/ 283706 h 2404872"/>
              <a:gd name="T14" fmla="*/ 1627137 w 5019813"/>
              <a:gd name="T15" fmla="*/ 302016 h 2404872"/>
              <a:gd name="T16" fmla="*/ 1526586 w 5019813"/>
              <a:gd name="T17" fmla="*/ 320315 h 2404872"/>
              <a:gd name="T18" fmla="*/ 1471744 w 5019813"/>
              <a:gd name="T19" fmla="*/ 356924 h 2404872"/>
              <a:gd name="T20" fmla="*/ 1325484 w 5019813"/>
              <a:gd name="T21" fmla="*/ 411832 h 2404872"/>
              <a:gd name="T22" fmla="*/ 1188368 w 5019813"/>
              <a:gd name="T23" fmla="*/ 530814 h 2404872"/>
              <a:gd name="T24" fmla="*/ 1151803 w 5019813"/>
              <a:gd name="T25" fmla="*/ 613176 h 2404872"/>
              <a:gd name="T26" fmla="*/ 1170080 w 5019813"/>
              <a:gd name="T27" fmla="*/ 741304 h 2404872"/>
              <a:gd name="T28" fmla="*/ 1261498 w 5019813"/>
              <a:gd name="T29" fmla="*/ 787066 h 2404872"/>
              <a:gd name="T30" fmla="*/ 1800829 w 5019813"/>
              <a:gd name="T31" fmla="*/ 805373 h 2404872"/>
              <a:gd name="T32" fmla="*/ 2906913 w 5019813"/>
              <a:gd name="T33" fmla="*/ 768767 h 2404872"/>
              <a:gd name="T34" fmla="*/ 3144590 w 5019813"/>
              <a:gd name="T35" fmla="*/ 732158 h 2404872"/>
              <a:gd name="T36" fmla="*/ 3382247 w 5019813"/>
              <a:gd name="T37" fmla="*/ 704704 h 2404872"/>
              <a:gd name="T38" fmla="*/ 3985575 w 5019813"/>
              <a:gd name="T39" fmla="*/ 704704 h 2404872"/>
              <a:gd name="T40" fmla="*/ 4013006 w 5019813"/>
              <a:gd name="T41" fmla="*/ 759612 h 2404872"/>
              <a:gd name="T42" fmla="*/ 4040417 w 5019813"/>
              <a:gd name="T43" fmla="*/ 915192 h 2404872"/>
              <a:gd name="T44" fmla="*/ 3930732 w 5019813"/>
              <a:gd name="T45" fmla="*/ 970100 h 2404872"/>
              <a:gd name="T46" fmla="*/ 3729630 w 5019813"/>
              <a:gd name="T47" fmla="*/ 1061628 h 2404872"/>
              <a:gd name="T48" fmla="*/ 3656500 w 5019813"/>
              <a:gd name="T49" fmla="*/ 1089082 h 2404872"/>
              <a:gd name="T50" fmla="*/ 3537651 w 5019813"/>
              <a:gd name="T51" fmla="*/ 1116536 h 2404872"/>
              <a:gd name="T52" fmla="*/ 2404146 w 5019813"/>
              <a:gd name="T53" fmla="*/ 1153145 h 2404872"/>
              <a:gd name="T54" fmla="*/ 447924 w 5019813"/>
              <a:gd name="T55" fmla="*/ 1208053 h 2404872"/>
              <a:gd name="T56" fmla="*/ 447924 w 5019813"/>
              <a:gd name="T57" fmla="*/ 1281271 h 2404872"/>
              <a:gd name="T58" fmla="*/ 566763 w 5019813"/>
              <a:gd name="T59" fmla="*/ 1381943 h 2404872"/>
              <a:gd name="T60" fmla="*/ 767865 w 5019813"/>
              <a:gd name="T61" fmla="*/ 1500914 h 2404872"/>
              <a:gd name="T62" fmla="*/ 840995 w 5019813"/>
              <a:gd name="T63" fmla="*/ 1528379 h 2404872"/>
              <a:gd name="T64" fmla="*/ 2468133 w 5019813"/>
              <a:gd name="T65" fmla="*/ 1528379 h 2404872"/>
              <a:gd name="T66" fmla="*/ 2760653 w 5019813"/>
              <a:gd name="T67" fmla="*/ 1510069 h 2404872"/>
              <a:gd name="T68" fmla="*/ 2897769 w 5019813"/>
              <a:gd name="T69" fmla="*/ 1491770 h 2404872"/>
              <a:gd name="T70" fmla="*/ 3482809 w 5019813"/>
              <a:gd name="T71" fmla="*/ 1464313 h 2404872"/>
              <a:gd name="T72" fmla="*/ 3674767 w 5019813"/>
              <a:gd name="T73" fmla="*/ 1446006 h 2404872"/>
              <a:gd name="T74" fmla="*/ 4067848 w 5019813"/>
              <a:gd name="T75" fmla="*/ 1418552 h 2404872"/>
              <a:gd name="T76" fmla="*/ 4762574 w 5019813"/>
              <a:gd name="T77" fmla="*/ 1583287 h 2404872"/>
              <a:gd name="T78" fmla="*/ 4972840 w 5019813"/>
              <a:gd name="T79" fmla="*/ 1738867 h 2404872"/>
              <a:gd name="T80" fmla="*/ 4872259 w 5019813"/>
              <a:gd name="T81" fmla="*/ 1812085 h 2404872"/>
              <a:gd name="T82" fmla="*/ 4762574 w 5019813"/>
              <a:gd name="T83" fmla="*/ 1866993 h 2404872"/>
              <a:gd name="T84" fmla="*/ 4625458 w 5019813"/>
              <a:gd name="T85" fmla="*/ 1940211 h 2404872"/>
              <a:gd name="T86" fmla="*/ 4360369 w 5019813"/>
              <a:gd name="T87" fmla="*/ 1958510 h 2404872"/>
              <a:gd name="T88" fmla="*/ 3885013 w 5019813"/>
              <a:gd name="T89" fmla="*/ 1995119 h 2404872"/>
              <a:gd name="T90" fmla="*/ 2861214 w 5019813"/>
              <a:gd name="T91" fmla="*/ 1995119 h 2404872"/>
              <a:gd name="T92" fmla="*/ 2632680 w 5019813"/>
              <a:gd name="T93" fmla="*/ 1967665 h 2404872"/>
              <a:gd name="T94" fmla="*/ 2248743 w 5019813"/>
              <a:gd name="T95" fmla="*/ 1949366 h 2404872"/>
              <a:gd name="T96" fmla="*/ 932402 w 5019813"/>
              <a:gd name="T97" fmla="*/ 1931056 h 2404872"/>
              <a:gd name="T98" fmla="*/ 127972 w 5019813"/>
              <a:gd name="T99" fmla="*/ 1940211 h 2404872"/>
              <a:gd name="T100" fmla="*/ 27421 w 5019813"/>
              <a:gd name="T101" fmla="*/ 2004274 h 2404872"/>
              <a:gd name="T102" fmla="*/ 9144 w 5019813"/>
              <a:gd name="T103" fmla="*/ 2086636 h 2404872"/>
              <a:gd name="T104" fmla="*/ 109695 w 5019813"/>
              <a:gd name="T105" fmla="*/ 2187309 h 2404872"/>
              <a:gd name="T106" fmla="*/ 182825 w 5019813"/>
              <a:gd name="T107" fmla="*/ 2223928 h 2404872"/>
              <a:gd name="T108" fmla="*/ 246811 w 5019813"/>
              <a:gd name="T109" fmla="*/ 2260527 h 2404872"/>
              <a:gd name="T110" fmla="*/ 338229 w 5019813"/>
              <a:gd name="T111" fmla="*/ 2306290 h 2404872"/>
              <a:gd name="T112" fmla="*/ 566763 w 5019813"/>
              <a:gd name="T113" fmla="*/ 2388653 h 2404872"/>
              <a:gd name="T114" fmla="*/ 1590572 w 5019813"/>
              <a:gd name="T115" fmla="*/ 2397797 h 2404872"/>
              <a:gd name="T116" fmla="*/ 1819106 w 5019813"/>
              <a:gd name="T117" fmla="*/ 2379508 h 2404872"/>
              <a:gd name="T118" fmla="*/ 2093349 w 5019813"/>
              <a:gd name="T119" fmla="*/ 2352054 h 2404872"/>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5019813"/>
              <a:gd name="T181" fmla="*/ 0 h 2404872"/>
              <a:gd name="T182" fmla="*/ 5019813 w 5019813"/>
              <a:gd name="T183" fmla="*/ 2404872 h 2404872"/>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5019813" h="2404872">
                <a:moveTo>
                  <a:pt x="2267712" y="36576"/>
                </a:moveTo>
                <a:lnTo>
                  <a:pt x="2523744" y="18288"/>
                </a:lnTo>
                <a:lnTo>
                  <a:pt x="2825496" y="0"/>
                </a:lnTo>
                <a:cubicBezTo>
                  <a:pt x="2852928" y="3048"/>
                  <a:pt x="2880433" y="5496"/>
                  <a:pt x="2907792" y="9144"/>
                </a:cubicBezTo>
                <a:cubicBezTo>
                  <a:pt x="2926170" y="11594"/>
                  <a:pt x="2946073" y="9997"/>
                  <a:pt x="2962656" y="18288"/>
                </a:cubicBezTo>
                <a:cubicBezTo>
                  <a:pt x="2976837" y="25378"/>
                  <a:pt x="2985760" y="60169"/>
                  <a:pt x="2990088" y="73152"/>
                </a:cubicBezTo>
                <a:cubicBezTo>
                  <a:pt x="2987040" y="94488"/>
                  <a:pt x="2992367" y="118883"/>
                  <a:pt x="2980944" y="137160"/>
                </a:cubicBezTo>
                <a:cubicBezTo>
                  <a:pt x="2974283" y="147817"/>
                  <a:pt x="2956036" y="141637"/>
                  <a:pt x="2944368" y="146304"/>
                </a:cubicBezTo>
                <a:cubicBezTo>
                  <a:pt x="2925384" y="153898"/>
                  <a:pt x="2908118" y="165275"/>
                  <a:pt x="2889504" y="173736"/>
                </a:cubicBezTo>
                <a:cubicBezTo>
                  <a:pt x="2807442" y="211037"/>
                  <a:pt x="2808126" y="194897"/>
                  <a:pt x="2679192" y="219456"/>
                </a:cubicBezTo>
                <a:cubicBezTo>
                  <a:pt x="2669724" y="221260"/>
                  <a:pt x="2661185" y="226580"/>
                  <a:pt x="2651760" y="228600"/>
                </a:cubicBezTo>
                <a:cubicBezTo>
                  <a:pt x="2564218" y="247359"/>
                  <a:pt x="2552488" y="246742"/>
                  <a:pt x="2468880" y="256032"/>
                </a:cubicBezTo>
                <a:lnTo>
                  <a:pt x="2404872" y="274320"/>
                </a:lnTo>
                <a:cubicBezTo>
                  <a:pt x="2395640" y="277090"/>
                  <a:pt x="2386947" y="281879"/>
                  <a:pt x="2377440" y="283464"/>
                </a:cubicBezTo>
                <a:cubicBezTo>
                  <a:pt x="2350215" y="288002"/>
                  <a:pt x="2322737" y="291935"/>
                  <a:pt x="2295144" y="292608"/>
                </a:cubicBezTo>
                <a:cubicBezTo>
                  <a:pt x="2072685" y="298034"/>
                  <a:pt x="1850136" y="298704"/>
                  <a:pt x="1627632" y="301752"/>
                </a:cubicBezTo>
                <a:lnTo>
                  <a:pt x="1581912" y="310896"/>
                </a:lnTo>
                <a:cubicBezTo>
                  <a:pt x="1563671" y="314213"/>
                  <a:pt x="1545147" y="316018"/>
                  <a:pt x="1527048" y="320040"/>
                </a:cubicBezTo>
                <a:cubicBezTo>
                  <a:pt x="1517639" y="322131"/>
                  <a:pt x="1508760" y="326136"/>
                  <a:pt x="1499616" y="329184"/>
                </a:cubicBezTo>
                <a:cubicBezTo>
                  <a:pt x="1490472" y="338328"/>
                  <a:pt x="1483412" y="350200"/>
                  <a:pt x="1472184" y="356616"/>
                </a:cubicBezTo>
                <a:cubicBezTo>
                  <a:pt x="1465231" y="360589"/>
                  <a:pt x="1392650" y="374352"/>
                  <a:pt x="1389888" y="374904"/>
                </a:cubicBezTo>
                <a:cubicBezTo>
                  <a:pt x="1353252" y="429858"/>
                  <a:pt x="1396132" y="379547"/>
                  <a:pt x="1325880" y="411480"/>
                </a:cubicBezTo>
                <a:cubicBezTo>
                  <a:pt x="1305871" y="420575"/>
                  <a:pt x="1287626" y="433661"/>
                  <a:pt x="1271016" y="448056"/>
                </a:cubicBezTo>
                <a:cubicBezTo>
                  <a:pt x="1241699" y="473464"/>
                  <a:pt x="1188720" y="530352"/>
                  <a:pt x="1188720" y="530352"/>
                </a:cubicBezTo>
                <a:cubicBezTo>
                  <a:pt x="1185672" y="539496"/>
                  <a:pt x="1183887" y="549163"/>
                  <a:pt x="1179576" y="557784"/>
                </a:cubicBezTo>
                <a:cubicBezTo>
                  <a:pt x="1144124" y="628688"/>
                  <a:pt x="1175128" y="543697"/>
                  <a:pt x="1152144" y="612648"/>
                </a:cubicBezTo>
                <a:cubicBezTo>
                  <a:pt x="1155192" y="640080"/>
                  <a:pt x="1157385" y="667621"/>
                  <a:pt x="1161288" y="694944"/>
                </a:cubicBezTo>
                <a:cubicBezTo>
                  <a:pt x="1163486" y="710330"/>
                  <a:pt x="1162721" y="727170"/>
                  <a:pt x="1170432" y="740664"/>
                </a:cubicBezTo>
                <a:cubicBezTo>
                  <a:pt x="1180957" y="759082"/>
                  <a:pt x="1218494" y="764110"/>
                  <a:pt x="1234440" y="768096"/>
                </a:cubicBezTo>
                <a:cubicBezTo>
                  <a:pt x="1243584" y="774192"/>
                  <a:pt x="1251771" y="782055"/>
                  <a:pt x="1261872" y="786384"/>
                </a:cubicBezTo>
                <a:cubicBezTo>
                  <a:pt x="1273423" y="791334"/>
                  <a:pt x="1285888" y="795102"/>
                  <a:pt x="1298448" y="795528"/>
                </a:cubicBezTo>
                <a:cubicBezTo>
                  <a:pt x="1466019" y="801208"/>
                  <a:pt x="1633728" y="801624"/>
                  <a:pt x="1801368" y="804672"/>
                </a:cubicBezTo>
                <a:cubicBezTo>
                  <a:pt x="2090928" y="798576"/>
                  <a:pt x="2383335" y="827343"/>
                  <a:pt x="2670048" y="786384"/>
                </a:cubicBezTo>
                <a:cubicBezTo>
                  <a:pt x="2791465" y="769039"/>
                  <a:pt x="2712533" y="778373"/>
                  <a:pt x="2907792" y="768096"/>
                </a:cubicBezTo>
                <a:cubicBezTo>
                  <a:pt x="2983932" y="749061"/>
                  <a:pt x="2903793" y="767361"/>
                  <a:pt x="3026664" y="749808"/>
                </a:cubicBezTo>
                <a:cubicBezTo>
                  <a:pt x="3113006" y="737473"/>
                  <a:pt x="3030833" y="740017"/>
                  <a:pt x="3145536" y="731520"/>
                </a:cubicBezTo>
                <a:cubicBezTo>
                  <a:pt x="3203370" y="727236"/>
                  <a:pt x="3261360" y="725424"/>
                  <a:pt x="3319272" y="722376"/>
                </a:cubicBezTo>
                <a:cubicBezTo>
                  <a:pt x="3345417" y="713661"/>
                  <a:pt x="3354576" y="709829"/>
                  <a:pt x="3383280" y="704088"/>
                </a:cubicBezTo>
                <a:cubicBezTo>
                  <a:pt x="3401460" y="700452"/>
                  <a:pt x="3419856" y="697992"/>
                  <a:pt x="3438144" y="694944"/>
                </a:cubicBezTo>
                <a:lnTo>
                  <a:pt x="3986784" y="704088"/>
                </a:lnTo>
                <a:cubicBezTo>
                  <a:pt x="3996402" y="704719"/>
                  <a:pt x="3991617" y="722899"/>
                  <a:pt x="3995928" y="731520"/>
                </a:cubicBezTo>
                <a:cubicBezTo>
                  <a:pt x="4000843" y="741350"/>
                  <a:pt x="4007622" y="750160"/>
                  <a:pt x="4014216" y="758952"/>
                </a:cubicBezTo>
                <a:cubicBezTo>
                  <a:pt x="4025926" y="774565"/>
                  <a:pt x="4038600" y="789432"/>
                  <a:pt x="4050792" y="804672"/>
                </a:cubicBezTo>
                <a:cubicBezTo>
                  <a:pt x="4047744" y="841248"/>
                  <a:pt x="4060257" y="882765"/>
                  <a:pt x="4041648" y="914400"/>
                </a:cubicBezTo>
                <a:cubicBezTo>
                  <a:pt x="4025737" y="941448"/>
                  <a:pt x="3987420" y="946086"/>
                  <a:pt x="3959352" y="960120"/>
                </a:cubicBezTo>
                <a:cubicBezTo>
                  <a:pt x="3950731" y="964431"/>
                  <a:pt x="3940945" y="965880"/>
                  <a:pt x="3931920" y="969264"/>
                </a:cubicBezTo>
                <a:cubicBezTo>
                  <a:pt x="3916551" y="975027"/>
                  <a:pt x="3901143" y="980760"/>
                  <a:pt x="3886200" y="987552"/>
                </a:cubicBezTo>
                <a:cubicBezTo>
                  <a:pt x="3834066" y="1011249"/>
                  <a:pt x="3782886" y="1037007"/>
                  <a:pt x="3730752" y="1060704"/>
                </a:cubicBezTo>
                <a:cubicBezTo>
                  <a:pt x="3715809" y="1067496"/>
                  <a:pt x="3700401" y="1073229"/>
                  <a:pt x="3685032" y="1078992"/>
                </a:cubicBezTo>
                <a:cubicBezTo>
                  <a:pt x="3676007" y="1082376"/>
                  <a:pt x="3666459" y="1084339"/>
                  <a:pt x="3657600" y="1088136"/>
                </a:cubicBezTo>
                <a:cubicBezTo>
                  <a:pt x="3645071" y="1093506"/>
                  <a:pt x="3634306" y="1103359"/>
                  <a:pt x="3621024" y="1106424"/>
                </a:cubicBezTo>
                <a:cubicBezTo>
                  <a:pt x="3594130" y="1112630"/>
                  <a:pt x="3566160" y="1112520"/>
                  <a:pt x="3538728" y="1115568"/>
                </a:cubicBezTo>
                <a:cubicBezTo>
                  <a:pt x="3500395" y="1130901"/>
                  <a:pt x="3481410" y="1142273"/>
                  <a:pt x="3438144" y="1143000"/>
                </a:cubicBezTo>
                <a:lnTo>
                  <a:pt x="2404872" y="1152144"/>
                </a:lnTo>
                <a:lnTo>
                  <a:pt x="475488" y="1170432"/>
                </a:lnTo>
                <a:cubicBezTo>
                  <a:pt x="466344" y="1182624"/>
                  <a:pt x="455617" y="1193776"/>
                  <a:pt x="448056" y="1207008"/>
                </a:cubicBezTo>
                <a:cubicBezTo>
                  <a:pt x="443274" y="1215377"/>
                  <a:pt x="438912" y="1224801"/>
                  <a:pt x="438912" y="1234440"/>
                </a:cubicBezTo>
                <a:cubicBezTo>
                  <a:pt x="438912" y="1249982"/>
                  <a:pt x="440508" y="1266574"/>
                  <a:pt x="448056" y="1280160"/>
                </a:cubicBezTo>
                <a:cubicBezTo>
                  <a:pt x="467684" y="1315491"/>
                  <a:pt x="506453" y="1327646"/>
                  <a:pt x="539496" y="1344168"/>
                </a:cubicBezTo>
                <a:cubicBezTo>
                  <a:pt x="548640" y="1356360"/>
                  <a:pt x="555220" y="1370988"/>
                  <a:pt x="566928" y="1380744"/>
                </a:cubicBezTo>
                <a:cubicBezTo>
                  <a:pt x="574293" y="1386882"/>
                  <a:pt x="669318" y="1450227"/>
                  <a:pt x="694944" y="1463040"/>
                </a:cubicBezTo>
                <a:cubicBezTo>
                  <a:pt x="719328" y="1475232"/>
                  <a:pt x="744163" y="1486561"/>
                  <a:pt x="768096" y="1499616"/>
                </a:cubicBezTo>
                <a:cubicBezTo>
                  <a:pt x="777744" y="1504878"/>
                  <a:pt x="785238" y="1514045"/>
                  <a:pt x="795528" y="1517904"/>
                </a:cubicBezTo>
                <a:cubicBezTo>
                  <a:pt x="810080" y="1523361"/>
                  <a:pt x="826170" y="1523279"/>
                  <a:pt x="841248" y="1527048"/>
                </a:cubicBezTo>
                <a:cubicBezTo>
                  <a:pt x="850599" y="1529386"/>
                  <a:pt x="859536" y="1533144"/>
                  <a:pt x="868680" y="1536192"/>
                </a:cubicBezTo>
                <a:lnTo>
                  <a:pt x="2468880" y="1527048"/>
                </a:lnTo>
                <a:cubicBezTo>
                  <a:pt x="2511658" y="1526595"/>
                  <a:pt x="2554199" y="1520573"/>
                  <a:pt x="2596896" y="1517904"/>
                </a:cubicBezTo>
                <a:lnTo>
                  <a:pt x="2761488" y="1508760"/>
                </a:lnTo>
                <a:cubicBezTo>
                  <a:pt x="2792042" y="1506578"/>
                  <a:pt x="2822565" y="1503664"/>
                  <a:pt x="2852928" y="1499616"/>
                </a:cubicBezTo>
                <a:cubicBezTo>
                  <a:pt x="2868333" y="1497562"/>
                  <a:pt x="2883118" y="1491069"/>
                  <a:pt x="2898648" y="1490472"/>
                </a:cubicBezTo>
                <a:cubicBezTo>
                  <a:pt x="3041831" y="1484965"/>
                  <a:pt x="3185160" y="1484376"/>
                  <a:pt x="3328416" y="1481328"/>
                </a:cubicBezTo>
                <a:cubicBezTo>
                  <a:pt x="3422400" y="1462531"/>
                  <a:pt x="3329663" y="1479272"/>
                  <a:pt x="3483864" y="1463040"/>
                </a:cubicBezTo>
                <a:cubicBezTo>
                  <a:pt x="3505298" y="1460784"/>
                  <a:pt x="3526416" y="1455939"/>
                  <a:pt x="3547872" y="1453896"/>
                </a:cubicBezTo>
                <a:cubicBezTo>
                  <a:pt x="3590460" y="1449840"/>
                  <a:pt x="3633216" y="1447800"/>
                  <a:pt x="3675888" y="1444752"/>
                </a:cubicBezTo>
                <a:cubicBezTo>
                  <a:pt x="3821105" y="1415709"/>
                  <a:pt x="3664738" y="1444376"/>
                  <a:pt x="4005072" y="1426464"/>
                </a:cubicBezTo>
                <a:cubicBezTo>
                  <a:pt x="4026595" y="1425331"/>
                  <a:pt x="4047744" y="1420368"/>
                  <a:pt x="4069080" y="1417320"/>
                </a:cubicBezTo>
                <a:cubicBezTo>
                  <a:pt x="4160520" y="1420368"/>
                  <a:pt x="4254372" y="1405378"/>
                  <a:pt x="4343400" y="1426464"/>
                </a:cubicBezTo>
                <a:cubicBezTo>
                  <a:pt x="4488852" y="1460913"/>
                  <a:pt x="4624405" y="1528528"/>
                  <a:pt x="4764024" y="1581912"/>
                </a:cubicBezTo>
                <a:cubicBezTo>
                  <a:pt x="5019813" y="1679714"/>
                  <a:pt x="4887448" y="1644772"/>
                  <a:pt x="5001768" y="1673352"/>
                </a:cubicBezTo>
                <a:cubicBezTo>
                  <a:pt x="4995689" y="1691590"/>
                  <a:pt x="4986504" y="1723453"/>
                  <a:pt x="4974336" y="1737360"/>
                </a:cubicBezTo>
                <a:cubicBezTo>
                  <a:pt x="4961484" y="1752048"/>
                  <a:pt x="4944400" y="1762457"/>
                  <a:pt x="4928616" y="1773936"/>
                </a:cubicBezTo>
                <a:cubicBezTo>
                  <a:pt x="4910840" y="1786864"/>
                  <a:pt x="4891336" y="1797324"/>
                  <a:pt x="4873752" y="1810512"/>
                </a:cubicBezTo>
                <a:cubicBezTo>
                  <a:pt x="4844982" y="1832089"/>
                  <a:pt x="4834071" y="1843680"/>
                  <a:pt x="4800600" y="1856232"/>
                </a:cubicBezTo>
                <a:cubicBezTo>
                  <a:pt x="4788833" y="1860645"/>
                  <a:pt x="4776216" y="1862328"/>
                  <a:pt x="4764024" y="1865376"/>
                </a:cubicBezTo>
                <a:cubicBezTo>
                  <a:pt x="4646088" y="1944000"/>
                  <a:pt x="4754153" y="1878907"/>
                  <a:pt x="4681728" y="1911096"/>
                </a:cubicBezTo>
                <a:cubicBezTo>
                  <a:pt x="4663044" y="1919400"/>
                  <a:pt x="4646524" y="1932911"/>
                  <a:pt x="4626864" y="1938528"/>
                </a:cubicBezTo>
                <a:cubicBezTo>
                  <a:pt x="4603236" y="1945279"/>
                  <a:pt x="4578228" y="1945981"/>
                  <a:pt x="4553712" y="1947672"/>
                </a:cubicBezTo>
                <a:cubicBezTo>
                  <a:pt x="4489783" y="1952081"/>
                  <a:pt x="4425696" y="1953768"/>
                  <a:pt x="4361688" y="1956816"/>
                </a:cubicBezTo>
                <a:cubicBezTo>
                  <a:pt x="4312920" y="1965960"/>
                  <a:pt x="4264856" y="1980442"/>
                  <a:pt x="4215384" y="1984248"/>
                </a:cubicBezTo>
                <a:cubicBezTo>
                  <a:pt x="4105937" y="1992667"/>
                  <a:pt x="3995879" y="1988915"/>
                  <a:pt x="3886200" y="1993392"/>
                </a:cubicBezTo>
                <a:cubicBezTo>
                  <a:pt x="3846492" y="1995013"/>
                  <a:pt x="3806952" y="1999488"/>
                  <a:pt x="3767328" y="2002536"/>
                </a:cubicBezTo>
                <a:lnTo>
                  <a:pt x="2862072" y="1993392"/>
                </a:lnTo>
                <a:cubicBezTo>
                  <a:pt x="2807783" y="1992414"/>
                  <a:pt x="2743511" y="1983592"/>
                  <a:pt x="2688336" y="1975104"/>
                </a:cubicBezTo>
                <a:cubicBezTo>
                  <a:pt x="2670011" y="1972285"/>
                  <a:pt x="2651984" y="1966988"/>
                  <a:pt x="2633472" y="1965960"/>
                </a:cubicBezTo>
                <a:cubicBezTo>
                  <a:pt x="2542122" y="1960885"/>
                  <a:pt x="2450592" y="1959864"/>
                  <a:pt x="2359152" y="1956816"/>
                </a:cubicBezTo>
                <a:lnTo>
                  <a:pt x="2249424" y="1947672"/>
                </a:lnTo>
                <a:cubicBezTo>
                  <a:pt x="2221948" y="1945055"/>
                  <a:pt x="2194726" y="1938911"/>
                  <a:pt x="2167128" y="1938528"/>
                </a:cubicBezTo>
                <a:lnTo>
                  <a:pt x="932688" y="1929384"/>
                </a:lnTo>
                <a:cubicBezTo>
                  <a:pt x="896112" y="1926336"/>
                  <a:pt x="859663" y="1920240"/>
                  <a:pt x="822960" y="1920240"/>
                </a:cubicBezTo>
                <a:cubicBezTo>
                  <a:pt x="317655" y="1920240"/>
                  <a:pt x="410229" y="1915010"/>
                  <a:pt x="128016" y="1938528"/>
                </a:cubicBezTo>
                <a:cubicBezTo>
                  <a:pt x="115824" y="1941576"/>
                  <a:pt x="102680" y="1942052"/>
                  <a:pt x="91440" y="1947672"/>
                </a:cubicBezTo>
                <a:cubicBezTo>
                  <a:pt x="24843" y="1980971"/>
                  <a:pt x="82336" y="1965933"/>
                  <a:pt x="27432" y="2002536"/>
                </a:cubicBezTo>
                <a:cubicBezTo>
                  <a:pt x="19412" y="2007883"/>
                  <a:pt x="9144" y="2008632"/>
                  <a:pt x="0" y="2011680"/>
                </a:cubicBezTo>
                <a:cubicBezTo>
                  <a:pt x="3048" y="2036064"/>
                  <a:pt x="4748" y="2060655"/>
                  <a:pt x="9144" y="2084832"/>
                </a:cubicBezTo>
                <a:cubicBezTo>
                  <a:pt x="10868" y="2094315"/>
                  <a:pt x="12370" y="2104656"/>
                  <a:pt x="18288" y="2112264"/>
                </a:cubicBezTo>
                <a:cubicBezTo>
                  <a:pt x="68319" y="2176589"/>
                  <a:pt x="57647" y="2155655"/>
                  <a:pt x="109728" y="2185416"/>
                </a:cubicBezTo>
                <a:cubicBezTo>
                  <a:pt x="119270" y="2190868"/>
                  <a:pt x="127330" y="2198789"/>
                  <a:pt x="137160" y="2203704"/>
                </a:cubicBezTo>
                <a:cubicBezTo>
                  <a:pt x="151841" y="2211045"/>
                  <a:pt x="168532" y="2214021"/>
                  <a:pt x="182880" y="2221992"/>
                </a:cubicBezTo>
                <a:cubicBezTo>
                  <a:pt x="196202" y="2229393"/>
                  <a:pt x="206224" y="2241863"/>
                  <a:pt x="219456" y="2249424"/>
                </a:cubicBezTo>
                <a:cubicBezTo>
                  <a:pt x="227825" y="2254206"/>
                  <a:pt x="237939" y="2254988"/>
                  <a:pt x="246888" y="2258568"/>
                </a:cubicBezTo>
                <a:cubicBezTo>
                  <a:pt x="268441" y="2267189"/>
                  <a:pt x="290134" y="2275619"/>
                  <a:pt x="310896" y="2286000"/>
                </a:cubicBezTo>
                <a:cubicBezTo>
                  <a:pt x="320726" y="2290915"/>
                  <a:pt x="328166" y="2300104"/>
                  <a:pt x="338328" y="2304288"/>
                </a:cubicBezTo>
                <a:cubicBezTo>
                  <a:pt x="380227" y="2321540"/>
                  <a:pt x="424696" y="2332159"/>
                  <a:pt x="466344" y="2350008"/>
                </a:cubicBezTo>
                <a:cubicBezTo>
                  <a:pt x="502719" y="2365597"/>
                  <a:pt x="529046" y="2380902"/>
                  <a:pt x="566928" y="2386584"/>
                </a:cubicBezTo>
                <a:cubicBezTo>
                  <a:pt x="615532" y="2393875"/>
                  <a:pt x="713232" y="2404872"/>
                  <a:pt x="713232" y="2404872"/>
                </a:cubicBezTo>
                <a:lnTo>
                  <a:pt x="1591056" y="2395728"/>
                </a:lnTo>
                <a:cubicBezTo>
                  <a:pt x="1603621" y="2395477"/>
                  <a:pt x="1615105" y="2387586"/>
                  <a:pt x="1627632" y="2386584"/>
                </a:cubicBezTo>
                <a:cubicBezTo>
                  <a:pt x="1691508" y="2381474"/>
                  <a:pt x="1755648" y="2380488"/>
                  <a:pt x="1819656" y="2377440"/>
                </a:cubicBezTo>
                <a:cubicBezTo>
                  <a:pt x="1925192" y="2351056"/>
                  <a:pt x="1809042" y="2377553"/>
                  <a:pt x="2048256" y="2359152"/>
                </a:cubicBezTo>
                <a:cubicBezTo>
                  <a:pt x="2063752" y="2357960"/>
                  <a:pt x="2078453" y="2350765"/>
                  <a:pt x="2093976" y="2350008"/>
                </a:cubicBezTo>
                <a:cubicBezTo>
                  <a:pt x="2300513" y="2339933"/>
                  <a:pt x="2361087" y="2340864"/>
                  <a:pt x="2523744" y="2340864"/>
                </a:cubicBezTo>
              </a:path>
            </a:pathLst>
          </a:custGeom>
          <a:noFill/>
          <a:ln w="9525" algn="ctr">
            <a:solidFill>
              <a:srgbClr val="C00000"/>
            </a:solidFill>
            <a:prstDash val="sysDash"/>
            <a:round/>
            <a:headEnd/>
            <a:tailEnd type="arrow"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4"/>
                                        </p:tgtEl>
                                        <p:attrNameLst>
                                          <p:attrName>style.visibility</p:attrName>
                                        </p:attrNameLst>
                                      </p:cBhvr>
                                      <p:to>
                                        <p:strVal val="visible"/>
                                      </p:to>
                                    </p:set>
                                    <p:animEffect transition="in" filter="blinds(horizontal)">
                                      <p:cBhvr>
                                        <p:cTn id="7" dur="500"/>
                                        <p:tgtEl>
                                          <p:spTgt spid="1229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295"/>
                                        </p:tgtEl>
                                        <p:attrNameLst>
                                          <p:attrName>style.visibility</p:attrName>
                                        </p:attrNameLst>
                                      </p:cBhvr>
                                      <p:to>
                                        <p:strVal val="visible"/>
                                      </p:to>
                                    </p:set>
                                    <p:animEffect transition="in" filter="blinds(horizontal)">
                                      <p:cBhvr>
                                        <p:cTn id="17" dur="500"/>
                                        <p:tgtEl>
                                          <p:spTgt spid="12295"/>
                                        </p:tgtEl>
                                      </p:cBhvr>
                                    </p:animEffect>
                                  </p:childTnLst>
                                </p:cTn>
                              </p:par>
                            </p:childTnLst>
                          </p:cTn>
                        </p:par>
                        <p:par>
                          <p:cTn id="18" fill="hold">
                            <p:stCondLst>
                              <p:cond delay="500"/>
                            </p:stCondLst>
                            <p:childTnLst>
                              <p:par>
                                <p:cTn id="19" presetID="3" presetClass="entr" presetSubtype="10" fill="hold" nodeType="afterEffect">
                                  <p:stCondLst>
                                    <p:cond delay="0"/>
                                  </p:stCondLst>
                                  <p:childTnLst>
                                    <p:set>
                                      <p:cBhvr>
                                        <p:cTn id="20" dur="1" fill="hold">
                                          <p:stCondLst>
                                            <p:cond delay="0"/>
                                          </p:stCondLst>
                                        </p:cTn>
                                        <p:tgtEl>
                                          <p:spTgt spid="12293"/>
                                        </p:tgtEl>
                                        <p:attrNameLst>
                                          <p:attrName>style.visibility</p:attrName>
                                        </p:attrNameLst>
                                      </p:cBhvr>
                                      <p:to>
                                        <p:strVal val="visible"/>
                                      </p:to>
                                    </p:set>
                                    <p:animEffect transition="in" filter="blinds(horizontal)">
                                      <p:cBhvr>
                                        <p:cTn id="21" dur="500"/>
                                        <p:tgtEl>
                                          <p:spTgt spid="122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animBg="1"/>
      <p:bldP spid="12295" grpId="0"/>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p:txBody>
          <a:bodyPr/>
          <a:lstStyle/>
          <a:p>
            <a:r>
              <a:rPr lang="en-US" smtClean="0"/>
              <a:t>Implementing Complete Binary Trees as Arrays</a:t>
            </a:r>
          </a:p>
        </p:txBody>
      </p:sp>
      <p:sp>
        <p:nvSpPr>
          <p:cNvPr id="2052" name="Content Placeholder 2"/>
          <p:cNvSpPr>
            <a:spLocks noGrp="1"/>
          </p:cNvSpPr>
          <p:nvPr>
            <p:ph idx="1"/>
          </p:nvPr>
        </p:nvSpPr>
        <p:spPr/>
        <p:txBody>
          <a:bodyPr/>
          <a:lstStyle/>
          <a:p>
            <a:r>
              <a:rPr lang="en-US" smtClean="0"/>
              <a:t>Given element at position i in the array</a:t>
            </a:r>
          </a:p>
          <a:p>
            <a:pPr lvl="1"/>
            <a:r>
              <a:rPr lang="en-US" smtClean="0"/>
              <a:t>Left child(i) = at position 2i</a:t>
            </a:r>
          </a:p>
          <a:p>
            <a:pPr lvl="1"/>
            <a:r>
              <a:rPr lang="en-US" smtClean="0"/>
              <a:t>Right child(i) = at position 2i + 1</a:t>
            </a:r>
          </a:p>
          <a:p>
            <a:pPr lvl="1"/>
            <a:r>
              <a:rPr lang="en-US" smtClean="0"/>
              <a:t>Parent(i) = at position</a:t>
            </a:r>
          </a:p>
        </p:txBody>
      </p:sp>
      <p:sp>
        <p:nvSpPr>
          <p:cNvPr id="27" name="Date Placeholder 26"/>
          <p:cNvSpPr>
            <a:spLocks noGrp="1"/>
          </p:cNvSpPr>
          <p:nvPr>
            <p:ph type="dt" sz="quarter" idx="10"/>
          </p:nvPr>
        </p:nvSpPr>
        <p:spPr/>
        <p:txBody>
          <a:bodyPr/>
          <a:lstStyle/>
          <a:p>
            <a:pPr>
              <a:defRPr/>
            </a:pPr>
            <a:r>
              <a:rPr lang="en-US" smtClean="0"/>
              <a:t>Dept. Of  IT</a:t>
            </a:r>
            <a:endParaRPr lang="en-US"/>
          </a:p>
        </p:txBody>
      </p:sp>
      <p:sp>
        <p:nvSpPr>
          <p:cNvPr id="2064" name="Footer Placeholder 20"/>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2160FC71-B1EA-4909-B302-0466114824BF}" type="slidenum">
              <a:rPr lang="en-US"/>
              <a:pPr>
                <a:defRPr/>
              </a:pPr>
              <a:t>8</a:t>
            </a:fld>
            <a:endParaRPr lang="en-US"/>
          </a:p>
        </p:txBody>
      </p:sp>
      <p:graphicFrame>
        <p:nvGraphicFramePr>
          <p:cNvPr id="2050" name="Object 2"/>
          <p:cNvGraphicFramePr>
            <a:graphicFrameLocks noChangeAspect="1"/>
          </p:cNvGraphicFramePr>
          <p:nvPr/>
        </p:nvGraphicFramePr>
        <p:xfrm>
          <a:off x="4786313" y="3282950"/>
          <a:ext cx="762000" cy="473075"/>
        </p:xfrm>
        <a:graphic>
          <a:graphicData uri="http://schemas.openxmlformats.org/presentationml/2006/ole">
            <p:oleObj spid="_x0000_s2050" name="Equation" r:id="rId4" imgW="368280" imgH="228600" progId="Equation.3">
              <p:embed/>
            </p:oleObj>
          </a:graphicData>
        </a:graphic>
      </p:graphicFrame>
      <p:pic>
        <p:nvPicPr>
          <p:cNvPr id="2056" name="Picture 4" descr="fig06_02.gif"/>
          <p:cNvPicPr>
            <a:picLocks noChangeAspect="1"/>
          </p:cNvPicPr>
          <p:nvPr/>
        </p:nvPicPr>
        <p:blipFill>
          <a:blip r:embed="rId5"/>
          <a:srcRect/>
          <a:stretch>
            <a:fillRect/>
          </a:stretch>
        </p:blipFill>
        <p:spPr bwMode="auto">
          <a:xfrm>
            <a:off x="700088" y="4489450"/>
            <a:ext cx="3008312" cy="1838325"/>
          </a:xfrm>
          <a:prstGeom prst="rect">
            <a:avLst/>
          </a:prstGeom>
          <a:noFill/>
          <a:ln w="9525">
            <a:noFill/>
            <a:miter lim="800000"/>
            <a:headEnd/>
            <a:tailEnd/>
          </a:ln>
        </p:spPr>
      </p:pic>
      <p:pic>
        <p:nvPicPr>
          <p:cNvPr id="3" name="Picture 5" descr="fig06_03.gif"/>
          <p:cNvPicPr>
            <a:picLocks noChangeAspect="1"/>
          </p:cNvPicPr>
          <p:nvPr/>
        </p:nvPicPr>
        <p:blipFill>
          <a:blip r:embed="rId6"/>
          <a:srcRect/>
          <a:stretch>
            <a:fillRect/>
          </a:stretch>
        </p:blipFill>
        <p:spPr bwMode="auto">
          <a:xfrm>
            <a:off x="3151188" y="4421188"/>
            <a:ext cx="5573712" cy="530225"/>
          </a:xfrm>
          <a:prstGeom prst="rect">
            <a:avLst/>
          </a:prstGeom>
          <a:noFill/>
          <a:ln w="9525">
            <a:noFill/>
            <a:miter lim="800000"/>
            <a:headEnd/>
            <a:tailEnd/>
          </a:ln>
        </p:spPr>
      </p:pic>
      <p:sp>
        <p:nvSpPr>
          <p:cNvPr id="5" name="Freeform 8"/>
          <p:cNvSpPr>
            <a:spLocks/>
          </p:cNvSpPr>
          <p:nvPr/>
        </p:nvSpPr>
        <p:spPr bwMode="auto">
          <a:xfrm>
            <a:off x="4953000" y="4987925"/>
            <a:ext cx="1547813" cy="668338"/>
          </a:xfrm>
          <a:custGeom>
            <a:avLst/>
            <a:gdLst>
              <a:gd name="T0" fmla="*/ 0 w 975"/>
              <a:gd name="T1" fmla="*/ 0 h 421"/>
              <a:gd name="T2" fmla="*/ 2147483647 w 975"/>
              <a:gd name="T3" fmla="*/ 2147483647 h 421"/>
              <a:gd name="T4" fmla="*/ 2147483647 w 975"/>
              <a:gd name="T5" fmla="*/ 2147483647 h 421"/>
              <a:gd name="T6" fmla="*/ 0 60000 65536"/>
              <a:gd name="T7" fmla="*/ 0 60000 65536"/>
              <a:gd name="T8" fmla="*/ 0 60000 65536"/>
              <a:gd name="T9" fmla="*/ 0 w 975"/>
              <a:gd name="T10" fmla="*/ 0 h 421"/>
              <a:gd name="T11" fmla="*/ 975 w 975"/>
              <a:gd name="T12" fmla="*/ 421 h 421"/>
            </a:gdLst>
            <a:ahLst/>
            <a:cxnLst>
              <a:cxn ang="T6">
                <a:pos x="T0" y="T1"/>
              </a:cxn>
              <a:cxn ang="T7">
                <a:pos x="T2" y="T3"/>
              </a:cxn>
              <a:cxn ang="T8">
                <a:pos x="T4" y="T5"/>
              </a:cxn>
            </a:cxnLst>
            <a:rect l="T9" t="T10" r="T11" b="T12"/>
            <a:pathLst>
              <a:path w="975" h="421">
                <a:moveTo>
                  <a:pt x="0" y="0"/>
                </a:moveTo>
                <a:cubicBezTo>
                  <a:pt x="210" y="203"/>
                  <a:pt x="420" y="407"/>
                  <a:pt x="582" y="414"/>
                </a:cubicBezTo>
                <a:cubicBezTo>
                  <a:pt x="744" y="421"/>
                  <a:pt x="859" y="232"/>
                  <a:pt x="975" y="43"/>
                </a:cubicBezTo>
              </a:path>
            </a:pathLst>
          </a:custGeom>
          <a:noFill/>
          <a:ln w="12700">
            <a:solidFill>
              <a:schemeClr val="hlink"/>
            </a:solidFill>
            <a:round/>
            <a:headEnd/>
            <a:tailEnd type="arrow" w="med" len="med"/>
          </a:ln>
        </p:spPr>
        <p:txBody>
          <a:bodyPr wrap="none" anchor="ctr"/>
          <a:lstStyle/>
          <a:p>
            <a:endParaRPr lang="en-US"/>
          </a:p>
        </p:txBody>
      </p:sp>
      <p:sp>
        <p:nvSpPr>
          <p:cNvPr id="2057" name="Freeform 9"/>
          <p:cNvSpPr>
            <a:spLocks/>
          </p:cNvSpPr>
          <p:nvPr/>
        </p:nvSpPr>
        <p:spPr bwMode="auto">
          <a:xfrm>
            <a:off x="5048250" y="4965700"/>
            <a:ext cx="1882775" cy="842963"/>
          </a:xfrm>
          <a:custGeom>
            <a:avLst/>
            <a:gdLst>
              <a:gd name="T0" fmla="*/ 0 w 975"/>
              <a:gd name="T1" fmla="*/ 0 h 421"/>
              <a:gd name="T2" fmla="*/ 2147483647 w 975"/>
              <a:gd name="T3" fmla="*/ 2147483647 h 421"/>
              <a:gd name="T4" fmla="*/ 2147483647 w 975"/>
              <a:gd name="T5" fmla="*/ 2147483647 h 421"/>
              <a:gd name="T6" fmla="*/ 0 60000 65536"/>
              <a:gd name="T7" fmla="*/ 0 60000 65536"/>
              <a:gd name="T8" fmla="*/ 0 60000 65536"/>
              <a:gd name="T9" fmla="*/ 0 w 975"/>
              <a:gd name="T10" fmla="*/ 0 h 421"/>
              <a:gd name="T11" fmla="*/ 975 w 975"/>
              <a:gd name="T12" fmla="*/ 421 h 421"/>
            </a:gdLst>
            <a:ahLst/>
            <a:cxnLst>
              <a:cxn ang="T6">
                <a:pos x="T0" y="T1"/>
              </a:cxn>
              <a:cxn ang="T7">
                <a:pos x="T2" y="T3"/>
              </a:cxn>
              <a:cxn ang="T8">
                <a:pos x="T4" y="T5"/>
              </a:cxn>
            </a:cxnLst>
            <a:rect l="T9" t="T10" r="T11" b="T12"/>
            <a:pathLst>
              <a:path w="975" h="421">
                <a:moveTo>
                  <a:pt x="0" y="0"/>
                </a:moveTo>
                <a:cubicBezTo>
                  <a:pt x="210" y="203"/>
                  <a:pt x="420" y="407"/>
                  <a:pt x="582" y="414"/>
                </a:cubicBezTo>
                <a:cubicBezTo>
                  <a:pt x="744" y="421"/>
                  <a:pt x="859" y="232"/>
                  <a:pt x="975" y="43"/>
                </a:cubicBezTo>
              </a:path>
            </a:pathLst>
          </a:custGeom>
          <a:noFill/>
          <a:ln w="12700">
            <a:solidFill>
              <a:srgbClr val="00B050"/>
            </a:solidFill>
            <a:round/>
            <a:headEnd/>
            <a:tailEnd type="arrow" w="med" len="med"/>
          </a:ln>
        </p:spPr>
        <p:txBody>
          <a:bodyPr wrap="none" anchor="ctr"/>
          <a:lstStyle/>
          <a:p>
            <a:endParaRPr lang="en-US"/>
          </a:p>
        </p:txBody>
      </p:sp>
      <p:sp>
        <p:nvSpPr>
          <p:cNvPr id="2058" name="Text Box 10"/>
          <p:cNvSpPr txBox="1">
            <a:spLocks noChangeArrowheads="1"/>
          </p:cNvSpPr>
          <p:nvPr/>
        </p:nvSpPr>
        <p:spPr bwMode="auto">
          <a:xfrm>
            <a:off x="5884863" y="5219700"/>
            <a:ext cx="322262" cy="304800"/>
          </a:xfrm>
          <a:prstGeom prst="rect">
            <a:avLst/>
          </a:prstGeom>
          <a:noFill/>
          <a:ln w="9525">
            <a:noFill/>
            <a:miter lim="800000"/>
            <a:headEnd/>
            <a:tailEnd/>
          </a:ln>
        </p:spPr>
        <p:txBody>
          <a:bodyPr wrap="none">
            <a:spAutoFit/>
          </a:bodyPr>
          <a:lstStyle/>
          <a:p>
            <a:r>
              <a:rPr lang="en-US" sz="1400">
                <a:solidFill>
                  <a:schemeClr val="folHlink"/>
                </a:solidFill>
              </a:rPr>
              <a:t>2i</a:t>
            </a:r>
          </a:p>
        </p:txBody>
      </p:sp>
      <p:sp>
        <p:nvSpPr>
          <p:cNvPr id="2059" name="Text Box 11"/>
          <p:cNvSpPr txBox="1">
            <a:spLocks noChangeArrowheads="1"/>
          </p:cNvSpPr>
          <p:nvPr/>
        </p:nvSpPr>
        <p:spPr bwMode="auto">
          <a:xfrm>
            <a:off x="6478588" y="5543550"/>
            <a:ext cx="622300" cy="304800"/>
          </a:xfrm>
          <a:prstGeom prst="rect">
            <a:avLst/>
          </a:prstGeom>
          <a:noFill/>
          <a:ln w="9525">
            <a:noFill/>
            <a:miter lim="800000"/>
            <a:headEnd/>
            <a:tailEnd/>
          </a:ln>
        </p:spPr>
        <p:txBody>
          <a:bodyPr wrap="none">
            <a:spAutoFit/>
          </a:bodyPr>
          <a:lstStyle/>
          <a:p>
            <a:r>
              <a:rPr lang="en-US" sz="1400">
                <a:solidFill>
                  <a:schemeClr val="folHlink"/>
                </a:solidFill>
              </a:rPr>
              <a:t>2i + 1</a:t>
            </a:r>
          </a:p>
        </p:txBody>
      </p:sp>
      <p:sp>
        <p:nvSpPr>
          <p:cNvPr id="2060" name="Text Box 12"/>
          <p:cNvSpPr txBox="1">
            <a:spLocks noChangeArrowheads="1"/>
          </p:cNvSpPr>
          <p:nvPr/>
        </p:nvSpPr>
        <p:spPr bwMode="auto">
          <a:xfrm>
            <a:off x="4797425" y="5029200"/>
            <a:ext cx="223838" cy="304800"/>
          </a:xfrm>
          <a:prstGeom prst="rect">
            <a:avLst/>
          </a:prstGeom>
          <a:noFill/>
          <a:ln w="9525">
            <a:noFill/>
            <a:miter lim="800000"/>
            <a:headEnd/>
            <a:tailEnd/>
          </a:ln>
        </p:spPr>
        <p:txBody>
          <a:bodyPr wrap="none">
            <a:spAutoFit/>
          </a:bodyPr>
          <a:lstStyle/>
          <a:p>
            <a:r>
              <a:rPr lang="en-US" sz="1400">
                <a:solidFill>
                  <a:schemeClr val="folHlink"/>
                </a:solidFill>
              </a:rPr>
              <a:t>i</a:t>
            </a:r>
          </a:p>
        </p:txBody>
      </p:sp>
      <p:sp>
        <p:nvSpPr>
          <p:cNvPr id="2061" name="Freeform 13"/>
          <p:cNvSpPr>
            <a:spLocks/>
          </p:cNvSpPr>
          <p:nvPr/>
        </p:nvSpPr>
        <p:spPr bwMode="auto">
          <a:xfrm flipH="1">
            <a:off x="4122738" y="5075238"/>
            <a:ext cx="746125" cy="733425"/>
          </a:xfrm>
          <a:custGeom>
            <a:avLst/>
            <a:gdLst>
              <a:gd name="T0" fmla="*/ 0 w 975"/>
              <a:gd name="T1" fmla="*/ 0 h 421"/>
              <a:gd name="T2" fmla="*/ 2147483647 w 975"/>
              <a:gd name="T3" fmla="*/ 2147483647 h 421"/>
              <a:gd name="T4" fmla="*/ 2147483647 w 975"/>
              <a:gd name="T5" fmla="*/ 2147483647 h 421"/>
              <a:gd name="T6" fmla="*/ 0 60000 65536"/>
              <a:gd name="T7" fmla="*/ 0 60000 65536"/>
              <a:gd name="T8" fmla="*/ 0 60000 65536"/>
              <a:gd name="T9" fmla="*/ 0 w 975"/>
              <a:gd name="T10" fmla="*/ 0 h 421"/>
              <a:gd name="T11" fmla="*/ 975 w 975"/>
              <a:gd name="T12" fmla="*/ 421 h 421"/>
            </a:gdLst>
            <a:ahLst/>
            <a:cxnLst>
              <a:cxn ang="T6">
                <a:pos x="T0" y="T1"/>
              </a:cxn>
              <a:cxn ang="T7">
                <a:pos x="T2" y="T3"/>
              </a:cxn>
              <a:cxn ang="T8">
                <a:pos x="T4" y="T5"/>
              </a:cxn>
            </a:cxnLst>
            <a:rect l="T9" t="T10" r="T11" b="T12"/>
            <a:pathLst>
              <a:path w="975" h="421">
                <a:moveTo>
                  <a:pt x="0" y="0"/>
                </a:moveTo>
                <a:cubicBezTo>
                  <a:pt x="210" y="203"/>
                  <a:pt x="420" y="407"/>
                  <a:pt x="582" y="414"/>
                </a:cubicBezTo>
                <a:cubicBezTo>
                  <a:pt x="744" y="421"/>
                  <a:pt x="859" y="232"/>
                  <a:pt x="975" y="43"/>
                </a:cubicBezTo>
              </a:path>
            </a:pathLst>
          </a:custGeom>
          <a:noFill/>
          <a:ln w="12700">
            <a:solidFill>
              <a:srgbClr val="0070C0"/>
            </a:solidFill>
            <a:round/>
            <a:headEnd/>
            <a:tailEnd type="arrow" w="med" len="med"/>
          </a:ln>
        </p:spPr>
        <p:txBody>
          <a:bodyPr wrap="none" anchor="ctr"/>
          <a:lstStyle/>
          <a:p>
            <a:endParaRPr lang="en-US"/>
          </a:p>
        </p:txBody>
      </p:sp>
      <p:grpSp>
        <p:nvGrpSpPr>
          <p:cNvPr id="2" name="Group 20"/>
          <p:cNvGrpSpPr>
            <a:grpSpLocks/>
          </p:cNvGrpSpPr>
          <p:nvPr/>
        </p:nvGrpSpPr>
        <p:grpSpPr bwMode="auto">
          <a:xfrm>
            <a:off x="4395788" y="5756275"/>
            <a:ext cx="371475" cy="392113"/>
            <a:chOff x="2769" y="3626"/>
            <a:chExt cx="234" cy="247"/>
          </a:xfrm>
        </p:grpSpPr>
        <p:sp>
          <p:nvSpPr>
            <p:cNvPr id="2069" name="Text Box 14"/>
            <p:cNvSpPr txBox="1">
              <a:spLocks noChangeArrowheads="1"/>
            </p:cNvSpPr>
            <p:nvPr/>
          </p:nvSpPr>
          <p:spPr bwMode="auto">
            <a:xfrm>
              <a:off x="2769" y="3626"/>
              <a:ext cx="234" cy="192"/>
            </a:xfrm>
            <a:prstGeom prst="rect">
              <a:avLst/>
            </a:prstGeom>
            <a:noFill/>
            <a:ln w="9525">
              <a:noFill/>
              <a:miter lim="800000"/>
              <a:headEnd/>
              <a:tailEnd/>
            </a:ln>
          </p:spPr>
          <p:txBody>
            <a:bodyPr wrap="none">
              <a:spAutoFit/>
            </a:bodyPr>
            <a:lstStyle/>
            <a:p>
              <a:r>
                <a:rPr lang="en-US" sz="1400">
                  <a:solidFill>
                    <a:schemeClr val="folHlink"/>
                  </a:solidFill>
                </a:rPr>
                <a:t>i/2</a:t>
              </a:r>
            </a:p>
          </p:txBody>
        </p:sp>
        <p:sp>
          <p:nvSpPr>
            <p:cNvPr id="2070" name="Line 16"/>
            <p:cNvSpPr>
              <a:spLocks noChangeShapeType="1"/>
            </p:cNvSpPr>
            <p:nvPr/>
          </p:nvSpPr>
          <p:spPr bwMode="auto">
            <a:xfrm>
              <a:off x="2787" y="3677"/>
              <a:ext cx="0" cy="180"/>
            </a:xfrm>
            <a:prstGeom prst="line">
              <a:avLst/>
            </a:prstGeom>
            <a:noFill/>
            <a:ln w="9525">
              <a:solidFill>
                <a:schemeClr val="folHlink"/>
              </a:solidFill>
              <a:round/>
              <a:headEnd/>
              <a:tailEnd/>
            </a:ln>
          </p:spPr>
          <p:txBody>
            <a:bodyPr/>
            <a:lstStyle/>
            <a:p>
              <a:endParaRPr lang="en-IN"/>
            </a:p>
          </p:txBody>
        </p:sp>
        <p:sp>
          <p:nvSpPr>
            <p:cNvPr id="2071" name="Line 17"/>
            <p:cNvSpPr>
              <a:spLocks noChangeShapeType="1"/>
            </p:cNvSpPr>
            <p:nvPr/>
          </p:nvSpPr>
          <p:spPr bwMode="auto">
            <a:xfrm>
              <a:off x="2782" y="3852"/>
              <a:ext cx="52" cy="0"/>
            </a:xfrm>
            <a:prstGeom prst="line">
              <a:avLst/>
            </a:prstGeom>
            <a:noFill/>
            <a:ln w="9525">
              <a:solidFill>
                <a:schemeClr val="folHlink"/>
              </a:solidFill>
              <a:round/>
              <a:headEnd/>
              <a:tailEnd/>
            </a:ln>
          </p:spPr>
          <p:txBody>
            <a:bodyPr/>
            <a:lstStyle/>
            <a:p>
              <a:endParaRPr lang="en-IN"/>
            </a:p>
          </p:txBody>
        </p:sp>
        <p:sp>
          <p:nvSpPr>
            <p:cNvPr id="2072" name="Line 18"/>
            <p:cNvSpPr>
              <a:spLocks noChangeShapeType="1"/>
            </p:cNvSpPr>
            <p:nvPr/>
          </p:nvSpPr>
          <p:spPr bwMode="auto">
            <a:xfrm>
              <a:off x="2978" y="3693"/>
              <a:ext cx="0" cy="180"/>
            </a:xfrm>
            <a:prstGeom prst="line">
              <a:avLst/>
            </a:prstGeom>
            <a:noFill/>
            <a:ln w="9525">
              <a:solidFill>
                <a:schemeClr val="folHlink"/>
              </a:solidFill>
              <a:round/>
              <a:headEnd/>
              <a:tailEnd/>
            </a:ln>
          </p:spPr>
          <p:txBody>
            <a:bodyPr/>
            <a:lstStyle/>
            <a:p>
              <a:endParaRPr lang="en-IN"/>
            </a:p>
          </p:txBody>
        </p:sp>
        <p:sp>
          <p:nvSpPr>
            <p:cNvPr id="2073" name="Line 19"/>
            <p:cNvSpPr>
              <a:spLocks noChangeShapeType="1"/>
            </p:cNvSpPr>
            <p:nvPr/>
          </p:nvSpPr>
          <p:spPr bwMode="auto">
            <a:xfrm>
              <a:off x="2928" y="3858"/>
              <a:ext cx="52" cy="0"/>
            </a:xfrm>
            <a:prstGeom prst="line">
              <a:avLst/>
            </a:prstGeom>
            <a:noFill/>
            <a:ln w="9525">
              <a:solidFill>
                <a:schemeClr val="folHlink"/>
              </a:solidFill>
              <a:round/>
              <a:headEnd/>
              <a:tailEnd/>
            </a:ln>
          </p:spPr>
          <p:txBody>
            <a:bodyPr/>
            <a:lstStyle/>
            <a:p>
              <a:endParaRPr lang="en-IN"/>
            </a:p>
          </p:txBody>
        </p:sp>
      </p:grpSp>
      <p:sp>
        <p:nvSpPr>
          <p:cNvPr id="2065" name="AutoShape 21"/>
          <p:cNvSpPr>
            <a:spLocks noChangeArrowheads="1"/>
          </p:cNvSpPr>
          <p:nvPr/>
        </p:nvSpPr>
        <p:spPr bwMode="auto">
          <a:xfrm>
            <a:off x="1176338" y="2130425"/>
            <a:ext cx="7551737" cy="2130425"/>
          </a:xfrm>
          <a:prstGeom prst="roundRect">
            <a:avLst>
              <a:gd name="adj" fmla="val 16667"/>
            </a:avLst>
          </a:prstGeom>
          <a:noFill/>
          <a:ln w="9525">
            <a:solidFill>
              <a:schemeClr val="tx1"/>
            </a:solidFill>
            <a:round/>
            <a:headEnd/>
            <a:tailEnd/>
          </a:ln>
        </p:spPr>
        <p:txBody>
          <a:bodyPr wrap="none" anchor="ctr"/>
          <a:lstStyle/>
          <a:p>
            <a:endParaRPr lang="en-US"/>
          </a:p>
        </p:txBody>
      </p:sp>
      <p:sp>
        <p:nvSpPr>
          <p:cNvPr id="24" name="Freeform 23"/>
          <p:cNvSpPr>
            <a:spLocks/>
          </p:cNvSpPr>
          <p:nvPr/>
        </p:nvSpPr>
        <p:spPr bwMode="auto">
          <a:xfrm>
            <a:off x="635000" y="5595938"/>
            <a:ext cx="388938" cy="466725"/>
          </a:xfrm>
          <a:custGeom>
            <a:avLst/>
            <a:gdLst>
              <a:gd name="T0" fmla="*/ 397203 w 388257"/>
              <a:gd name="T1" fmla="*/ 0 h 468086"/>
              <a:gd name="T2" fmla="*/ 40833 w 388257"/>
              <a:gd name="T3" fmla="*/ 125776 h 468086"/>
              <a:gd name="T4" fmla="*/ 152200 w 388257"/>
              <a:gd name="T5" fmla="*/ 450699 h 468086"/>
              <a:gd name="T6" fmla="*/ 0 60000 65536"/>
              <a:gd name="T7" fmla="*/ 0 60000 65536"/>
              <a:gd name="T8" fmla="*/ 0 60000 65536"/>
              <a:gd name="T9" fmla="*/ 0 w 388257"/>
              <a:gd name="T10" fmla="*/ 0 h 468086"/>
              <a:gd name="T11" fmla="*/ 388257 w 388257"/>
              <a:gd name="T12" fmla="*/ 468086 h 468086"/>
            </a:gdLst>
            <a:ahLst/>
            <a:cxnLst>
              <a:cxn ang="T6">
                <a:pos x="T0" y="T1"/>
              </a:cxn>
              <a:cxn ang="T7">
                <a:pos x="T2" y="T3"/>
              </a:cxn>
              <a:cxn ang="T8">
                <a:pos x="T4" y="T5"/>
              </a:cxn>
            </a:cxnLst>
            <a:rect l="T9" t="T10" r="T11" b="T12"/>
            <a:pathLst>
              <a:path w="388257" h="468086">
                <a:moveTo>
                  <a:pt x="388257" y="0"/>
                </a:moveTo>
                <a:cubicBezTo>
                  <a:pt x="234042" y="26307"/>
                  <a:pt x="79828" y="52615"/>
                  <a:pt x="39914" y="130629"/>
                </a:cubicBezTo>
                <a:cubicBezTo>
                  <a:pt x="0" y="208643"/>
                  <a:pt x="74385" y="338364"/>
                  <a:pt x="148771" y="468086"/>
                </a:cubicBezTo>
              </a:path>
            </a:pathLst>
          </a:custGeom>
          <a:noFill/>
          <a:ln w="9525" algn="ctr">
            <a:solidFill>
              <a:srgbClr val="FF0000"/>
            </a:solidFill>
            <a:round/>
            <a:headEnd/>
            <a:tailEnd type="arrow" w="med" len="med"/>
          </a:ln>
        </p:spPr>
        <p:txBody>
          <a:bodyPr/>
          <a:lstStyle/>
          <a:p>
            <a:endParaRPr lang="en-US"/>
          </a:p>
        </p:txBody>
      </p:sp>
      <p:sp>
        <p:nvSpPr>
          <p:cNvPr id="25" name="Freeform 24"/>
          <p:cNvSpPr>
            <a:spLocks/>
          </p:cNvSpPr>
          <p:nvPr/>
        </p:nvSpPr>
        <p:spPr bwMode="auto">
          <a:xfrm flipH="1">
            <a:off x="1273175" y="5616575"/>
            <a:ext cx="369888" cy="468313"/>
          </a:xfrm>
          <a:custGeom>
            <a:avLst/>
            <a:gdLst>
              <a:gd name="T0" fmla="*/ 197105 w 388257"/>
              <a:gd name="T1" fmla="*/ 0 h 468086"/>
              <a:gd name="T2" fmla="*/ 20262 w 388257"/>
              <a:gd name="T3" fmla="*/ 131455 h 468086"/>
              <a:gd name="T4" fmla="*/ 75525 w 388257"/>
              <a:gd name="T5" fmla="*/ 471045 h 468086"/>
              <a:gd name="T6" fmla="*/ 0 60000 65536"/>
              <a:gd name="T7" fmla="*/ 0 60000 65536"/>
              <a:gd name="T8" fmla="*/ 0 60000 65536"/>
              <a:gd name="T9" fmla="*/ 0 w 388257"/>
              <a:gd name="T10" fmla="*/ 0 h 468086"/>
              <a:gd name="T11" fmla="*/ 388257 w 388257"/>
              <a:gd name="T12" fmla="*/ 468086 h 468086"/>
            </a:gdLst>
            <a:ahLst/>
            <a:cxnLst>
              <a:cxn ang="T6">
                <a:pos x="T0" y="T1"/>
              </a:cxn>
              <a:cxn ang="T7">
                <a:pos x="T2" y="T3"/>
              </a:cxn>
              <a:cxn ang="T8">
                <a:pos x="T4" y="T5"/>
              </a:cxn>
            </a:cxnLst>
            <a:rect l="T9" t="T10" r="T11" b="T12"/>
            <a:pathLst>
              <a:path w="388257" h="468086">
                <a:moveTo>
                  <a:pt x="388257" y="0"/>
                </a:moveTo>
                <a:cubicBezTo>
                  <a:pt x="234042" y="26307"/>
                  <a:pt x="79828" y="52615"/>
                  <a:pt x="39914" y="130629"/>
                </a:cubicBezTo>
                <a:cubicBezTo>
                  <a:pt x="0" y="208643"/>
                  <a:pt x="74385" y="338364"/>
                  <a:pt x="148771" y="468086"/>
                </a:cubicBezTo>
              </a:path>
            </a:pathLst>
          </a:custGeom>
          <a:noFill/>
          <a:ln w="9525" algn="ctr">
            <a:solidFill>
              <a:srgbClr val="00B050"/>
            </a:solidFill>
            <a:round/>
            <a:headEnd/>
            <a:tailEnd type="arrow" w="med" len="med"/>
          </a:ln>
        </p:spPr>
        <p:txBody>
          <a:bodyPr/>
          <a:lstStyle/>
          <a:p>
            <a:endParaRPr lang="en-US"/>
          </a:p>
        </p:txBody>
      </p:sp>
      <p:sp>
        <p:nvSpPr>
          <p:cNvPr id="26" name="Freeform 25"/>
          <p:cNvSpPr>
            <a:spLocks/>
          </p:cNvSpPr>
          <p:nvPr/>
        </p:nvSpPr>
        <p:spPr bwMode="auto">
          <a:xfrm flipH="1" flipV="1">
            <a:off x="1273175" y="5268913"/>
            <a:ext cx="369888" cy="358775"/>
          </a:xfrm>
          <a:custGeom>
            <a:avLst/>
            <a:gdLst>
              <a:gd name="T0" fmla="*/ 197105 w 388257"/>
              <a:gd name="T1" fmla="*/ 0 h 468086"/>
              <a:gd name="T2" fmla="*/ 20262 w 388257"/>
              <a:gd name="T3" fmla="*/ 3159 h 468086"/>
              <a:gd name="T4" fmla="*/ 75525 w 388257"/>
              <a:gd name="T5" fmla="*/ 11319 h 468086"/>
              <a:gd name="T6" fmla="*/ 0 60000 65536"/>
              <a:gd name="T7" fmla="*/ 0 60000 65536"/>
              <a:gd name="T8" fmla="*/ 0 60000 65536"/>
              <a:gd name="T9" fmla="*/ 0 w 388257"/>
              <a:gd name="T10" fmla="*/ 0 h 468086"/>
              <a:gd name="T11" fmla="*/ 388257 w 388257"/>
              <a:gd name="T12" fmla="*/ 468086 h 468086"/>
            </a:gdLst>
            <a:ahLst/>
            <a:cxnLst>
              <a:cxn ang="T6">
                <a:pos x="T0" y="T1"/>
              </a:cxn>
              <a:cxn ang="T7">
                <a:pos x="T2" y="T3"/>
              </a:cxn>
              <a:cxn ang="T8">
                <a:pos x="T4" y="T5"/>
              </a:cxn>
            </a:cxnLst>
            <a:rect l="T9" t="T10" r="T11" b="T12"/>
            <a:pathLst>
              <a:path w="388257" h="468086">
                <a:moveTo>
                  <a:pt x="388257" y="0"/>
                </a:moveTo>
                <a:cubicBezTo>
                  <a:pt x="234042" y="26307"/>
                  <a:pt x="79828" y="52615"/>
                  <a:pt x="39914" y="130629"/>
                </a:cubicBezTo>
                <a:cubicBezTo>
                  <a:pt x="0" y="208643"/>
                  <a:pt x="74385" y="338364"/>
                  <a:pt x="148771" y="468086"/>
                </a:cubicBezTo>
              </a:path>
            </a:pathLst>
          </a:custGeom>
          <a:noFill/>
          <a:ln w="9525" algn="ctr">
            <a:solidFill>
              <a:srgbClr val="0070C0"/>
            </a:solidFill>
            <a:round/>
            <a:headEnd/>
            <a:tailEnd type="arrow"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60"/>
                                        </p:tgtEl>
                                        <p:attrNameLst>
                                          <p:attrName>style.visibility</p:attrName>
                                        </p:attrNameLst>
                                      </p:cBhvr>
                                      <p:to>
                                        <p:strVal val="visible"/>
                                      </p:to>
                                    </p:set>
                                    <p:animEffect transition="in" filter="blinds(horizontal)">
                                      <p:cBhvr>
                                        <p:cTn id="12" dur="500"/>
                                        <p:tgtEl>
                                          <p:spTgt spid="206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blinds(horizontal)">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058"/>
                                        </p:tgtEl>
                                        <p:attrNameLst>
                                          <p:attrName>style.visibility</p:attrName>
                                        </p:attrNameLst>
                                      </p:cBhvr>
                                      <p:to>
                                        <p:strVal val="visible"/>
                                      </p:to>
                                    </p:set>
                                    <p:animEffect transition="in" filter="blinds(horizontal)">
                                      <p:cBhvr>
                                        <p:cTn id="25" dur="500"/>
                                        <p:tgtEl>
                                          <p:spTgt spid="2058"/>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blinds(horizontal)">
                                      <p:cBhvr>
                                        <p:cTn id="30" dur="500"/>
                                        <p:tgtEl>
                                          <p:spTgt spid="25"/>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2057"/>
                                        </p:tgtEl>
                                        <p:attrNameLst>
                                          <p:attrName>style.visibility</p:attrName>
                                        </p:attrNameLst>
                                      </p:cBhvr>
                                      <p:to>
                                        <p:strVal val="visible"/>
                                      </p:to>
                                    </p:set>
                                    <p:animEffect transition="in" filter="blinds(horizontal)">
                                      <p:cBhvr>
                                        <p:cTn id="35" dur="500"/>
                                        <p:tgtEl>
                                          <p:spTgt spid="2057"/>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2059"/>
                                        </p:tgtEl>
                                        <p:attrNameLst>
                                          <p:attrName>style.visibility</p:attrName>
                                        </p:attrNameLst>
                                      </p:cBhvr>
                                      <p:to>
                                        <p:strVal val="visible"/>
                                      </p:to>
                                    </p:set>
                                    <p:animEffect transition="in" filter="blinds(horizontal)">
                                      <p:cBhvr>
                                        <p:cTn id="38" dur="500"/>
                                        <p:tgtEl>
                                          <p:spTgt spid="2059"/>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blinds(horizontal)">
                                      <p:cBhvr>
                                        <p:cTn id="43" dur="500"/>
                                        <p:tgtEl>
                                          <p:spTgt spid="26"/>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2061"/>
                                        </p:tgtEl>
                                        <p:attrNameLst>
                                          <p:attrName>style.visibility</p:attrName>
                                        </p:attrNameLst>
                                      </p:cBhvr>
                                      <p:to>
                                        <p:strVal val="visible"/>
                                      </p:to>
                                    </p:set>
                                    <p:animEffect transition="in" filter="blinds(horizontal)">
                                      <p:cBhvr>
                                        <p:cTn id="48" dur="500"/>
                                        <p:tgtEl>
                                          <p:spTgt spid="2061"/>
                                        </p:tgtEl>
                                      </p:cBhvr>
                                    </p:animEffect>
                                  </p:childTnLst>
                                </p:cTn>
                              </p:par>
                              <p:par>
                                <p:cTn id="49" presetID="3" presetClass="entr" presetSubtype="10" fill="hold" nodeType="with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blinds(horizontal)">
                                      <p:cBhvr>
                                        <p:cTn id="5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057" grpId="0" animBg="1"/>
      <p:bldP spid="2058" grpId="0"/>
      <p:bldP spid="2059" grpId="0"/>
      <p:bldP spid="2060" grpId="0"/>
      <p:bldP spid="2061" grpId="0" animBg="1"/>
      <p:bldP spid="24" grpId="0" animBg="1"/>
      <p:bldP spid="25" grpId="0" animBg="1"/>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Heap Insert</a:t>
            </a:r>
          </a:p>
        </p:txBody>
      </p:sp>
      <p:sp>
        <p:nvSpPr>
          <p:cNvPr id="10243" name="Content Placeholder 2"/>
          <p:cNvSpPr>
            <a:spLocks noGrp="1"/>
          </p:cNvSpPr>
          <p:nvPr>
            <p:ph idx="1"/>
          </p:nvPr>
        </p:nvSpPr>
        <p:spPr/>
        <p:txBody>
          <a:bodyPr/>
          <a:lstStyle/>
          <a:p>
            <a:r>
              <a:rPr lang="en-US" smtClean="0"/>
              <a:t>Insert new element into the heap at the next available slot (“hole”)</a:t>
            </a:r>
          </a:p>
          <a:p>
            <a:pPr lvl="1"/>
            <a:r>
              <a:rPr lang="en-US" smtClean="0"/>
              <a:t>According to maintaining a complete binary tree</a:t>
            </a:r>
          </a:p>
          <a:p>
            <a:r>
              <a:rPr lang="en-US" smtClean="0"/>
              <a:t>Then, “percolate” the element up the heap while heap-order property not satisfied</a:t>
            </a:r>
          </a:p>
        </p:txBody>
      </p:sp>
      <p:sp>
        <p:nvSpPr>
          <p:cNvPr id="6" name="Date Placeholder 5"/>
          <p:cNvSpPr>
            <a:spLocks noGrp="1"/>
          </p:cNvSpPr>
          <p:nvPr>
            <p:ph type="dt" sz="quarter" idx="10"/>
          </p:nvPr>
        </p:nvSpPr>
        <p:spPr/>
        <p:txBody>
          <a:bodyPr/>
          <a:lstStyle/>
          <a:p>
            <a:pPr>
              <a:defRPr/>
            </a:pPr>
            <a:r>
              <a:rPr lang="en-US" smtClean="0"/>
              <a:t>Dept. Of  IT</a:t>
            </a:r>
            <a:endParaRPr lang="en-US"/>
          </a:p>
        </p:txBody>
      </p:sp>
      <p:sp>
        <p:nvSpPr>
          <p:cNvPr id="17413" name="Footer Placeholder 4"/>
          <p:cNvSpPr>
            <a:spLocks noGrp="1"/>
          </p:cNvSpPr>
          <p:nvPr>
            <p:ph type="ftr" sz="quarter" idx="11"/>
          </p:nvPr>
        </p:nvSpPr>
        <p:spPr/>
        <p:txBody>
          <a:bodyPr/>
          <a:lstStyle/>
          <a:p>
            <a:pPr>
              <a:defRPr/>
            </a:pPr>
            <a:r>
              <a:rPr lang="en-US"/>
              <a:t>Data Structures</a:t>
            </a:r>
          </a:p>
        </p:txBody>
      </p:sp>
      <p:sp>
        <p:nvSpPr>
          <p:cNvPr id="4" name="Slide Number Placeholder 3"/>
          <p:cNvSpPr>
            <a:spLocks noGrp="1"/>
          </p:cNvSpPr>
          <p:nvPr>
            <p:ph type="sldNum" sz="quarter" idx="12"/>
          </p:nvPr>
        </p:nvSpPr>
        <p:spPr/>
        <p:txBody>
          <a:bodyPr/>
          <a:lstStyle/>
          <a:p>
            <a:pPr>
              <a:defRPr/>
            </a:pPr>
            <a:fld id="{CF143D0D-0B5B-4363-A7B2-53339CD712CF}" type="slidenum">
              <a:rPr lang="en-US"/>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6049</TotalTime>
  <Words>2759</Words>
  <Application>Microsoft Office PowerPoint</Application>
  <PresentationFormat>On-screen Show (4:3)</PresentationFormat>
  <Paragraphs>796</Paragraphs>
  <Slides>60</Slides>
  <Notes>35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2" baseType="lpstr">
      <vt:lpstr>Office Theme</vt:lpstr>
      <vt:lpstr>Equation</vt:lpstr>
      <vt:lpstr>Heaps &amp; Multi-way Search Trees</vt:lpstr>
      <vt:lpstr>Slide 2</vt:lpstr>
      <vt:lpstr>Binary Heap A priority queue data structure </vt:lpstr>
      <vt:lpstr>Structure Property</vt:lpstr>
      <vt:lpstr>Heap-order Property</vt:lpstr>
      <vt:lpstr>Heap Order Property</vt:lpstr>
      <vt:lpstr>Binary Heap Example</vt:lpstr>
      <vt:lpstr>Implementing Complete Binary Trees as Arrays</vt:lpstr>
      <vt:lpstr>Heap Insert</vt:lpstr>
      <vt:lpstr>Heap Insert: Example</vt:lpstr>
      <vt:lpstr>Heap Insert: Example</vt:lpstr>
      <vt:lpstr>Heap Insert: Example</vt:lpstr>
      <vt:lpstr>Heap Insert: Example</vt:lpstr>
      <vt:lpstr>Heap DeleteMin</vt:lpstr>
      <vt:lpstr>Heap DeleteMin: Example</vt:lpstr>
      <vt:lpstr>Heap DeleteMin: Example</vt:lpstr>
      <vt:lpstr>Heap DeleteMin: Example</vt:lpstr>
      <vt:lpstr>Heap DeleteMin: Example</vt:lpstr>
      <vt:lpstr>Heap DeleteMin: Example</vt:lpstr>
      <vt:lpstr>Heap DeleteMin: Example</vt:lpstr>
      <vt:lpstr>Building a Heap</vt:lpstr>
      <vt:lpstr>Binary Heap</vt:lpstr>
      <vt:lpstr>Binary Heap</vt:lpstr>
      <vt:lpstr>Binary Heap</vt:lpstr>
      <vt:lpstr>Binary Heap</vt:lpstr>
      <vt:lpstr>BuildHeap Example</vt:lpstr>
      <vt:lpstr>BuildHeap Example</vt:lpstr>
      <vt:lpstr>BuildHeap Example</vt:lpstr>
      <vt:lpstr>BuildHeap Example</vt:lpstr>
      <vt:lpstr>BuildHeap Example</vt:lpstr>
      <vt:lpstr>Applications of Heaps.</vt:lpstr>
      <vt:lpstr>An Application:  The Selection Problem</vt:lpstr>
      <vt:lpstr>Selection using a MinHeap</vt:lpstr>
      <vt:lpstr>Heapsort</vt:lpstr>
      <vt:lpstr>Build Heap</vt:lpstr>
      <vt:lpstr>Heapsort – Running Time Analysis</vt:lpstr>
      <vt:lpstr>Heapsort</vt:lpstr>
      <vt:lpstr>Heap-Sort Example</vt:lpstr>
      <vt:lpstr>Another Heapsort Example</vt:lpstr>
      <vt:lpstr>Example (cont’d)</vt:lpstr>
      <vt:lpstr>Other Types of Heaps</vt:lpstr>
      <vt:lpstr>B-Trees </vt:lpstr>
      <vt:lpstr>Definition of a B-tree</vt:lpstr>
      <vt:lpstr>An example B-Tree</vt:lpstr>
      <vt:lpstr>Constructing a B-tree</vt:lpstr>
      <vt:lpstr>Constructing a B-tree (contd.) 1  12  8  2  25  5  14  28  17  7  52  16  48  68  3  26  29  53  55  45</vt:lpstr>
      <vt:lpstr>Constructing a B-tree (contd.) 1  12  8  2  25  5  14  28  17  7  52  16  48  68  3  26  29  53  55  45</vt:lpstr>
      <vt:lpstr>Constructing a B-tree (contd.) 1  12  8  2  25  5  14  28  17  7  52  16  48  68  3  26  29  53  55  45</vt:lpstr>
      <vt:lpstr>Constructing a B-tree (contd.) 1  12  8  2  25  5  14  28  17  7  52  16  48  68  3  26  29  53  55  45</vt:lpstr>
      <vt:lpstr>Inserting into a B-Tree</vt:lpstr>
      <vt:lpstr>Exercise in Inserting a B-Tree </vt:lpstr>
      <vt:lpstr>Removal from a B-tree</vt:lpstr>
      <vt:lpstr>Removal from a B-tree (2)</vt:lpstr>
      <vt:lpstr>Type #1: Simple leaf deletion</vt:lpstr>
      <vt:lpstr>Type #2: Simple non-leaf deletion</vt:lpstr>
      <vt:lpstr>Type #4: Too few keys in node and its siblings</vt:lpstr>
      <vt:lpstr>Type #4: Too few keys in node and its siblings</vt:lpstr>
      <vt:lpstr>Type #3: Enough siblings</vt:lpstr>
      <vt:lpstr>Type #3: Enough siblings</vt:lpstr>
      <vt:lpstr>Exercise in Removal from a B-Tree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Sameer P. Mamadapure</dc:creator>
  <cp:lastModifiedBy>manjushaa</cp:lastModifiedBy>
  <cp:revision>537</cp:revision>
  <dcterms:created xsi:type="dcterms:W3CDTF">2009-04-22T19:24:48Z</dcterms:created>
  <dcterms:modified xsi:type="dcterms:W3CDTF">2018-12-14T03:33:48Z</dcterms:modified>
</cp:coreProperties>
</file>