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0"/>
  </p:notesMasterIdLst>
  <p:sldIdLst>
    <p:sldId id="331" r:id="rId2"/>
    <p:sldId id="264" r:id="rId3"/>
    <p:sldId id="340" r:id="rId4"/>
    <p:sldId id="342" r:id="rId5"/>
    <p:sldId id="343" r:id="rId6"/>
    <p:sldId id="265" r:id="rId7"/>
    <p:sldId id="339" r:id="rId8"/>
    <p:sldId id="31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LESH" initials="N"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FF"/>
    <a:srgbClr val="04D3F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p:scale>
          <a:sx n="60" d="100"/>
          <a:sy n="60" d="100"/>
        </p:scale>
        <p:origin x="-1572" y="-19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04FC00-A9E1-4DCF-94AC-4B007682BFF5}"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4B136CED-824E-4849-892E-13B5FE4CD166}">
      <dgm:prSet/>
      <dgm:spPr/>
      <dgm:t>
        <a:bodyPr/>
        <a:lstStyle/>
        <a:p>
          <a:pPr algn="ctr" rtl="0"/>
          <a:r>
            <a:rPr lang="en-US" dirty="0" smtClean="0">
              <a:latin typeface="Algerian" pitchFamily="82" charset="0"/>
            </a:rPr>
            <a:t>Thank you!!</a:t>
          </a:r>
          <a:endParaRPr lang="en-US" dirty="0">
            <a:latin typeface="Algerian" pitchFamily="82" charset="0"/>
          </a:endParaRPr>
        </a:p>
      </dgm:t>
    </dgm:pt>
    <dgm:pt modelId="{5ED4DCA9-0251-479E-8062-770A87236D45}" type="parTrans" cxnId="{9EB01E55-6F5C-40BE-B194-1012C060BA1B}">
      <dgm:prSet/>
      <dgm:spPr/>
      <dgm:t>
        <a:bodyPr/>
        <a:lstStyle/>
        <a:p>
          <a:endParaRPr lang="en-US"/>
        </a:p>
      </dgm:t>
    </dgm:pt>
    <dgm:pt modelId="{64D2397D-141F-4E04-9FE4-D2CC2389A0C7}" type="sibTrans" cxnId="{9EB01E55-6F5C-40BE-B194-1012C060BA1B}">
      <dgm:prSet/>
      <dgm:spPr/>
      <dgm:t>
        <a:bodyPr/>
        <a:lstStyle/>
        <a:p>
          <a:endParaRPr lang="en-US"/>
        </a:p>
      </dgm:t>
    </dgm:pt>
    <dgm:pt modelId="{768F5280-010E-41B3-B7D9-D4E35DABE8E3}" type="pres">
      <dgm:prSet presAssocID="{0704FC00-A9E1-4DCF-94AC-4B007682BFF5}" presName="linear" presStyleCnt="0">
        <dgm:presLayoutVars>
          <dgm:animLvl val="lvl"/>
          <dgm:resizeHandles val="exact"/>
        </dgm:presLayoutVars>
      </dgm:prSet>
      <dgm:spPr/>
      <dgm:t>
        <a:bodyPr/>
        <a:lstStyle/>
        <a:p>
          <a:endParaRPr lang="en-US"/>
        </a:p>
      </dgm:t>
    </dgm:pt>
    <dgm:pt modelId="{C9E7BFA6-1079-4A01-A5F1-D8A4D9BF55C2}" type="pres">
      <dgm:prSet presAssocID="{4B136CED-824E-4849-892E-13B5FE4CD166}" presName="parentText" presStyleLbl="node1" presStyleIdx="0" presStyleCnt="1" custLinFactY="-50394" custLinFactNeighborX="1124" custLinFactNeighborY="-100000">
        <dgm:presLayoutVars>
          <dgm:chMax val="0"/>
          <dgm:bulletEnabled val="1"/>
        </dgm:presLayoutVars>
      </dgm:prSet>
      <dgm:spPr/>
      <dgm:t>
        <a:bodyPr/>
        <a:lstStyle/>
        <a:p>
          <a:endParaRPr lang="en-US"/>
        </a:p>
      </dgm:t>
    </dgm:pt>
  </dgm:ptLst>
  <dgm:cxnLst>
    <dgm:cxn modelId="{7AD2218A-92B5-4ABA-BDA5-2E317CEB57B7}" type="presOf" srcId="{0704FC00-A9E1-4DCF-94AC-4B007682BFF5}" destId="{768F5280-010E-41B3-B7D9-D4E35DABE8E3}" srcOrd="0" destOrd="0" presId="urn:microsoft.com/office/officeart/2005/8/layout/vList2"/>
    <dgm:cxn modelId="{ECF1E5DD-B28D-4FF1-ACC8-350B3F114D4F}" type="presOf" srcId="{4B136CED-824E-4849-892E-13B5FE4CD166}" destId="{C9E7BFA6-1079-4A01-A5F1-D8A4D9BF55C2}" srcOrd="0" destOrd="0" presId="urn:microsoft.com/office/officeart/2005/8/layout/vList2"/>
    <dgm:cxn modelId="{9EB01E55-6F5C-40BE-B194-1012C060BA1B}" srcId="{0704FC00-A9E1-4DCF-94AC-4B007682BFF5}" destId="{4B136CED-824E-4849-892E-13B5FE4CD166}" srcOrd="0" destOrd="0" parTransId="{5ED4DCA9-0251-479E-8062-770A87236D45}" sibTransId="{64D2397D-141F-4E04-9FE4-D2CC2389A0C7}"/>
    <dgm:cxn modelId="{0F3FC789-7A17-4546-AF05-342A35D28C6E}" type="presParOf" srcId="{768F5280-010E-41B3-B7D9-D4E35DABE8E3}" destId="{C9E7BFA6-1079-4A01-A5F1-D8A4D9BF55C2}"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E7BFA6-1079-4A01-A5F1-D8A4D9BF55C2}">
      <dsp:nvSpPr>
        <dsp:cNvPr id="0" name=""/>
        <dsp:cNvSpPr/>
      </dsp:nvSpPr>
      <dsp:spPr>
        <a:xfrm>
          <a:off x="0" y="7"/>
          <a:ext cx="7467600" cy="1673100"/>
        </a:xfrm>
        <a:prstGeom prst="round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US" sz="6500" kern="1200" dirty="0" smtClean="0">
              <a:latin typeface="Algerian" pitchFamily="82" charset="0"/>
            </a:rPr>
            <a:t>Thank you!!</a:t>
          </a:r>
          <a:endParaRPr lang="en-US" sz="6500" kern="1200" dirty="0">
            <a:latin typeface="Algerian" pitchFamily="82" charset="0"/>
          </a:endParaRPr>
        </a:p>
      </dsp:txBody>
      <dsp:txXfrm>
        <a:off x="0" y="7"/>
        <a:ext cx="7467600" cy="16731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15B6CF-3179-4606-8801-0216B1CB695C}" type="datetimeFigureOut">
              <a:rPr lang="en-US" smtClean="0"/>
              <a:pPr/>
              <a:t>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CCCFA3-5812-4498-BD02-F34DEEBF5DF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1"/>
            <a:ext cx="6619244"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12E3E4-D5BD-45CE-9CFE-F4194040CCC2}" type="datetime1">
              <a:rPr lang="en-US" smtClean="0"/>
              <a:pPr/>
              <a:t>1/6/2019</a:t>
            </a:fld>
            <a:endParaRPr lang="en-US"/>
          </a:p>
        </p:txBody>
      </p:sp>
      <p:sp>
        <p:nvSpPr>
          <p:cNvPr id="5" name="Footer Placeholder 4"/>
          <p:cNvSpPr>
            <a:spLocks noGrp="1"/>
          </p:cNvSpPr>
          <p:nvPr>
            <p:ph type="ftr" sz="quarter" idx="11"/>
          </p:nvPr>
        </p:nvSpPr>
        <p:spPr/>
        <p:txBody>
          <a:bodyPr/>
          <a:lstStyle/>
          <a:p>
            <a:r>
              <a:rPr lang="en-US" smtClean="0"/>
              <a:t>Data Structures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4800587"/>
            <a:ext cx="6619243"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6"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A82B77-25F4-4BFC-A0A0-F334495518FC}" type="datetime1">
              <a:rPr lang="en-US" smtClean="0"/>
              <a:pPr/>
              <a:t>1/6/2019</a:t>
            </a:fld>
            <a:endParaRPr lang="en-US"/>
          </a:p>
        </p:txBody>
      </p:sp>
      <p:sp>
        <p:nvSpPr>
          <p:cNvPr id="6" name="Footer Placeholder 5"/>
          <p:cNvSpPr>
            <a:spLocks noGrp="1"/>
          </p:cNvSpPr>
          <p:nvPr>
            <p:ph type="ftr" sz="quarter" idx="11"/>
          </p:nvPr>
        </p:nvSpPr>
        <p:spPr/>
        <p:txBody>
          <a:bodyPr/>
          <a:lstStyle/>
          <a:p>
            <a:r>
              <a:rPr lang="en-US" smtClean="0"/>
              <a:t>Data Structures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4"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6" y="3657600"/>
            <a:ext cx="6619244"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A82B77-25F4-4BFC-A0A0-F334495518FC}" type="datetime1">
              <a:rPr lang="en-US" smtClean="0"/>
              <a:pPr/>
              <a:t>1/6/2019</a:t>
            </a:fld>
            <a:endParaRPr lang="en-US"/>
          </a:p>
        </p:txBody>
      </p:sp>
      <p:sp>
        <p:nvSpPr>
          <p:cNvPr id="5" name="Footer Placeholder 4"/>
          <p:cNvSpPr>
            <a:spLocks noGrp="1"/>
          </p:cNvSpPr>
          <p:nvPr>
            <p:ph type="ftr" sz="quarter" idx="11"/>
          </p:nvPr>
        </p:nvSpPr>
        <p:spPr/>
        <p:txBody>
          <a:bodyPr/>
          <a:lstStyle/>
          <a:p>
            <a:r>
              <a:rPr lang="en-US" smtClean="0"/>
              <a:t>Data Structures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7800" y="3771174"/>
            <a:ext cx="5459737"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A82B77-25F4-4BFC-A0A0-F334495518FC}" type="datetime1">
              <a:rPr lang="en-US" smtClean="0"/>
              <a:pPr/>
              <a:t>1/6/2019</a:t>
            </a:fld>
            <a:endParaRPr lang="en-US"/>
          </a:p>
        </p:txBody>
      </p:sp>
      <p:sp>
        <p:nvSpPr>
          <p:cNvPr id="5" name="Footer Placeholder 4"/>
          <p:cNvSpPr>
            <a:spLocks noGrp="1"/>
          </p:cNvSpPr>
          <p:nvPr>
            <p:ph type="ftr" sz="quarter" idx="11"/>
          </p:nvPr>
        </p:nvSpPr>
        <p:spPr/>
        <p:txBody>
          <a:bodyPr/>
          <a:lstStyle/>
          <a:p>
            <a:r>
              <a:rPr lang="en-US" smtClean="0"/>
              <a:t>Data Structures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673721" y="971253"/>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6997868" y="2613787"/>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A82B77-25F4-4BFC-A0A0-F334495518FC}" type="datetime1">
              <a:rPr lang="en-US" smtClean="0"/>
              <a:pPr/>
              <a:t>1/6/2019</a:t>
            </a:fld>
            <a:endParaRPr lang="en-US"/>
          </a:p>
        </p:txBody>
      </p:sp>
      <p:sp>
        <p:nvSpPr>
          <p:cNvPr id="5" name="Footer Placeholder 4"/>
          <p:cNvSpPr>
            <a:spLocks noGrp="1"/>
          </p:cNvSpPr>
          <p:nvPr>
            <p:ph type="ftr" sz="quarter" idx="11"/>
          </p:nvPr>
        </p:nvSpPr>
        <p:spPr/>
        <p:txBody>
          <a:bodyPr/>
          <a:lstStyle/>
          <a:p>
            <a:r>
              <a:rPr lang="en-US" smtClean="0"/>
              <a:t>Data Structures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710" y="1981200"/>
            <a:ext cx="22101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347" y="2667000"/>
            <a:ext cx="21955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2745" y="1981200"/>
            <a:ext cx="220218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525" y="1981200"/>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3525" y="2667000"/>
            <a:ext cx="219908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5A82B77-25F4-4BFC-A0A0-F334495518FC}" type="datetime1">
              <a:rPr lang="en-US" smtClean="0"/>
              <a:pPr/>
              <a:t>1/6/2019</a:t>
            </a:fld>
            <a:endParaRPr lang="en-US"/>
          </a:p>
        </p:txBody>
      </p:sp>
      <p:sp>
        <p:nvSpPr>
          <p:cNvPr id="4" name="Footer Placeholder 4"/>
          <p:cNvSpPr>
            <a:spLocks noGrp="1"/>
          </p:cNvSpPr>
          <p:nvPr>
            <p:ph type="ftr" sz="quarter" idx="11"/>
          </p:nvPr>
        </p:nvSpPr>
        <p:spPr/>
        <p:txBody>
          <a:bodyPr/>
          <a:lstStyle/>
          <a:p>
            <a:r>
              <a:rPr lang="en-US" smtClean="0"/>
              <a:t>Data Structures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347" y="4250949"/>
            <a:ext cx="22050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347"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347" y="4827212"/>
            <a:ext cx="220503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031"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016" y="4827211"/>
            <a:ext cx="2200805"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525" y="4250949"/>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3525"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3432" y="4827209"/>
            <a:ext cx="220199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5A82B77-25F4-4BFC-A0A0-F334495518FC}" type="datetime1">
              <a:rPr lang="en-US" smtClean="0"/>
              <a:pPr/>
              <a:t>1/6/2019</a:t>
            </a:fld>
            <a:endParaRPr lang="en-US"/>
          </a:p>
        </p:txBody>
      </p:sp>
      <p:sp>
        <p:nvSpPr>
          <p:cNvPr id="4" name="Footer Placeholder 4"/>
          <p:cNvSpPr>
            <a:spLocks noGrp="1"/>
          </p:cNvSpPr>
          <p:nvPr>
            <p:ph type="ftr" sz="quarter" idx="11"/>
          </p:nvPr>
        </p:nvSpPr>
        <p:spPr/>
        <p:txBody>
          <a:bodyPr/>
          <a:lstStyle/>
          <a:p>
            <a:r>
              <a:rPr lang="en-US" smtClean="0"/>
              <a:t>Data Structures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7BA476-8D75-4389-B3D4-4EB1FC5AD6D5}" type="datetime1">
              <a:rPr lang="en-US" smtClean="0"/>
              <a:pPr/>
              <a:t>1/6/2019</a:t>
            </a:fld>
            <a:endParaRPr lang="en-US"/>
          </a:p>
        </p:txBody>
      </p:sp>
      <p:sp>
        <p:nvSpPr>
          <p:cNvPr id="5" name="Footer Placeholder 4"/>
          <p:cNvSpPr>
            <a:spLocks noGrp="1"/>
          </p:cNvSpPr>
          <p:nvPr>
            <p:ph type="ftr" sz="quarter" idx="11"/>
          </p:nvPr>
        </p:nvSpPr>
        <p:spPr/>
        <p:txBody>
          <a:bodyPr/>
          <a:lstStyle/>
          <a:p>
            <a:r>
              <a:rPr lang="en-US" smtClean="0"/>
              <a:t>Data Structures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430214"/>
            <a:ext cx="131445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4BB3B8-79C1-4893-B84E-7807A6EB42F8}" type="datetime1">
              <a:rPr lang="en-US" smtClean="0"/>
              <a:pPr/>
              <a:t>1/6/2019</a:t>
            </a:fld>
            <a:endParaRPr lang="en-US"/>
          </a:p>
        </p:txBody>
      </p:sp>
      <p:sp>
        <p:nvSpPr>
          <p:cNvPr id="5" name="Footer Placeholder 4"/>
          <p:cNvSpPr>
            <a:spLocks noGrp="1"/>
          </p:cNvSpPr>
          <p:nvPr>
            <p:ph type="ftr" sz="quarter" idx="11"/>
          </p:nvPr>
        </p:nvSpPr>
        <p:spPr/>
        <p:txBody>
          <a:bodyPr/>
          <a:lstStyle/>
          <a:p>
            <a:r>
              <a:rPr lang="en-US" smtClean="0"/>
              <a:t>Data Structures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E1E65EA9-4F2F-4A9E-9675-8226FE3B0FBE}" type="datetime1">
              <a:rPr lang="en-US" smtClean="0"/>
              <a:pPr/>
              <a:t>1/6/2019</a:t>
            </a:fld>
            <a:endParaRPr lang="en-US"/>
          </a:p>
        </p:txBody>
      </p:sp>
      <p:sp>
        <p:nvSpPr>
          <p:cNvPr id="5" name="Footer Placeholder 4"/>
          <p:cNvSpPr>
            <a:spLocks noGrp="1"/>
          </p:cNvSpPr>
          <p:nvPr>
            <p:ph type="ftr" sz="quarter" idx="11"/>
          </p:nvPr>
        </p:nvSpPr>
        <p:spPr/>
        <p:txBody>
          <a:bodyPr/>
          <a:lstStyle/>
          <a:p>
            <a:r>
              <a:rPr lang="en-US" smtClean="0"/>
              <a:t>Data Structures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861734"/>
            <a:ext cx="6619243"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82F1AC-D1D5-4D55-9824-920D2791C718}" type="datetime1">
              <a:rPr lang="en-US" smtClean="0"/>
              <a:pPr/>
              <a:t>1/6/2019</a:t>
            </a:fld>
            <a:endParaRPr lang="en-US"/>
          </a:p>
        </p:txBody>
      </p:sp>
      <p:sp>
        <p:nvSpPr>
          <p:cNvPr id="5" name="Footer Placeholder 4"/>
          <p:cNvSpPr>
            <a:spLocks noGrp="1"/>
          </p:cNvSpPr>
          <p:nvPr>
            <p:ph type="ftr" sz="quarter" idx="11"/>
          </p:nvPr>
        </p:nvSpPr>
        <p:spPr/>
        <p:txBody>
          <a:bodyPr/>
          <a:lstStyle/>
          <a:p>
            <a:r>
              <a:rPr lang="en-US" smtClean="0"/>
              <a:t>Data Structures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485" y="2060576"/>
            <a:ext cx="329725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0870" y="2056093"/>
            <a:ext cx="3297256"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CDF26F-1B82-41AD-8934-61397CAE3737}" type="datetime1">
              <a:rPr lang="en-US" smtClean="0"/>
              <a:pPr/>
              <a:t>1/6/2019</a:t>
            </a:fld>
            <a:endParaRPr lang="en-US"/>
          </a:p>
        </p:txBody>
      </p:sp>
      <p:sp>
        <p:nvSpPr>
          <p:cNvPr id="6" name="Footer Placeholder 5"/>
          <p:cNvSpPr>
            <a:spLocks noGrp="1"/>
          </p:cNvSpPr>
          <p:nvPr>
            <p:ph type="ftr" sz="quarter" idx="11"/>
          </p:nvPr>
        </p:nvSpPr>
        <p:spPr/>
        <p:txBody>
          <a:bodyPr/>
          <a:lstStyle/>
          <a:p>
            <a:r>
              <a:rPr lang="en-US" smtClean="0"/>
              <a:t>Data Structures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0872"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0872"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30464A8-8024-4AAF-96E1-00626A266DF6}" type="datetime1">
              <a:rPr lang="en-US" smtClean="0"/>
              <a:pPr/>
              <a:t>1/6/2019</a:t>
            </a:fld>
            <a:endParaRPr lang="en-US"/>
          </a:p>
        </p:txBody>
      </p:sp>
      <p:sp>
        <p:nvSpPr>
          <p:cNvPr id="8" name="Footer Placeholder 7"/>
          <p:cNvSpPr>
            <a:spLocks noGrp="1"/>
          </p:cNvSpPr>
          <p:nvPr>
            <p:ph type="ftr" sz="quarter" idx="11"/>
          </p:nvPr>
        </p:nvSpPr>
        <p:spPr/>
        <p:txBody>
          <a:bodyPr/>
          <a:lstStyle/>
          <a:p>
            <a:r>
              <a:rPr lang="en-US" smtClean="0"/>
              <a:t>Data Structures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585DDABB-FA45-4377-B6D6-0416D186861C}" type="datetime1">
              <a:rPr lang="en-US" smtClean="0"/>
              <a:pPr/>
              <a:t>1/6/2019</a:t>
            </a:fld>
            <a:endParaRPr lang="en-US"/>
          </a:p>
        </p:txBody>
      </p:sp>
      <p:sp>
        <p:nvSpPr>
          <p:cNvPr id="5" name="Footer Placeholder 3"/>
          <p:cNvSpPr>
            <a:spLocks noGrp="1"/>
          </p:cNvSpPr>
          <p:nvPr>
            <p:ph type="ftr" sz="quarter" idx="11"/>
          </p:nvPr>
        </p:nvSpPr>
        <p:spPr/>
        <p:txBody>
          <a:bodyPr/>
          <a:lstStyle/>
          <a:p>
            <a:r>
              <a:rPr lang="en-US" smtClean="0"/>
              <a:t>Data Structures</a:t>
            </a:r>
            <a:endParaRPr lang="en-US"/>
          </a:p>
        </p:txBody>
      </p:sp>
      <p:sp>
        <p:nvSpPr>
          <p:cNvPr id="6"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363F526-D217-4983-A859-21D6318B9C3A}" type="datetime1">
              <a:rPr lang="en-US" smtClean="0"/>
              <a:pPr/>
              <a:t>1/6/2019</a:t>
            </a:fld>
            <a:endParaRPr lang="en-US"/>
          </a:p>
        </p:txBody>
      </p:sp>
      <p:sp>
        <p:nvSpPr>
          <p:cNvPr id="5" name="Footer Placeholder 2"/>
          <p:cNvSpPr>
            <a:spLocks noGrp="1"/>
          </p:cNvSpPr>
          <p:nvPr>
            <p:ph type="ftr" sz="quarter" idx="11"/>
          </p:nvPr>
        </p:nvSpPr>
        <p:spPr/>
        <p:txBody>
          <a:bodyPr/>
          <a:lstStyle/>
          <a:p>
            <a:r>
              <a:rPr lang="en-US" smtClean="0"/>
              <a:t>Data Structures</a:t>
            </a:r>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215" y="3129281"/>
            <a:ext cx="2550797"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E54A7AE8-6EEF-4EC5-92F0-46E90BA33765}" type="datetime1">
              <a:rPr lang="en-US" smtClean="0"/>
              <a:pPr/>
              <a:t>1/6/2019</a:t>
            </a:fld>
            <a:endParaRPr lang="en-US"/>
          </a:p>
        </p:txBody>
      </p:sp>
      <p:sp>
        <p:nvSpPr>
          <p:cNvPr id="5" name="Footer Placeholder 5"/>
          <p:cNvSpPr>
            <a:spLocks noGrp="1"/>
          </p:cNvSpPr>
          <p:nvPr>
            <p:ph type="ftr" sz="quarter" idx="11"/>
          </p:nvPr>
        </p:nvSpPr>
        <p:spPr/>
        <p:txBody>
          <a:bodyPr/>
          <a:lstStyle/>
          <a:p>
            <a:r>
              <a:rPr lang="en-US" smtClean="0"/>
              <a:t>Data Structures</a:t>
            </a:r>
            <a:endParaRPr lang="en-US"/>
          </a:p>
        </p:txBody>
      </p:sp>
      <p:sp>
        <p:nvSpPr>
          <p:cNvPr id="6"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854192"/>
            <a:ext cx="3819680"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6" y="3657600"/>
            <a:ext cx="381373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DD2626-8EA3-45E0-89D5-DDD793B99396}" type="datetime1">
              <a:rPr lang="en-US" smtClean="0"/>
              <a:pPr/>
              <a:t>1/6/2019</a:t>
            </a:fld>
            <a:endParaRPr lang="en-US"/>
          </a:p>
        </p:txBody>
      </p:sp>
      <p:sp>
        <p:nvSpPr>
          <p:cNvPr id="6" name="Footer Placeholder 5"/>
          <p:cNvSpPr>
            <a:spLocks noGrp="1"/>
          </p:cNvSpPr>
          <p:nvPr>
            <p:ph type="ftr" sz="quarter" idx="11"/>
          </p:nvPr>
        </p:nvSpPr>
        <p:spPr/>
        <p:txBody>
          <a:bodyPr/>
          <a:lstStyle/>
          <a:p>
            <a:r>
              <a:rPr lang="en-US" smtClean="0"/>
              <a:t>Data Structures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 xmlns:a14="http://schemas.microsoft.com/office/drawing/2010/main" val="0"/>
              </a:ext>
            </a:extLst>
          </a:blip>
          <a:srcRect l="3613"/>
          <a:stretch/>
        </p:blipFill>
        <p:spPr>
          <a:xfrm>
            <a:off x="0" y="2669686"/>
            <a:ext cx="3027759"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 xmlns:a14="http://schemas.microsoft.com/office/drawing/2010/main" val="0"/>
              </a:ext>
            </a:extLst>
          </a:blip>
          <a:srcRect l="35640"/>
          <a:stretch/>
        </p:blipFill>
        <p:spPr>
          <a:xfrm>
            <a:off x="0" y="2892348"/>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 xmlns:a14="http://schemas.microsoft.com/office/drawing/2010/main" val="0"/>
              </a:ext>
            </a:extLst>
          </a:blip>
          <a:srcRect t="28813"/>
          <a:stretch/>
        </p:blipFill>
        <p:spPr>
          <a:xfrm>
            <a:off x="5999560" y="1"/>
            <a:ext cx="1202540"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 xmlns:a14="http://schemas.microsoft.com/office/drawing/2010/main" val="0"/>
              </a:ext>
            </a:extLst>
          </a:blip>
          <a:srcRect b="23320"/>
          <a:stretch/>
        </p:blipFill>
        <p:spPr>
          <a:xfrm>
            <a:off x="6454408"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452718"/>
            <a:ext cx="7053542"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484" y="2052919"/>
            <a:ext cx="6709906"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2905" y="1828801"/>
            <a:ext cx="990599" cy="2285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5A82B77-25F4-4BFC-A0A0-F334495518FC}" type="datetime1">
              <a:rPr lang="en-US" smtClean="0"/>
              <a:pPr/>
              <a:t>1/6/2019</a:t>
            </a:fld>
            <a:endParaRPr lang="en-US"/>
          </a:p>
        </p:txBody>
      </p:sp>
      <p:sp>
        <p:nvSpPr>
          <p:cNvPr id="5" name="Footer Placeholder 4"/>
          <p:cNvSpPr>
            <a:spLocks noGrp="1"/>
          </p:cNvSpPr>
          <p:nvPr>
            <p:ph type="ftr" sz="quarter" idx="3"/>
          </p:nvPr>
        </p:nvSpPr>
        <p:spPr>
          <a:xfrm rot="5400000">
            <a:off x="6231206" y="3263398"/>
            <a:ext cx="3859795" cy="2286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Data Structures</a:t>
            </a:r>
            <a:endParaRPr lang="en-US"/>
          </a:p>
        </p:txBody>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info@isquareit.edu.in" TargetMode="External"/><Relationship Id="rId2" Type="http://schemas.openxmlformats.org/officeDocument/2006/relationships/hyperlink" Target="http://www.isquareit.edu.in/"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hyperlink" Target="mailto:info@isquareit.edu.in" TargetMode="External"/><Relationship Id="rId2" Type="http://schemas.openxmlformats.org/officeDocument/2006/relationships/hyperlink" Target="http://www.isquareit.edu.in/"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mailto:info@isquareit.edu.in" TargetMode="External"/><Relationship Id="rId2" Type="http://schemas.openxmlformats.org/officeDocument/2006/relationships/hyperlink" Target="http://www.isquareit.edu.in/"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mailto:info@isquareit.edu.in" TargetMode="External"/><Relationship Id="rId2" Type="http://schemas.openxmlformats.org/officeDocument/2006/relationships/hyperlink" Target="http://www.isquareit.edu.in/"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mailto:info@isquareit.edu.in" TargetMode="External"/><Relationship Id="rId2" Type="http://schemas.openxmlformats.org/officeDocument/2006/relationships/hyperlink" Target="http://www.isquareit.edu.in/"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mailto:info@isquareit.edu.in" TargetMode="External"/><Relationship Id="rId2" Type="http://schemas.openxmlformats.org/officeDocument/2006/relationships/hyperlink" Target="http://www.isquareit.edu.in/"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hyperlink" Target="http://www.isquareit.edu.in/" TargetMode="External"/><Relationship Id="rId3" Type="http://schemas.openxmlformats.org/officeDocument/2006/relationships/diagramLayout" Target="../diagrams/layout1.xml"/><Relationship Id="rId7" Type="http://schemas.openxmlformats.org/officeDocument/2006/relationships/hyperlink" Target="mailto:varshad@isquareit.edu.in"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7.png"/><Relationship Id="rId4" Type="http://schemas.openxmlformats.org/officeDocument/2006/relationships/diagramQuickStyle" Target="../diagrams/quickStyle1.xml"/><Relationship Id="rId9" Type="http://schemas.openxmlformats.org/officeDocument/2006/relationships/hyperlink" Target="mailto:info@isquareit.edu.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200px-3D_Gyroscope.png"/>
          <p:cNvPicPr>
            <a:picLocks noChangeAspect="1"/>
          </p:cNvPicPr>
          <p:nvPr/>
        </p:nvPicPr>
        <p:blipFill>
          <a:blip r:embed="rId2" cstate="print"/>
          <a:stretch>
            <a:fillRect/>
          </a:stretch>
        </p:blipFill>
        <p:spPr>
          <a:xfrm>
            <a:off x="5029200" y="1828800"/>
            <a:ext cx="3859200" cy="2759780"/>
          </a:xfrm>
          <a:prstGeom prst="rect">
            <a:avLst/>
          </a:prstGeom>
        </p:spPr>
      </p:pic>
      <p:sp>
        <p:nvSpPr>
          <p:cNvPr id="2" name="Title 1"/>
          <p:cNvSpPr>
            <a:spLocks noGrp="1"/>
          </p:cNvSpPr>
          <p:nvPr>
            <p:ph type="ctrTitle"/>
          </p:nvPr>
        </p:nvSpPr>
        <p:spPr>
          <a:xfrm>
            <a:off x="0" y="2514600"/>
            <a:ext cx="5562600" cy="1295400"/>
          </a:xfrm>
        </p:spPr>
        <p:txBody>
          <a:bodyPr anchor="t">
            <a:noAutofit/>
          </a:bodyPr>
          <a:lstStyle/>
          <a:p>
            <a:r>
              <a:rPr b="1" dirty="0" smtClean="0">
                <a:solidFill>
                  <a:schemeClr val="bg1"/>
                </a:solidFill>
                <a:latin typeface="Algerian" pitchFamily="82" charset="0"/>
              </a:rPr>
              <a:t>gyroscope</a:t>
            </a:r>
            <a:r>
              <a:rPr lang="en-US" b="1" dirty="0" smtClean="0">
                <a:latin typeface="Algerian" pitchFamily="82" charset="0"/>
              </a:rPr>
              <a:t/>
            </a:r>
            <a:br>
              <a:rPr lang="en-US" b="1" dirty="0" smtClean="0">
                <a:latin typeface="Algerian" pitchFamily="82" charset="0"/>
              </a:rPr>
            </a:br>
            <a:endParaRPr lang="en-US" b="1" dirty="0">
              <a:latin typeface="Algerian" pitchFamily="82" charset="0"/>
            </a:endParaRPr>
          </a:p>
        </p:txBody>
      </p:sp>
      <p:sp>
        <p:nvSpPr>
          <p:cNvPr id="6" name="Title 1"/>
          <p:cNvSpPr txBox="1">
            <a:spLocks/>
          </p:cNvSpPr>
          <p:nvPr/>
        </p:nvSpPr>
        <p:spPr>
          <a:xfrm>
            <a:off x="228600" y="3886200"/>
            <a:ext cx="8458200" cy="2971800"/>
          </a:xfrm>
          <a:prstGeom prst="rect">
            <a:avLst/>
          </a:prstGeom>
        </p:spPr>
        <p:txBody>
          <a:bodyPr vert="horz" lIns="91440" tIns="45720" rIns="91440" bIns="45720" rtlCol="0" anchor="ctr">
            <a:noAutofit/>
          </a:bodyPr>
          <a:lstStyle/>
          <a:p>
            <a:pPr lvl="0">
              <a:spcBef>
                <a:spcPct val="0"/>
              </a:spcBef>
              <a:defRPr/>
            </a:pPr>
            <a:r>
              <a:rPr lang="en-US" sz="2400" dirty="0" smtClean="0"/>
              <a:t>Prof </a:t>
            </a:r>
            <a:r>
              <a:rPr lang="en-US" sz="2400" dirty="0" err="1" smtClean="0"/>
              <a:t>Varsha</a:t>
            </a:r>
            <a:r>
              <a:rPr lang="en-US" sz="2400" dirty="0" smtClean="0"/>
              <a:t> </a:t>
            </a:r>
            <a:r>
              <a:rPr lang="en-US" sz="2400" dirty="0" err="1" smtClean="0"/>
              <a:t>Degaonkar</a:t>
            </a:r>
            <a:endParaRPr lang="en-US" sz="2400" dirty="0" smtClean="0"/>
          </a:p>
          <a:p>
            <a:pPr lvl="0">
              <a:spcBef>
                <a:spcPct val="0"/>
              </a:spcBef>
              <a:defRPr/>
            </a:pPr>
            <a:r>
              <a:rPr lang="en-US" sz="2400" dirty="0" smtClean="0"/>
              <a:t>Assistant Professor</a:t>
            </a:r>
            <a:endParaRPr lang="en-US" sz="2400" dirty="0" smtClean="0"/>
          </a:p>
          <a:p>
            <a:r>
              <a:rPr lang="en-IN" sz="2400" dirty="0" smtClean="0"/>
              <a:t>Department of Electronics and Telecommunication</a:t>
            </a:r>
          </a:p>
          <a:p>
            <a:endParaRPr lang="en-IN" sz="2400" dirty="0" smtClean="0"/>
          </a:p>
          <a:p>
            <a:r>
              <a:rPr lang="en-IN" sz="2400" dirty="0" smtClean="0"/>
              <a:t>Hope </a:t>
            </a:r>
            <a:r>
              <a:rPr lang="en-IN" sz="2400" dirty="0" smtClean="0"/>
              <a:t>Foundation’s </a:t>
            </a:r>
            <a:endParaRPr lang="en-IN" sz="2400" dirty="0" smtClean="0"/>
          </a:p>
          <a:p>
            <a:r>
              <a:rPr lang="en-IN" sz="2400" dirty="0" smtClean="0"/>
              <a:t>International </a:t>
            </a:r>
            <a:r>
              <a:rPr lang="en-IN" sz="2400" dirty="0" smtClean="0"/>
              <a:t>Institute of Information Technology, I²IT</a:t>
            </a:r>
          </a:p>
          <a:p>
            <a:r>
              <a:rPr lang="en-IN" sz="2400" dirty="0" smtClean="0"/>
              <a:t>www.isquareit.edu.in</a:t>
            </a:r>
            <a:endParaRPr kumimoji="0" lang="en-US" sz="2400" b="0" i="0" u="none" strike="noStrike" kern="1200" cap="none" spc="0" normalizeH="0" baseline="0" noProof="0" dirty="0">
              <a:ln>
                <a:noFill/>
              </a:ln>
              <a:effectLst/>
              <a:uLnTx/>
              <a:uFillTx/>
              <a:ea typeface="+mj-ea"/>
              <a:cs typeface="+mj-cs"/>
            </a:endParaRPr>
          </a:p>
        </p:txBody>
      </p:sp>
      <p:sp>
        <p:nvSpPr>
          <p:cNvPr id="7" name="Rectangle 6"/>
          <p:cNvSpPr/>
          <p:nvPr/>
        </p:nvSpPr>
        <p:spPr>
          <a:xfrm>
            <a:off x="6673452" y="4419600"/>
            <a:ext cx="2470548" cy="246221"/>
          </a:xfrm>
          <a:prstGeom prst="rect">
            <a:avLst/>
          </a:prstGeom>
        </p:spPr>
        <p:txBody>
          <a:bodyPr wrap="none">
            <a:spAutoFit/>
          </a:bodyPr>
          <a:lstStyle/>
          <a:p>
            <a:r>
              <a:rPr lang="en-US" sz="1000" dirty="0" smtClean="0">
                <a:latin typeface="Cambria" pitchFamily="18" charset="0"/>
              </a:rPr>
              <a:t>https://en.wikipedia.org/wiki/Gyroscope</a:t>
            </a:r>
            <a:endParaRPr lang="en-IN" sz="1000" dirty="0"/>
          </a:p>
        </p:txBody>
      </p:sp>
      <p:pic>
        <p:nvPicPr>
          <p:cNvPr id="8" name="Picture 7" descr="logo"/>
          <p:cNvPicPr>
            <a:picLocks noChangeAspect="1" noChangeArrowheads="1"/>
          </p:cNvPicPr>
          <p:nvPr/>
        </p:nvPicPr>
        <p:blipFill>
          <a:blip r:embed="rId3" cstate="print"/>
          <a:srcRect/>
          <a:stretch>
            <a:fillRect/>
          </a:stretch>
        </p:blipFill>
        <p:spPr bwMode="auto">
          <a:xfrm>
            <a:off x="3274036" y="152400"/>
            <a:ext cx="2517164" cy="106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524000"/>
            <a:ext cx="9144000" cy="4800600"/>
          </a:xfrm>
        </p:spPr>
        <p:txBody>
          <a:bodyPr/>
          <a:lstStyle/>
          <a:p>
            <a:pPr algn="ctr">
              <a:buNone/>
            </a:pPr>
            <a:r>
              <a:rPr lang="en-US" dirty="0" smtClean="0">
                <a:latin typeface="Cambria" pitchFamily="18" charset="0"/>
              </a:rPr>
              <a:t>Gyroscope </a:t>
            </a:r>
          </a:p>
          <a:p>
            <a:pPr algn="just"/>
            <a:r>
              <a:rPr lang="en-US" dirty="0" smtClean="0">
                <a:latin typeface="Cambria" pitchFamily="18" charset="0"/>
              </a:rPr>
              <a:t>Used for navigation </a:t>
            </a:r>
          </a:p>
          <a:p>
            <a:pPr algn="just"/>
            <a:r>
              <a:rPr lang="en-US" dirty="0" smtClean="0">
                <a:latin typeface="Cambria" pitchFamily="18" charset="0"/>
              </a:rPr>
              <a:t>Used for measuring angular velocity. </a:t>
            </a:r>
          </a:p>
          <a:p>
            <a:pPr algn="just"/>
            <a:r>
              <a:rPr lang="en-US" dirty="0" smtClean="0">
                <a:latin typeface="Cambria" pitchFamily="18" charset="0"/>
              </a:rPr>
              <a:t>rotational velocity can be measured in 1, 2, or 3 directions. </a:t>
            </a:r>
          </a:p>
          <a:p>
            <a:pPr algn="just"/>
            <a:r>
              <a:rPr lang="en-US" dirty="0" smtClean="0">
                <a:latin typeface="Cambria" pitchFamily="18" charset="0"/>
              </a:rPr>
              <a:t>3 axis gyroscopes can provide a full 6 degree-of-freedom in motion tracking system with a 3-axis accelerometer</a:t>
            </a:r>
          </a:p>
        </p:txBody>
      </p:sp>
      <p:sp>
        <p:nvSpPr>
          <p:cNvPr id="4" name="Slide Number Placeholder 3"/>
          <p:cNvSpPr>
            <a:spLocks noGrp="1"/>
          </p:cNvSpPr>
          <p:nvPr>
            <p:ph type="sldNum" sz="quarter" idx="12"/>
          </p:nvPr>
        </p:nvSpPr>
        <p:spPr>
          <a:xfrm>
            <a:off x="146304" y="5867400"/>
            <a:ext cx="457200" cy="457200"/>
          </a:xfrm>
        </p:spPr>
        <p:txBody>
          <a:bodyPr/>
          <a:lstStyle/>
          <a:p>
            <a:fld id="{B6F15528-21DE-4FAA-801E-634DDDAF4B2B}" type="slidenum">
              <a:rPr lang="en-US" smtClean="0"/>
              <a:pPr/>
              <a:t>2</a:t>
            </a:fld>
            <a:endParaRPr lang="en-US"/>
          </a:p>
        </p:txBody>
      </p:sp>
      <p:sp>
        <p:nvSpPr>
          <p:cNvPr id="8" name="Footer Placeholder 15"/>
          <p:cNvSpPr txBox="1">
            <a:spLocks/>
          </p:cNvSpPr>
          <p:nvPr/>
        </p:nvSpPr>
        <p:spPr>
          <a:xfrm>
            <a:off x="31800" y="6324600"/>
            <a:ext cx="9036000" cy="457835"/>
          </a:xfrm>
          <a:prstGeom prst="rect">
            <a:avLst/>
          </a:prstGeom>
        </p:spPr>
        <p:txBody>
          <a:bodyPr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Cambria" pitchFamily="18" charset="0"/>
                <a:ea typeface="+mn-ea"/>
                <a:cs typeface="+mn-cs"/>
              </a:rPr>
              <a:t>International Institute of Information Technology, I²IT, P-14 Rajiv Gandhi </a:t>
            </a:r>
            <a:r>
              <a:rPr kumimoji="0" lang="en-US" sz="1200" b="0" i="0" u="none" strike="noStrike" kern="1200" cap="none" spc="0" normalizeH="0" baseline="0" noProof="0" dirty="0" err="1" smtClean="0">
                <a:ln>
                  <a:noFill/>
                </a:ln>
                <a:solidFill>
                  <a:schemeClr val="tx1"/>
                </a:solidFill>
                <a:effectLst/>
                <a:uLnTx/>
                <a:uFillTx/>
                <a:latin typeface="Cambria" pitchFamily="18" charset="0"/>
                <a:ea typeface="+mn-ea"/>
                <a:cs typeface="+mn-cs"/>
              </a:rPr>
              <a:t>Infotech</a:t>
            </a:r>
            <a:r>
              <a:rPr kumimoji="0" lang="en-US" sz="1200" b="0" i="0" u="none" strike="noStrike" kern="1200" cap="none" spc="0" normalizeH="0" baseline="0" noProof="0" dirty="0" smtClean="0">
                <a:ln>
                  <a:noFill/>
                </a:ln>
                <a:solidFill>
                  <a:schemeClr val="tx1"/>
                </a:solidFill>
                <a:effectLst/>
                <a:uLnTx/>
                <a:uFillTx/>
                <a:latin typeface="Cambria" pitchFamily="18" charset="0"/>
                <a:ea typeface="+mn-ea"/>
                <a:cs typeface="+mn-cs"/>
              </a:rPr>
              <a:t> Park, </a:t>
            </a:r>
            <a:r>
              <a:rPr kumimoji="0" lang="en-US" sz="1200" b="0" i="0" u="none" strike="noStrike" kern="1200" cap="none" spc="0" normalizeH="0" baseline="0" noProof="0" dirty="0" err="1" smtClean="0">
                <a:ln>
                  <a:noFill/>
                </a:ln>
                <a:solidFill>
                  <a:schemeClr val="tx1"/>
                </a:solidFill>
                <a:effectLst/>
                <a:uLnTx/>
                <a:uFillTx/>
                <a:latin typeface="Cambria" pitchFamily="18" charset="0"/>
                <a:ea typeface="+mn-ea"/>
                <a:cs typeface="+mn-cs"/>
              </a:rPr>
              <a:t>Hinjawadi</a:t>
            </a:r>
            <a:r>
              <a:rPr kumimoji="0" lang="en-US" sz="1200" b="0" i="0" u="none" strike="noStrike" kern="1200" cap="none" spc="0" normalizeH="0" baseline="0" noProof="0" dirty="0" smtClean="0">
                <a:ln>
                  <a:noFill/>
                </a:ln>
                <a:solidFill>
                  <a:schemeClr val="tx1"/>
                </a:solidFill>
                <a:effectLst/>
                <a:uLnTx/>
                <a:uFillTx/>
                <a:latin typeface="Cambria" pitchFamily="18" charset="0"/>
                <a:ea typeface="+mn-ea"/>
                <a:cs typeface="+mn-cs"/>
              </a:rPr>
              <a:t>, </a:t>
            </a:r>
            <a:r>
              <a:rPr kumimoji="0" lang="en-US" sz="1200" b="0" i="0" u="none" strike="noStrike" kern="1200" cap="none" spc="0" normalizeH="0" baseline="0" noProof="0" dirty="0" err="1" smtClean="0">
                <a:ln>
                  <a:noFill/>
                </a:ln>
                <a:solidFill>
                  <a:schemeClr val="tx1"/>
                </a:solidFill>
                <a:effectLst/>
                <a:uLnTx/>
                <a:uFillTx/>
                <a:latin typeface="Cambria" pitchFamily="18" charset="0"/>
                <a:ea typeface="+mn-ea"/>
                <a:cs typeface="+mn-cs"/>
              </a:rPr>
              <a:t>Pune</a:t>
            </a:r>
            <a:r>
              <a:rPr kumimoji="0" lang="en-US" sz="1200" b="0" i="0" u="none" strike="noStrike" kern="1200" cap="none" spc="0" normalizeH="0" baseline="0" noProof="0" dirty="0" smtClean="0">
                <a:ln>
                  <a:noFill/>
                </a:ln>
                <a:solidFill>
                  <a:schemeClr val="tx1"/>
                </a:solidFill>
                <a:effectLst/>
                <a:uLnTx/>
                <a:uFillTx/>
                <a:latin typeface="Cambria" pitchFamily="18" charset="0"/>
                <a:ea typeface="+mn-ea"/>
                <a:cs typeface="+mn-cs"/>
              </a:rPr>
              <a:t> - 411 057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Cambria" pitchFamily="18" charset="0"/>
                <a:ea typeface="+mn-ea"/>
                <a:cs typeface="+mn-cs"/>
              </a:rPr>
              <a:t>Tel - +91 20 22933441 / 2 / 3  |  Website - </a:t>
            </a:r>
            <a:r>
              <a:rPr kumimoji="0" lang="en-US" sz="1200" b="0" i="0" u="none" strike="noStrike" kern="1200" cap="none" spc="0" normalizeH="0" baseline="0" noProof="0" dirty="0" smtClean="0">
                <a:ln>
                  <a:noFill/>
                </a:ln>
                <a:solidFill>
                  <a:schemeClr val="tx1"/>
                </a:solidFill>
                <a:effectLst/>
                <a:uLnTx/>
                <a:uFillTx/>
                <a:latin typeface="Cambria" pitchFamily="18" charset="0"/>
                <a:ea typeface="+mn-ea"/>
                <a:cs typeface="+mn-cs"/>
                <a:hlinkClick r:id="rId2"/>
              </a:rPr>
              <a:t>www.isquareit.edu.in</a:t>
            </a:r>
            <a:r>
              <a:rPr kumimoji="0" lang="en-US" sz="1200" b="0" i="0" u="none" strike="noStrike" kern="1200" cap="none" spc="0" normalizeH="0" baseline="0" noProof="0" dirty="0" smtClean="0">
                <a:ln>
                  <a:noFill/>
                </a:ln>
                <a:solidFill>
                  <a:schemeClr val="tx1"/>
                </a:solidFill>
                <a:effectLst/>
                <a:uLnTx/>
                <a:uFillTx/>
                <a:latin typeface="Cambria" pitchFamily="18" charset="0"/>
                <a:ea typeface="+mn-ea"/>
                <a:cs typeface="+mn-cs"/>
              </a:rPr>
              <a:t> ; Email - </a:t>
            </a:r>
            <a:r>
              <a:rPr kumimoji="0" lang="en-US" sz="1200" b="0" i="0" u="none" strike="noStrike" kern="1200" cap="none" spc="0" normalizeH="0" baseline="0" noProof="0" dirty="0" smtClean="0">
                <a:ln>
                  <a:noFill/>
                </a:ln>
                <a:solidFill>
                  <a:schemeClr val="tx1"/>
                </a:solidFill>
                <a:effectLst/>
                <a:uLnTx/>
                <a:uFillTx/>
                <a:latin typeface="Cambria" pitchFamily="18" charset="0"/>
                <a:ea typeface="+mn-ea"/>
                <a:cs typeface="+mn-cs"/>
                <a:hlinkClick r:id="rId3"/>
              </a:rPr>
              <a:t>info@isquareit.edu.in</a:t>
            </a:r>
            <a:r>
              <a:rPr kumimoji="0" lang="en-US" sz="1200" b="0" i="0" u="none" strike="noStrike" kern="1200" cap="none" spc="0" normalizeH="0" baseline="0" noProof="0" dirty="0" smtClean="0">
                <a:ln>
                  <a:noFill/>
                </a:ln>
                <a:solidFill>
                  <a:schemeClr val="tx1"/>
                </a:solidFill>
                <a:effectLst/>
                <a:uLnTx/>
                <a:uFillTx/>
                <a:latin typeface="Cambria" pitchFamily="18" charset="0"/>
                <a:ea typeface="+mn-ea"/>
                <a:cs typeface="+mn-cs"/>
              </a:rPr>
              <a:t> </a:t>
            </a:r>
            <a:endParaRPr kumimoji="0" lang="en-US" sz="1200" b="0" i="0" u="none" strike="noStrike" kern="1200" cap="none" spc="0" normalizeH="0" baseline="0" noProof="0" dirty="0">
              <a:ln>
                <a:noFill/>
              </a:ln>
              <a:solidFill>
                <a:schemeClr val="tx1"/>
              </a:solidFill>
              <a:effectLst/>
              <a:uLnTx/>
              <a:uFillTx/>
              <a:latin typeface="Cambria" pitchFamily="18" charset="0"/>
              <a:ea typeface="+mn-ea"/>
              <a:cs typeface="+mn-cs"/>
            </a:endParaRPr>
          </a:p>
        </p:txBody>
      </p:sp>
      <p:sp>
        <p:nvSpPr>
          <p:cNvPr id="11" name="TextBox 10"/>
          <p:cNvSpPr txBox="1"/>
          <p:nvPr/>
        </p:nvSpPr>
        <p:spPr>
          <a:xfrm>
            <a:off x="0" y="457200"/>
            <a:ext cx="9144000" cy="523220"/>
          </a:xfrm>
          <a:prstGeom prst="rect">
            <a:avLst/>
          </a:prstGeom>
          <a:noFill/>
        </p:spPr>
        <p:txBody>
          <a:bodyPr wrap="square" rtlCol="0">
            <a:spAutoFit/>
          </a:bodyPr>
          <a:lstStyle/>
          <a:p>
            <a:pPr algn="ctr"/>
            <a:r>
              <a:rPr lang="en-IN" sz="2800" b="1" dirty="0" smtClean="0">
                <a:solidFill>
                  <a:schemeClr val="accent1"/>
                </a:solidFill>
                <a:latin typeface="Cambria" pitchFamily="18" charset="0"/>
              </a:rPr>
              <a:t>Introduction</a:t>
            </a:r>
            <a:endParaRPr lang="en-IN" sz="2800" b="1" dirty="0">
              <a:solidFill>
                <a:schemeClr val="accent1"/>
              </a:solidFill>
              <a:latin typeface="Cambria" pitchFamily="18" charset="0"/>
            </a:endParaRPr>
          </a:p>
        </p:txBody>
      </p:sp>
      <p:sp>
        <p:nvSpPr>
          <p:cNvPr id="7" name="Rectangle 6"/>
          <p:cNvSpPr/>
          <p:nvPr/>
        </p:nvSpPr>
        <p:spPr>
          <a:xfrm>
            <a:off x="304800" y="5181600"/>
            <a:ext cx="2593980" cy="253916"/>
          </a:xfrm>
          <a:prstGeom prst="rect">
            <a:avLst/>
          </a:prstGeom>
        </p:spPr>
        <p:txBody>
          <a:bodyPr wrap="none">
            <a:spAutoFit/>
          </a:bodyPr>
          <a:lstStyle/>
          <a:p>
            <a:r>
              <a:rPr lang="en-US" sz="1050" dirty="0" smtClean="0">
                <a:latin typeface="Cambria" pitchFamily="18" charset="0"/>
              </a:rPr>
              <a:t>https://en.wikipedia.org/wiki/Gyroscope</a:t>
            </a:r>
            <a:endParaRPr lang="en-IN" sz="1050" dirty="0"/>
          </a:p>
        </p:txBody>
      </p:sp>
      <p:pic>
        <p:nvPicPr>
          <p:cNvPr id="10" name="Picture 9" descr="logo"/>
          <p:cNvPicPr>
            <a:picLocks noChangeAspect="1" noChangeArrowheads="1"/>
          </p:cNvPicPr>
          <p:nvPr/>
        </p:nvPicPr>
        <p:blipFill>
          <a:blip r:embed="rId4" cstate="print"/>
          <a:srcRect/>
          <a:stretch>
            <a:fillRect/>
          </a:stretch>
        </p:blipFill>
        <p:spPr bwMode="auto">
          <a:xfrm>
            <a:off x="76200" y="76200"/>
            <a:ext cx="1984375"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066800"/>
            <a:ext cx="9144000" cy="5105400"/>
          </a:xfrm>
        </p:spPr>
        <p:txBody>
          <a:bodyPr>
            <a:noAutofit/>
          </a:bodyPr>
          <a:lstStyle/>
          <a:p>
            <a:pPr algn="just"/>
            <a:r>
              <a:rPr lang="en-US" sz="2400" dirty="0" smtClean="0">
                <a:latin typeface="Cambria" pitchFamily="18" charset="0"/>
              </a:rPr>
              <a:t>Orientation is determined with use of Earth’s gravity </a:t>
            </a:r>
          </a:p>
          <a:p>
            <a:pPr algn="just"/>
            <a:r>
              <a:rPr lang="en-US" sz="2400" dirty="0" smtClean="0">
                <a:latin typeface="Cambria" pitchFamily="18" charset="0"/>
              </a:rPr>
              <a:t>Evolved from mechanical-inertial spinning devices which consists of rotors, axles, and gimbals</a:t>
            </a:r>
          </a:p>
          <a:p>
            <a:pPr algn="just"/>
            <a:r>
              <a:rPr lang="en-US" sz="2400" dirty="0" smtClean="0">
                <a:latin typeface="Cambria" pitchFamily="18" charset="0"/>
              </a:rPr>
              <a:t>Types of gyroscopes:</a:t>
            </a:r>
          </a:p>
          <a:p>
            <a:pPr marL="514350" indent="-73025">
              <a:buFont typeface="+mj-lt"/>
              <a:buAutoNum type="alphaLcParenR"/>
            </a:pPr>
            <a:r>
              <a:rPr lang="en-US" sz="2400" dirty="0" smtClean="0">
                <a:latin typeface="Cambria" pitchFamily="18" charset="0"/>
              </a:rPr>
              <a:t>Rotary (classical) gyroscope</a:t>
            </a:r>
          </a:p>
          <a:p>
            <a:pPr marL="514350" indent="-73025">
              <a:buFont typeface="+mj-lt"/>
              <a:buAutoNum type="alphaLcParenR"/>
            </a:pPr>
            <a:r>
              <a:rPr lang="en-US" sz="2400" dirty="0" smtClean="0">
                <a:latin typeface="Cambria" pitchFamily="18" charset="0"/>
              </a:rPr>
              <a:t>Vibrating Structure Gyroscope</a:t>
            </a:r>
          </a:p>
          <a:p>
            <a:pPr marL="514350" indent="-73025">
              <a:buFont typeface="+mj-lt"/>
              <a:buAutoNum type="alphaLcParenR"/>
            </a:pPr>
            <a:r>
              <a:rPr lang="en-US" sz="2400" dirty="0" smtClean="0">
                <a:latin typeface="Cambria" pitchFamily="18" charset="0"/>
              </a:rPr>
              <a:t>Optical Gyroscope</a:t>
            </a:r>
          </a:p>
        </p:txBody>
      </p:sp>
      <p:sp>
        <p:nvSpPr>
          <p:cNvPr id="9" name="Footer Placeholder 15"/>
          <p:cNvSpPr>
            <a:spLocks noGrp="1"/>
          </p:cNvSpPr>
          <p:nvPr>
            <p:ph type="ftr" sz="quarter" idx="11"/>
          </p:nvPr>
        </p:nvSpPr>
        <p:spPr>
          <a:xfrm>
            <a:off x="31800" y="6324600"/>
            <a:ext cx="9036000" cy="457835"/>
          </a:xfrm>
        </p:spPr>
        <p:txBody>
          <a:bodyPr/>
          <a:lstStyle/>
          <a:p>
            <a:pPr algn="ctr"/>
            <a:r>
              <a:rPr lang="en-US" sz="1200" dirty="0" smtClean="0">
                <a:solidFill>
                  <a:schemeClr val="tx1"/>
                </a:solidFill>
                <a:latin typeface="Cambria" pitchFamily="18" charset="0"/>
              </a:rPr>
              <a:t>International Institute of Information Technology, I²IT, P-14 Rajiv Gandhi Infotech Park, Hinjawadi, Pune - 411 057 </a:t>
            </a:r>
          </a:p>
          <a:p>
            <a:pPr algn="ctr"/>
            <a:r>
              <a:rPr lang="en-US" sz="1200" dirty="0" smtClean="0">
                <a:solidFill>
                  <a:schemeClr val="tx1"/>
                </a:solidFill>
                <a:latin typeface="Cambria" pitchFamily="18" charset="0"/>
              </a:rPr>
              <a:t>Tel - +91 20 22933441 / 2 / 3  |  Website - </a:t>
            </a:r>
            <a:r>
              <a:rPr lang="en-US" sz="1200" dirty="0" smtClean="0">
                <a:solidFill>
                  <a:schemeClr val="tx1"/>
                </a:solidFill>
                <a:latin typeface="Cambria" pitchFamily="18" charset="0"/>
                <a:hlinkClick r:id="rId2"/>
              </a:rPr>
              <a:t>www.isquareit.edu.in</a:t>
            </a:r>
            <a:r>
              <a:rPr lang="en-US" sz="1200" dirty="0" smtClean="0">
                <a:solidFill>
                  <a:schemeClr val="tx1"/>
                </a:solidFill>
                <a:latin typeface="Cambria" pitchFamily="18" charset="0"/>
              </a:rPr>
              <a:t> ; Email - </a:t>
            </a:r>
            <a:r>
              <a:rPr lang="en-US" sz="1200" dirty="0" smtClean="0">
                <a:solidFill>
                  <a:schemeClr val="tx1"/>
                </a:solidFill>
                <a:latin typeface="Cambria" pitchFamily="18" charset="0"/>
                <a:hlinkClick r:id="rId3"/>
              </a:rPr>
              <a:t>info@isquareit.edu.in</a:t>
            </a:r>
            <a:r>
              <a:rPr lang="en-US" sz="1200" dirty="0" smtClean="0">
                <a:solidFill>
                  <a:schemeClr val="tx1"/>
                </a:solidFill>
                <a:latin typeface="Cambria" pitchFamily="18" charset="0"/>
              </a:rPr>
              <a:t> </a:t>
            </a:r>
            <a:endParaRPr lang="en-US" sz="1200" dirty="0">
              <a:solidFill>
                <a:schemeClr val="tx1"/>
              </a:solidFill>
              <a:latin typeface="Cambria" pitchFamily="18" charset="0"/>
            </a:endParaRPr>
          </a:p>
        </p:txBody>
      </p:sp>
      <p:sp>
        <p:nvSpPr>
          <p:cNvPr id="4" name="Slide Number Placeholder 3"/>
          <p:cNvSpPr>
            <a:spLocks noGrp="1"/>
          </p:cNvSpPr>
          <p:nvPr>
            <p:ph type="sldNum" sz="quarter" idx="12"/>
          </p:nvPr>
        </p:nvSpPr>
        <p:spPr>
          <a:xfrm>
            <a:off x="146304" y="5867400"/>
            <a:ext cx="457200" cy="457200"/>
          </a:xfrm>
        </p:spPr>
        <p:txBody>
          <a:bodyPr/>
          <a:lstStyle/>
          <a:p>
            <a:fld id="{B6F15528-21DE-4FAA-801E-634DDDAF4B2B}" type="slidenum">
              <a:rPr lang="en-US" smtClean="0"/>
              <a:pPr/>
              <a:t>3</a:t>
            </a:fld>
            <a:endParaRPr lang="en-US"/>
          </a:p>
        </p:txBody>
      </p:sp>
      <p:sp>
        <p:nvSpPr>
          <p:cNvPr id="11" name="TextBox 10"/>
          <p:cNvSpPr txBox="1"/>
          <p:nvPr/>
        </p:nvSpPr>
        <p:spPr>
          <a:xfrm>
            <a:off x="0" y="381000"/>
            <a:ext cx="9144000" cy="523220"/>
          </a:xfrm>
          <a:prstGeom prst="rect">
            <a:avLst/>
          </a:prstGeom>
          <a:noFill/>
        </p:spPr>
        <p:txBody>
          <a:bodyPr wrap="square" rtlCol="0">
            <a:spAutoFit/>
          </a:bodyPr>
          <a:lstStyle/>
          <a:p>
            <a:pPr algn="ctr"/>
            <a:r>
              <a:rPr lang="en-US" sz="2800" b="1" dirty="0" smtClean="0">
                <a:solidFill>
                  <a:schemeClr val="accent1"/>
                </a:solidFill>
                <a:latin typeface="Cambria" pitchFamily="18" charset="0"/>
              </a:rPr>
              <a:t>Principle of Operation</a:t>
            </a:r>
            <a:endParaRPr lang="en-IN" sz="2800" b="1" dirty="0" err="1" smtClean="0">
              <a:solidFill>
                <a:schemeClr val="accent1"/>
              </a:solidFill>
              <a:latin typeface="Cambria" pitchFamily="18" charset="0"/>
            </a:endParaRPr>
          </a:p>
        </p:txBody>
      </p:sp>
      <p:sp>
        <p:nvSpPr>
          <p:cNvPr id="7" name="Rectangle 6"/>
          <p:cNvSpPr/>
          <p:nvPr/>
        </p:nvSpPr>
        <p:spPr>
          <a:xfrm>
            <a:off x="304800" y="5181600"/>
            <a:ext cx="2593980" cy="253916"/>
          </a:xfrm>
          <a:prstGeom prst="rect">
            <a:avLst/>
          </a:prstGeom>
        </p:spPr>
        <p:txBody>
          <a:bodyPr wrap="none">
            <a:spAutoFit/>
          </a:bodyPr>
          <a:lstStyle/>
          <a:p>
            <a:r>
              <a:rPr lang="en-US" sz="1050" dirty="0" smtClean="0">
                <a:latin typeface="Cambria" pitchFamily="18" charset="0"/>
              </a:rPr>
              <a:t>https://en.wikipedia.org/wiki/Gyroscope</a:t>
            </a:r>
            <a:endParaRPr lang="en-IN" sz="1050" dirty="0"/>
          </a:p>
        </p:txBody>
      </p:sp>
      <p:pic>
        <p:nvPicPr>
          <p:cNvPr id="8" name="Picture 7" descr="logo"/>
          <p:cNvPicPr>
            <a:picLocks noChangeAspect="1" noChangeArrowheads="1"/>
          </p:cNvPicPr>
          <p:nvPr/>
        </p:nvPicPr>
        <p:blipFill>
          <a:blip r:embed="rId4" cstate="print"/>
          <a:srcRect/>
          <a:stretch>
            <a:fillRect/>
          </a:stretch>
        </p:blipFill>
        <p:spPr bwMode="auto">
          <a:xfrm>
            <a:off x="76200" y="76200"/>
            <a:ext cx="1984375"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066800"/>
            <a:ext cx="9144000" cy="5105400"/>
          </a:xfrm>
        </p:spPr>
        <p:txBody>
          <a:bodyPr>
            <a:noAutofit/>
          </a:bodyPr>
          <a:lstStyle/>
          <a:p>
            <a:r>
              <a:rPr lang="en-US" sz="2400" dirty="0" smtClean="0">
                <a:latin typeface="Cambria" pitchFamily="18" charset="0"/>
              </a:rPr>
              <a:t>The law of conservation of angular momentum  is used in the Rotary (classical) gyroscope. Which says that system will get constant angular momentum  in direction and magnitude if the system has zero the resultant external torque .</a:t>
            </a:r>
          </a:p>
          <a:p>
            <a:r>
              <a:rPr lang="en-US" sz="2400" dirty="0" smtClean="0">
                <a:latin typeface="Cambria" pitchFamily="18" charset="0"/>
              </a:rPr>
              <a:t>It consists of : spinning disk or mass on axle, a series of gimbals</a:t>
            </a:r>
          </a:p>
          <a:p>
            <a:r>
              <a:rPr lang="en-US" sz="2400" dirty="0" smtClean="0">
                <a:latin typeface="Cambria" pitchFamily="18" charset="0"/>
              </a:rPr>
              <a:t>Additional degree of rotational freedom is given by gimbals. </a:t>
            </a:r>
          </a:p>
          <a:p>
            <a:endParaRPr lang="en-US" sz="2400" dirty="0" smtClean="0">
              <a:latin typeface="Cambria" pitchFamily="18" charset="0"/>
            </a:endParaRPr>
          </a:p>
          <a:p>
            <a:endParaRPr lang="en-US" sz="2400" dirty="0" smtClean="0">
              <a:latin typeface="Cambria" pitchFamily="18" charset="0"/>
            </a:endParaRPr>
          </a:p>
          <a:p>
            <a:endParaRPr lang="en-US" sz="2400" dirty="0" smtClean="0">
              <a:latin typeface="Cambria" pitchFamily="18" charset="0"/>
            </a:endParaRPr>
          </a:p>
          <a:p>
            <a:endParaRPr lang="en-US" sz="2400" dirty="0" smtClean="0">
              <a:latin typeface="Cambria" pitchFamily="18" charset="0"/>
            </a:endParaRPr>
          </a:p>
          <a:p>
            <a:pPr algn="ctr">
              <a:buNone/>
            </a:pPr>
            <a:endParaRPr lang="en-US" sz="1400" dirty="0" smtClean="0">
              <a:latin typeface="Cambria" pitchFamily="18" charset="0"/>
            </a:endParaRPr>
          </a:p>
          <a:p>
            <a:pPr algn="ctr">
              <a:buNone/>
            </a:pPr>
            <a:r>
              <a:rPr lang="en-US" sz="1400" dirty="0" smtClean="0">
                <a:latin typeface="Cambria" pitchFamily="18" charset="0"/>
              </a:rPr>
              <a:t>Fig. 1 Rotary Gyroscope </a:t>
            </a:r>
          </a:p>
          <a:p>
            <a:pPr algn="ctr">
              <a:buNone/>
            </a:pPr>
            <a:r>
              <a:rPr lang="en-US" sz="1400" dirty="0" smtClean="0">
                <a:latin typeface="Cambria" pitchFamily="18" charset="0"/>
              </a:rPr>
              <a:t>https://en.wikipedia.org/wiki/Gyroscope</a:t>
            </a:r>
          </a:p>
          <a:p>
            <a:endParaRPr lang="en-US" sz="2400" dirty="0" smtClean="0">
              <a:latin typeface="Cambria" pitchFamily="18" charset="0"/>
            </a:endParaRPr>
          </a:p>
        </p:txBody>
      </p:sp>
      <p:sp>
        <p:nvSpPr>
          <p:cNvPr id="9" name="Footer Placeholder 15"/>
          <p:cNvSpPr>
            <a:spLocks noGrp="1"/>
          </p:cNvSpPr>
          <p:nvPr>
            <p:ph type="ftr" sz="quarter" idx="11"/>
          </p:nvPr>
        </p:nvSpPr>
        <p:spPr>
          <a:xfrm>
            <a:off x="31800" y="6324600"/>
            <a:ext cx="9036000" cy="457835"/>
          </a:xfrm>
        </p:spPr>
        <p:txBody>
          <a:bodyPr/>
          <a:lstStyle/>
          <a:p>
            <a:pPr algn="ctr"/>
            <a:r>
              <a:rPr lang="en-US" sz="1200" dirty="0" smtClean="0">
                <a:solidFill>
                  <a:schemeClr val="tx1"/>
                </a:solidFill>
                <a:latin typeface="Cambria" pitchFamily="18" charset="0"/>
              </a:rPr>
              <a:t>International Institute of Information Technology, I²IT, P-14 Rajiv Gandhi Infotech Park, Hinjawadi, Pune - 411 057 </a:t>
            </a:r>
          </a:p>
          <a:p>
            <a:pPr algn="ctr"/>
            <a:r>
              <a:rPr lang="en-US" sz="1200" dirty="0" smtClean="0">
                <a:solidFill>
                  <a:schemeClr val="tx1"/>
                </a:solidFill>
                <a:latin typeface="Cambria" pitchFamily="18" charset="0"/>
              </a:rPr>
              <a:t>Tel - +91 20 22933441 / 2 / 3  |  Website - </a:t>
            </a:r>
            <a:r>
              <a:rPr lang="en-US" sz="1200" dirty="0" smtClean="0">
                <a:solidFill>
                  <a:schemeClr val="tx1"/>
                </a:solidFill>
                <a:latin typeface="Cambria" pitchFamily="18" charset="0"/>
                <a:hlinkClick r:id="rId2"/>
              </a:rPr>
              <a:t>www.isquareit.edu.in</a:t>
            </a:r>
            <a:r>
              <a:rPr lang="en-US" sz="1200" dirty="0" smtClean="0">
                <a:solidFill>
                  <a:schemeClr val="tx1"/>
                </a:solidFill>
                <a:latin typeface="Cambria" pitchFamily="18" charset="0"/>
              </a:rPr>
              <a:t> ; Email - </a:t>
            </a:r>
            <a:r>
              <a:rPr lang="en-US" sz="1200" dirty="0" smtClean="0">
                <a:solidFill>
                  <a:schemeClr val="tx1"/>
                </a:solidFill>
                <a:latin typeface="Cambria" pitchFamily="18" charset="0"/>
                <a:hlinkClick r:id="rId3"/>
              </a:rPr>
              <a:t>info@isquareit.edu.in</a:t>
            </a:r>
            <a:r>
              <a:rPr lang="en-US" sz="1200" dirty="0" smtClean="0">
                <a:solidFill>
                  <a:schemeClr val="tx1"/>
                </a:solidFill>
                <a:latin typeface="Cambria" pitchFamily="18" charset="0"/>
              </a:rPr>
              <a:t> </a:t>
            </a:r>
            <a:endParaRPr lang="en-US" sz="1200" dirty="0">
              <a:solidFill>
                <a:schemeClr val="tx1"/>
              </a:solidFill>
              <a:latin typeface="Cambria" pitchFamily="18" charset="0"/>
            </a:endParaRPr>
          </a:p>
        </p:txBody>
      </p:sp>
      <p:sp>
        <p:nvSpPr>
          <p:cNvPr id="4" name="Slide Number Placeholder 3"/>
          <p:cNvSpPr>
            <a:spLocks noGrp="1"/>
          </p:cNvSpPr>
          <p:nvPr>
            <p:ph type="sldNum" sz="quarter" idx="12"/>
          </p:nvPr>
        </p:nvSpPr>
        <p:spPr>
          <a:xfrm>
            <a:off x="146304" y="5867400"/>
            <a:ext cx="457200" cy="457200"/>
          </a:xfrm>
        </p:spPr>
        <p:txBody>
          <a:bodyPr/>
          <a:lstStyle/>
          <a:p>
            <a:fld id="{B6F15528-21DE-4FAA-801E-634DDDAF4B2B}" type="slidenum">
              <a:rPr lang="en-US" smtClean="0"/>
              <a:pPr/>
              <a:t>4</a:t>
            </a:fld>
            <a:endParaRPr lang="en-US"/>
          </a:p>
        </p:txBody>
      </p:sp>
      <p:sp>
        <p:nvSpPr>
          <p:cNvPr id="11" name="TextBox 10"/>
          <p:cNvSpPr txBox="1"/>
          <p:nvPr/>
        </p:nvSpPr>
        <p:spPr>
          <a:xfrm>
            <a:off x="0" y="381000"/>
            <a:ext cx="9144000" cy="523220"/>
          </a:xfrm>
          <a:prstGeom prst="rect">
            <a:avLst/>
          </a:prstGeom>
          <a:noFill/>
        </p:spPr>
        <p:txBody>
          <a:bodyPr wrap="square" rtlCol="0">
            <a:spAutoFit/>
          </a:bodyPr>
          <a:lstStyle/>
          <a:p>
            <a:pPr algn="ctr"/>
            <a:r>
              <a:rPr lang="en-US" sz="2800" b="1" dirty="0" smtClean="0">
                <a:solidFill>
                  <a:schemeClr val="accent1"/>
                </a:solidFill>
                <a:latin typeface="Cambria" pitchFamily="18" charset="0"/>
              </a:rPr>
              <a:t>Rotary (classical) Gyroscopes</a:t>
            </a:r>
          </a:p>
        </p:txBody>
      </p:sp>
      <p:pic>
        <p:nvPicPr>
          <p:cNvPr id="30722" name="Picture 2" descr="https://upload.wikimedia.org/wikipedia/commons/thumb/e/e2/3D_Gyroscope.png/250px-3D_Gyroscope.png"/>
          <p:cNvPicPr>
            <a:picLocks noChangeAspect="1" noChangeArrowheads="1"/>
          </p:cNvPicPr>
          <p:nvPr/>
        </p:nvPicPr>
        <p:blipFill>
          <a:blip r:embed="rId4" cstate="print"/>
          <a:srcRect/>
          <a:stretch>
            <a:fillRect/>
          </a:stretch>
        </p:blipFill>
        <p:spPr bwMode="auto">
          <a:xfrm>
            <a:off x="3124200" y="3810000"/>
            <a:ext cx="2381250" cy="1790701"/>
          </a:xfrm>
          <a:prstGeom prst="rect">
            <a:avLst/>
          </a:prstGeom>
          <a:noFill/>
        </p:spPr>
      </p:pic>
      <p:pic>
        <p:nvPicPr>
          <p:cNvPr id="8" name="Picture 7" descr="logo"/>
          <p:cNvPicPr>
            <a:picLocks noChangeAspect="1" noChangeArrowheads="1"/>
          </p:cNvPicPr>
          <p:nvPr/>
        </p:nvPicPr>
        <p:blipFill>
          <a:blip r:embed="rId5" cstate="print"/>
          <a:srcRect/>
          <a:stretch>
            <a:fillRect/>
          </a:stretch>
        </p:blipFill>
        <p:spPr bwMode="auto">
          <a:xfrm>
            <a:off x="76200" y="76200"/>
            <a:ext cx="1984375"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066800"/>
            <a:ext cx="9144000" cy="5105400"/>
          </a:xfrm>
        </p:spPr>
        <p:txBody>
          <a:bodyPr>
            <a:noAutofit/>
          </a:bodyPr>
          <a:lstStyle/>
          <a:p>
            <a:r>
              <a:rPr lang="en-US" sz="2000" dirty="0" smtClean="0">
                <a:latin typeface="Cambria" pitchFamily="18" charset="0"/>
              </a:rPr>
              <a:t>Vibrating structure gyroscopes are MEMS (Micro-machined Electro-Mechanical Systems) devices </a:t>
            </a:r>
          </a:p>
          <a:p>
            <a:endParaRPr lang="en-US" sz="2000" dirty="0" smtClean="0">
              <a:latin typeface="Cambria" pitchFamily="18" charset="0"/>
            </a:endParaRPr>
          </a:p>
          <a:p>
            <a:r>
              <a:rPr lang="en-US" sz="2000" dirty="0" smtClean="0">
                <a:latin typeface="Cambria" pitchFamily="18" charset="0"/>
              </a:rPr>
              <a:t>The operation uses principle of </a:t>
            </a:r>
            <a:r>
              <a:rPr lang="en-US" sz="2000" dirty="0" err="1" smtClean="0">
                <a:latin typeface="Cambria" pitchFamily="18" charset="0"/>
              </a:rPr>
              <a:t>Coriolis</a:t>
            </a:r>
            <a:r>
              <a:rPr lang="en-US" sz="2000" dirty="0" smtClean="0">
                <a:latin typeface="Cambria" pitchFamily="18" charset="0"/>
              </a:rPr>
              <a:t> force. </a:t>
            </a:r>
          </a:p>
          <a:p>
            <a:endParaRPr lang="en-US" sz="2000" dirty="0" smtClean="0">
              <a:latin typeface="Cambria" pitchFamily="18" charset="0"/>
            </a:endParaRPr>
          </a:p>
          <a:p>
            <a:r>
              <a:rPr lang="en-US" sz="2000" dirty="0" smtClean="0">
                <a:latin typeface="Cambria" pitchFamily="18" charset="0"/>
              </a:rPr>
              <a:t>The </a:t>
            </a:r>
            <a:r>
              <a:rPr lang="en-US" sz="2000" dirty="0" err="1" smtClean="0">
                <a:latin typeface="Cambria" pitchFamily="18" charset="0"/>
              </a:rPr>
              <a:t>Coriolis</a:t>
            </a:r>
            <a:r>
              <a:rPr lang="en-US" sz="2000" dirty="0" smtClean="0">
                <a:latin typeface="Cambria" pitchFamily="18" charset="0"/>
              </a:rPr>
              <a:t> force is proportional to both the angular velocity of the rotating object and the velocity of the object moving towards or away from the axis of rotation.</a:t>
            </a:r>
          </a:p>
        </p:txBody>
      </p:sp>
      <p:sp>
        <p:nvSpPr>
          <p:cNvPr id="9" name="Footer Placeholder 15"/>
          <p:cNvSpPr>
            <a:spLocks noGrp="1"/>
          </p:cNvSpPr>
          <p:nvPr>
            <p:ph type="ftr" sz="quarter" idx="11"/>
          </p:nvPr>
        </p:nvSpPr>
        <p:spPr>
          <a:xfrm>
            <a:off x="31800" y="6324600"/>
            <a:ext cx="9036000" cy="457835"/>
          </a:xfrm>
        </p:spPr>
        <p:txBody>
          <a:bodyPr/>
          <a:lstStyle/>
          <a:p>
            <a:pPr algn="ctr"/>
            <a:r>
              <a:rPr lang="en-US" sz="1200" dirty="0" smtClean="0">
                <a:solidFill>
                  <a:schemeClr val="tx1"/>
                </a:solidFill>
                <a:latin typeface="Cambria" pitchFamily="18" charset="0"/>
              </a:rPr>
              <a:t>International Institute of Information Technology, I²IT, P-14 Rajiv Gandhi Infotech Park, Hinjawadi, Pune - 411 057 </a:t>
            </a:r>
          </a:p>
          <a:p>
            <a:pPr algn="ctr"/>
            <a:r>
              <a:rPr lang="en-US" sz="1200" dirty="0" smtClean="0">
                <a:solidFill>
                  <a:schemeClr val="tx1"/>
                </a:solidFill>
                <a:latin typeface="Cambria" pitchFamily="18" charset="0"/>
              </a:rPr>
              <a:t>Tel - +91 20 22933441 / 2 / 3  |  Website - </a:t>
            </a:r>
            <a:r>
              <a:rPr lang="en-US" sz="1200" dirty="0" smtClean="0">
                <a:solidFill>
                  <a:schemeClr val="tx1"/>
                </a:solidFill>
                <a:latin typeface="Cambria" pitchFamily="18" charset="0"/>
                <a:hlinkClick r:id="rId2"/>
              </a:rPr>
              <a:t>www.isquareit.edu.in</a:t>
            </a:r>
            <a:r>
              <a:rPr lang="en-US" sz="1200" dirty="0" smtClean="0">
                <a:solidFill>
                  <a:schemeClr val="tx1"/>
                </a:solidFill>
                <a:latin typeface="Cambria" pitchFamily="18" charset="0"/>
              </a:rPr>
              <a:t> ; Email - </a:t>
            </a:r>
            <a:r>
              <a:rPr lang="en-US" sz="1200" dirty="0" smtClean="0">
                <a:solidFill>
                  <a:schemeClr val="tx1"/>
                </a:solidFill>
                <a:latin typeface="Cambria" pitchFamily="18" charset="0"/>
                <a:hlinkClick r:id="rId3"/>
              </a:rPr>
              <a:t>info@isquareit.edu.in</a:t>
            </a:r>
            <a:r>
              <a:rPr lang="en-US" sz="1200" dirty="0" smtClean="0">
                <a:solidFill>
                  <a:schemeClr val="tx1"/>
                </a:solidFill>
                <a:latin typeface="Cambria" pitchFamily="18" charset="0"/>
              </a:rPr>
              <a:t> </a:t>
            </a:r>
            <a:endParaRPr lang="en-US" sz="1200" dirty="0">
              <a:solidFill>
                <a:schemeClr val="tx1"/>
              </a:solidFill>
              <a:latin typeface="Cambria" pitchFamily="18" charset="0"/>
            </a:endParaRPr>
          </a:p>
        </p:txBody>
      </p:sp>
      <p:sp>
        <p:nvSpPr>
          <p:cNvPr id="4" name="Slide Number Placeholder 3"/>
          <p:cNvSpPr>
            <a:spLocks noGrp="1"/>
          </p:cNvSpPr>
          <p:nvPr>
            <p:ph type="sldNum" sz="quarter" idx="12"/>
          </p:nvPr>
        </p:nvSpPr>
        <p:spPr>
          <a:xfrm>
            <a:off x="146304" y="5867400"/>
            <a:ext cx="457200" cy="457200"/>
          </a:xfrm>
        </p:spPr>
        <p:txBody>
          <a:bodyPr/>
          <a:lstStyle/>
          <a:p>
            <a:fld id="{B6F15528-21DE-4FAA-801E-634DDDAF4B2B}" type="slidenum">
              <a:rPr lang="en-US" smtClean="0"/>
              <a:pPr/>
              <a:t>5</a:t>
            </a:fld>
            <a:endParaRPr lang="en-US"/>
          </a:p>
        </p:txBody>
      </p:sp>
      <p:sp>
        <p:nvSpPr>
          <p:cNvPr id="11" name="TextBox 10"/>
          <p:cNvSpPr txBox="1"/>
          <p:nvPr/>
        </p:nvSpPr>
        <p:spPr>
          <a:xfrm>
            <a:off x="0" y="381000"/>
            <a:ext cx="9144000" cy="523220"/>
          </a:xfrm>
          <a:prstGeom prst="rect">
            <a:avLst/>
          </a:prstGeom>
          <a:noFill/>
        </p:spPr>
        <p:txBody>
          <a:bodyPr wrap="square" rtlCol="0">
            <a:spAutoFit/>
          </a:bodyPr>
          <a:lstStyle/>
          <a:p>
            <a:pPr algn="ctr"/>
            <a:r>
              <a:rPr lang="en-US" sz="2800" b="1" dirty="0" smtClean="0">
                <a:solidFill>
                  <a:schemeClr val="accent1"/>
                </a:solidFill>
                <a:latin typeface="Cambria" pitchFamily="18" charset="0"/>
              </a:rPr>
              <a:t>Vibrating Structure Gyroscopes</a:t>
            </a:r>
          </a:p>
        </p:txBody>
      </p:sp>
      <p:sp>
        <p:nvSpPr>
          <p:cNvPr id="7" name="Rectangle 6"/>
          <p:cNvSpPr/>
          <p:nvPr/>
        </p:nvSpPr>
        <p:spPr>
          <a:xfrm>
            <a:off x="304800" y="5181600"/>
            <a:ext cx="2593980" cy="253916"/>
          </a:xfrm>
          <a:prstGeom prst="rect">
            <a:avLst/>
          </a:prstGeom>
        </p:spPr>
        <p:txBody>
          <a:bodyPr wrap="none">
            <a:spAutoFit/>
          </a:bodyPr>
          <a:lstStyle/>
          <a:p>
            <a:r>
              <a:rPr lang="en-US" sz="1050" dirty="0" smtClean="0">
                <a:latin typeface="Cambria" pitchFamily="18" charset="0"/>
              </a:rPr>
              <a:t>https://en.wikipedia.org/wiki/Gyroscope</a:t>
            </a:r>
            <a:endParaRPr lang="en-IN" sz="1050" dirty="0"/>
          </a:p>
        </p:txBody>
      </p:sp>
      <p:pic>
        <p:nvPicPr>
          <p:cNvPr id="8" name="Picture 7" descr="logo"/>
          <p:cNvPicPr>
            <a:picLocks noChangeAspect="1" noChangeArrowheads="1"/>
          </p:cNvPicPr>
          <p:nvPr/>
        </p:nvPicPr>
        <p:blipFill>
          <a:blip r:embed="rId4" cstate="print"/>
          <a:srcRect/>
          <a:stretch>
            <a:fillRect/>
          </a:stretch>
        </p:blipFill>
        <p:spPr bwMode="auto">
          <a:xfrm>
            <a:off x="76200" y="76200"/>
            <a:ext cx="1984375"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219200"/>
            <a:ext cx="9144000" cy="5105400"/>
          </a:xfrm>
        </p:spPr>
        <p:txBody>
          <a:bodyPr>
            <a:noAutofit/>
          </a:bodyPr>
          <a:lstStyle/>
          <a:p>
            <a:pPr algn="just"/>
            <a:r>
              <a:rPr lang="en-US" sz="2000" dirty="0" smtClean="0">
                <a:latin typeface="Cambria" pitchFamily="18" charset="0"/>
              </a:rPr>
              <a:t>Measurement range </a:t>
            </a:r>
          </a:p>
          <a:p>
            <a:pPr algn="just"/>
            <a:r>
              <a:rPr lang="en-US" sz="2000" dirty="0" smtClean="0">
                <a:latin typeface="Cambria" pitchFamily="18" charset="0"/>
              </a:rPr>
              <a:t>Number of sensing axes </a:t>
            </a:r>
          </a:p>
          <a:p>
            <a:pPr algn="just"/>
            <a:r>
              <a:rPr lang="en-US" sz="2000" dirty="0" smtClean="0">
                <a:latin typeface="Cambria" pitchFamily="18" charset="0"/>
              </a:rPr>
              <a:t>Nonlinearity</a:t>
            </a:r>
          </a:p>
          <a:p>
            <a:pPr algn="just"/>
            <a:r>
              <a:rPr lang="en-US" sz="2000" dirty="0" smtClean="0">
                <a:latin typeface="Cambria" pitchFamily="18" charset="0"/>
              </a:rPr>
              <a:t>Working temperature range</a:t>
            </a:r>
          </a:p>
          <a:p>
            <a:pPr algn="just"/>
            <a:r>
              <a:rPr lang="en-US" sz="2000" dirty="0" smtClean="0">
                <a:latin typeface="Cambria" pitchFamily="18" charset="0"/>
              </a:rPr>
              <a:t>Shock Survivability </a:t>
            </a:r>
          </a:p>
          <a:p>
            <a:pPr algn="just"/>
            <a:r>
              <a:rPr lang="en-US" sz="2000" dirty="0" smtClean="0">
                <a:latin typeface="Cambria" pitchFamily="18" charset="0"/>
              </a:rPr>
              <a:t>Bias Instability </a:t>
            </a:r>
          </a:p>
          <a:p>
            <a:pPr algn="just"/>
            <a:r>
              <a:rPr lang="en-US" sz="2000" dirty="0" smtClean="0">
                <a:latin typeface="Cambria" pitchFamily="18" charset="0"/>
              </a:rPr>
              <a:t>Angular Random Walk (ARW</a:t>
            </a:r>
          </a:p>
          <a:p>
            <a:pPr algn="just"/>
            <a:r>
              <a:rPr lang="en-US" sz="2000" dirty="0" smtClean="0">
                <a:latin typeface="Cambria" pitchFamily="18" charset="0"/>
              </a:rPr>
              <a:t>Bias </a:t>
            </a:r>
          </a:p>
          <a:p>
            <a:pPr algn="just"/>
            <a:r>
              <a:rPr lang="en-US" sz="2000" dirty="0" smtClean="0">
                <a:latin typeface="Cambria" pitchFamily="18" charset="0"/>
              </a:rPr>
              <a:t>Bias Drift</a:t>
            </a:r>
          </a:p>
          <a:p>
            <a:pPr algn="just"/>
            <a:r>
              <a:rPr lang="en-US" sz="2000" dirty="0" smtClean="0">
                <a:latin typeface="Cambria" pitchFamily="18" charset="0"/>
              </a:rPr>
              <a:t>Bandwidth</a:t>
            </a:r>
          </a:p>
          <a:p>
            <a:pPr algn="just"/>
            <a:endParaRPr lang="en-US" sz="2000" dirty="0" smtClean="0">
              <a:latin typeface="Cambria" pitchFamily="18" charset="0"/>
            </a:endParaRPr>
          </a:p>
          <a:p>
            <a:pPr algn="just"/>
            <a:endParaRPr lang="en-US" sz="2000" dirty="0" smtClean="0">
              <a:latin typeface="Cambria" pitchFamily="18" charset="0"/>
            </a:endParaRPr>
          </a:p>
        </p:txBody>
      </p:sp>
      <p:sp>
        <p:nvSpPr>
          <p:cNvPr id="9" name="Footer Placeholder 15"/>
          <p:cNvSpPr>
            <a:spLocks noGrp="1"/>
          </p:cNvSpPr>
          <p:nvPr>
            <p:ph type="ftr" sz="quarter" idx="11"/>
          </p:nvPr>
        </p:nvSpPr>
        <p:spPr>
          <a:xfrm>
            <a:off x="31800" y="6324600"/>
            <a:ext cx="9036000" cy="457835"/>
          </a:xfrm>
        </p:spPr>
        <p:txBody>
          <a:bodyPr/>
          <a:lstStyle/>
          <a:p>
            <a:pPr algn="ctr"/>
            <a:r>
              <a:rPr lang="en-US" sz="1200" dirty="0" smtClean="0">
                <a:solidFill>
                  <a:schemeClr val="tx1"/>
                </a:solidFill>
                <a:latin typeface="Cambria" pitchFamily="18" charset="0"/>
              </a:rPr>
              <a:t>International Institute of Information Technology, I²IT, P-14 Rajiv Gandhi Infotech Park, Hinjawadi, Pune - 411 057 </a:t>
            </a:r>
          </a:p>
          <a:p>
            <a:pPr algn="ctr"/>
            <a:r>
              <a:rPr lang="en-US" sz="1200" dirty="0" smtClean="0">
                <a:solidFill>
                  <a:schemeClr val="tx1"/>
                </a:solidFill>
                <a:latin typeface="Cambria" pitchFamily="18" charset="0"/>
              </a:rPr>
              <a:t>Tel - +91 20 22933441 / 2 / 3  |  Website - </a:t>
            </a:r>
            <a:r>
              <a:rPr lang="en-US" sz="1200" dirty="0" smtClean="0">
                <a:solidFill>
                  <a:schemeClr val="tx1"/>
                </a:solidFill>
                <a:latin typeface="Cambria" pitchFamily="18" charset="0"/>
                <a:hlinkClick r:id="rId2"/>
              </a:rPr>
              <a:t>www.isquareit.edu.in</a:t>
            </a:r>
            <a:r>
              <a:rPr lang="en-US" sz="1200" dirty="0" smtClean="0">
                <a:solidFill>
                  <a:schemeClr val="tx1"/>
                </a:solidFill>
                <a:latin typeface="Cambria" pitchFamily="18" charset="0"/>
              </a:rPr>
              <a:t> ; Email - </a:t>
            </a:r>
            <a:r>
              <a:rPr lang="en-US" sz="1200" dirty="0" smtClean="0">
                <a:solidFill>
                  <a:schemeClr val="tx1"/>
                </a:solidFill>
                <a:latin typeface="Cambria" pitchFamily="18" charset="0"/>
                <a:hlinkClick r:id="rId3"/>
              </a:rPr>
              <a:t>info@isquareit.edu.in</a:t>
            </a:r>
            <a:r>
              <a:rPr lang="en-US" sz="1200" dirty="0" smtClean="0">
                <a:solidFill>
                  <a:schemeClr val="tx1"/>
                </a:solidFill>
                <a:latin typeface="Cambria" pitchFamily="18" charset="0"/>
              </a:rPr>
              <a:t> </a:t>
            </a:r>
            <a:endParaRPr lang="en-US" sz="1200" dirty="0">
              <a:solidFill>
                <a:schemeClr val="tx1"/>
              </a:solidFill>
              <a:latin typeface="Cambria" pitchFamily="18" charset="0"/>
            </a:endParaRPr>
          </a:p>
        </p:txBody>
      </p:sp>
      <p:sp>
        <p:nvSpPr>
          <p:cNvPr id="4" name="Slide Number Placeholder 3"/>
          <p:cNvSpPr>
            <a:spLocks noGrp="1"/>
          </p:cNvSpPr>
          <p:nvPr>
            <p:ph type="sldNum" sz="quarter" idx="12"/>
          </p:nvPr>
        </p:nvSpPr>
        <p:spPr>
          <a:xfrm>
            <a:off x="146304" y="5867400"/>
            <a:ext cx="457200" cy="457200"/>
          </a:xfrm>
        </p:spPr>
        <p:txBody>
          <a:bodyPr/>
          <a:lstStyle/>
          <a:p>
            <a:fld id="{B6F15528-21DE-4FAA-801E-634DDDAF4B2B}" type="slidenum">
              <a:rPr lang="en-US" smtClean="0"/>
              <a:pPr/>
              <a:t>6</a:t>
            </a:fld>
            <a:endParaRPr lang="en-US"/>
          </a:p>
        </p:txBody>
      </p:sp>
      <p:sp>
        <p:nvSpPr>
          <p:cNvPr id="11" name="TextBox 10"/>
          <p:cNvSpPr txBox="1"/>
          <p:nvPr/>
        </p:nvSpPr>
        <p:spPr>
          <a:xfrm>
            <a:off x="0" y="457200"/>
            <a:ext cx="9144000" cy="523220"/>
          </a:xfrm>
          <a:prstGeom prst="rect">
            <a:avLst/>
          </a:prstGeom>
          <a:noFill/>
        </p:spPr>
        <p:txBody>
          <a:bodyPr wrap="square" rtlCol="0">
            <a:spAutoFit/>
          </a:bodyPr>
          <a:lstStyle/>
          <a:p>
            <a:pPr algn="ctr"/>
            <a:r>
              <a:rPr lang="en-IN" sz="2800" b="1" dirty="0" smtClean="0">
                <a:solidFill>
                  <a:schemeClr val="accent1"/>
                </a:solidFill>
                <a:latin typeface="Cambria" pitchFamily="18" charset="0"/>
              </a:rPr>
              <a:t>Specifications</a:t>
            </a:r>
            <a:endParaRPr lang="en-IN" sz="2800" b="1" dirty="0">
              <a:solidFill>
                <a:schemeClr val="accent1"/>
              </a:solidFill>
              <a:latin typeface="Cambria" pitchFamily="18" charset="0"/>
            </a:endParaRPr>
          </a:p>
        </p:txBody>
      </p:sp>
      <p:pic>
        <p:nvPicPr>
          <p:cNvPr id="7" name="Picture 6" descr="logo"/>
          <p:cNvPicPr>
            <a:picLocks noChangeAspect="1" noChangeArrowheads="1"/>
          </p:cNvPicPr>
          <p:nvPr/>
        </p:nvPicPr>
        <p:blipFill>
          <a:blip r:embed="rId4" cstate="print"/>
          <a:srcRect/>
          <a:stretch>
            <a:fillRect/>
          </a:stretch>
        </p:blipFill>
        <p:spPr bwMode="auto">
          <a:xfrm>
            <a:off x="76200" y="76200"/>
            <a:ext cx="1984375"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066800"/>
            <a:ext cx="9144000" cy="5105400"/>
          </a:xfrm>
        </p:spPr>
        <p:txBody>
          <a:bodyPr>
            <a:noAutofit/>
          </a:bodyPr>
          <a:lstStyle/>
          <a:p>
            <a:r>
              <a:rPr lang="en-US" sz="2400" dirty="0" smtClean="0">
                <a:latin typeface="Cambria" pitchFamily="18" charset="0"/>
              </a:rPr>
              <a:t>Nonlinearity</a:t>
            </a:r>
          </a:p>
          <a:p>
            <a:r>
              <a:rPr lang="en-US" sz="2400" dirty="0" smtClean="0">
                <a:latin typeface="Cambria" pitchFamily="18" charset="0"/>
              </a:rPr>
              <a:t>Noise density </a:t>
            </a:r>
          </a:p>
          <a:p>
            <a:r>
              <a:rPr lang="en-US" sz="2400" dirty="0" smtClean="0">
                <a:latin typeface="Cambria" pitchFamily="18" charset="0"/>
              </a:rPr>
              <a:t>Bias repeatability</a:t>
            </a:r>
          </a:p>
          <a:p>
            <a:r>
              <a:rPr lang="en-US" sz="2400" dirty="0" smtClean="0">
                <a:latin typeface="Cambria" pitchFamily="18" charset="0"/>
              </a:rPr>
              <a:t>Acceleration sensitivity</a:t>
            </a:r>
          </a:p>
          <a:p>
            <a:r>
              <a:rPr lang="en-US" sz="2400" dirty="0" smtClean="0">
                <a:latin typeface="Cambria" pitchFamily="18" charset="0"/>
              </a:rPr>
              <a:t>Sensitivity to vibration</a:t>
            </a:r>
          </a:p>
          <a:p>
            <a:r>
              <a:rPr lang="en-US" sz="2400" dirty="0" smtClean="0">
                <a:latin typeface="Cambria" pitchFamily="18" charset="0"/>
              </a:rPr>
              <a:t>Sensitivity to linear acceleration–or g sensitivity</a:t>
            </a:r>
          </a:p>
          <a:p>
            <a:r>
              <a:rPr lang="en-US" sz="2400" dirty="0" smtClean="0">
                <a:latin typeface="Cambria" pitchFamily="18" charset="0"/>
              </a:rPr>
              <a:t>Environmental Factors- Temperature</a:t>
            </a:r>
          </a:p>
          <a:p>
            <a:r>
              <a:rPr lang="en-US" sz="2400" dirty="0" smtClean="0">
                <a:latin typeface="Cambria" pitchFamily="18" charset="0"/>
              </a:rPr>
              <a:t>Availability</a:t>
            </a:r>
          </a:p>
          <a:p>
            <a:r>
              <a:rPr lang="en-US" sz="2400" dirty="0" smtClean="0">
                <a:latin typeface="Cambria" pitchFamily="18" charset="0"/>
              </a:rPr>
              <a:t>Cost</a:t>
            </a:r>
            <a:endParaRPr lang="en-US" sz="2400" dirty="0">
              <a:latin typeface="Cambria" pitchFamily="18" charset="0"/>
            </a:endParaRPr>
          </a:p>
        </p:txBody>
      </p:sp>
      <p:sp>
        <p:nvSpPr>
          <p:cNvPr id="9" name="Footer Placeholder 15"/>
          <p:cNvSpPr>
            <a:spLocks noGrp="1"/>
          </p:cNvSpPr>
          <p:nvPr>
            <p:ph type="ftr" sz="quarter" idx="11"/>
          </p:nvPr>
        </p:nvSpPr>
        <p:spPr>
          <a:xfrm>
            <a:off x="31800" y="6324600"/>
            <a:ext cx="9036000" cy="457835"/>
          </a:xfrm>
        </p:spPr>
        <p:txBody>
          <a:bodyPr/>
          <a:lstStyle/>
          <a:p>
            <a:pPr algn="ctr"/>
            <a:r>
              <a:rPr lang="en-US" sz="1200" dirty="0" smtClean="0">
                <a:solidFill>
                  <a:schemeClr val="tx1"/>
                </a:solidFill>
                <a:latin typeface="Cambria" pitchFamily="18" charset="0"/>
              </a:rPr>
              <a:t>International Institute of Information Technology, I²IT, P-14 Rajiv Gandhi Infotech Park, Hinjawadi, Pune - 411 057 </a:t>
            </a:r>
          </a:p>
          <a:p>
            <a:pPr algn="ctr"/>
            <a:r>
              <a:rPr lang="en-US" sz="1200" dirty="0" smtClean="0">
                <a:solidFill>
                  <a:schemeClr val="tx1"/>
                </a:solidFill>
                <a:latin typeface="Cambria" pitchFamily="18" charset="0"/>
              </a:rPr>
              <a:t>Tel - +91 20 22933441 / 2 / 3  |  Website - </a:t>
            </a:r>
            <a:r>
              <a:rPr lang="en-US" sz="1200" dirty="0" smtClean="0">
                <a:solidFill>
                  <a:schemeClr val="tx1"/>
                </a:solidFill>
                <a:latin typeface="Cambria" pitchFamily="18" charset="0"/>
                <a:hlinkClick r:id="rId2"/>
              </a:rPr>
              <a:t>www.isquareit.edu.in</a:t>
            </a:r>
            <a:r>
              <a:rPr lang="en-US" sz="1200" dirty="0" smtClean="0">
                <a:solidFill>
                  <a:schemeClr val="tx1"/>
                </a:solidFill>
                <a:latin typeface="Cambria" pitchFamily="18" charset="0"/>
              </a:rPr>
              <a:t> ; Email - </a:t>
            </a:r>
            <a:r>
              <a:rPr lang="en-US" sz="1200" dirty="0" smtClean="0">
                <a:solidFill>
                  <a:schemeClr val="tx1"/>
                </a:solidFill>
                <a:latin typeface="Cambria" pitchFamily="18" charset="0"/>
                <a:hlinkClick r:id="rId3"/>
              </a:rPr>
              <a:t>info@isquareit.edu.in</a:t>
            </a:r>
            <a:r>
              <a:rPr lang="en-US" sz="1200" dirty="0" smtClean="0">
                <a:solidFill>
                  <a:schemeClr val="tx1"/>
                </a:solidFill>
                <a:latin typeface="Cambria" pitchFamily="18" charset="0"/>
              </a:rPr>
              <a:t> </a:t>
            </a:r>
            <a:endParaRPr lang="en-US" sz="1200" dirty="0">
              <a:solidFill>
                <a:schemeClr val="tx1"/>
              </a:solidFill>
              <a:latin typeface="Cambria" pitchFamily="18" charset="0"/>
            </a:endParaRPr>
          </a:p>
        </p:txBody>
      </p:sp>
      <p:sp>
        <p:nvSpPr>
          <p:cNvPr id="4" name="Slide Number Placeholder 3"/>
          <p:cNvSpPr>
            <a:spLocks noGrp="1"/>
          </p:cNvSpPr>
          <p:nvPr>
            <p:ph type="sldNum" sz="quarter" idx="12"/>
          </p:nvPr>
        </p:nvSpPr>
        <p:spPr>
          <a:xfrm>
            <a:off x="146304" y="5867400"/>
            <a:ext cx="457200" cy="457200"/>
          </a:xfrm>
        </p:spPr>
        <p:txBody>
          <a:bodyPr/>
          <a:lstStyle/>
          <a:p>
            <a:fld id="{B6F15528-21DE-4FAA-801E-634DDDAF4B2B}" type="slidenum">
              <a:rPr lang="en-US" smtClean="0"/>
              <a:pPr/>
              <a:t>7</a:t>
            </a:fld>
            <a:endParaRPr lang="en-US"/>
          </a:p>
        </p:txBody>
      </p:sp>
      <p:sp>
        <p:nvSpPr>
          <p:cNvPr id="11" name="TextBox 10"/>
          <p:cNvSpPr txBox="1"/>
          <p:nvPr/>
        </p:nvSpPr>
        <p:spPr>
          <a:xfrm>
            <a:off x="0" y="457200"/>
            <a:ext cx="9144000" cy="523220"/>
          </a:xfrm>
          <a:prstGeom prst="rect">
            <a:avLst/>
          </a:prstGeom>
          <a:noFill/>
        </p:spPr>
        <p:txBody>
          <a:bodyPr wrap="square" rtlCol="0">
            <a:spAutoFit/>
          </a:bodyPr>
          <a:lstStyle/>
          <a:p>
            <a:pPr algn="ctr"/>
            <a:r>
              <a:rPr lang="en-US" sz="2800" b="1" dirty="0" smtClean="0">
                <a:solidFill>
                  <a:schemeClr val="accent1"/>
                </a:solidFill>
                <a:latin typeface="Cambria" pitchFamily="18" charset="0"/>
              </a:rPr>
              <a:t>Selection Criteria</a:t>
            </a:r>
            <a:endParaRPr lang="en-IN" sz="2800" b="1" dirty="0" smtClean="0">
              <a:solidFill>
                <a:schemeClr val="accent1"/>
              </a:solidFill>
              <a:latin typeface="Cambria" pitchFamily="18" charset="0"/>
            </a:endParaRPr>
          </a:p>
        </p:txBody>
      </p:sp>
      <p:pic>
        <p:nvPicPr>
          <p:cNvPr id="7" name="Picture 6" descr="logo"/>
          <p:cNvPicPr>
            <a:picLocks noChangeAspect="1" noChangeArrowheads="1"/>
          </p:cNvPicPr>
          <p:nvPr/>
        </p:nvPicPr>
        <p:blipFill>
          <a:blip r:embed="rId4" cstate="print"/>
          <a:srcRect/>
          <a:stretch>
            <a:fillRect/>
          </a:stretch>
        </p:blipFill>
        <p:spPr bwMode="auto">
          <a:xfrm>
            <a:off x="76200" y="76200"/>
            <a:ext cx="1984375"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04800" y="152400"/>
          <a:ext cx="7467600"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grpSp>
        <p:nvGrpSpPr>
          <p:cNvPr id="5" name="Group 4"/>
          <p:cNvGrpSpPr/>
          <p:nvPr/>
        </p:nvGrpSpPr>
        <p:grpSpPr>
          <a:xfrm>
            <a:off x="381000" y="2286000"/>
            <a:ext cx="7391400" cy="4057323"/>
            <a:chOff x="0" y="0"/>
            <a:chExt cx="6781800" cy="1591426"/>
          </a:xfrm>
        </p:grpSpPr>
        <p:sp>
          <p:nvSpPr>
            <p:cNvPr id="7" name="Rounded Rectangle 6"/>
            <p:cNvSpPr/>
            <p:nvPr/>
          </p:nvSpPr>
          <p:spPr>
            <a:xfrm>
              <a:off x="0" y="0"/>
              <a:ext cx="6781800" cy="1524305"/>
            </a:xfrm>
            <a:prstGeom prst="round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endParaRPr lang="en-IN" dirty="0"/>
            </a:p>
          </p:txBody>
        </p:sp>
        <p:sp>
          <p:nvSpPr>
            <p:cNvPr id="8" name="Rounded Rectangle 4"/>
            <p:cNvSpPr/>
            <p:nvPr/>
          </p:nvSpPr>
          <p:spPr>
            <a:xfrm>
              <a:off x="81674" y="81674"/>
              <a:ext cx="6618452" cy="15097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US" kern="1200" dirty="0" smtClean="0">
                  <a:latin typeface="Tahoma" pitchFamily="34" charset="0"/>
                  <a:ea typeface="Tahoma" pitchFamily="34" charset="0"/>
                  <a:cs typeface="Tahoma" pitchFamily="34" charset="0"/>
                </a:rPr>
                <a:t>For further details please contact</a:t>
              </a:r>
            </a:p>
            <a:p>
              <a:pPr lvl="0" algn="ctr" defTabSz="2889250" rtl="0">
                <a:lnSpc>
                  <a:spcPct val="90000"/>
                </a:lnSpc>
                <a:spcBef>
                  <a:spcPct val="0"/>
                </a:spcBef>
                <a:spcAft>
                  <a:spcPct val="35000"/>
                </a:spcAft>
              </a:pPr>
              <a:r>
                <a:rPr lang="en-US" dirty="0" smtClean="0">
                  <a:latin typeface="Tahoma" pitchFamily="34" charset="0"/>
                  <a:ea typeface="Tahoma" pitchFamily="34" charset="0"/>
                  <a:cs typeface="Tahoma" pitchFamily="34" charset="0"/>
                </a:rPr>
                <a:t>Prof. </a:t>
              </a:r>
              <a:r>
                <a:rPr lang="en-US" dirty="0" err="1" smtClean="0">
                  <a:latin typeface="Tahoma" pitchFamily="34" charset="0"/>
                  <a:ea typeface="Tahoma" pitchFamily="34" charset="0"/>
                  <a:cs typeface="Tahoma" pitchFamily="34" charset="0"/>
                </a:rPr>
                <a:t>Varsha</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Degaonkar</a:t>
              </a:r>
              <a:endParaRPr lang="en-US" dirty="0" smtClean="0">
                <a:latin typeface="Tahoma" pitchFamily="34" charset="0"/>
                <a:ea typeface="Tahoma" pitchFamily="34" charset="0"/>
                <a:cs typeface="Tahoma" pitchFamily="34" charset="0"/>
              </a:endParaRPr>
            </a:p>
            <a:p>
              <a:pPr lvl="0" algn="ctr" defTabSz="2889250" rtl="0">
                <a:lnSpc>
                  <a:spcPct val="90000"/>
                </a:lnSpc>
                <a:spcBef>
                  <a:spcPct val="0"/>
                </a:spcBef>
                <a:spcAft>
                  <a:spcPct val="35000"/>
                </a:spcAft>
              </a:pPr>
              <a:r>
                <a:rPr lang="en-US" dirty="0" smtClean="0">
                  <a:latin typeface="Tahoma" pitchFamily="34" charset="0"/>
                  <a:ea typeface="Tahoma" pitchFamily="34" charset="0"/>
                  <a:cs typeface="Tahoma" pitchFamily="34" charset="0"/>
                  <a:hlinkClick r:id="rId7"/>
                </a:rPr>
                <a:t>varshad@isquareit.edu.in</a:t>
              </a:r>
              <a:r>
                <a:rPr lang="en-US" dirty="0" smtClean="0">
                  <a:latin typeface="Tahoma" pitchFamily="34" charset="0"/>
                  <a:ea typeface="Tahoma" pitchFamily="34" charset="0"/>
                  <a:cs typeface="Tahoma" pitchFamily="34" charset="0"/>
                </a:rPr>
                <a:t> </a:t>
              </a:r>
            </a:p>
            <a:p>
              <a:pPr lvl="0" algn="ctr" defTabSz="2889250" rtl="0">
                <a:lnSpc>
                  <a:spcPct val="90000"/>
                </a:lnSpc>
                <a:spcBef>
                  <a:spcPct val="0"/>
                </a:spcBef>
                <a:spcAft>
                  <a:spcPct val="35000"/>
                </a:spcAft>
              </a:pPr>
              <a:r>
                <a:rPr lang="en-US" kern="1200" dirty="0" smtClean="0">
                  <a:latin typeface="Tahoma" pitchFamily="34" charset="0"/>
                  <a:ea typeface="Tahoma" pitchFamily="34" charset="0"/>
                  <a:cs typeface="Tahoma" pitchFamily="34" charset="0"/>
                </a:rPr>
                <a:t>Department of Electronics &amp; Telecommunication</a:t>
              </a:r>
            </a:p>
            <a:p>
              <a:pPr lvl="0" algn="ctr" defTabSz="2889250" rtl="0">
                <a:lnSpc>
                  <a:spcPct val="90000"/>
                </a:lnSpc>
                <a:spcBef>
                  <a:spcPct val="0"/>
                </a:spcBef>
                <a:spcAft>
                  <a:spcPct val="35000"/>
                </a:spcAft>
              </a:pPr>
              <a:r>
                <a:rPr lang="en-US" kern="1200" dirty="0" smtClean="0">
                  <a:latin typeface="Tahoma" pitchFamily="34" charset="0"/>
                  <a:ea typeface="Tahoma" pitchFamily="34" charset="0"/>
                  <a:cs typeface="Tahoma" pitchFamily="34" charset="0"/>
                </a:rPr>
                <a:t>International Institute of Information </a:t>
              </a:r>
              <a:r>
                <a:rPr lang="en-US" kern="1200" dirty="0" smtClean="0">
                  <a:latin typeface="Tahoma" pitchFamily="34" charset="0"/>
                  <a:ea typeface="Tahoma" pitchFamily="34" charset="0"/>
                  <a:cs typeface="Tahoma" pitchFamily="34" charset="0"/>
                </a:rPr>
                <a:t>Technology, </a:t>
              </a:r>
              <a:r>
                <a:rPr lang="en-US" dirty="0" smtClean="0">
                  <a:latin typeface="Tahoma" pitchFamily="34" charset="0"/>
                  <a:ea typeface="Tahoma" pitchFamily="34" charset="0"/>
                  <a:cs typeface="Tahoma" pitchFamily="34" charset="0"/>
                </a:rPr>
                <a:t>I²IT</a:t>
              </a:r>
              <a:endParaRPr lang="en-US" dirty="0" smtClean="0">
                <a:latin typeface="Tahoma" pitchFamily="34" charset="0"/>
                <a:ea typeface="Tahoma" pitchFamily="34" charset="0"/>
                <a:cs typeface="Tahoma" pitchFamily="34" charset="0"/>
              </a:endParaRPr>
            </a:p>
            <a:p>
              <a:pPr lvl="0" algn="ctr" defTabSz="2889250" rtl="0">
                <a:lnSpc>
                  <a:spcPct val="90000"/>
                </a:lnSpc>
                <a:spcBef>
                  <a:spcPct val="0"/>
                </a:spcBef>
                <a:spcAft>
                  <a:spcPct val="35000"/>
                </a:spcAft>
              </a:pPr>
              <a:r>
                <a:rPr lang="en-US" kern="1200" dirty="0" smtClean="0">
                  <a:latin typeface="Tahoma" pitchFamily="34" charset="0"/>
                  <a:ea typeface="Tahoma" pitchFamily="34" charset="0"/>
                  <a:cs typeface="Tahoma" pitchFamily="34" charset="0"/>
                </a:rPr>
                <a:t>P-14, Rajiv Gandhi Infotech Park, MIDC Phase I, Hinjawadi</a:t>
              </a:r>
              <a:r>
                <a:rPr lang="en-US" kern="1200" dirty="0" smtClean="0">
                  <a:latin typeface="Tahoma" pitchFamily="34" charset="0"/>
                  <a:ea typeface="Tahoma" pitchFamily="34" charset="0"/>
                  <a:cs typeface="Tahoma" pitchFamily="34" charset="0"/>
                </a:rPr>
                <a:t>, Pune</a:t>
              </a:r>
            </a:p>
            <a:p>
              <a:pPr lvl="0" algn="ctr" defTabSz="2889250" rtl="0">
                <a:lnSpc>
                  <a:spcPct val="90000"/>
                </a:lnSpc>
                <a:spcBef>
                  <a:spcPct val="0"/>
                </a:spcBef>
                <a:spcAft>
                  <a:spcPct val="35000"/>
                </a:spcAft>
              </a:pPr>
              <a:r>
                <a:rPr lang="en-US" dirty="0" smtClean="0">
                  <a:latin typeface="Tahoma" pitchFamily="34" charset="0"/>
                  <a:ea typeface="Tahoma" pitchFamily="34" charset="0"/>
                  <a:cs typeface="Tahoma" pitchFamily="34" charset="0"/>
                  <a:hlinkClick r:id="rId8"/>
                </a:rPr>
                <a:t>www.isquareit.edu.in</a:t>
              </a:r>
              <a:r>
                <a:rPr lang="en-US" dirty="0" smtClean="0">
                  <a:latin typeface="Tahoma" pitchFamily="34" charset="0"/>
                  <a:ea typeface="Tahoma" pitchFamily="34" charset="0"/>
                  <a:cs typeface="Tahoma" pitchFamily="34" charset="0"/>
                </a:rPr>
                <a:t> | </a:t>
              </a:r>
              <a:r>
                <a:rPr lang="en-US" dirty="0" smtClean="0">
                  <a:latin typeface="Tahoma" pitchFamily="34" charset="0"/>
                  <a:ea typeface="Tahoma" pitchFamily="34" charset="0"/>
                  <a:cs typeface="Tahoma" pitchFamily="34" charset="0"/>
                  <a:hlinkClick r:id="rId9"/>
                </a:rPr>
                <a:t>info@isquareit.edu.in</a:t>
              </a:r>
              <a:r>
                <a:rPr lang="en-US" dirty="0" smtClean="0">
                  <a:latin typeface="Tahoma" pitchFamily="34" charset="0"/>
                  <a:ea typeface="Tahoma" pitchFamily="34" charset="0"/>
                  <a:cs typeface="Tahoma" pitchFamily="34" charset="0"/>
                </a:rPr>
                <a:t> </a:t>
              </a:r>
              <a:endParaRPr lang="en-US" dirty="0" smtClean="0">
                <a:latin typeface="Tahoma" pitchFamily="34" charset="0"/>
                <a:ea typeface="Tahoma" pitchFamily="34" charset="0"/>
                <a:cs typeface="Tahoma" pitchFamily="34" charset="0"/>
              </a:endParaRPr>
            </a:p>
            <a:p>
              <a:pPr lvl="0" algn="ctr" defTabSz="2889250" rtl="0">
                <a:lnSpc>
                  <a:spcPct val="90000"/>
                </a:lnSpc>
                <a:spcBef>
                  <a:spcPct val="0"/>
                </a:spcBef>
                <a:spcAft>
                  <a:spcPct val="35000"/>
                </a:spcAft>
              </a:pPr>
              <a:r>
                <a:rPr lang="en-US" kern="1200" dirty="0" smtClean="0">
                  <a:latin typeface="Tahoma" pitchFamily="34" charset="0"/>
                  <a:ea typeface="Tahoma" pitchFamily="34" charset="0"/>
                  <a:cs typeface="Tahoma" pitchFamily="34" charset="0"/>
                </a:rPr>
                <a:t>Ph. - +91 20 22933441</a:t>
              </a:r>
              <a:endParaRPr lang="en-US" kern="1200" dirty="0">
                <a:latin typeface="Tahoma" pitchFamily="34" charset="0"/>
                <a:ea typeface="Tahoma" pitchFamily="34" charset="0"/>
                <a:cs typeface="Tahoma" pitchFamily="34" charset="0"/>
              </a:endParaRPr>
            </a:p>
          </p:txBody>
        </p:sp>
      </p:grpSp>
      <p:pic>
        <p:nvPicPr>
          <p:cNvPr id="11" name="Picture 10" descr="logo"/>
          <p:cNvPicPr>
            <a:picLocks noChangeAspect="1" noChangeArrowheads="1"/>
          </p:cNvPicPr>
          <p:nvPr/>
        </p:nvPicPr>
        <p:blipFill>
          <a:blip r:embed="rId10" cstate="print"/>
          <a:srcRect/>
          <a:stretch>
            <a:fillRect/>
          </a:stretch>
        </p:blipFill>
        <p:spPr bwMode="auto">
          <a:xfrm>
            <a:off x="3124200" y="1676400"/>
            <a:ext cx="1984375"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Template>
  <TotalTime>750</TotalTime>
  <Words>554</Words>
  <Application>Microsoft Office PowerPoint</Application>
  <PresentationFormat>On-screen Show (4:3)</PresentationFormat>
  <Paragraphs>91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Ion</vt:lpstr>
      <vt:lpstr>gyroscope </vt:lpstr>
      <vt:lpstr>Slide 2</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Structures</dc:title>
  <dc:creator>Varsha N. Degaonkar</dc:creator>
  <cp:lastModifiedBy>Vaidehi Banerjee</cp:lastModifiedBy>
  <cp:revision>585</cp:revision>
  <dcterms:created xsi:type="dcterms:W3CDTF">2006-08-16T00:00:00Z</dcterms:created>
  <dcterms:modified xsi:type="dcterms:W3CDTF">2019-01-06T04:32:59Z</dcterms:modified>
</cp:coreProperties>
</file>