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62" r:id="rId2"/>
    <p:sldId id="265" r:id="rId3"/>
    <p:sldId id="266" r:id="rId4"/>
    <p:sldId id="274" r:id="rId5"/>
    <p:sldId id="267" r:id="rId6"/>
    <p:sldId id="268" r:id="rId7"/>
    <p:sldId id="270" r:id="rId8"/>
    <p:sldId id="271" r:id="rId9"/>
    <p:sldId id="272" r:id="rId10"/>
    <p:sldId id="27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C0B4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29CFE9-A3AF-4257-9C0D-DC523662B91C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7C3CEC0-840F-499F-B0D4-B82A4987F69E}">
      <dgm:prSet phldrT="[Text]"/>
      <dgm:spPr>
        <a:solidFill>
          <a:srgbClr val="FF0000"/>
        </a:solidFill>
      </dgm:spPr>
      <dgm:t>
        <a:bodyPr/>
        <a:lstStyle/>
        <a:p>
          <a:r>
            <a:rPr lang="en-IN" dirty="0"/>
            <a:t>Memory </a:t>
          </a:r>
          <a:r>
            <a:rPr lang="en-IN" dirty="0" smtClean="0"/>
            <a:t>Organization </a:t>
          </a:r>
          <a:r>
            <a:rPr lang="en-IN" dirty="0"/>
            <a:t>in 80386</a:t>
          </a:r>
        </a:p>
      </dgm:t>
    </dgm:pt>
    <dgm:pt modelId="{79E9AD29-DB1D-4059-B8D0-6C2CBF60E437}" type="parTrans" cxnId="{7C5912E4-3500-466C-8A10-75C9FFBFD2C2}">
      <dgm:prSet/>
      <dgm:spPr/>
      <dgm:t>
        <a:bodyPr/>
        <a:lstStyle/>
        <a:p>
          <a:endParaRPr lang="en-IN"/>
        </a:p>
      </dgm:t>
    </dgm:pt>
    <dgm:pt modelId="{3EF57B68-70DE-4743-98A4-77F3D068724F}" type="sibTrans" cxnId="{7C5912E4-3500-466C-8A10-75C9FFBFD2C2}">
      <dgm:prSet/>
      <dgm:spPr>
        <a:solidFill>
          <a:schemeClr val="bg2">
            <a:lumMod val="10000"/>
          </a:schemeClr>
        </a:solidFill>
      </dgm:spPr>
      <dgm:t>
        <a:bodyPr/>
        <a:lstStyle/>
        <a:p>
          <a:endParaRPr lang="en-IN"/>
        </a:p>
      </dgm:t>
    </dgm:pt>
    <dgm:pt modelId="{35D5C7F2-B360-4C71-AED4-59F5802009DC}">
      <dgm:prSet phldrT="[Text]"/>
      <dgm:spPr>
        <a:solidFill>
          <a:srgbClr val="00B050"/>
        </a:solidFill>
      </dgm:spPr>
      <dgm:t>
        <a:bodyPr/>
        <a:lstStyle/>
        <a:p>
          <a:r>
            <a:rPr lang="en-IN"/>
            <a:t>Segmented Model</a:t>
          </a:r>
        </a:p>
      </dgm:t>
    </dgm:pt>
    <dgm:pt modelId="{3C371925-BDF1-4658-BC5A-591DFA5D6FB3}" type="parTrans" cxnId="{4C87E7D1-DFC4-45B4-9E07-2EB89BB42BEF}">
      <dgm:prSet/>
      <dgm:spPr/>
      <dgm:t>
        <a:bodyPr/>
        <a:lstStyle/>
        <a:p>
          <a:endParaRPr lang="en-IN"/>
        </a:p>
      </dgm:t>
    </dgm:pt>
    <dgm:pt modelId="{77AAE9B8-1922-4FE4-950D-D69B76710198}" type="sibTrans" cxnId="{4C87E7D1-DFC4-45B4-9E07-2EB89BB42BEF}">
      <dgm:prSet/>
      <dgm:spPr/>
      <dgm:t>
        <a:bodyPr/>
        <a:lstStyle/>
        <a:p>
          <a:endParaRPr lang="en-IN"/>
        </a:p>
      </dgm:t>
    </dgm:pt>
    <dgm:pt modelId="{06D528D5-7FC5-4751-9551-D2C47B15E6A3}">
      <dgm:prSet phldrT="[Text]"/>
      <dgm:spPr>
        <a:solidFill>
          <a:srgbClr val="002060"/>
        </a:solidFill>
      </dgm:spPr>
      <dgm:t>
        <a:bodyPr/>
        <a:lstStyle/>
        <a:p>
          <a:r>
            <a:rPr lang="en-IN"/>
            <a:t>Flat Model </a:t>
          </a:r>
        </a:p>
      </dgm:t>
    </dgm:pt>
    <dgm:pt modelId="{AD9DFD3E-4B9D-489B-AB0A-092F03E5B4D7}" type="parTrans" cxnId="{BEC7FDA2-D477-4F94-91B6-871C27CD4161}">
      <dgm:prSet/>
      <dgm:spPr/>
      <dgm:t>
        <a:bodyPr/>
        <a:lstStyle/>
        <a:p>
          <a:endParaRPr lang="en-IN"/>
        </a:p>
      </dgm:t>
    </dgm:pt>
    <dgm:pt modelId="{0516E9F0-61F4-4044-8DBE-EBD3BCC40564}" type="sibTrans" cxnId="{BEC7FDA2-D477-4F94-91B6-871C27CD4161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en-IN"/>
        </a:p>
      </dgm:t>
    </dgm:pt>
    <dgm:pt modelId="{31CFF283-6ABC-40EA-B7C1-F9B8808CA96B}" type="pres">
      <dgm:prSet presAssocID="{3029CFE9-A3AF-4257-9C0D-DC523662B91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EEBC231-73FF-4A50-B727-4575602D4000}" type="pres">
      <dgm:prSet presAssocID="{87C3CEC0-840F-499F-B0D4-B82A4987F69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8823D20-8191-4810-9A43-6AF7473BCCB5}" type="pres">
      <dgm:prSet presAssocID="{3EF57B68-70DE-4743-98A4-77F3D068724F}" presName="sibTrans" presStyleLbl="sibTrans2D1" presStyleIdx="0" presStyleCnt="3"/>
      <dgm:spPr/>
      <dgm:t>
        <a:bodyPr/>
        <a:lstStyle/>
        <a:p>
          <a:endParaRPr lang="en-IN"/>
        </a:p>
      </dgm:t>
    </dgm:pt>
    <dgm:pt modelId="{F6A69643-6601-4219-9B0B-3E1A66306D84}" type="pres">
      <dgm:prSet presAssocID="{3EF57B68-70DE-4743-98A4-77F3D068724F}" presName="connectorText" presStyleLbl="sibTrans2D1" presStyleIdx="0" presStyleCnt="3"/>
      <dgm:spPr/>
      <dgm:t>
        <a:bodyPr/>
        <a:lstStyle/>
        <a:p>
          <a:endParaRPr lang="en-IN"/>
        </a:p>
      </dgm:t>
    </dgm:pt>
    <dgm:pt modelId="{1F67E723-5255-4C10-8B45-96B23628F5DB}" type="pres">
      <dgm:prSet presAssocID="{35D5C7F2-B360-4C71-AED4-59F5802009D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7D6FA82-8A1A-4900-AB1D-2A73BFA9C26B}" type="pres">
      <dgm:prSet presAssocID="{77AAE9B8-1922-4FE4-950D-D69B76710198}" presName="sibTrans" presStyleLbl="sibTrans2D1" presStyleIdx="1" presStyleCnt="3"/>
      <dgm:spPr/>
      <dgm:t>
        <a:bodyPr/>
        <a:lstStyle/>
        <a:p>
          <a:endParaRPr lang="en-IN"/>
        </a:p>
      </dgm:t>
    </dgm:pt>
    <dgm:pt modelId="{94B3128C-DFF9-4D9B-B3C6-3664339F7FB1}" type="pres">
      <dgm:prSet presAssocID="{77AAE9B8-1922-4FE4-950D-D69B76710198}" presName="connectorText" presStyleLbl="sibTrans2D1" presStyleIdx="1" presStyleCnt="3"/>
      <dgm:spPr/>
      <dgm:t>
        <a:bodyPr/>
        <a:lstStyle/>
        <a:p>
          <a:endParaRPr lang="en-IN"/>
        </a:p>
      </dgm:t>
    </dgm:pt>
    <dgm:pt modelId="{5ADE0FD6-1EC4-40F8-AA92-E7C9D154DB0D}" type="pres">
      <dgm:prSet presAssocID="{06D528D5-7FC5-4751-9551-D2C47B15E6A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1C12189-3A1D-475C-B6DE-5F38534C7551}" type="pres">
      <dgm:prSet presAssocID="{0516E9F0-61F4-4044-8DBE-EBD3BCC40564}" presName="sibTrans" presStyleLbl="sibTrans2D1" presStyleIdx="2" presStyleCnt="3"/>
      <dgm:spPr/>
      <dgm:t>
        <a:bodyPr/>
        <a:lstStyle/>
        <a:p>
          <a:endParaRPr lang="en-IN"/>
        </a:p>
      </dgm:t>
    </dgm:pt>
    <dgm:pt modelId="{CFFDDD94-BA67-4BE2-9B5B-2A9A823C796B}" type="pres">
      <dgm:prSet presAssocID="{0516E9F0-61F4-4044-8DBE-EBD3BCC40564}" presName="connectorText" presStyleLbl="sibTrans2D1" presStyleIdx="2" presStyleCnt="3"/>
      <dgm:spPr/>
      <dgm:t>
        <a:bodyPr/>
        <a:lstStyle/>
        <a:p>
          <a:endParaRPr lang="en-IN"/>
        </a:p>
      </dgm:t>
    </dgm:pt>
  </dgm:ptLst>
  <dgm:cxnLst>
    <dgm:cxn modelId="{8AFB289C-E5D0-4C79-9C3C-F5396EFB5F10}" type="presOf" srcId="{87C3CEC0-840F-499F-B0D4-B82A4987F69E}" destId="{BEEBC231-73FF-4A50-B727-4575602D4000}" srcOrd="0" destOrd="0" presId="urn:microsoft.com/office/officeart/2005/8/layout/cycle7"/>
    <dgm:cxn modelId="{4C87E7D1-DFC4-45B4-9E07-2EB89BB42BEF}" srcId="{3029CFE9-A3AF-4257-9C0D-DC523662B91C}" destId="{35D5C7F2-B360-4C71-AED4-59F5802009DC}" srcOrd="1" destOrd="0" parTransId="{3C371925-BDF1-4658-BC5A-591DFA5D6FB3}" sibTransId="{77AAE9B8-1922-4FE4-950D-D69B76710198}"/>
    <dgm:cxn modelId="{C62C48A7-FAA7-4BE6-8136-4F115D6D1D59}" type="presOf" srcId="{0516E9F0-61F4-4044-8DBE-EBD3BCC40564}" destId="{C1C12189-3A1D-475C-B6DE-5F38534C7551}" srcOrd="0" destOrd="0" presId="urn:microsoft.com/office/officeart/2005/8/layout/cycle7"/>
    <dgm:cxn modelId="{0122C140-4FC7-48CB-8EFC-34E201EE4840}" type="presOf" srcId="{35D5C7F2-B360-4C71-AED4-59F5802009DC}" destId="{1F67E723-5255-4C10-8B45-96B23628F5DB}" srcOrd="0" destOrd="0" presId="urn:microsoft.com/office/officeart/2005/8/layout/cycle7"/>
    <dgm:cxn modelId="{93A00342-C5E8-4119-BC71-CA2D85FE7B6B}" type="presOf" srcId="{77AAE9B8-1922-4FE4-950D-D69B76710198}" destId="{D7D6FA82-8A1A-4900-AB1D-2A73BFA9C26B}" srcOrd="0" destOrd="0" presId="urn:microsoft.com/office/officeart/2005/8/layout/cycle7"/>
    <dgm:cxn modelId="{BAC8EAC1-9B2A-4663-ACFB-F1A4E795945C}" type="presOf" srcId="{0516E9F0-61F4-4044-8DBE-EBD3BCC40564}" destId="{CFFDDD94-BA67-4BE2-9B5B-2A9A823C796B}" srcOrd="1" destOrd="0" presId="urn:microsoft.com/office/officeart/2005/8/layout/cycle7"/>
    <dgm:cxn modelId="{965FE3B3-7C05-48D4-BC60-6C23BDC23A88}" type="presOf" srcId="{77AAE9B8-1922-4FE4-950D-D69B76710198}" destId="{94B3128C-DFF9-4D9B-B3C6-3664339F7FB1}" srcOrd="1" destOrd="0" presId="urn:microsoft.com/office/officeart/2005/8/layout/cycle7"/>
    <dgm:cxn modelId="{7C5912E4-3500-466C-8A10-75C9FFBFD2C2}" srcId="{3029CFE9-A3AF-4257-9C0D-DC523662B91C}" destId="{87C3CEC0-840F-499F-B0D4-B82A4987F69E}" srcOrd="0" destOrd="0" parTransId="{79E9AD29-DB1D-4059-B8D0-6C2CBF60E437}" sibTransId="{3EF57B68-70DE-4743-98A4-77F3D068724F}"/>
    <dgm:cxn modelId="{8C5AC240-547F-4CE6-BCDD-AADF05B3AE1A}" type="presOf" srcId="{3EF57B68-70DE-4743-98A4-77F3D068724F}" destId="{F8823D20-8191-4810-9A43-6AF7473BCCB5}" srcOrd="0" destOrd="0" presId="urn:microsoft.com/office/officeart/2005/8/layout/cycle7"/>
    <dgm:cxn modelId="{B12991FC-210F-4FC1-8A4E-A7D74A3C4D0A}" type="presOf" srcId="{3EF57B68-70DE-4743-98A4-77F3D068724F}" destId="{F6A69643-6601-4219-9B0B-3E1A66306D84}" srcOrd="1" destOrd="0" presId="urn:microsoft.com/office/officeart/2005/8/layout/cycle7"/>
    <dgm:cxn modelId="{F6F3514F-12CD-4859-A9F7-28C66EB7561D}" type="presOf" srcId="{3029CFE9-A3AF-4257-9C0D-DC523662B91C}" destId="{31CFF283-6ABC-40EA-B7C1-F9B8808CA96B}" srcOrd="0" destOrd="0" presId="urn:microsoft.com/office/officeart/2005/8/layout/cycle7"/>
    <dgm:cxn modelId="{691F564C-E248-4647-9B77-C3D514A1E6CC}" type="presOf" srcId="{06D528D5-7FC5-4751-9551-D2C47B15E6A3}" destId="{5ADE0FD6-1EC4-40F8-AA92-E7C9D154DB0D}" srcOrd="0" destOrd="0" presId="urn:microsoft.com/office/officeart/2005/8/layout/cycle7"/>
    <dgm:cxn modelId="{BEC7FDA2-D477-4F94-91B6-871C27CD4161}" srcId="{3029CFE9-A3AF-4257-9C0D-DC523662B91C}" destId="{06D528D5-7FC5-4751-9551-D2C47B15E6A3}" srcOrd="2" destOrd="0" parTransId="{AD9DFD3E-4B9D-489B-AB0A-092F03E5B4D7}" sibTransId="{0516E9F0-61F4-4044-8DBE-EBD3BCC40564}"/>
    <dgm:cxn modelId="{A45C255A-FC05-4284-BAD3-4FB5C5955155}" type="presParOf" srcId="{31CFF283-6ABC-40EA-B7C1-F9B8808CA96B}" destId="{BEEBC231-73FF-4A50-B727-4575602D4000}" srcOrd="0" destOrd="0" presId="urn:microsoft.com/office/officeart/2005/8/layout/cycle7"/>
    <dgm:cxn modelId="{8568F205-0E2D-4C46-A190-C342CFA4F09E}" type="presParOf" srcId="{31CFF283-6ABC-40EA-B7C1-F9B8808CA96B}" destId="{F8823D20-8191-4810-9A43-6AF7473BCCB5}" srcOrd="1" destOrd="0" presId="urn:microsoft.com/office/officeart/2005/8/layout/cycle7"/>
    <dgm:cxn modelId="{B771A4A2-9FCE-4507-BB4F-64756BBF530D}" type="presParOf" srcId="{F8823D20-8191-4810-9A43-6AF7473BCCB5}" destId="{F6A69643-6601-4219-9B0B-3E1A66306D84}" srcOrd="0" destOrd="0" presId="urn:microsoft.com/office/officeart/2005/8/layout/cycle7"/>
    <dgm:cxn modelId="{B13ECC6A-6930-4362-B493-62B0B63A513E}" type="presParOf" srcId="{31CFF283-6ABC-40EA-B7C1-F9B8808CA96B}" destId="{1F67E723-5255-4C10-8B45-96B23628F5DB}" srcOrd="2" destOrd="0" presId="urn:microsoft.com/office/officeart/2005/8/layout/cycle7"/>
    <dgm:cxn modelId="{C7F5E16A-FCF4-4317-BF8B-1006BF0F9A99}" type="presParOf" srcId="{31CFF283-6ABC-40EA-B7C1-F9B8808CA96B}" destId="{D7D6FA82-8A1A-4900-AB1D-2A73BFA9C26B}" srcOrd="3" destOrd="0" presId="urn:microsoft.com/office/officeart/2005/8/layout/cycle7"/>
    <dgm:cxn modelId="{8425C364-5262-4F66-AD2A-CFCD838CD789}" type="presParOf" srcId="{D7D6FA82-8A1A-4900-AB1D-2A73BFA9C26B}" destId="{94B3128C-DFF9-4D9B-B3C6-3664339F7FB1}" srcOrd="0" destOrd="0" presId="urn:microsoft.com/office/officeart/2005/8/layout/cycle7"/>
    <dgm:cxn modelId="{79AD79ED-DE96-4EB8-8EAB-1497E871651E}" type="presParOf" srcId="{31CFF283-6ABC-40EA-B7C1-F9B8808CA96B}" destId="{5ADE0FD6-1EC4-40F8-AA92-E7C9D154DB0D}" srcOrd="4" destOrd="0" presId="urn:microsoft.com/office/officeart/2005/8/layout/cycle7"/>
    <dgm:cxn modelId="{D39E6AB0-910A-47F6-A0AE-3B9CAA528297}" type="presParOf" srcId="{31CFF283-6ABC-40EA-B7C1-F9B8808CA96B}" destId="{C1C12189-3A1D-475C-B6DE-5F38534C7551}" srcOrd="5" destOrd="0" presId="urn:microsoft.com/office/officeart/2005/8/layout/cycle7"/>
    <dgm:cxn modelId="{D87F5976-F5F7-42F8-90FD-E29FDCE00EE2}" type="presParOf" srcId="{C1C12189-3A1D-475C-B6DE-5F38534C7551}" destId="{CFFDDD94-BA67-4BE2-9B5B-2A9A823C796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EBC231-73FF-4A50-B727-4575602D4000}">
      <dsp:nvSpPr>
        <dsp:cNvPr id="0" name=""/>
        <dsp:cNvSpPr/>
      </dsp:nvSpPr>
      <dsp:spPr>
        <a:xfrm>
          <a:off x="2295937" y="923"/>
          <a:ext cx="2282510" cy="114125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 dirty="0"/>
            <a:t>Memory </a:t>
          </a:r>
          <a:r>
            <a:rPr lang="en-IN" sz="2100" kern="1200" dirty="0" smtClean="0"/>
            <a:t>Organization </a:t>
          </a:r>
          <a:r>
            <a:rPr lang="en-IN" sz="2100" kern="1200" dirty="0"/>
            <a:t>in 80386</a:t>
          </a:r>
        </a:p>
      </dsp:txBody>
      <dsp:txXfrm>
        <a:off x="2295937" y="923"/>
        <a:ext cx="2282510" cy="1141255"/>
      </dsp:txXfrm>
    </dsp:sp>
    <dsp:sp modelId="{F8823D20-8191-4810-9A43-6AF7473BCCB5}">
      <dsp:nvSpPr>
        <dsp:cNvPr id="0" name=""/>
        <dsp:cNvSpPr/>
      </dsp:nvSpPr>
      <dsp:spPr>
        <a:xfrm rot="3600000">
          <a:off x="3785172" y="2002915"/>
          <a:ext cx="1187453" cy="399439"/>
        </a:xfrm>
        <a:prstGeom prst="leftRightArrow">
          <a:avLst>
            <a:gd name="adj1" fmla="val 60000"/>
            <a:gd name="adj2" fmla="val 50000"/>
          </a:avLst>
        </a:prstGeom>
        <a:solidFill>
          <a:schemeClr val="bg2">
            <a:lumMod val="1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/>
        </a:p>
      </dsp:txBody>
      <dsp:txXfrm rot="3600000">
        <a:off x="3785172" y="2002915"/>
        <a:ext cx="1187453" cy="399439"/>
      </dsp:txXfrm>
    </dsp:sp>
    <dsp:sp modelId="{1F67E723-5255-4C10-8B45-96B23628F5DB}">
      <dsp:nvSpPr>
        <dsp:cNvPr id="0" name=""/>
        <dsp:cNvSpPr/>
      </dsp:nvSpPr>
      <dsp:spPr>
        <a:xfrm>
          <a:off x="4179350" y="3263091"/>
          <a:ext cx="2282510" cy="114125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/>
            <a:t>Segmented Model</a:t>
          </a:r>
        </a:p>
      </dsp:txBody>
      <dsp:txXfrm>
        <a:off x="4179350" y="3263091"/>
        <a:ext cx="2282510" cy="1141255"/>
      </dsp:txXfrm>
    </dsp:sp>
    <dsp:sp modelId="{D7D6FA82-8A1A-4900-AB1D-2A73BFA9C26B}">
      <dsp:nvSpPr>
        <dsp:cNvPr id="0" name=""/>
        <dsp:cNvSpPr/>
      </dsp:nvSpPr>
      <dsp:spPr>
        <a:xfrm rot="10800000">
          <a:off x="2843465" y="3633999"/>
          <a:ext cx="1187453" cy="39943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/>
        </a:p>
      </dsp:txBody>
      <dsp:txXfrm rot="10800000">
        <a:off x="2843465" y="3633999"/>
        <a:ext cx="1187453" cy="399439"/>
      </dsp:txXfrm>
    </dsp:sp>
    <dsp:sp modelId="{5ADE0FD6-1EC4-40F8-AA92-E7C9D154DB0D}">
      <dsp:nvSpPr>
        <dsp:cNvPr id="0" name=""/>
        <dsp:cNvSpPr/>
      </dsp:nvSpPr>
      <dsp:spPr>
        <a:xfrm>
          <a:off x="412523" y="3263091"/>
          <a:ext cx="2282510" cy="1141255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/>
            <a:t>Flat Model </a:t>
          </a:r>
        </a:p>
      </dsp:txBody>
      <dsp:txXfrm>
        <a:off x="412523" y="3263091"/>
        <a:ext cx="2282510" cy="1141255"/>
      </dsp:txXfrm>
    </dsp:sp>
    <dsp:sp modelId="{C1C12189-3A1D-475C-B6DE-5F38534C7551}">
      <dsp:nvSpPr>
        <dsp:cNvPr id="0" name=""/>
        <dsp:cNvSpPr/>
      </dsp:nvSpPr>
      <dsp:spPr>
        <a:xfrm rot="18000000">
          <a:off x="1901758" y="2002915"/>
          <a:ext cx="1187453" cy="399439"/>
        </a:xfrm>
        <a:prstGeom prst="leftRigh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/>
        </a:p>
      </dsp:txBody>
      <dsp:txXfrm rot="18000000">
        <a:off x="1901758" y="2002915"/>
        <a:ext cx="1187453" cy="399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34F4D-9426-466B-AF60-5BECB68D7414}" type="datetimeFigureOut">
              <a:rPr lang="en-US" smtClean="0"/>
              <a:pPr/>
              <a:t>12/27/2018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B236E-22C7-4B40-8A7B-4419DD72E4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813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B236E-22C7-4B40-8A7B-4419DD72E40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833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E37D0-25D5-48FD-AFA8-9047E43F9389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3CDB-43E2-4BA1-A4A2-11527001409F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DB7E-1A03-4127-87ED-6726917ACF70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7A95-70E3-447C-8792-3CADE9047217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85B26-2C8B-475F-8911-88DB9BB66417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CBC6D-D79D-4557-B56A-2045176083E9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FC1A-8BE7-4B07-B4A8-F8B2335A0509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BFDC-E31A-42D8-A4F2-930651483340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6410-B66F-4C7D-8240-7D23D32E2C57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BF24-67A7-4153-B121-3720F2D04691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6304-24B0-45BC-B220-B0C1E56BC4E3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1AA92-6DC4-4334-B7CE-058F403FD5D6}" type="datetime6">
              <a:rPr lang="en-US" smtClean="0"/>
              <a:pPr/>
              <a:t>December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2F048-54A0-41A2-8AE6-600831839A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="" xmlns:p14="http://schemas.microsoft.com/office/powerpoint/2010/main" val="1413556517"/>
              </p:ext>
            </p:extLst>
          </p:nvPr>
        </p:nvGraphicFramePr>
        <p:xfrm>
          <a:off x="2893070" y="1275095"/>
          <a:ext cx="6874385" cy="4405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0" y="5846618"/>
            <a:ext cx="8534400" cy="1011382"/>
          </a:xfrm>
        </p:spPr>
        <p:txBody>
          <a:bodyPr>
            <a:noAutofit/>
          </a:bodyPr>
          <a:lstStyle/>
          <a:p>
            <a:pPr algn="l"/>
            <a:r>
              <a:rPr lang="en-IN" sz="2800" dirty="0" smtClean="0"/>
              <a:t>By </a:t>
            </a:r>
            <a:r>
              <a:rPr lang="en-IN" sz="2800" dirty="0" err="1" smtClean="0"/>
              <a:t>Sandeep</a:t>
            </a:r>
            <a:r>
              <a:rPr lang="en-IN" sz="2800" dirty="0" smtClean="0"/>
              <a:t> </a:t>
            </a:r>
            <a:r>
              <a:rPr lang="en-IN" sz="2800" dirty="0" err="1" smtClean="0"/>
              <a:t>Patil</a:t>
            </a:r>
            <a:endParaRPr lang="en-IN" sz="2800" dirty="0" smtClean="0"/>
          </a:p>
          <a:p>
            <a:pPr algn="l"/>
            <a:r>
              <a:rPr lang="en-IN" sz="2800" dirty="0" smtClean="0"/>
              <a:t>Department of Computer Engineering, I²IT</a:t>
            </a:r>
            <a:endParaRPr lang="en-IN" sz="2800" dirty="0"/>
          </a:p>
        </p:txBody>
      </p:sp>
      <p:sp>
        <p:nvSpPr>
          <p:cNvPr id="11" name="Subtitle 9"/>
          <p:cNvSpPr txBox="1">
            <a:spLocks/>
          </p:cNvSpPr>
          <p:nvPr/>
        </p:nvSpPr>
        <p:spPr>
          <a:xfrm>
            <a:off x="2161309" y="221672"/>
            <a:ext cx="8534400" cy="10113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IN" sz="4000" b="1" spc="100" dirty="0" smtClean="0">
                <a:solidFill>
                  <a:schemeClr val="tx2">
                    <a:lumMod val="75000"/>
                  </a:schemeClr>
                </a:solidFill>
              </a:rPr>
              <a:t>MEMORY ORGANIZATION IN 80386</a:t>
            </a:r>
            <a:endParaRPr kumimoji="0" lang="en-IN" sz="4000" b="1" i="0" u="none" strike="noStrike" kern="1200" cap="none" spc="100" normalizeH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91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N" b="1" dirty="0">
                <a:latin typeface="Bookman Old Style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Memory protection</a:t>
            </a:r>
            <a:r>
              <a:rPr lang="en-IN" dirty="0"/>
              <a:t> </a:t>
            </a:r>
            <a:r>
              <a:rPr lang="en-IN" dirty="0" smtClean="0"/>
              <a:t>is provided by both the models.</a:t>
            </a:r>
          </a:p>
          <a:p>
            <a:endParaRPr lang="en-IN" dirty="0" smtClean="0"/>
          </a:p>
          <a:p>
            <a:r>
              <a:rPr lang="en-IN" dirty="0" smtClean="0"/>
              <a:t>Depending of the task, designer can choose the required model.</a:t>
            </a:r>
            <a:endParaRPr lang="en-IN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dirty="0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7868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67434" y="911349"/>
            <a:ext cx="910365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dirty="0" smtClean="0">
                <a:latin typeface="Bookman Old Style" pitchFamily="18" charset="0"/>
              </a:rPr>
              <a:t>THANK YOU</a:t>
            </a:r>
          </a:p>
          <a:p>
            <a:pPr algn="ctr"/>
            <a:endParaRPr lang="en-IN" sz="2000" b="1" dirty="0" smtClean="0">
              <a:latin typeface="Bookman Old Style" pitchFamily="18" charset="0"/>
            </a:endParaRPr>
          </a:p>
          <a:p>
            <a:pPr algn="ctr"/>
            <a:r>
              <a:rPr lang="en-IN" sz="2000" b="1" dirty="0" smtClean="0">
                <a:latin typeface="Bookman Old Style" pitchFamily="18" charset="0"/>
              </a:rPr>
              <a:t>For further information please contact</a:t>
            </a:r>
          </a:p>
          <a:p>
            <a:pPr algn="ctr"/>
            <a:r>
              <a:rPr lang="en-IN" sz="2000" b="1" dirty="0" err="1" smtClean="0">
                <a:latin typeface="Bookman Old Style" pitchFamily="18" charset="0"/>
              </a:rPr>
              <a:t>Prof.</a:t>
            </a:r>
            <a:r>
              <a:rPr lang="en-IN" sz="2000" b="1" dirty="0" smtClean="0">
                <a:latin typeface="Bookman Old Style" pitchFamily="18" charset="0"/>
              </a:rPr>
              <a:t> Sandeep </a:t>
            </a:r>
            <a:r>
              <a:rPr lang="en-IN" sz="2000" b="1" dirty="0" err="1" smtClean="0">
                <a:latin typeface="Bookman Old Style" pitchFamily="18" charset="0"/>
              </a:rPr>
              <a:t>Patil</a:t>
            </a:r>
            <a:endParaRPr lang="en-IN" sz="2000" b="1" dirty="0" smtClean="0">
              <a:latin typeface="Bookman Old Style" pitchFamily="18" charset="0"/>
            </a:endParaRPr>
          </a:p>
          <a:p>
            <a:pPr algn="ctr"/>
            <a:endParaRPr lang="en-IN" sz="2000" b="1" dirty="0" smtClean="0">
              <a:latin typeface="Bookman Old Style" pitchFamily="18" charset="0"/>
            </a:endParaRPr>
          </a:p>
          <a:p>
            <a:pPr algn="ctr"/>
            <a:r>
              <a:rPr lang="en-IN" sz="2000" b="1" dirty="0" smtClean="0">
                <a:latin typeface="Bookman Old Style" pitchFamily="18" charset="0"/>
              </a:rPr>
              <a:t>Department of Computer Engineering</a:t>
            </a:r>
          </a:p>
          <a:p>
            <a:pPr algn="ctr"/>
            <a:r>
              <a:rPr lang="en-IN" sz="2000" b="1" dirty="0" smtClean="0">
                <a:latin typeface="Bookman Old Style" pitchFamily="18" charset="0"/>
              </a:rPr>
              <a:t>Hope Foundation’s International Institute of Information Technology, I²IT</a:t>
            </a:r>
          </a:p>
          <a:p>
            <a:pPr algn="ctr"/>
            <a:endParaRPr lang="en-IN" sz="2000" b="1" dirty="0" smtClean="0">
              <a:latin typeface="Bookman Old Style" pitchFamily="18" charset="0"/>
            </a:endParaRPr>
          </a:p>
          <a:p>
            <a:pPr algn="ctr"/>
            <a:r>
              <a:rPr lang="en-IN" sz="2000" b="1" dirty="0" smtClean="0">
                <a:latin typeface="Bookman Old Style" pitchFamily="18" charset="0"/>
              </a:rPr>
              <a:t>Hinjawadi, Pune – 411 057</a:t>
            </a:r>
          </a:p>
          <a:p>
            <a:pPr algn="ctr"/>
            <a:endParaRPr lang="en-IN" sz="2000" b="1" dirty="0" smtClean="0">
              <a:latin typeface="Bookman Old Style" pitchFamily="18" charset="0"/>
            </a:endParaRPr>
          </a:p>
          <a:p>
            <a:pPr algn="ctr"/>
            <a:r>
              <a:rPr lang="en-IN" sz="2000" b="1" dirty="0" smtClean="0">
                <a:latin typeface="Bookman Old Style" pitchFamily="18" charset="0"/>
              </a:rPr>
              <a:t>Phone - +91 20 22933441</a:t>
            </a:r>
          </a:p>
          <a:p>
            <a:pPr algn="ctr"/>
            <a:endParaRPr lang="en-IN" b="1" dirty="0" smtClean="0">
              <a:latin typeface="Bookman Old Style" pitchFamily="18" charset="0"/>
            </a:endParaRPr>
          </a:p>
          <a:p>
            <a:pPr algn="ctr"/>
            <a:r>
              <a:rPr lang="en-IN" sz="2400" b="1" dirty="0" smtClean="0">
                <a:solidFill>
                  <a:srgbClr val="FF0000"/>
                </a:solidFill>
                <a:latin typeface="Bookman Old Style" pitchFamily="18" charset="0"/>
                <a:hlinkClick r:id="rId2"/>
              </a:rPr>
              <a:t>www.isquareit.edu.in | sandeepp@isquareit.edu.in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632013"/>
            <a:ext cx="10972800" cy="54941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altLang="zh-TW" sz="5400" b="1" dirty="0" smtClean="0">
                <a:latin typeface="Bookman Old Style" pitchFamily="18" charset="0"/>
                <a:ea typeface="PMingLiU" pitchFamily="18" charset="-120"/>
              </a:rPr>
              <a:t>Outline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altLang="zh-TW" sz="3500" dirty="0" smtClean="0">
                <a:latin typeface="Bookman Old Style" pitchFamily="18" charset="0"/>
                <a:ea typeface="PMingLiU" pitchFamily="18" charset="-120"/>
              </a:rPr>
              <a:t>Introduction to Memory Organization </a:t>
            </a:r>
            <a:endParaRPr lang="en-IN" sz="3500" dirty="0">
              <a:latin typeface="Bookman Old Style" pitchFamily="18" charset="0"/>
              <a:ea typeface="PMingLiU" pitchFamily="18" charset="-12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IN" sz="3500" dirty="0" smtClean="0">
                <a:latin typeface="Bookman Old Style" pitchFamily="18" charset="0"/>
                <a:ea typeface="PMingLiU" pitchFamily="18" charset="-120"/>
              </a:rPr>
              <a:t>Model of memory organisation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n-IN" sz="3200" dirty="0">
                <a:latin typeface="Bookman Old Style" pitchFamily="18" charset="0"/>
                <a:ea typeface="PMingLiU" pitchFamily="18" charset="-120"/>
              </a:rPr>
              <a:t>Flat  Model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n-IN" sz="3200" dirty="0" smtClean="0">
                <a:latin typeface="Bookman Old Style" pitchFamily="18" charset="0"/>
                <a:ea typeface="PMingLiU" pitchFamily="18" charset="-120"/>
              </a:rPr>
              <a:t>Segmented </a:t>
            </a:r>
            <a:r>
              <a:rPr lang="en-IN" sz="3200" dirty="0">
                <a:latin typeface="Bookman Old Style" pitchFamily="18" charset="0"/>
                <a:ea typeface="PMingLiU" pitchFamily="18" charset="-120"/>
              </a:rPr>
              <a:t>Model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IN" sz="3500" dirty="0" smtClean="0">
                <a:latin typeface="Bookman Old Style" pitchFamily="18" charset="0"/>
                <a:ea typeface="PMingLiU" pitchFamily="18" charset="-120"/>
              </a:rPr>
              <a:t>Conclusion</a:t>
            </a:r>
          </a:p>
          <a:p>
            <a:pPr marL="514350" indent="-514350">
              <a:buFont typeface="Wingdings" pitchFamily="2" charset="2"/>
              <a:buChar char="Ø"/>
            </a:pPr>
            <a:endParaRPr lang="en-IN" sz="3500" dirty="0" smtClean="0">
              <a:latin typeface="Bookman Old Style" pitchFamily="18" charset="0"/>
              <a:ea typeface="PMingLiU" pitchFamily="18" charset="-120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IN" sz="3500" dirty="0" smtClean="0">
              <a:latin typeface="Bookman Old Style" pitchFamily="18" charset="0"/>
              <a:ea typeface="PMingLiU" pitchFamily="18" charset="-120"/>
            </a:endParaRPr>
          </a:p>
          <a:p>
            <a:pPr marL="0" indent="0">
              <a:buNone/>
            </a:pPr>
            <a:endParaRPr lang="en-IN" sz="3500" dirty="0" smtClean="0">
              <a:latin typeface="Bookman Old Style" pitchFamily="18" charset="0"/>
              <a:ea typeface="PMingLiU" pitchFamily="18" charset="-120"/>
            </a:endParaRPr>
          </a:p>
          <a:p>
            <a:pPr marL="1314450" lvl="2" indent="-514350">
              <a:buFont typeface="Wingdings" pitchFamily="2" charset="2"/>
              <a:buChar char="Ø"/>
            </a:pPr>
            <a:endParaRPr lang="en-IN" sz="2700" dirty="0">
              <a:latin typeface="Bookman Old Style" pitchFamily="18" charset="0"/>
              <a:ea typeface="PMingLiU" pitchFamily="18" charset="-120"/>
            </a:endParaRPr>
          </a:p>
          <a:p>
            <a:pPr marL="1314450" lvl="2" indent="-514350">
              <a:buFont typeface="Wingdings" pitchFamily="2" charset="2"/>
              <a:buChar char="Ø"/>
            </a:pPr>
            <a:endParaRPr lang="en-IN" sz="2700" dirty="0" smtClean="0">
              <a:latin typeface="Bookman Old Style" pitchFamily="18" charset="0"/>
              <a:ea typeface="PMingLiU" pitchFamily="18" charset="-120"/>
            </a:endParaRPr>
          </a:p>
          <a:p>
            <a:pPr algn="ctr">
              <a:buNone/>
            </a:pPr>
            <a:endParaRPr lang="en-IN" altLang="zh-TW" sz="5400" dirty="0" smtClean="0">
              <a:latin typeface="Bookman Old Style" pitchFamily="18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28160" y="2009104"/>
            <a:ext cx="10972800" cy="506460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IN" sz="2400" dirty="0">
              <a:latin typeface="Bookman Old Style" pitchFamily="18" charset="0"/>
            </a:endParaRPr>
          </a:p>
          <a:p>
            <a:pPr>
              <a:lnSpc>
                <a:spcPct val="90000"/>
              </a:lnSpc>
            </a:pPr>
            <a:r>
              <a:rPr lang="en-IN" sz="2400" dirty="0" smtClean="0">
                <a:latin typeface="Bookman Old Style" pitchFamily="18" charset="0"/>
              </a:rPr>
              <a:t>In 80386 Microprocessor , the physical memory is  </a:t>
            </a:r>
            <a:r>
              <a:rPr lang="en-IN" sz="2400" dirty="0">
                <a:latin typeface="Bookman Old Style" pitchFamily="18" charset="0"/>
              </a:rPr>
              <a:t>organized as a sequence </a:t>
            </a:r>
            <a:r>
              <a:rPr lang="en-IN" sz="2400" dirty="0" smtClean="0">
                <a:latin typeface="Bookman Old Style" pitchFamily="18" charset="0"/>
              </a:rPr>
              <a:t> bytes.</a:t>
            </a:r>
          </a:p>
          <a:p>
            <a:pPr>
              <a:lnSpc>
                <a:spcPct val="90000"/>
              </a:lnSpc>
            </a:pPr>
            <a:endParaRPr lang="en-IN" sz="2400" dirty="0" smtClean="0">
              <a:latin typeface="Bookman Old Style" pitchFamily="18" charset="0"/>
            </a:endParaRPr>
          </a:p>
          <a:p>
            <a:pPr>
              <a:lnSpc>
                <a:spcPct val="90000"/>
              </a:lnSpc>
            </a:pPr>
            <a:r>
              <a:rPr lang="en-IN" sz="2400" dirty="0" smtClean="0">
                <a:latin typeface="Bookman Old Style" pitchFamily="18" charset="0"/>
              </a:rPr>
              <a:t>A </a:t>
            </a:r>
            <a:r>
              <a:rPr lang="en-IN" sz="2400" dirty="0">
                <a:latin typeface="Bookman Old Style" pitchFamily="18" charset="0"/>
              </a:rPr>
              <a:t>unique </a:t>
            </a:r>
            <a:r>
              <a:rPr lang="en-IN" sz="2400" dirty="0" smtClean="0">
                <a:latin typeface="Bookman Old Style" pitchFamily="18" charset="0"/>
              </a:rPr>
              <a:t>address range is in between zero </a:t>
            </a:r>
            <a:r>
              <a:rPr lang="en-IN" sz="2400" dirty="0">
                <a:latin typeface="Bookman Old Style" pitchFamily="18" charset="0"/>
              </a:rPr>
              <a:t>to </a:t>
            </a:r>
            <a:r>
              <a:rPr lang="en-IN" sz="2400" dirty="0" smtClean="0">
                <a:latin typeface="Bookman Old Style" pitchFamily="18" charset="0"/>
              </a:rPr>
              <a:t>a maximum </a:t>
            </a:r>
            <a:r>
              <a:rPr lang="en-IN" sz="2400" dirty="0">
                <a:latin typeface="Bookman Old Style" pitchFamily="18" charset="0"/>
              </a:rPr>
              <a:t>of </a:t>
            </a:r>
            <a:r>
              <a:rPr lang="en-IN" sz="2400" dirty="0" smtClean="0">
                <a:latin typeface="Bookman Old Style" pitchFamily="18" charset="0"/>
              </a:rPr>
              <a:t>2^32-1 as shown in the following figure .</a:t>
            </a:r>
          </a:p>
          <a:p>
            <a:pPr>
              <a:lnSpc>
                <a:spcPct val="90000"/>
              </a:lnSpc>
            </a:pPr>
            <a:endParaRPr lang="en-IN" sz="2400" dirty="0" smtClean="0">
              <a:latin typeface="Bookman Old Style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IN" sz="2400" dirty="0">
              <a:latin typeface="Bookman Old Style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IN" sz="2400" dirty="0" smtClean="0">
                <a:latin typeface="Bookman Old Style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IN" sz="2400" dirty="0" smtClean="0">
                <a:latin typeface="Bookman Old Style" pitchFamily="18" charset="0"/>
              </a:rPr>
              <a:t>This can totally map 2^32 means 4 gigabytes physical address space.</a:t>
            </a:r>
            <a:endParaRPr lang="en-IN" sz="2400" dirty="0"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1026" y="120671"/>
            <a:ext cx="99508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TW" sz="4400" b="1" dirty="0" smtClean="0">
                <a:latin typeface="Bookman Old Style" pitchFamily="18" charset="0"/>
                <a:ea typeface="+mj-ea"/>
                <a:cs typeface="+mj-cs"/>
              </a:rPr>
              <a:t>Introduction to Memory Organization </a:t>
            </a:r>
            <a:endParaRPr lang="en-IN" sz="4400" b="1" dirty="0" smtClean="0">
              <a:latin typeface="Bookman Old Style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en-US" altLang="zh-TW" sz="4400" b="1" dirty="0" smtClean="0">
                <a:latin typeface="Bookman Old Style" pitchFamily="18" charset="0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</a:pPr>
            <a:endParaRPr lang="en-US" altLang="zh-TW" sz="4400" b="1" dirty="0" smtClean="0">
              <a:latin typeface="Bookman Old Style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endParaRPr lang="en-IN" sz="4400" b="1" dirty="0"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08107384"/>
              </p:ext>
            </p:extLst>
          </p:nvPr>
        </p:nvGraphicFramePr>
        <p:xfrm>
          <a:off x="1812415" y="4467417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0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1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2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.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.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.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.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 smtClean="0">
                        <a:latin typeface="Bookman Old Style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Bookman Old Style" pitchFamily="18" charset="0"/>
                        </a:rPr>
                        <a:t>2^32-1</a:t>
                      </a:r>
                    </a:p>
                    <a:p>
                      <a:pPr algn="ctr"/>
                      <a:endParaRPr lang="en-IN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78223" y="1474308"/>
            <a:ext cx="10972800" cy="506460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IN" sz="2400" dirty="0">
              <a:latin typeface="Bookman Old Style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IN" sz="2400" dirty="0" smtClean="0">
                <a:latin typeface="Bookman Old Style" pitchFamily="18" charset="0"/>
              </a:rPr>
              <a:t>The 80386 programmer require no knowledge of this physical address space.</a:t>
            </a:r>
          </a:p>
          <a:p>
            <a:pPr algn="just">
              <a:lnSpc>
                <a:spcPct val="90000"/>
              </a:lnSpc>
            </a:pPr>
            <a:endParaRPr lang="en-IN" sz="2400" dirty="0" smtClean="0">
              <a:latin typeface="Bookman Old Style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IN" sz="2400" dirty="0" smtClean="0">
                <a:latin typeface="Bookman Old Style" pitchFamily="18" charset="0"/>
              </a:rPr>
              <a:t>He/she can develop the 80386 programs  without knowing how much physical memory is available, exactly where the 80386 program is located in the over all address space.    need  </a:t>
            </a:r>
            <a:r>
              <a:rPr lang="en-IN" sz="2400" dirty="0">
                <a:latin typeface="Bookman Old Style" pitchFamily="18" charset="0"/>
              </a:rPr>
              <a:t>can be written without knowledge of how </a:t>
            </a:r>
            <a:r>
              <a:rPr lang="en-IN" sz="2400" dirty="0" smtClean="0">
                <a:latin typeface="Bookman Old Style" pitchFamily="18" charset="0"/>
              </a:rPr>
              <a:t>much</a:t>
            </a:r>
          </a:p>
          <a:p>
            <a:pPr algn="just">
              <a:lnSpc>
                <a:spcPct val="90000"/>
              </a:lnSpc>
            </a:pPr>
            <a:endParaRPr lang="en-IN" sz="2400" dirty="0" smtClean="0">
              <a:latin typeface="Bookman Old Style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zh-TW" sz="2400" dirty="0">
                <a:latin typeface="Bookman Old Style" pitchFamily="18" charset="0"/>
              </a:rPr>
              <a:t>So the 80386 programs are independent of physical address space.</a:t>
            </a:r>
          </a:p>
          <a:p>
            <a:pPr algn="just">
              <a:lnSpc>
                <a:spcPct val="90000"/>
              </a:lnSpc>
            </a:pPr>
            <a:endParaRPr lang="en-IN" sz="2400" dirty="0"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1026" y="120671"/>
            <a:ext cx="99508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TW" sz="4400" b="1" dirty="0" smtClean="0">
                <a:latin typeface="Bookman Old Style" pitchFamily="18" charset="0"/>
                <a:ea typeface="+mj-ea"/>
                <a:cs typeface="+mj-cs"/>
              </a:rPr>
              <a:t>80386  Programs</a:t>
            </a:r>
          </a:p>
          <a:p>
            <a:pPr algn="ctr">
              <a:spcBef>
                <a:spcPct val="0"/>
              </a:spcBef>
            </a:pPr>
            <a:endParaRPr lang="en-IN" sz="4400" b="1" dirty="0">
              <a:latin typeface="Bookman Old Style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604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588" y="341873"/>
            <a:ext cx="9802906" cy="144658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TW" sz="5400" b="1" dirty="0" smtClean="0">
                <a:latin typeface="Bookman Old Style" pitchFamily="18" charset="0"/>
                <a:ea typeface="PMingLiU" pitchFamily="18" charset="-120"/>
                <a:cs typeface="+mn-cs"/>
              </a:rPr>
              <a:t/>
            </a:r>
            <a:br>
              <a:rPr lang="en-US" altLang="zh-TW" sz="5400" b="1" dirty="0" smtClean="0">
                <a:latin typeface="Bookman Old Style" pitchFamily="18" charset="0"/>
                <a:ea typeface="PMingLiU" pitchFamily="18" charset="-120"/>
                <a:cs typeface="+mn-cs"/>
              </a:rPr>
            </a:br>
            <a:r>
              <a:rPr lang="en-IN" b="1" dirty="0" smtClean="0">
                <a:latin typeface="Bookman Old Style" pitchFamily="18" charset="0"/>
                <a:ea typeface="PMingLiU" pitchFamily="18" charset="-120"/>
                <a:cs typeface="+mn-cs"/>
              </a:rPr>
              <a:t>Model of memory organisation</a:t>
            </a:r>
            <a:r>
              <a:rPr lang="en-US" altLang="zh-TW" b="1" dirty="0" smtClean="0">
                <a:latin typeface="Bookman Old Style" pitchFamily="18" charset="0"/>
                <a:ea typeface="PMingLiU" pitchFamily="18" charset="-120"/>
                <a:cs typeface="+mn-cs"/>
              </a:rPr>
              <a:t/>
            </a:r>
            <a:br>
              <a:rPr lang="en-US" altLang="zh-TW" b="1" dirty="0" smtClean="0">
                <a:latin typeface="Bookman Old Style" pitchFamily="18" charset="0"/>
                <a:ea typeface="PMingLiU" pitchFamily="18" charset="-120"/>
                <a:cs typeface="+mn-cs"/>
              </a:rPr>
            </a:br>
            <a:endParaRPr lang="en-US" altLang="zh-TW" b="1" dirty="0" smtClean="0">
              <a:latin typeface="Bookman Old Style" pitchFamily="18" charset="0"/>
              <a:ea typeface="PMingLiU" pitchFamily="18" charset="-120"/>
              <a:cs typeface="+mn-cs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85611" y="1788458"/>
            <a:ext cx="10792496" cy="4567895"/>
          </a:xfrm>
        </p:spPr>
        <p:txBody>
          <a:bodyPr>
            <a:noAutofit/>
          </a:bodyPr>
          <a:lstStyle/>
          <a:p>
            <a:pPr algn="just"/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System Software designers provides the model of memory organisation for the applications programmers.</a:t>
            </a:r>
          </a:p>
          <a:p>
            <a:pPr algn="just"/>
            <a:endParaRPr lang="en-IN" sz="2400" dirty="0" smtClean="0">
              <a:latin typeface="Bookman Old Style" pitchFamily="18" charset="0"/>
              <a:ea typeface="PMingLiU" pitchFamily="18" charset="-120"/>
            </a:endParaRPr>
          </a:p>
          <a:p>
            <a:pPr algn="just"/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Depending on the task, different models of memory organisation can be selected. </a:t>
            </a:r>
          </a:p>
          <a:p>
            <a:pPr algn="just"/>
            <a:endParaRPr lang="en-IN" sz="2400" dirty="0" smtClean="0">
              <a:latin typeface="Bookman Old Style" pitchFamily="18" charset="0"/>
              <a:ea typeface="PMingLiU" pitchFamily="18" charset="-120"/>
            </a:endParaRPr>
          </a:p>
          <a:p>
            <a:pPr algn="just"/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There are two end types of the  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model 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of memory organization.</a:t>
            </a:r>
          </a:p>
          <a:p>
            <a:pPr lvl="1" algn="just"/>
            <a:r>
              <a:rPr lang="en-IN" altLang="zh-TW" sz="2400" dirty="0" smtClean="0">
                <a:latin typeface="Bookman Old Style" pitchFamily="18" charset="0"/>
                <a:ea typeface="PMingLiU" pitchFamily="18" charset="-120"/>
              </a:rPr>
              <a:t>Flat Model</a:t>
            </a:r>
          </a:p>
          <a:p>
            <a:pPr lvl="1" algn="just"/>
            <a:r>
              <a:rPr lang="en-IN" altLang="zh-TW" sz="2400" dirty="0" smtClean="0">
                <a:latin typeface="Bookman Old Style" pitchFamily="18" charset="0"/>
                <a:ea typeface="PMingLiU" pitchFamily="18" charset="-120"/>
              </a:rPr>
              <a:t>Segmented Model</a:t>
            </a:r>
            <a:endParaRPr lang="en-US" altLang="zh-TW" sz="2400" dirty="0">
              <a:latin typeface="Bookman Old Style" pitchFamily="18" charset="0"/>
              <a:ea typeface="PMingLiU" pitchFamily="18" charset="-120"/>
            </a:endParaRPr>
          </a:p>
          <a:p>
            <a:pPr algn="just" eaLnBrk="1" hangingPunct="1">
              <a:buFont typeface="Symbol" pitchFamily="18" charset="2"/>
              <a:buNone/>
            </a:pPr>
            <a:endParaRPr lang="zh-TW" altLang="en-US" sz="2400" dirty="0">
              <a:latin typeface="Bookman Old Style" pitchFamily="18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909482" y="286870"/>
            <a:ext cx="9950824" cy="762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TW" b="1" dirty="0" smtClean="0">
                <a:latin typeface="Bookman Old Style" pitchFamily="18" charset="0"/>
                <a:ea typeface="PMingLiU" pitchFamily="18" charset="-120"/>
                <a:cs typeface="+mn-cs"/>
              </a:rPr>
              <a:t>Flat Model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90918" y="1506070"/>
            <a:ext cx="9350188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sz="2400" dirty="0" smtClean="0">
                <a:latin typeface="Bookman Old Style" pitchFamily="18" charset="0"/>
              </a:rPr>
              <a:t>Organised as single array of 2^32 bytes ( 4 gigabytes)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IN" sz="2400" dirty="0" smtClean="0">
              <a:latin typeface="Bookman Old Style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sz="2400" dirty="0" smtClean="0">
                <a:latin typeface="Bookman Old Style" pitchFamily="18" charset="0"/>
              </a:rPr>
              <a:t>Much smaller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IN" sz="2400" dirty="0">
              <a:latin typeface="Bookman Old Style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sz="2400" dirty="0" smtClean="0">
                <a:latin typeface="Bookman Old Style" pitchFamily="18" charset="0"/>
              </a:rPr>
              <a:t>An ordinal pointer value is  </a:t>
            </a:r>
            <a:r>
              <a:rPr lang="en-IN" sz="2400" dirty="0">
                <a:latin typeface="Bookman Old Style" pitchFamily="18" charset="0"/>
              </a:rPr>
              <a:t>from 0 to </a:t>
            </a:r>
            <a:r>
              <a:rPr lang="en-IN" sz="2400" dirty="0" smtClean="0">
                <a:latin typeface="Bookman Old Style" pitchFamily="18" charset="0"/>
              </a:rPr>
              <a:t>232-1 to cover flat </a:t>
            </a:r>
            <a:r>
              <a:rPr lang="en-IN" sz="2400" dirty="0">
                <a:latin typeface="Bookman Old Style" pitchFamily="18" charset="0"/>
              </a:rPr>
              <a:t>address </a:t>
            </a:r>
            <a:r>
              <a:rPr lang="en-IN" sz="2400" dirty="0" smtClean="0">
                <a:latin typeface="Bookman Old Style" pitchFamily="18" charset="0"/>
              </a:rPr>
              <a:t>space</a:t>
            </a:r>
          </a:p>
          <a:p>
            <a:pPr>
              <a:spcBef>
                <a:spcPct val="20000"/>
              </a:spcBef>
              <a:defRPr/>
            </a:pPr>
            <a:endParaRPr lang="en-IN" sz="2400" dirty="0" smtClean="0">
              <a:latin typeface="Bookman Old Style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IN" sz="2400" dirty="0" smtClean="0">
                <a:latin typeface="Bookman Old Style" pitchFamily="18" charset="0"/>
              </a:rPr>
              <a:t>Systems </a:t>
            </a:r>
            <a:r>
              <a:rPr lang="en-IN" sz="2400" dirty="0">
                <a:latin typeface="Bookman Old Style" pitchFamily="18" charset="0"/>
              </a:rPr>
              <a:t>software </a:t>
            </a:r>
            <a:r>
              <a:rPr lang="en-IN" sz="2400" dirty="0" smtClean="0">
                <a:latin typeface="Bookman Old Style" pitchFamily="18" charset="0"/>
              </a:rPr>
              <a:t>like </a:t>
            </a:r>
            <a:r>
              <a:rPr lang="en-IN" sz="2400" dirty="0">
                <a:latin typeface="Bookman Old Style" pitchFamily="18" charset="0"/>
              </a:rPr>
              <a:t>linkers, locators</a:t>
            </a:r>
            <a:r>
              <a:rPr lang="en-IN" sz="2400" dirty="0" smtClean="0">
                <a:latin typeface="Bookman Old Style" pitchFamily="18" charset="0"/>
              </a:rPr>
              <a:t>, binders</a:t>
            </a:r>
            <a:r>
              <a:rPr lang="en-IN" sz="2400" dirty="0">
                <a:latin typeface="Bookman Old Style" pitchFamily="18" charset="0"/>
              </a:rPr>
              <a:t>, </a:t>
            </a:r>
            <a:r>
              <a:rPr lang="en-IN" sz="2400" dirty="0" smtClean="0">
                <a:latin typeface="Bookman Old Style" pitchFamily="18" charset="0"/>
              </a:rPr>
              <a:t>loaders</a:t>
            </a:r>
            <a:r>
              <a:rPr lang="en-IN" sz="2400" dirty="0">
                <a:latin typeface="Bookman Old Style" pitchFamily="18" charset="0"/>
              </a:rPr>
              <a:t> r</a:t>
            </a:r>
            <a:r>
              <a:rPr lang="en-IN" sz="2400" dirty="0" smtClean="0">
                <a:latin typeface="Bookman Old Style" pitchFamily="18" charset="0"/>
              </a:rPr>
              <a:t>elocation of </a:t>
            </a:r>
            <a:r>
              <a:rPr lang="en-IN" sz="2400" dirty="0">
                <a:latin typeface="Bookman Old Style" pitchFamily="18" charset="0"/>
              </a:rPr>
              <a:t>separately-compiled modules</a:t>
            </a:r>
            <a:r>
              <a:rPr lang="en-IN" sz="2400" dirty="0" smtClean="0">
                <a:latin typeface="Bookman Old Style" pitchFamily="18" charset="0"/>
              </a:rPr>
              <a:t> </a:t>
            </a:r>
            <a:endParaRPr lang="en-IN" sz="2400" dirty="0">
              <a:latin typeface="Bookman Old Style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909482" y="286869"/>
            <a:ext cx="9950824" cy="1219201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Bookman Old Style" pitchFamily="18" charset="0"/>
                <a:ea typeface="PMingLiU" pitchFamily="18" charset="-120"/>
                <a:cs typeface="+mn-cs"/>
              </a:rPr>
              <a:t>Segmented Model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74694" y="1403797"/>
            <a:ext cx="9834282" cy="4952555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IN" sz="2400" b="1" dirty="0" smtClean="0">
              <a:latin typeface="Bookman Old Style" pitchFamily="18" charset="0"/>
              <a:ea typeface="PMingLiU" pitchFamily="18" charset="-120"/>
            </a:endParaRPr>
          </a:p>
          <a:p>
            <a:pPr marL="457200" lvl="1" indent="0">
              <a:buNone/>
            </a:pPr>
            <a:endParaRPr lang="en-IN" sz="2400" b="1" dirty="0" smtClean="0">
              <a:latin typeface="Bookman Old Style" pitchFamily="18" charset="0"/>
              <a:ea typeface="PMingLiU" pitchFamily="18" charset="-120"/>
            </a:endParaRPr>
          </a:p>
          <a:p>
            <a:pPr algn="just"/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The 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logical address space  of 246 bytes (64 terabytes) is mapped  onto the physical address space (up to 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4 gigabytes).</a:t>
            </a:r>
          </a:p>
          <a:p>
            <a:pPr algn="just"/>
            <a:endParaRPr lang="en-IN" sz="2400" dirty="0">
              <a:latin typeface="Bookman Old Style" pitchFamily="18" charset="0"/>
              <a:ea typeface="PMingLiU" pitchFamily="18" charset="-120"/>
            </a:endParaRPr>
          </a:p>
          <a:p>
            <a:pPr algn="just"/>
            <a:r>
              <a:rPr lang="en-IN" sz="2400" dirty="0">
                <a:latin typeface="Bookman Old Style" pitchFamily="18" charset="0"/>
                <a:ea typeface="PMingLiU" pitchFamily="18" charset="-120"/>
              </a:rPr>
              <a:t>A segment is a unit of contiguous address space</a:t>
            </a:r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.</a:t>
            </a:r>
          </a:p>
          <a:p>
            <a:pPr algn="just"/>
            <a:endParaRPr lang="en-IN" sz="2400" dirty="0">
              <a:latin typeface="Bookman Old Style" pitchFamily="18" charset="0"/>
              <a:ea typeface="PMingLiU" pitchFamily="18" charset="-120"/>
            </a:endParaRPr>
          </a:p>
          <a:p>
            <a:pPr algn="just"/>
            <a:r>
              <a:rPr lang="en-IN" sz="2400" dirty="0" smtClean="0">
                <a:latin typeface="Bookman Old Style" pitchFamily="18" charset="0"/>
                <a:ea typeface="PMingLiU" pitchFamily="18" charset="-120"/>
              </a:rPr>
              <a:t> </a:t>
            </a:r>
            <a:r>
              <a:rPr lang="en-IN" sz="2400" dirty="0">
                <a:latin typeface="Bookman Old Style" pitchFamily="18" charset="0"/>
                <a:ea typeface="PMingLiU" pitchFamily="18" charset="-120"/>
              </a:rPr>
              <a:t>Segment sizes may range from one byte up to a maximum of 232 bytes (4 gigabytes).</a:t>
            </a:r>
          </a:p>
          <a:p>
            <a:endParaRPr lang="en-IN" sz="5100" dirty="0" smtClean="0">
              <a:latin typeface="Bookman Old Style" pitchFamily="18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445124" y="220850"/>
            <a:ext cx="80899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Segmented Model 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409699" y="1425388"/>
            <a:ext cx="9697571" cy="4873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IN" sz="2400" dirty="0">
                <a:latin typeface="Bookman Old Style" pitchFamily="18" charset="0"/>
                <a:ea typeface="+mj-ea"/>
                <a:cs typeface="+mj-cs"/>
              </a:rPr>
              <a:t>A </a:t>
            </a:r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IN" sz="2400" dirty="0">
                <a:latin typeface="Bookman Old Style" pitchFamily="18" charset="0"/>
                <a:ea typeface="+mj-ea"/>
                <a:cs typeface="+mj-cs"/>
              </a:rPr>
              <a:t>pointer in this address space </a:t>
            </a:r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 has  </a:t>
            </a:r>
            <a:r>
              <a:rPr lang="en-IN" sz="2400" dirty="0">
                <a:latin typeface="Bookman Old Style" pitchFamily="18" charset="0"/>
                <a:ea typeface="+mj-ea"/>
                <a:cs typeface="+mj-cs"/>
              </a:rPr>
              <a:t>two parts </a:t>
            </a:r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as shown in the following </a:t>
            </a:r>
            <a:r>
              <a:rPr lang="en-IN" sz="2400" smtClean="0">
                <a:latin typeface="Bookman Old Style" pitchFamily="18" charset="0"/>
                <a:ea typeface="+mj-ea"/>
                <a:cs typeface="+mj-cs"/>
              </a:rPr>
              <a:t>figure</a:t>
            </a:r>
            <a:r>
              <a:rPr lang="en-IN" sz="1400" smtClean="0">
                <a:latin typeface="Bookman Old Style" pitchFamily="18" charset="0"/>
                <a:ea typeface="+mj-ea"/>
                <a:cs typeface="+mj-cs"/>
              </a:rPr>
              <a:t>.         ( </a:t>
            </a:r>
            <a:r>
              <a:rPr lang="en-IN" sz="1400" dirty="0">
                <a:latin typeface="Bookman Old Style" pitchFamily="18" charset="0"/>
                <a:ea typeface="+mj-ea"/>
                <a:cs typeface="+mj-cs"/>
              </a:rPr>
              <a:t>Source: INTEL 80386 PROGRAMMER'S REFERENCE MANUAL 1986)</a:t>
            </a:r>
          </a:p>
          <a:p>
            <a:endParaRPr lang="en-IN" sz="2400" dirty="0">
              <a:latin typeface="Bookman Old Style" pitchFamily="18" charset="0"/>
              <a:ea typeface="+mj-ea"/>
              <a:cs typeface="+mj-cs"/>
            </a:endParaRPr>
          </a:p>
          <a:p>
            <a:endParaRPr lang="en-IN" sz="2400" dirty="0" smtClean="0">
              <a:latin typeface="Bookman Old Style" pitchFamily="18" charset="0"/>
              <a:ea typeface="+mj-ea"/>
              <a:cs typeface="+mj-cs"/>
            </a:endParaRPr>
          </a:p>
          <a:p>
            <a:endParaRPr lang="en-IN" sz="2400" dirty="0">
              <a:latin typeface="Bookman Old Style" pitchFamily="18" charset="0"/>
              <a:ea typeface="+mj-ea"/>
              <a:cs typeface="+mj-cs"/>
            </a:endParaRPr>
          </a:p>
          <a:p>
            <a:endParaRPr lang="en-IN" sz="2400" dirty="0" smtClean="0">
              <a:latin typeface="Bookman Old Style" pitchFamily="18" charset="0"/>
              <a:ea typeface="+mj-ea"/>
              <a:cs typeface="+mj-cs"/>
            </a:endParaRPr>
          </a:p>
          <a:p>
            <a:endParaRPr lang="en-IN" sz="2400" dirty="0">
              <a:latin typeface="Bookman Old Style" pitchFamily="18" charset="0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30350" y="2986660"/>
            <a:ext cx="6059103" cy="2455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8259" y="6356353"/>
            <a:ext cx="11752729" cy="365125"/>
          </a:xfrm>
        </p:spPr>
        <p:txBody>
          <a:bodyPr/>
          <a:lstStyle/>
          <a:p>
            <a:r>
              <a:rPr lang="en-US" dirty="0" smtClean="0"/>
              <a:t>International Institute of Information Technology, I²IT, P-14 Rajiv Gandhi Infotech Park, Phase I MIDC, Hinjawadi, Pune - 411 057 Tel +91 20 22933441 | Website - www.isquareit.edu.in | Email - info@isquareit.edu.in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445124" y="220850"/>
            <a:ext cx="80899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4400" b="1" dirty="0">
                <a:latin typeface="Bookman Old Style" pitchFamily="18" charset="0"/>
                <a:ea typeface="+mj-ea"/>
                <a:cs typeface="+mj-cs"/>
              </a:rPr>
              <a:t>S</a:t>
            </a:r>
            <a:r>
              <a:rPr lang="en-IN" sz="4400" b="1" dirty="0" smtClean="0">
                <a:latin typeface="Bookman Old Style" pitchFamily="18" charset="0"/>
                <a:ea typeface="+mj-ea"/>
                <a:cs typeface="+mj-cs"/>
              </a:rPr>
              <a:t>egmented Model</a:t>
            </a:r>
            <a:endParaRPr lang="en-US" altLang="zh-TW" sz="4400" b="1" dirty="0"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215837" y="1847853"/>
            <a:ext cx="9697571" cy="487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PMingLiU" pitchFamily="18" charset="-12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09699" y="1425388"/>
            <a:ext cx="9697571" cy="487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IN" sz="2400" b="1" dirty="0" smtClean="0">
              <a:latin typeface="Bookman Old Style" pitchFamily="18" charset="0"/>
              <a:ea typeface="PMingLiU" pitchFamily="18" charset="-120"/>
            </a:endParaRPr>
          </a:p>
          <a:p>
            <a:pPr marL="457200" indent="-457200" algn="just">
              <a:buAutoNum type="arabicPeriod"/>
            </a:pPr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A </a:t>
            </a:r>
            <a:r>
              <a:rPr lang="en-IN" sz="2400" dirty="0">
                <a:latin typeface="Bookman Old Style" pitchFamily="18" charset="0"/>
                <a:ea typeface="+mj-ea"/>
                <a:cs typeface="+mj-cs"/>
              </a:rPr>
              <a:t>segment </a:t>
            </a:r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selector  </a:t>
            </a:r>
            <a:r>
              <a:rPr lang="en-IN" sz="2400" dirty="0">
                <a:latin typeface="Bookman Old Style" pitchFamily="18" charset="0"/>
                <a:ea typeface="+mj-ea"/>
                <a:cs typeface="+mj-cs"/>
              </a:rPr>
              <a:t>is a 16-bit </a:t>
            </a:r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field.</a:t>
            </a:r>
          </a:p>
          <a:p>
            <a:pPr marL="457200" indent="-457200" algn="just">
              <a:buAutoNum type="arabicPeriod"/>
            </a:pPr>
            <a:endParaRPr lang="en-IN" sz="2400" dirty="0" smtClean="0">
              <a:latin typeface="Bookman Old Style" pitchFamily="18" charset="0"/>
              <a:ea typeface="+mj-ea"/>
              <a:cs typeface="+mj-cs"/>
            </a:endParaRPr>
          </a:p>
          <a:p>
            <a:pPr marL="457200" indent="-457200" algn="just">
              <a:buAutoNum type="arabicPeriod"/>
            </a:pPr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It is the identifier of the segment.</a:t>
            </a:r>
          </a:p>
          <a:p>
            <a:pPr marL="457200" indent="-457200" algn="just">
              <a:buAutoNum type="arabicPeriod"/>
            </a:pPr>
            <a:endParaRPr lang="en-IN" sz="2400" dirty="0">
              <a:latin typeface="Bookman Old Style" pitchFamily="18" charset="0"/>
              <a:ea typeface="+mj-ea"/>
              <a:cs typeface="+mj-cs"/>
            </a:endParaRPr>
          </a:p>
          <a:p>
            <a:pPr algn="just"/>
            <a:r>
              <a:rPr lang="en-IN" sz="2400" dirty="0">
                <a:latin typeface="Bookman Old Style" pitchFamily="18" charset="0"/>
                <a:ea typeface="+mj-ea"/>
                <a:cs typeface="+mj-cs"/>
              </a:rPr>
              <a:t>3</a:t>
            </a:r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. </a:t>
            </a:r>
            <a:r>
              <a:rPr lang="en-IN" sz="2400" dirty="0">
                <a:latin typeface="Bookman Old Style" pitchFamily="18" charset="0"/>
                <a:ea typeface="+mj-ea"/>
                <a:cs typeface="+mj-cs"/>
              </a:rPr>
              <a:t>An </a:t>
            </a:r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offset</a:t>
            </a:r>
            <a:r>
              <a:rPr lang="en-IN" sz="2400" dirty="0"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IN" sz="2400" dirty="0">
                <a:latin typeface="Bookman Old Style" pitchFamily="18" charset="0"/>
                <a:ea typeface="+mj-ea"/>
                <a:cs typeface="+mj-cs"/>
              </a:rPr>
              <a:t>is a 32-bit ordinal </a:t>
            </a:r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number.</a:t>
            </a:r>
          </a:p>
          <a:p>
            <a:pPr algn="just"/>
            <a:endParaRPr lang="en-IN" sz="2400" dirty="0" smtClean="0">
              <a:latin typeface="Bookman Old Style" pitchFamily="18" charset="0"/>
              <a:ea typeface="+mj-ea"/>
              <a:cs typeface="+mj-cs"/>
            </a:endParaRPr>
          </a:p>
          <a:p>
            <a:pPr algn="just"/>
            <a:r>
              <a:rPr lang="en-IN" sz="2400" dirty="0" smtClean="0">
                <a:latin typeface="Bookman Old Style" pitchFamily="18" charset="0"/>
                <a:ea typeface="+mj-ea"/>
                <a:cs typeface="+mj-cs"/>
              </a:rPr>
              <a:t>4. It maps to  the byte in the selected segment.</a:t>
            </a:r>
            <a:endParaRPr lang="en-IN" sz="2400" dirty="0"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764</Words>
  <Application>Microsoft Office PowerPoint</Application>
  <PresentationFormat>Custom</PresentationFormat>
  <Paragraphs>110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 Model of memory organisation </vt:lpstr>
      <vt:lpstr>Flat Model </vt:lpstr>
      <vt:lpstr>Segmented Model</vt:lpstr>
      <vt:lpstr>Slide 8</vt:lpstr>
      <vt:lpstr>Slide 9</vt:lpstr>
      <vt:lpstr>Conclusion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Skills</dc:title>
  <dc:creator>Vaidehi Banerjee</dc:creator>
  <cp:lastModifiedBy>Vaidehi Banerjee</cp:lastModifiedBy>
  <cp:revision>87</cp:revision>
  <dcterms:created xsi:type="dcterms:W3CDTF">2014-07-03T09:03:08Z</dcterms:created>
  <dcterms:modified xsi:type="dcterms:W3CDTF">2018-12-27T14:39:45Z</dcterms:modified>
</cp:coreProperties>
</file>