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6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660"/>
  </p:normalViewPr>
  <p:slideViewPr>
    <p:cSldViewPr>
      <p:cViewPr varScale="1">
        <p:scale>
          <a:sx n="64" d="100"/>
          <a:sy n="64" d="100"/>
        </p:scale>
        <p:origin x="-161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AFAA5-7893-4E6B-AC9D-F7E7793317C5}" type="datetimeFigureOut">
              <a:rPr lang="en-US" smtClean="0"/>
              <a:pPr/>
              <a:t>12/26/2018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7316-385A-45E3-98FC-ED6EFA887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17316-385A-45E3-98FC-ED6EFA8872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3564" y="240538"/>
            <a:ext cx="4436871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329" y="1241421"/>
            <a:ext cx="8943340" cy="1781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107996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  <a:latin typeface="Bookman Old Style" pitchFamily="18" charset="0"/>
              </a:rPr>
              <a:t>Memory Organization</a:t>
            </a:r>
            <a:r>
              <a:rPr lang="en-US" sz="3600" b="1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latin typeface="Bookman Old Style" pitchFamily="18" charset="0"/>
              </a:rPr>
            </a:br>
            <a:endParaRPr lang="en-US" sz="36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04800" y="3810000"/>
            <a:ext cx="8382000" cy="218149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IN" b="1" dirty="0" smtClean="0">
                <a:latin typeface="Bookman Old Style" pitchFamily="18" charset="0"/>
              </a:rPr>
              <a:t>Prof. </a:t>
            </a:r>
            <a:r>
              <a:rPr lang="en-IN" b="1" dirty="0" err="1" smtClean="0">
                <a:latin typeface="Bookman Old Style" pitchFamily="18" charset="0"/>
              </a:rPr>
              <a:t>Bailappa</a:t>
            </a:r>
            <a:r>
              <a:rPr lang="en-IN" b="1" dirty="0" smtClean="0">
                <a:latin typeface="Bookman Old Style" pitchFamily="18" charset="0"/>
              </a:rPr>
              <a:t>. </a:t>
            </a:r>
            <a:r>
              <a:rPr lang="en-IN" b="1" dirty="0" err="1" smtClean="0">
                <a:latin typeface="Bookman Old Style" pitchFamily="18" charset="0"/>
              </a:rPr>
              <a:t>Bhovi</a:t>
            </a:r>
            <a:endParaRPr lang="en-IN" b="1" dirty="0" smtClean="0">
              <a:latin typeface="Bookman Old Style" pitchFamily="18" charset="0"/>
            </a:endParaRPr>
          </a:p>
          <a:p>
            <a:pPr algn="ctr"/>
            <a:r>
              <a:rPr lang="en-IN" b="1" dirty="0" smtClean="0">
                <a:latin typeface="Bookman Old Style" pitchFamily="18" charset="0"/>
              </a:rPr>
              <a:t>Department of Computer Engineering</a:t>
            </a:r>
            <a:endParaRPr lang="en-IN" b="1" dirty="0" smtClean="0">
              <a:latin typeface="Bookman Old Style" pitchFamily="18" charset="0"/>
            </a:endParaRP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Hope Foundation’s 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International Institute of Information Technology, (I²IT).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  <a:hlinkClick r:id="rId2"/>
              </a:rPr>
              <a:t>www.isquareit.edu.in</a:t>
            </a:r>
            <a:r>
              <a:rPr lang="en-US" sz="2000" b="1" dirty="0" smtClean="0">
                <a:latin typeface="Bookman Old Style" pitchFamily="18" charset="0"/>
              </a:rPr>
              <a:t> 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Tel - +91 20 22933441</a:t>
            </a:r>
            <a:endParaRPr lang="en-IN" sz="2000" b="1" dirty="0">
              <a:latin typeface="Bookman Old Style" pitchFamily="18" charset="0"/>
            </a:endParaRPr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1223554"/>
            <a:ext cx="979713" cy="136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36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1" y="42778"/>
            <a:ext cx="720902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16 Mbit </a:t>
            </a:r>
            <a:r>
              <a:rPr spc="-5"/>
              <a:t>DRAM </a:t>
            </a:r>
            <a:r>
              <a:rPr spc="-15" smtClean="0"/>
              <a:t>Organization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228600" y="914400"/>
            <a:ext cx="8676132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4743145"/>
            <a:ext cx="896620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Calibri"/>
                <a:cs typeface="Calibri"/>
              </a:rPr>
              <a:t>Row </a:t>
            </a:r>
            <a:r>
              <a:rPr sz="1800" b="1" spc="-5" dirty="0">
                <a:latin typeface="Calibri"/>
                <a:cs typeface="Calibri"/>
              </a:rPr>
              <a:t>decoder- </a:t>
            </a:r>
            <a:r>
              <a:rPr sz="1800" spc="-8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select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5" dirty="0">
                <a:latin typeface="Calibri"/>
                <a:cs typeface="Calibri"/>
              </a:rPr>
              <a:t>row </a:t>
            </a: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dirty="0">
                <a:latin typeface="Calibri"/>
                <a:cs typeface="Calibri"/>
              </a:rPr>
              <a:t>2k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rows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RAS</a:t>
            </a:r>
            <a:r>
              <a:rPr sz="1800" spc="-10" dirty="0">
                <a:latin typeface="Calibri"/>
                <a:cs typeface="Calibri"/>
              </a:rPr>
              <a:t>-Row </a:t>
            </a:r>
            <a:r>
              <a:rPr sz="1800" spc="-5" dirty="0">
                <a:latin typeface="Calibri"/>
                <a:cs typeface="Calibri"/>
              </a:rPr>
              <a:t>address selector ,</a:t>
            </a:r>
            <a:r>
              <a:rPr sz="1800" b="1" spc="-5" dirty="0">
                <a:latin typeface="Calibri"/>
                <a:cs typeface="Calibri"/>
              </a:rPr>
              <a:t>CAS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Column address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selector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dirty="0">
                <a:latin typeface="Calibri"/>
                <a:cs typeface="Calibri"/>
              </a:rPr>
              <a:t>11 </a:t>
            </a:r>
            <a:r>
              <a:rPr sz="1800" spc="-5" dirty="0">
                <a:latin typeface="Calibri"/>
                <a:cs typeface="Calibri"/>
              </a:rPr>
              <a:t>bit address lines,1</a:t>
            </a:r>
            <a:r>
              <a:rPr sz="1800" spc="-7" baseline="25462" dirty="0">
                <a:latin typeface="Calibri"/>
                <a:cs typeface="Calibri"/>
              </a:rPr>
              <a:t>st </a:t>
            </a:r>
            <a:r>
              <a:rPr sz="1800" spc="-15" dirty="0">
                <a:latin typeface="Calibri"/>
                <a:cs typeface="Calibri"/>
              </a:rPr>
              <a:t>row </a:t>
            </a:r>
            <a:r>
              <a:rPr sz="1800" spc="-5" dirty="0">
                <a:latin typeface="Calibri"/>
                <a:cs typeface="Calibri"/>
              </a:rPr>
              <a:t>address will </a:t>
            </a:r>
            <a:r>
              <a:rPr sz="1800" dirty="0">
                <a:latin typeface="Calibri"/>
                <a:cs typeface="Calibri"/>
              </a:rPr>
              <a:t>appear </a:t>
            </a:r>
            <a:r>
              <a:rPr sz="1800" spc="-5" dirty="0">
                <a:latin typeface="Calibri"/>
                <a:cs typeface="Calibri"/>
              </a:rPr>
              <a:t>so that </a:t>
            </a:r>
            <a:r>
              <a:rPr sz="1800" spc="-15" dirty="0">
                <a:latin typeface="Calibri"/>
                <a:cs typeface="Calibri"/>
              </a:rPr>
              <a:t>row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identified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Next </a:t>
            </a:r>
            <a:r>
              <a:rPr sz="1800" spc="-5" dirty="0">
                <a:latin typeface="Calibri"/>
                <a:cs typeface="Calibri"/>
              </a:rPr>
              <a:t>on same </a:t>
            </a:r>
            <a:r>
              <a:rPr sz="1800" dirty="0">
                <a:latin typeface="Calibri"/>
                <a:cs typeface="Calibri"/>
              </a:rPr>
              <a:t>11 </a:t>
            </a:r>
            <a:r>
              <a:rPr sz="1800" spc="-5" dirty="0">
                <a:latin typeface="Calibri"/>
                <a:cs typeface="Calibri"/>
              </a:rPr>
              <a:t>bit address lines, </a:t>
            </a:r>
            <a:r>
              <a:rPr sz="1800" spc="-10" dirty="0">
                <a:latin typeface="Calibri"/>
                <a:cs typeface="Calibri"/>
              </a:rPr>
              <a:t>column </a:t>
            </a:r>
            <a:r>
              <a:rPr sz="1800" spc="-5" dirty="0">
                <a:latin typeface="Calibri"/>
                <a:cs typeface="Calibri"/>
              </a:rPr>
              <a:t>address will </a:t>
            </a:r>
            <a:r>
              <a:rPr sz="1800" dirty="0">
                <a:latin typeface="Calibri"/>
                <a:cs typeface="Calibri"/>
              </a:rPr>
              <a:t>appear </a:t>
            </a:r>
            <a:r>
              <a:rPr sz="1800" spc="-5" dirty="0">
                <a:latin typeface="Calibri"/>
                <a:cs typeface="Calibri"/>
              </a:rPr>
              <a:t>so that </a:t>
            </a:r>
            <a:r>
              <a:rPr sz="1800" spc="-10" dirty="0">
                <a:latin typeface="Calibri"/>
                <a:cs typeface="Calibri"/>
              </a:rPr>
              <a:t>column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identified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Thus </a:t>
            </a:r>
            <a:r>
              <a:rPr sz="1800" spc="-10" dirty="0">
                <a:latin typeface="Calibri"/>
                <a:cs typeface="Calibri"/>
              </a:rPr>
              <a:t>location </a:t>
            </a:r>
            <a:r>
              <a:rPr sz="1800" spc="-5" dirty="0">
                <a:latin typeface="Calibri"/>
                <a:cs typeface="Calibri"/>
              </a:rPr>
              <a:t>once identified, </a:t>
            </a:r>
            <a:r>
              <a:rPr sz="1800" spc="-10" dirty="0">
                <a:latin typeface="Calibri"/>
                <a:cs typeface="Calibri"/>
              </a:rPr>
              <a:t>can </a:t>
            </a:r>
            <a:r>
              <a:rPr sz="1800" spc="-15" dirty="0">
                <a:latin typeface="Calibri"/>
                <a:cs typeface="Calibri"/>
              </a:rPr>
              <a:t>transfer </a:t>
            </a:r>
            <a:r>
              <a:rPr sz="1800" spc="-5" dirty="0">
                <a:latin typeface="Calibri"/>
                <a:cs typeface="Calibri"/>
              </a:rPr>
              <a:t>its </a:t>
            </a:r>
            <a:r>
              <a:rPr sz="1800" dirty="0">
                <a:latin typeface="Calibri"/>
                <a:cs typeface="Calibri"/>
              </a:rPr>
              <a:t>4 </a:t>
            </a:r>
            <a:r>
              <a:rPr sz="1800" spc="-5" dirty="0">
                <a:latin typeface="Calibri"/>
                <a:cs typeface="Calibri"/>
              </a:rPr>
              <a:t>bits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D1-D4 </a:t>
            </a:r>
            <a:r>
              <a:rPr sz="1800" spc="-5" dirty="0">
                <a:latin typeface="Calibri"/>
                <a:cs typeface="Calibri"/>
              </a:rPr>
              <a:t>th’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spc="-5" dirty="0">
                <a:latin typeface="Calibri"/>
                <a:cs typeface="Calibri"/>
              </a:rPr>
              <a:t>o/p </a:t>
            </a:r>
            <a:r>
              <a:rPr sz="1800" spc="-15" dirty="0">
                <a:latin typeface="Calibri"/>
                <a:cs typeface="Calibri"/>
              </a:rPr>
              <a:t>buffer for Read</a:t>
            </a:r>
            <a:r>
              <a:rPr sz="1800" spc="3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opn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write </a:t>
            </a:r>
            <a:r>
              <a:rPr sz="1800" spc="-5" dirty="0">
                <a:latin typeface="Calibri"/>
                <a:cs typeface="Calibri"/>
              </a:rPr>
              <a:t>opn D1-D4 has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spc="-5" dirty="0">
                <a:latin typeface="Calibri"/>
                <a:cs typeface="Calibri"/>
              </a:rPr>
              <a:t>which is </a:t>
            </a:r>
            <a:r>
              <a:rPr sz="1800" spc="-15" dirty="0">
                <a:latin typeface="Calibri"/>
                <a:cs typeface="Calibri"/>
              </a:rPr>
              <a:t>transferred </a:t>
            </a:r>
            <a:r>
              <a:rPr sz="1800" spc="-5" dirty="0">
                <a:latin typeface="Calibri"/>
                <a:cs typeface="Calibri"/>
              </a:rPr>
              <a:t>th’ i/p </a:t>
            </a:r>
            <a:r>
              <a:rPr sz="1800" spc="-15" dirty="0">
                <a:latin typeface="Calibri"/>
                <a:cs typeface="Calibri"/>
              </a:rPr>
              <a:t>buffer </a:t>
            </a:r>
            <a:r>
              <a:rPr sz="1800" spc="-10" dirty="0">
                <a:latin typeface="Calibri"/>
                <a:cs typeface="Calibri"/>
              </a:rPr>
              <a:t>to identified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location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  <a:tab pos="2771775" algn="l"/>
              </a:tabLst>
            </a:pPr>
            <a:r>
              <a:rPr sz="1800" dirty="0">
                <a:latin typeface="Calibri"/>
                <a:cs typeface="Calibri"/>
              </a:rPr>
              <a:t>Adv: </a:t>
            </a:r>
            <a:r>
              <a:rPr sz="1800" spc="-5" dirty="0">
                <a:latin typeface="Calibri"/>
                <a:cs typeface="Calibri"/>
              </a:rPr>
              <a:t>Pins </a:t>
            </a:r>
            <a:r>
              <a:rPr sz="1800" spc="-10" dirty="0">
                <a:latin typeface="Calibri"/>
                <a:cs typeface="Calibri"/>
              </a:rPr>
              <a:t>reduced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half	,Disadv </a:t>
            </a:r>
            <a:r>
              <a:rPr sz="1800" dirty="0">
                <a:latin typeface="Calibri"/>
                <a:cs typeface="Calibri"/>
              </a:rPr>
              <a:t>: </a:t>
            </a:r>
            <a:r>
              <a:rPr sz="1800" spc="-10" dirty="0">
                <a:latin typeface="Calibri"/>
                <a:cs typeface="Calibri"/>
              </a:rPr>
              <a:t>More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1004061"/>
            <a:ext cx="2990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2048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x 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2048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x 4 =</a:t>
            </a:r>
            <a:r>
              <a:rPr sz="2400" b="1" spc="-1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16Mb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8028" y="1010792"/>
            <a:ext cx="2367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00AFEF"/>
                </a:solidFill>
                <a:latin typeface="Calibri"/>
                <a:cs typeface="Calibri"/>
              </a:rPr>
              <a:t>(Two </a:t>
            </a:r>
            <a:r>
              <a:rPr sz="1800" b="1" dirty="0">
                <a:solidFill>
                  <a:srgbClr val="00AFEF"/>
                </a:solidFill>
                <a:latin typeface="Calibri"/>
                <a:cs typeface="Calibri"/>
              </a:rPr>
              <a:t>and half</a:t>
            </a:r>
            <a:r>
              <a:rPr sz="1800" b="1" spc="-8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AFEF"/>
                </a:solidFill>
                <a:latin typeface="Calibri"/>
                <a:cs typeface="Calibri"/>
              </a:rPr>
              <a:t>dimension</a:t>
            </a:r>
            <a:endParaRPr sz="180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</a:pPr>
            <a:r>
              <a:rPr sz="1800" b="1" spc="-5" dirty="0">
                <a:solidFill>
                  <a:srgbClr val="00AFEF"/>
                </a:solidFill>
                <a:latin typeface="Calibri"/>
                <a:cs typeface="Calibri"/>
              </a:rPr>
              <a:t>Selection method</a:t>
            </a:r>
            <a:r>
              <a:rPr sz="1800" b="1" spc="-7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AFEF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60737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Synchronous </a:t>
            </a:r>
            <a:r>
              <a:rPr sz="4000" spc="-10" dirty="0"/>
              <a:t>DRAM</a:t>
            </a:r>
            <a:r>
              <a:rPr sz="4000" spc="-5" dirty="0"/>
              <a:t> (SDRAM)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636905" indent="-34099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638175" algn="l"/>
                <a:tab pos="638810" algn="l"/>
              </a:tabLst>
            </a:pPr>
            <a:r>
              <a:rPr spc="-15" dirty="0"/>
              <a:t>Synchronized </a:t>
            </a:r>
            <a:r>
              <a:rPr dirty="0"/>
              <a:t>with </a:t>
            </a:r>
            <a:r>
              <a:rPr spc="-10" dirty="0"/>
              <a:t>processor</a:t>
            </a:r>
            <a:r>
              <a:rPr spc="-30" dirty="0"/>
              <a:t> </a:t>
            </a:r>
            <a:r>
              <a:rPr dirty="0"/>
              <a:t>clock</a:t>
            </a:r>
          </a:p>
          <a:p>
            <a:pPr marL="636905" indent="-34099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638175" algn="l"/>
                <a:tab pos="638810" algn="l"/>
              </a:tabLst>
            </a:pPr>
            <a:r>
              <a:rPr spc="-5" dirty="0"/>
              <a:t>After </a:t>
            </a:r>
            <a:r>
              <a:rPr spc="-10" dirty="0"/>
              <a:t>Read </a:t>
            </a:r>
            <a:r>
              <a:rPr spc="-5" dirty="0"/>
              <a:t>command, </a:t>
            </a:r>
            <a:r>
              <a:rPr spc="-15" dirty="0"/>
              <a:t>data </a:t>
            </a:r>
            <a:r>
              <a:rPr spc="-5" dirty="0"/>
              <a:t>appears </a:t>
            </a:r>
            <a:r>
              <a:rPr spc="-10" dirty="0"/>
              <a:t>after </a:t>
            </a:r>
            <a:r>
              <a:rPr dirty="0"/>
              <a:t>a </a:t>
            </a:r>
            <a:r>
              <a:rPr spc="-10" dirty="0"/>
              <a:t>latency </a:t>
            </a:r>
            <a:r>
              <a:rPr spc="-5" dirty="0"/>
              <a:t>of </a:t>
            </a:r>
            <a:r>
              <a:rPr dirty="0"/>
              <a:t>2 clock</a:t>
            </a:r>
            <a:r>
              <a:rPr spc="-90" dirty="0"/>
              <a:t> </a:t>
            </a:r>
            <a:r>
              <a:rPr spc="-5" dirty="0"/>
              <a:t>pulses</a:t>
            </a:r>
          </a:p>
          <a:p>
            <a:pPr marL="636905" marR="329565" indent="-340995">
              <a:lnSpc>
                <a:spcPct val="120000"/>
              </a:lnSpc>
              <a:buFont typeface="Arial"/>
              <a:buChar char="•"/>
              <a:tabLst>
                <a:tab pos="638175" algn="l"/>
                <a:tab pos="638810" algn="l"/>
              </a:tabLst>
            </a:pPr>
            <a:r>
              <a:rPr spc="-5" dirty="0"/>
              <a:t>This </a:t>
            </a:r>
            <a:r>
              <a:rPr dirty="0"/>
              <a:t>2 clk </a:t>
            </a:r>
            <a:r>
              <a:rPr spc="-10" dirty="0"/>
              <a:t>cycle wait can </a:t>
            </a:r>
            <a:r>
              <a:rPr spc="-5" dirty="0"/>
              <a:t>be </a:t>
            </a:r>
            <a:r>
              <a:rPr spc="-10" dirty="0"/>
              <a:t>utilized by </a:t>
            </a:r>
            <a:r>
              <a:rPr dirty="0"/>
              <a:t>the </a:t>
            </a:r>
            <a:r>
              <a:rPr spc="-10" dirty="0"/>
              <a:t>processor </a:t>
            </a:r>
            <a:r>
              <a:rPr spc="-20" dirty="0"/>
              <a:t>for </a:t>
            </a:r>
            <a:r>
              <a:rPr dirty="0"/>
              <a:t>activities  </a:t>
            </a:r>
            <a:r>
              <a:rPr spc="-10" dirty="0"/>
              <a:t>that </a:t>
            </a:r>
            <a:r>
              <a:rPr spc="-5" dirty="0"/>
              <a:t>does not need </a:t>
            </a:r>
            <a:r>
              <a:rPr dirty="0"/>
              <a:t>the </a:t>
            </a:r>
            <a:r>
              <a:rPr spc="-25" dirty="0"/>
              <a:t>system </a:t>
            </a:r>
            <a:r>
              <a:rPr dirty="0"/>
              <a:t>bus, </a:t>
            </a:r>
            <a:r>
              <a:rPr spc="5" dirty="0"/>
              <a:t>e.g. </a:t>
            </a:r>
            <a:r>
              <a:rPr spc="-15" dirty="0"/>
              <a:t>ALU</a:t>
            </a:r>
            <a:r>
              <a:rPr spc="-45" dirty="0"/>
              <a:t> </a:t>
            </a:r>
            <a:r>
              <a:rPr spc="-10" dirty="0"/>
              <a:t>operations</a:t>
            </a:r>
          </a:p>
        </p:txBody>
      </p:sp>
      <p:sp>
        <p:nvSpPr>
          <p:cNvPr id="4" name="object 4"/>
          <p:cNvSpPr/>
          <p:nvPr/>
        </p:nvSpPr>
        <p:spPr>
          <a:xfrm>
            <a:off x="853607" y="4043324"/>
            <a:ext cx="6883653" cy="1923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9260" y="388365"/>
            <a:ext cx="42043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DDR </a:t>
            </a:r>
            <a:r>
              <a:rPr sz="3200" dirty="0"/>
              <a:t>SDRAM </a:t>
            </a:r>
            <a:r>
              <a:rPr sz="3200" spc="-15" dirty="0"/>
              <a:t>Read</a:t>
            </a:r>
            <a:r>
              <a:rPr sz="3200" spc="-75" dirty="0"/>
              <a:t> </a:t>
            </a:r>
            <a:r>
              <a:rPr sz="3200" spc="-5" dirty="0"/>
              <a:t>Timing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609601" y="1219213"/>
            <a:ext cx="7391400" cy="3962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5414645"/>
            <a:ext cx="72961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Dual </a:t>
            </a:r>
            <a:r>
              <a:rPr sz="2400" spc="-15" dirty="0">
                <a:latin typeface="Calibri"/>
                <a:cs typeface="Calibri"/>
              </a:rPr>
              <a:t>Data rate(DDR) </a:t>
            </a:r>
            <a:r>
              <a:rPr sz="2400" spc="-10" dirty="0">
                <a:latin typeface="Calibri"/>
                <a:cs typeface="Calibri"/>
              </a:rPr>
              <a:t>:Each cycle provides </a:t>
            </a:r>
            <a:r>
              <a:rPr sz="2400" dirty="0">
                <a:latin typeface="Calibri"/>
                <a:cs typeface="Calibri"/>
              </a:rPr>
              <a:t>2 </a:t>
            </a:r>
            <a:r>
              <a:rPr sz="2400" spc="-10" dirty="0">
                <a:latin typeface="Calibri"/>
                <a:cs typeface="Calibri"/>
              </a:rPr>
              <a:t>bytes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data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20" dirty="0">
                <a:latin typeface="Calibri"/>
                <a:cs typeface="Calibri"/>
              </a:rPr>
              <a:t>transfer </a:t>
            </a:r>
            <a:r>
              <a:rPr sz="2400" spc="-25" dirty="0">
                <a:latin typeface="Calibri"/>
                <a:cs typeface="Calibri"/>
              </a:rPr>
              <a:t>rate </a:t>
            </a:r>
            <a:r>
              <a:rPr sz="2400" spc="-5" dirty="0">
                <a:latin typeface="Calibri"/>
                <a:cs typeface="Calibri"/>
              </a:rPr>
              <a:t>double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0" dirty="0">
                <a:latin typeface="Calibri"/>
                <a:cs typeface="Calibri"/>
              </a:rPr>
              <a:t>compared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SDRAM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6633" y="496646"/>
            <a:ext cx="35744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External</a:t>
            </a:r>
            <a:r>
              <a:rPr sz="4000" spc="-45" dirty="0"/>
              <a:t> </a:t>
            </a:r>
            <a:r>
              <a:rPr sz="4000" dirty="0"/>
              <a:t>memory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812405" cy="3710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940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Semiconductor </a:t>
            </a:r>
            <a:r>
              <a:rPr sz="3200" dirty="0">
                <a:latin typeface="Calibri"/>
                <a:cs typeface="Calibri"/>
              </a:rPr>
              <a:t>memory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spc="-5" dirty="0">
                <a:latin typeface="Calibri"/>
                <a:cs typeface="Calibri"/>
              </a:rPr>
              <a:t>not be used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30" dirty="0">
                <a:latin typeface="Calibri"/>
                <a:cs typeface="Calibri"/>
              </a:rPr>
              <a:t>store </a:t>
            </a:r>
            <a:r>
              <a:rPr sz="3200" spc="-20" dirty="0">
                <a:latin typeface="Calibri"/>
                <a:cs typeface="Calibri"/>
              </a:rPr>
              <a:t>large </a:t>
            </a:r>
            <a:r>
              <a:rPr sz="3200" spc="-5" dirty="0">
                <a:latin typeface="Calibri"/>
                <a:cs typeface="Calibri"/>
              </a:rPr>
              <a:t>amount of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8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data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high per </a:t>
            </a:r>
            <a:r>
              <a:rPr sz="2800" spc="-5" dirty="0">
                <a:latin typeface="Calibri"/>
                <a:cs typeface="Calibri"/>
              </a:rPr>
              <a:t>bit </a:t>
            </a:r>
            <a:r>
              <a:rPr sz="2800" spc="-20" dirty="0">
                <a:latin typeface="Calibri"/>
                <a:cs typeface="Calibri"/>
              </a:rPr>
              <a:t>cost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it!</a:t>
            </a:r>
            <a:endParaRPr sz="2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–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Large </a:t>
            </a:r>
            <a:r>
              <a:rPr sz="3200" spc="-25" dirty="0">
                <a:latin typeface="Calibri"/>
                <a:cs typeface="Calibri"/>
              </a:rPr>
              <a:t>storage </a:t>
            </a:r>
            <a:r>
              <a:rPr sz="3200" spc="-10" dirty="0">
                <a:latin typeface="Calibri"/>
                <a:cs typeface="Calibri"/>
              </a:rPr>
              <a:t>requirements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full filled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by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Magnetic </a:t>
            </a:r>
            <a:r>
              <a:rPr sz="2800" spc="-15" dirty="0">
                <a:latin typeface="Calibri"/>
                <a:cs typeface="Calibri"/>
              </a:rPr>
              <a:t>disks, </a:t>
            </a:r>
            <a:r>
              <a:rPr sz="2800" spc="-10" dirty="0">
                <a:latin typeface="Calibri"/>
                <a:cs typeface="Calibri"/>
              </a:rPr>
              <a:t>Optical </a:t>
            </a:r>
            <a:r>
              <a:rPr sz="2800" spc="-15" dirty="0">
                <a:latin typeface="Calibri"/>
                <a:cs typeface="Calibri"/>
              </a:rPr>
              <a:t>disks </a:t>
            </a:r>
            <a:r>
              <a:rPr sz="2800" spc="-5" dirty="0">
                <a:latin typeface="Calibri"/>
                <a:cs typeface="Calibri"/>
              </a:rPr>
              <a:t>and Magnetic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tapes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Called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secondary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storage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1469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Disk </a:t>
            </a:r>
            <a:r>
              <a:rPr sz="4000" spc="-5" dirty="0"/>
              <a:t>Connection </a:t>
            </a:r>
            <a:r>
              <a:rPr sz="4000" spc="-25" dirty="0"/>
              <a:t>to </a:t>
            </a:r>
            <a:r>
              <a:rPr sz="4000" spc="-5" dirty="0"/>
              <a:t>the </a:t>
            </a:r>
            <a:r>
              <a:rPr sz="4000" spc="-35" dirty="0"/>
              <a:t>System</a:t>
            </a:r>
            <a:r>
              <a:rPr sz="4000" spc="-10" dirty="0"/>
              <a:t> </a:t>
            </a:r>
            <a:r>
              <a:rPr sz="4000" spc="-5" dirty="0"/>
              <a:t>Bus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31140" y="5105400"/>
            <a:ext cx="79883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24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5" dirty="0">
                <a:latin typeface="Calibri"/>
                <a:cs typeface="Calibri"/>
              </a:rPr>
              <a:t>controller </a:t>
            </a:r>
            <a:r>
              <a:rPr sz="2400" dirty="0">
                <a:latin typeface="Calibri"/>
                <a:cs typeface="Calibri"/>
              </a:rPr>
              <a:t>acts as a </a:t>
            </a:r>
            <a:r>
              <a:rPr sz="2400" spc="-10" dirty="0">
                <a:latin typeface="Calibri"/>
                <a:cs typeface="Calibri"/>
              </a:rPr>
              <a:t>interface </a:t>
            </a:r>
            <a:r>
              <a:rPr sz="2400" spc="-5" dirty="0">
                <a:latin typeface="Calibri"/>
                <a:cs typeface="Calibri"/>
              </a:rPr>
              <a:t>between </a:t>
            </a:r>
            <a:r>
              <a:rPr sz="2400" spc="-25" dirty="0">
                <a:latin typeface="Calibri"/>
                <a:cs typeface="Calibri"/>
              </a:rPr>
              <a:t>system </a:t>
            </a:r>
            <a:r>
              <a:rPr sz="2400" spc="-5" dirty="0">
                <a:latin typeface="Calibri"/>
                <a:cs typeface="Calibri"/>
              </a:rPr>
              <a:t>bus </a:t>
            </a:r>
            <a:r>
              <a:rPr sz="2400" dirty="0">
                <a:latin typeface="Calibri"/>
                <a:cs typeface="Calibri"/>
              </a:rPr>
              <a:t>and the 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0" dirty="0">
                <a:latin typeface="Calibri"/>
                <a:cs typeface="Calibri"/>
              </a:rPr>
              <a:t>drive </a:t>
            </a:r>
            <a:r>
              <a:rPr sz="2400" spc="-5" dirty="0">
                <a:latin typeface="Calibri"/>
                <a:cs typeface="Calibri"/>
              </a:rPr>
              <a:t>(handles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speed or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20" dirty="0">
                <a:latin typeface="Calibri"/>
                <a:cs typeface="Calibri"/>
              </a:rPr>
              <a:t>transfer </a:t>
            </a:r>
            <a:r>
              <a:rPr sz="2400" spc="-25" dirty="0">
                <a:latin typeface="Calibri"/>
                <a:cs typeface="Calibri"/>
              </a:rPr>
              <a:t>rate </a:t>
            </a:r>
            <a:r>
              <a:rPr sz="2400" spc="-5" dirty="0">
                <a:latin typeface="Calibri"/>
                <a:cs typeface="Calibri"/>
              </a:rPr>
              <a:t>mismatch)</a:t>
            </a:r>
            <a:endParaRPr sz="24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Single disk </a:t>
            </a:r>
            <a:r>
              <a:rPr sz="2400" spc="-15" dirty="0">
                <a:latin typeface="Calibri"/>
                <a:cs typeface="Calibri"/>
              </a:rPr>
              <a:t>controller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15" dirty="0">
                <a:latin typeface="Calibri"/>
                <a:cs typeface="Calibri"/>
              </a:rPr>
              <a:t>control more </a:t>
            </a:r>
            <a:r>
              <a:rPr sz="2400" dirty="0">
                <a:latin typeface="Calibri"/>
                <a:cs typeface="Calibri"/>
              </a:rPr>
              <a:t>than 1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disk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43100" y="1771014"/>
            <a:ext cx="5562600" cy="325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6904" y="435610"/>
            <a:ext cx="5332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Data Organization </a:t>
            </a:r>
            <a:r>
              <a:rPr sz="4000" spc="-5" dirty="0"/>
              <a:t>on</a:t>
            </a:r>
            <a:r>
              <a:rPr sz="4000" spc="-10" dirty="0"/>
              <a:t> Disk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4401" y="1406398"/>
            <a:ext cx="4989830" cy="4314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Hard disk divided </a:t>
            </a:r>
            <a:r>
              <a:rPr sz="2200" spc="-20" dirty="0">
                <a:latin typeface="Calibri"/>
                <a:cs typeface="Calibri"/>
              </a:rPr>
              <a:t>into tracks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sectors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Concentric </a:t>
            </a:r>
            <a:r>
              <a:rPr sz="2200" spc="-5" dirty="0">
                <a:latin typeface="Calibri"/>
                <a:cs typeface="Calibri"/>
              </a:rPr>
              <a:t>rings </a:t>
            </a:r>
            <a:r>
              <a:rPr sz="2200" spc="-10" dirty="0">
                <a:latin typeface="Calibri"/>
                <a:cs typeface="Calibri"/>
              </a:rPr>
              <a:t>called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tracks</a:t>
            </a:r>
            <a:endParaRPr sz="2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900" spc="-5" dirty="0">
                <a:latin typeface="Calibri"/>
                <a:cs typeface="Calibri"/>
              </a:rPr>
              <a:t>Gaps </a:t>
            </a:r>
            <a:r>
              <a:rPr sz="1900" spc="-10" dirty="0">
                <a:latin typeface="Calibri"/>
                <a:cs typeface="Calibri"/>
              </a:rPr>
              <a:t>between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tracks</a:t>
            </a:r>
            <a:endParaRPr sz="19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900" spc="-5" dirty="0">
                <a:latin typeface="Calibri"/>
                <a:cs typeface="Calibri"/>
              </a:rPr>
              <a:t>Same </a:t>
            </a:r>
            <a:r>
              <a:rPr sz="1900" spc="-10" dirty="0">
                <a:latin typeface="Calibri"/>
                <a:cs typeface="Calibri"/>
              </a:rPr>
              <a:t>number </a:t>
            </a:r>
            <a:r>
              <a:rPr sz="1900" spc="-5" dirty="0">
                <a:latin typeface="Calibri"/>
                <a:cs typeface="Calibri"/>
              </a:rPr>
              <a:t>of </a:t>
            </a:r>
            <a:r>
              <a:rPr sz="1900" spc="-10" dirty="0">
                <a:latin typeface="Calibri"/>
                <a:cs typeface="Calibri"/>
              </a:rPr>
              <a:t>bits per</a:t>
            </a:r>
            <a:r>
              <a:rPr sz="1900" spc="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track</a:t>
            </a:r>
            <a:endParaRPr sz="1900">
              <a:latin typeface="Calibri"/>
              <a:cs typeface="Calibri"/>
            </a:endParaRPr>
          </a:p>
          <a:p>
            <a:pPr marL="756285" lvl="1" indent="-286385">
              <a:lnSpc>
                <a:spcPts val="2275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1900" spc="-15" dirty="0">
                <a:latin typeface="Calibri"/>
                <a:cs typeface="Calibri"/>
              </a:rPr>
              <a:t>Constant </a:t>
            </a:r>
            <a:r>
              <a:rPr sz="1900" spc="-5" dirty="0">
                <a:latin typeface="Calibri"/>
                <a:cs typeface="Calibri"/>
              </a:rPr>
              <a:t>angular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velocity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ts val="26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40" dirty="0">
                <a:latin typeface="Calibri"/>
                <a:cs typeface="Calibri"/>
              </a:rPr>
              <a:t>Tracks </a:t>
            </a:r>
            <a:r>
              <a:rPr sz="2200" spc="-10" dirty="0">
                <a:latin typeface="Calibri"/>
                <a:cs typeface="Calibri"/>
              </a:rPr>
              <a:t>divided </a:t>
            </a:r>
            <a:r>
              <a:rPr sz="2200" spc="-20" dirty="0">
                <a:latin typeface="Calibri"/>
                <a:cs typeface="Calibri"/>
              </a:rPr>
              <a:t>into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sectors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Minimum block </a:t>
            </a:r>
            <a:r>
              <a:rPr sz="2200" spc="-20" dirty="0">
                <a:latin typeface="Calibri"/>
                <a:cs typeface="Calibri"/>
              </a:rPr>
              <a:t>size </a:t>
            </a:r>
            <a:r>
              <a:rPr sz="2200" spc="-5" dirty="0">
                <a:latin typeface="Calibri"/>
                <a:cs typeface="Calibri"/>
              </a:rPr>
              <a:t>is one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sector-512</a:t>
            </a:r>
            <a:endParaRPr sz="2200">
              <a:latin typeface="Calibri"/>
              <a:cs typeface="Calibri"/>
            </a:endParaRPr>
          </a:p>
          <a:p>
            <a:pPr marR="273050" algn="ctr">
              <a:lnSpc>
                <a:spcPts val="2375"/>
              </a:lnSpc>
            </a:pPr>
            <a:r>
              <a:rPr sz="2200" spc="-10" dirty="0">
                <a:latin typeface="Calibri"/>
                <a:cs typeface="Calibri"/>
              </a:rPr>
              <a:t>bytes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be </a:t>
            </a:r>
            <a:r>
              <a:rPr sz="2200" spc="-10" dirty="0">
                <a:latin typeface="Calibri"/>
                <a:cs typeface="Calibri"/>
              </a:rPr>
              <a:t>read/written </a:t>
            </a:r>
            <a:r>
              <a:rPr sz="2200" spc="-15" dirty="0">
                <a:latin typeface="Calibri"/>
                <a:cs typeface="Calibri"/>
              </a:rPr>
              <a:t>at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time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Individual </a:t>
            </a:r>
            <a:r>
              <a:rPr sz="2200" spc="-20" dirty="0">
                <a:latin typeface="Calibri"/>
                <a:cs typeface="Calibri"/>
              </a:rPr>
              <a:t>tracks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sectors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addressable</a:t>
            </a:r>
            <a:endParaRPr sz="2200">
              <a:latin typeface="Calibri"/>
              <a:cs typeface="Calibri"/>
            </a:endParaRPr>
          </a:p>
          <a:p>
            <a:pPr marL="355600" marR="9779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reading particular </a:t>
            </a:r>
            <a:r>
              <a:rPr sz="2200" spc="-25" dirty="0">
                <a:latin typeface="Calibri"/>
                <a:cs typeface="Calibri"/>
              </a:rPr>
              <a:t>info,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head has 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5" dirty="0">
                <a:latin typeface="Calibri"/>
                <a:cs typeface="Calibri"/>
              </a:rPr>
              <a:t>move </a:t>
            </a:r>
            <a:r>
              <a:rPr sz="2200" spc="-10" dirty="0">
                <a:latin typeface="Calibri"/>
                <a:cs typeface="Calibri"/>
              </a:rPr>
              <a:t>desired </a:t>
            </a:r>
            <a:r>
              <a:rPr sz="2200" spc="-15" dirty="0">
                <a:latin typeface="Calibri"/>
                <a:cs typeface="Calibri"/>
              </a:rPr>
              <a:t>track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then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disk  has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25" dirty="0">
                <a:latin typeface="Calibri"/>
                <a:cs typeface="Calibri"/>
              </a:rPr>
              <a:t>rotate </a:t>
            </a:r>
            <a:r>
              <a:rPr sz="2200" dirty="0">
                <a:latin typeface="Calibri"/>
                <a:cs typeface="Calibri"/>
              </a:rPr>
              <a:t>so </a:t>
            </a:r>
            <a:r>
              <a:rPr sz="2200" spc="-10" dirty="0">
                <a:latin typeface="Calibri"/>
                <a:cs typeface="Calibri"/>
              </a:rPr>
              <a:t>that desired sector  comes under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head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Direct </a:t>
            </a:r>
            <a:r>
              <a:rPr sz="2200" spc="-5" dirty="0">
                <a:latin typeface="Calibri"/>
                <a:cs typeface="Calibri"/>
              </a:rPr>
              <a:t>+ sequential access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method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66327" y="1530034"/>
            <a:ext cx="3916745" cy="3820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2792" y="359410"/>
            <a:ext cx="5598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Multi </a:t>
            </a:r>
            <a:r>
              <a:rPr sz="4000" spc="-20" dirty="0"/>
              <a:t>Zone </a:t>
            </a:r>
            <a:r>
              <a:rPr sz="4000" spc="-25" dirty="0"/>
              <a:t>Recording</a:t>
            </a:r>
            <a:r>
              <a:rPr sz="4000" spc="-10" dirty="0"/>
              <a:t> </a:t>
            </a:r>
            <a:r>
              <a:rPr sz="4000" spc="-15" dirty="0"/>
              <a:t>Disks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013403" y="1143000"/>
            <a:ext cx="3018717" cy="31394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31834" y="1109344"/>
            <a:ext cx="2997659" cy="32224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45844" y="4467225"/>
            <a:ext cx="2583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Single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5" dirty="0">
                <a:latin typeface="Calibri"/>
                <a:cs typeface="Calibri"/>
              </a:rPr>
              <a:t>zone recording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disc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29478" y="4494733"/>
            <a:ext cx="25374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Multi </a:t>
            </a:r>
            <a:r>
              <a:rPr sz="1800" spc="-10" dirty="0">
                <a:latin typeface="Calibri"/>
                <a:cs typeface="Calibri"/>
              </a:rPr>
              <a:t>Zone </a:t>
            </a:r>
            <a:r>
              <a:rPr sz="1800" spc="-15" dirty="0">
                <a:latin typeface="Calibri"/>
                <a:cs typeface="Calibri"/>
              </a:rPr>
              <a:t>Recording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Disks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4724400"/>
            <a:ext cx="4737735" cy="167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20129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Linear </a:t>
            </a:r>
            <a:r>
              <a:rPr sz="1800" spc="-10" dirty="0">
                <a:latin typeface="Calibri"/>
                <a:cs typeface="Calibri"/>
              </a:rPr>
              <a:t>distance </a:t>
            </a:r>
            <a:r>
              <a:rPr sz="1800" spc="-5" dirty="0">
                <a:latin typeface="Calibri"/>
                <a:cs typeface="Calibri"/>
              </a:rPr>
              <a:t>of innermost </a:t>
            </a:r>
            <a:r>
              <a:rPr sz="1800" spc="-10" dirty="0">
                <a:latin typeface="Calibri"/>
                <a:cs typeface="Calibri"/>
              </a:rPr>
              <a:t>track </a:t>
            </a:r>
            <a:r>
              <a:rPr sz="1800" dirty="0">
                <a:latin typeface="Calibri"/>
                <a:cs typeface="Calibri"/>
              </a:rPr>
              <a:t>is less than  </a:t>
            </a:r>
            <a:r>
              <a:rPr sz="1800" spc="-5" dirty="0">
                <a:latin typeface="Calibri"/>
                <a:cs typeface="Calibri"/>
              </a:rPr>
              <a:t>that of </a:t>
            </a:r>
            <a:r>
              <a:rPr sz="1800" spc="-10" dirty="0">
                <a:latin typeface="Calibri"/>
                <a:cs typeface="Calibri"/>
              </a:rPr>
              <a:t>outermost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track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Density of bits </a:t>
            </a: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in inner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sectors/tracks.</a:t>
            </a:r>
            <a:endParaRPr sz="1800" dirty="0">
              <a:latin typeface="Calibri"/>
              <a:cs typeface="Calibri"/>
            </a:endParaRPr>
          </a:p>
          <a:p>
            <a:pPr marL="299085" marR="5080" indent="-2990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For outer </a:t>
            </a:r>
            <a:r>
              <a:rPr sz="1800" spc="-15" dirty="0">
                <a:latin typeface="Calibri"/>
                <a:cs typeface="Calibri"/>
              </a:rPr>
              <a:t>tracks </a:t>
            </a:r>
            <a:r>
              <a:rPr sz="1800" spc="-10" dirty="0">
                <a:latin typeface="Calibri"/>
                <a:cs typeface="Calibri"/>
              </a:rPr>
              <a:t>we are wasting </a:t>
            </a:r>
            <a:r>
              <a:rPr sz="1800" spc="-15" dirty="0">
                <a:latin typeface="Calibri"/>
                <a:cs typeface="Calibri"/>
              </a:rPr>
              <a:t>recording </a:t>
            </a:r>
            <a:r>
              <a:rPr sz="1800" dirty="0">
                <a:latin typeface="Calibri"/>
                <a:cs typeface="Calibri"/>
              </a:rPr>
              <a:t>space 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spc="-15" dirty="0">
                <a:latin typeface="Calibri"/>
                <a:cs typeface="Calibri"/>
              </a:rPr>
              <a:t>CAV(Constant </a:t>
            </a:r>
            <a:r>
              <a:rPr sz="1800" spc="-5" dirty="0">
                <a:latin typeface="Calibri"/>
                <a:cs typeface="Calibri"/>
              </a:rPr>
              <a:t>angular velocity 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system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solidFill>
                  <a:srgbClr val="00AFEF"/>
                </a:solidFill>
                <a:latin typeface="Calibri"/>
                <a:cs typeface="Calibri"/>
              </a:rPr>
              <a:t>Solution </a:t>
            </a:r>
            <a:r>
              <a:rPr sz="1800" b="1" dirty="0">
                <a:solidFill>
                  <a:srgbClr val="00AFEF"/>
                </a:solidFill>
                <a:latin typeface="Calibri"/>
                <a:cs typeface="Calibri"/>
              </a:rPr>
              <a:t>: Multi </a:t>
            </a:r>
            <a:r>
              <a:rPr sz="1800" b="1" spc="-5" dirty="0">
                <a:solidFill>
                  <a:srgbClr val="00AFEF"/>
                </a:solidFill>
                <a:latin typeface="Calibri"/>
                <a:cs typeface="Calibri"/>
              </a:rPr>
              <a:t>Zone </a:t>
            </a:r>
            <a:r>
              <a:rPr sz="1800" b="1" spc="-10" dirty="0">
                <a:solidFill>
                  <a:srgbClr val="00AFEF"/>
                </a:solidFill>
                <a:latin typeface="Calibri"/>
                <a:cs typeface="Calibri"/>
              </a:rPr>
              <a:t>Recording</a:t>
            </a:r>
            <a:r>
              <a:rPr sz="1800" b="1" spc="-8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AFEF"/>
                </a:solidFill>
                <a:latin typeface="Calibri"/>
                <a:cs typeface="Calibri"/>
              </a:rPr>
              <a:t>Disks</a:t>
            </a:r>
            <a:r>
              <a:rPr sz="1800" b="1" spc="-5" dirty="0">
                <a:solidFill>
                  <a:srgbClr val="00AFEF"/>
                </a:solidFill>
                <a:latin typeface="Wingdings"/>
                <a:cs typeface="Wingdings"/>
              </a:rPr>
              <a:t></a:t>
            </a:r>
            <a:endParaRPr sz="1800" dirty="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85028" y="4724400"/>
            <a:ext cx="383667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990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5" dirty="0">
                <a:latin typeface="Calibri"/>
                <a:cs typeface="Calibri"/>
              </a:rPr>
              <a:t>Better </a:t>
            </a:r>
            <a:r>
              <a:rPr sz="1800" spc="-5" dirty="0">
                <a:latin typeface="Calibri"/>
                <a:cs typeface="Calibri"/>
              </a:rPr>
              <a:t>space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utilization</a:t>
            </a:r>
            <a:endParaRPr sz="1800" dirty="0">
              <a:latin typeface="Calibri"/>
              <a:cs typeface="Calibri"/>
            </a:endParaRPr>
          </a:p>
          <a:p>
            <a:pPr marL="299085" indent="-2990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Linear length of sector is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same</a:t>
            </a:r>
            <a:endParaRPr sz="1800" dirty="0">
              <a:latin typeface="Calibri"/>
              <a:cs typeface="Calibri"/>
            </a:endParaRPr>
          </a:p>
          <a:p>
            <a:pPr marL="299085" indent="-2990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15" dirty="0">
                <a:latin typeface="Calibri"/>
                <a:cs typeface="Calibri"/>
              </a:rPr>
              <a:t>sectors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10" dirty="0">
                <a:latin typeface="Calibri"/>
                <a:cs typeface="Calibri"/>
              </a:rPr>
              <a:t>we </a:t>
            </a:r>
            <a:r>
              <a:rPr sz="1800" spc="-5" dirty="0">
                <a:latin typeface="Calibri"/>
                <a:cs typeface="Calibri"/>
              </a:rPr>
              <a:t>go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outwards</a:t>
            </a:r>
            <a:endParaRPr sz="1800" dirty="0">
              <a:latin typeface="Calibri"/>
              <a:cs typeface="Calibri"/>
            </a:endParaRPr>
          </a:p>
          <a:p>
            <a:pPr marL="299085" marR="147320" indent="-2990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For </a:t>
            </a:r>
            <a:r>
              <a:rPr sz="1800" dirty="0">
                <a:latin typeface="Calibri"/>
                <a:cs typeface="Calibri"/>
              </a:rPr>
              <a:t>each </a:t>
            </a:r>
            <a:r>
              <a:rPr sz="1800" spc="-15" dirty="0">
                <a:latin typeface="Calibri"/>
                <a:cs typeface="Calibri"/>
              </a:rPr>
              <a:t>zone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recording/reading  </a:t>
            </a:r>
            <a:r>
              <a:rPr sz="1800" dirty="0">
                <a:latin typeface="Calibri"/>
                <a:cs typeface="Calibri"/>
              </a:rPr>
              <a:t>speed </a:t>
            </a:r>
            <a:r>
              <a:rPr sz="1800" spc="-5" dirty="0">
                <a:latin typeface="Calibri"/>
                <a:cs typeface="Calibri"/>
              </a:rPr>
              <a:t>will 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different</a:t>
            </a:r>
            <a:endParaRPr sz="1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i.e. </a:t>
            </a:r>
            <a:r>
              <a:rPr sz="1800" spc="-10" dirty="0">
                <a:latin typeface="Calibri"/>
                <a:cs typeface="Calibri"/>
              </a:rPr>
              <a:t>Zone </a:t>
            </a:r>
            <a:r>
              <a:rPr sz="1800" spc="-5" dirty="0">
                <a:latin typeface="Calibri"/>
                <a:cs typeface="Calibri"/>
              </a:rPr>
              <a:t>wise velocity </a:t>
            </a:r>
            <a:r>
              <a:rPr sz="1800" spc="-10" dirty="0">
                <a:latin typeface="Calibri"/>
                <a:cs typeface="Calibri"/>
              </a:rPr>
              <a:t>will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different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5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6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11" y="164084"/>
            <a:ext cx="7705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Multiple </a:t>
            </a:r>
            <a:r>
              <a:rPr sz="4000" spc="-35" dirty="0"/>
              <a:t>Platters </a:t>
            </a:r>
            <a:r>
              <a:rPr sz="4000" spc="-70" dirty="0"/>
              <a:t>Tracks </a:t>
            </a:r>
            <a:r>
              <a:rPr sz="4000" spc="-5" dirty="0"/>
              <a:t>and</a:t>
            </a:r>
            <a:r>
              <a:rPr sz="4000" spc="60" dirty="0"/>
              <a:t> </a:t>
            </a:r>
            <a:r>
              <a:rPr sz="4000" spc="-15" dirty="0"/>
              <a:t>Cylinders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67377" y="1937195"/>
            <a:ext cx="2985423" cy="39302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5000" y="1826909"/>
            <a:ext cx="2834053" cy="37356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67046" y="3578097"/>
            <a:ext cx="2138554" cy="1755903"/>
          </a:xfrm>
          <a:custGeom>
            <a:avLst/>
            <a:gdLst/>
            <a:ahLst/>
            <a:cxnLst/>
            <a:rect l="l" t="t" r="r" b="b"/>
            <a:pathLst>
              <a:path w="1833879" h="2314575">
                <a:moveTo>
                  <a:pt x="1781438" y="2258424"/>
                </a:moveTo>
                <a:lnTo>
                  <a:pt x="1756537" y="2278113"/>
                </a:lnTo>
                <a:lnTo>
                  <a:pt x="1833752" y="2314206"/>
                </a:lnTo>
                <a:lnTo>
                  <a:pt x="1824186" y="2268359"/>
                </a:lnTo>
                <a:lnTo>
                  <a:pt x="1789302" y="2268359"/>
                </a:lnTo>
                <a:lnTo>
                  <a:pt x="1781438" y="2258424"/>
                </a:lnTo>
                <a:close/>
              </a:path>
              <a:path w="1833879" h="2314575">
                <a:moveTo>
                  <a:pt x="1791448" y="2250509"/>
                </a:moveTo>
                <a:lnTo>
                  <a:pt x="1781438" y="2258424"/>
                </a:lnTo>
                <a:lnTo>
                  <a:pt x="1789302" y="2268359"/>
                </a:lnTo>
                <a:lnTo>
                  <a:pt x="1799336" y="2260473"/>
                </a:lnTo>
                <a:lnTo>
                  <a:pt x="1791448" y="2250509"/>
                </a:lnTo>
                <a:close/>
              </a:path>
              <a:path w="1833879" h="2314575">
                <a:moveTo>
                  <a:pt x="1816353" y="2230818"/>
                </a:moveTo>
                <a:lnTo>
                  <a:pt x="1791448" y="2250509"/>
                </a:lnTo>
                <a:lnTo>
                  <a:pt x="1799336" y="2260473"/>
                </a:lnTo>
                <a:lnTo>
                  <a:pt x="1789302" y="2268359"/>
                </a:lnTo>
                <a:lnTo>
                  <a:pt x="1824186" y="2268359"/>
                </a:lnTo>
                <a:lnTo>
                  <a:pt x="1816353" y="2230818"/>
                </a:lnTo>
                <a:close/>
              </a:path>
              <a:path w="1833879" h="2314575">
                <a:moveTo>
                  <a:pt x="9905" y="0"/>
                </a:moveTo>
                <a:lnTo>
                  <a:pt x="0" y="7874"/>
                </a:lnTo>
                <a:lnTo>
                  <a:pt x="1781438" y="2258424"/>
                </a:lnTo>
                <a:lnTo>
                  <a:pt x="1791448" y="2250509"/>
                </a:lnTo>
                <a:lnTo>
                  <a:pt x="990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68825" y="3576573"/>
            <a:ext cx="1908175" cy="843027"/>
          </a:xfrm>
          <a:custGeom>
            <a:avLst/>
            <a:gdLst/>
            <a:ahLst/>
            <a:cxnLst/>
            <a:rect l="l" t="t" r="r" b="b"/>
            <a:pathLst>
              <a:path w="1831975" h="1056004">
                <a:moveTo>
                  <a:pt x="1762736" y="1023103"/>
                </a:moveTo>
                <a:lnTo>
                  <a:pt x="1746885" y="1050670"/>
                </a:lnTo>
                <a:lnTo>
                  <a:pt x="1831975" y="1055624"/>
                </a:lnTo>
                <a:lnTo>
                  <a:pt x="1814611" y="1029462"/>
                </a:lnTo>
                <a:lnTo>
                  <a:pt x="1773809" y="1029462"/>
                </a:lnTo>
                <a:lnTo>
                  <a:pt x="1762736" y="1023103"/>
                </a:lnTo>
                <a:close/>
              </a:path>
              <a:path w="1831975" h="1056004">
                <a:moveTo>
                  <a:pt x="1769056" y="1012111"/>
                </a:moveTo>
                <a:lnTo>
                  <a:pt x="1762736" y="1023103"/>
                </a:lnTo>
                <a:lnTo>
                  <a:pt x="1773809" y="1029462"/>
                </a:lnTo>
                <a:lnTo>
                  <a:pt x="1780032" y="1018413"/>
                </a:lnTo>
                <a:lnTo>
                  <a:pt x="1769056" y="1012111"/>
                </a:lnTo>
                <a:close/>
              </a:path>
              <a:path w="1831975" h="1056004">
                <a:moveTo>
                  <a:pt x="1784858" y="984631"/>
                </a:moveTo>
                <a:lnTo>
                  <a:pt x="1769056" y="1012111"/>
                </a:lnTo>
                <a:lnTo>
                  <a:pt x="1780032" y="1018413"/>
                </a:lnTo>
                <a:lnTo>
                  <a:pt x="1773809" y="1029462"/>
                </a:lnTo>
                <a:lnTo>
                  <a:pt x="1814611" y="1029462"/>
                </a:lnTo>
                <a:lnTo>
                  <a:pt x="1784858" y="984631"/>
                </a:lnTo>
                <a:close/>
              </a:path>
              <a:path w="1831975" h="1056004">
                <a:moveTo>
                  <a:pt x="6350" y="0"/>
                </a:moveTo>
                <a:lnTo>
                  <a:pt x="0" y="10922"/>
                </a:lnTo>
                <a:lnTo>
                  <a:pt x="1762736" y="1023103"/>
                </a:lnTo>
                <a:lnTo>
                  <a:pt x="1769056" y="1012111"/>
                </a:lnTo>
                <a:lnTo>
                  <a:pt x="63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1491" y="3200400"/>
            <a:ext cx="1753109" cy="388492"/>
          </a:xfrm>
          <a:custGeom>
            <a:avLst/>
            <a:gdLst/>
            <a:ahLst/>
            <a:cxnLst/>
            <a:rect l="l" t="t" r="r" b="b"/>
            <a:pathLst>
              <a:path w="1829435" h="179070">
                <a:moveTo>
                  <a:pt x="1752875" y="31704"/>
                </a:moveTo>
                <a:lnTo>
                  <a:pt x="0" y="165862"/>
                </a:lnTo>
                <a:lnTo>
                  <a:pt x="1016" y="178562"/>
                </a:lnTo>
                <a:lnTo>
                  <a:pt x="1753850" y="44397"/>
                </a:lnTo>
                <a:lnTo>
                  <a:pt x="1752875" y="31704"/>
                </a:lnTo>
                <a:close/>
              </a:path>
              <a:path w="1829435" h="179070">
                <a:moveTo>
                  <a:pt x="1825582" y="30734"/>
                </a:moveTo>
                <a:lnTo>
                  <a:pt x="1765554" y="30734"/>
                </a:lnTo>
                <a:lnTo>
                  <a:pt x="1766443" y="43434"/>
                </a:lnTo>
                <a:lnTo>
                  <a:pt x="1753850" y="44397"/>
                </a:lnTo>
                <a:lnTo>
                  <a:pt x="1756283" y="76073"/>
                </a:lnTo>
                <a:lnTo>
                  <a:pt x="1829308" y="32257"/>
                </a:lnTo>
                <a:lnTo>
                  <a:pt x="1825582" y="30734"/>
                </a:lnTo>
                <a:close/>
              </a:path>
              <a:path w="1829435" h="179070">
                <a:moveTo>
                  <a:pt x="1765554" y="30734"/>
                </a:moveTo>
                <a:lnTo>
                  <a:pt x="1752875" y="31704"/>
                </a:lnTo>
                <a:lnTo>
                  <a:pt x="1753850" y="44397"/>
                </a:lnTo>
                <a:lnTo>
                  <a:pt x="1766443" y="43434"/>
                </a:lnTo>
                <a:lnTo>
                  <a:pt x="1765554" y="30734"/>
                </a:lnTo>
                <a:close/>
              </a:path>
              <a:path w="1829435" h="179070">
                <a:moveTo>
                  <a:pt x="1750441" y="0"/>
                </a:moveTo>
                <a:lnTo>
                  <a:pt x="1752875" y="31704"/>
                </a:lnTo>
                <a:lnTo>
                  <a:pt x="1765554" y="30734"/>
                </a:lnTo>
                <a:lnTo>
                  <a:pt x="1825582" y="30734"/>
                </a:lnTo>
                <a:lnTo>
                  <a:pt x="175044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68444" y="2321941"/>
            <a:ext cx="1832610" cy="1265555"/>
          </a:xfrm>
          <a:custGeom>
            <a:avLst/>
            <a:gdLst/>
            <a:ahLst/>
            <a:cxnLst/>
            <a:rect l="l" t="t" r="r" b="b"/>
            <a:pathLst>
              <a:path w="1832610" h="1265554">
                <a:moveTo>
                  <a:pt x="1766013" y="37943"/>
                </a:moveTo>
                <a:lnTo>
                  <a:pt x="0" y="1254887"/>
                </a:lnTo>
                <a:lnTo>
                  <a:pt x="7111" y="1265301"/>
                </a:lnTo>
                <a:lnTo>
                  <a:pt x="1773263" y="48476"/>
                </a:lnTo>
                <a:lnTo>
                  <a:pt x="1766013" y="37943"/>
                </a:lnTo>
                <a:close/>
              </a:path>
              <a:path w="1832610" h="1265554">
                <a:moveTo>
                  <a:pt x="1815392" y="30734"/>
                </a:moveTo>
                <a:lnTo>
                  <a:pt x="1776476" y="30734"/>
                </a:lnTo>
                <a:lnTo>
                  <a:pt x="1783714" y="41275"/>
                </a:lnTo>
                <a:lnTo>
                  <a:pt x="1773263" y="48476"/>
                </a:lnTo>
                <a:lnTo>
                  <a:pt x="1791207" y="74549"/>
                </a:lnTo>
                <a:lnTo>
                  <a:pt x="1815392" y="30734"/>
                </a:lnTo>
                <a:close/>
              </a:path>
              <a:path w="1832610" h="1265554">
                <a:moveTo>
                  <a:pt x="1776476" y="30734"/>
                </a:moveTo>
                <a:lnTo>
                  <a:pt x="1766013" y="37943"/>
                </a:lnTo>
                <a:lnTo>
                  <a:pt x="1773263" y="48476"/>
                </a:lnTo>
                <a:lnTo>
                  <a:pt x="1783714" y="41275"/>
                </a:lnTo>
                <a:lnTo>
                  <a:pt x="1776476" y="30734"/>
                </a:lnTo>
                <a:close/>
              </a:path>
              <a:path w="1832610" h="1265554">
                <a:moveTo>
                  <a:pt x="1832355" y="0"/>
                </a:moveTo>
                <a:lnTo>
                  <a:pt x="1748027" y="11811"/>
                </a:lnTo>
                <a:lnTo>
                  <a:pt x="1766013" y="37943"/>
                </a:lnTo>
                <a:lnTo>
                  <a:pt x="1776476" y="30734"/>
                </a:lnTo>
                <a:lnTo>
                  <a:pt x="1815392" y="30734"/>
                </a:lnTo>
                <a:lnTo>
                  <a:pt x="183235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21504" y="2490596"/>
            <a:ext cx="19050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 marR="42545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y   </a:t>
            </a:r>
            <a:r>
              <a:rPr sz="1800" spc="-5" dirty="0">
                <a:latin typeface="Arial"/>
                <a:cs typeface="Arial"/>
              </a:rPr>
              <a:t>l  i  n  d  e  </a:t>
            </a:r>
            <a:r>
              <a:rPr sz="1800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340" y="979170"/>
            <a:ext cx="755840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each </a:t>
            </a:r>
            <a:r>
              <a:rPr sz="2000" spc="-10" dirty="0">
                <a:latin typeface="Calibri"/>
                <a:cs typeface="Calibri"/>
              </a:rPr>
              <a:t>surface </a:t>
            </a:r>
            <a:r>
              <a:rPr sz="2000" spc="-15" dirty="0">
                <a:latin typeface="Calibri"/>
                <a:cs typeface="Calibri"/>
              </a:rPr>
              <a:t>separate </a:t>
            </a:r>
            <a:r>
              <a:rPr sz="2000" spc="-5" dirty="0">
                <a:latin typeface="Calibri"/>
                <a:cs typeface="Calibri"/>
              </a:rPr>
              <a:t>head is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there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Set of </a:t>
            </a:r>
            <a:r>
              <a:rPr sz="2000" spc="-10" dirty="0">
                <a:latin typeface="Calibri"/>
                <a:cs typeface="Calibri"/>
              </a:rPr>
              <a:t>tracks having </a:t>
            </a:r>
            <a:r>
              <a:rPr sz="2000" spc="-5" dirty="0">
                <a:latin typeface="Calibri"/>
                <a:cs typeface="Calibri"/>
              </a:rPr>
              <a:t>same </a:t>
            </a:r>
            <a:r>
              <a:rPr sz="2000" spc="-15" dirty="0">
                <a:latin typeface="Calibri"/>
                <a:cs typeface="Calibri"/>
              </a:rPr>
              <a:t>relative </a:t>
            </a:r>
            <a:r>
              <a:rPr sz="2000" spc="-10" dirty="0">
                <a:latin typeface="Calibri"/>
                <a:cs typeface="Calibri"/>
              </a:rPr>
              <a:t>distance </a:t>
            </a:r>
            <a:r>
              <a:rPr sz="2000" spc="-80" dirty="0">
                <a:latin typeface="Calibri"/>
                <a:cs typeface="Calibri"/>
              </a:rPr>
              <a:t>w.r.t </a:t>
            </a:r>
            <a:r>
              <a:rPr sz="2000" spc="-10" dirty="0">
                <a:latin typeface="Calibri"/>
                <a:cs typeface="Calibri"/>
              </a:rPr>
              <a:t>center </a:t>
            </a:r>
            <a:r>
              <a:rPr sz="2000" spc="-15" dirty="0">
                <a:latin typeface="Calibri"/>
                <a:cs typeface="Calibri"/>
              </a:rPr>
              <a:t>form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cylinder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5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6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5722" y="374345"/>
            <a:ext cx="17824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Capacity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308608"/>
            <a:ext cx="7983220" cy="49129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69850" indent="-3429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Capacity </a:t>
            </a:r>
            <a:r>
              <a:rPr sz="2800" spc="-15" dirty="0">
                <a:latin typeface="Calibri"/>
                <a:cs typeface="Calibri"/>
              </a:rPr>
              <a:t>generally </a:t>
            </a:r>
            <a:r>
              <a:rPr sz="2800" spc="-20" dirty="0">
                <a:latin typeface="Calibri"/>
                <a:cs typeface="Calibri"/>
              </a:rPr>
              <a:t>express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units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gigabytes </a:t>
            </a:r>
            <a:r>
              <a:rPr sz="2800" spc="-5" dirty="0">
                <a:latin typeface="Calibri"/>
                <a:cs typeface="Calibri"/>
              </a:rPr>
              <a:t>(GB),  </a:t>
            </a:r>
            <a:r>
              <a:rPr sz="2800" spc="-15" dirty="0">
                <a:latin typeface="Calibri"/>
                <a:cs typeface="Calibri"/>
              </a:rPr>
              <a:t>where </a:t>
            </a:r>
            <a:r>
              <a:rPr sz="2800" spc="-5" dirty="0">
                <a:latin typeface="Calibri"/>
                <a:cs typeface="Calibri"/>
              </a:rPr>
              <a:t>1 GB </a:t>
            </a:r>
            <a:r>
              <a:rPr sz="2800" spc="-10" dirty="0">
                <a:latin typeface="Calibri"/>
                <a:cs typeface="Calibri"/>
              </a:rPr>
              <a:t>=10^9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Byte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Capacity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determined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these </a:t>
            </a:r>
            <a:r>
              <a:rPr sz="2800" spc="-10" dirty="0">
                <a:latin typeface="Calibri"/>
                <a:cs typeface="Calibri"/>
              </a:rPr>
              <a:t>technology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factors:</a:t>
            </a:r>
            <a:endParaRPr sz="2800">
              <a:latin typeface="Calibri"/>
              <a:cs typeface="Calibri"/>
            </a:endParaRPr>
          </a:p>
          <a:p>
            <a:pPr marL="756285" marR="247015" lvl="1" indent="-286385">
              <a:lnSpc>
                <a:spcPts val="2590"/>
              </a:lnSpc>
              <a:spcBef>
                <a:spcPts val="64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solidFill>
                  <a:srgbClr val="800080"/>
                </a:solidFill>
                <a:latin typeface="Calibri"/>
                <a:cs typeface="Calibri"/>
              </a:rPr>
              <a:t>Recording </a:t>
            </a:r>
            <a:r>
              <a:rPr sz="2400" spc="-5" dirty="0">
                <a:solidFill>
                  <a:srgbClr val="800080"/>
                </a:solidFill>
                <a:latin typeface="Calibri"/>
                <a:cs typeface="Calibri"/>
              </a:rPr>
              <a:t>density (bits/inch): </a:t>
            </a:r>
            <a:r>
              <a:rPr sz="2400" spc="-5" dirty="0">
                <a:latin typeface="Calibri"/>
                <a:cs typeface="Calibri"/>
              </a:rPr>
              <a:t>number of bits </a:t>
            </a:r>
            <a:r>
              <a:rPr sz="2400" spc="-10" dirty="0">
                <a:latin typeface="Calibri"/>
                <a:cs typeface="Calibri"/>
              </a:rPr>
              <a:t>that can </a:t>
            </a:r>
            <a:r>
              <a:rPr sz="2400" spc="-5" dirty="0">
                <a:latin typeface="Calibri"/>
                <a:cs typeface="Calibri"/>
              </a:rPr>
              <a:t>be  </a:t>
            </a:r>
            <a:r>
              <a:rPr sz="2400" spc="-15" dirty="0">
                <a:latin typeface="Calibri"/>
                <a:cs typeface="Calibri"/>
              </a:rPr>
              <a:t>squeezed into </a:t>
            </a:r>
            <a:r>
              <a:rPr sz="2400" dirty="0">
                <a:latin typeface="Calibri"/>
                <a:cs typeface="Calibri"/>
              </a:rPr>
              <a:t>a 1 inch </a:t>
            </a:r>
            <a:r>
              <a:rPr sz="2400" spc="-10" dirty="0">
                <a:latin typeface="Calibri"/>
                <a:cs typeface="Calibri"/>
              </a:rPr>
              <a:t>segment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track.</a:t>
            </a:r>
            <a:endParaRPr sz="2400">
              <a:latin typeface="Calibri"/>
              <a:cs typeface="Calibri"/>
            </a:endParaRPr>
          </a:p>
          <a:p>
            <a:pPr marL="756285" marR="278765" lvl="1" indent="-286385">
              <a:lnSpc>
                <a:spcPts val="259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40" dirty="0">
                <a:solidFill>
                  <a:srgbClr val="800080"/>
                </a:solidFill>
                <a:latin typeface="Calibri"/>
                <a:cs typeface="Calibri"/>
              </a:rPr>
              <a:t>Track </a:t>
            </a:r>
            <a:r>
              <a:rPr sz="2400" spc="-5" dirty="0">
                <a:solidFill>
                  <a:srgbClr val="800080"/>
                </a:solidFill>
                <a:latin typeface="Calibri"/>
                <a:cs typeface="Calibri"/>
              </a:rPr>
              <a:t>density </a:t>
            </a:r>
            <a:r>
              <a:rPr sz="2400" spc="-10" dirty="0">
                <a:solidFill>
                  <a:srgbClr val="800080"/>
                </a:solidFill>
                <a:latin typeface="Calibri"/>
                <a:cs typeface="Calibri"/>
              </a:rPr>
              <a:t>(tracks/inch): </a:t>
            </a:r>
            <a:r>
              <a:rPr sz="2400" spc="-5" dirty="0">
                <a:latin typeface="Calibri"/>
                <a:cs typeface="Calibri"/>
              </a:rPr>
              <a:t>number of </a:t>
            </a:r>
            <a:r>
              <a:rPr sz="2400" spc="-15" dirty="0">
                <a:latin typeface="Calibri"/>
                <a:cs typeface="Calibri"/>
              </a:rPr>
              <a:t>tracks </a:t>
            </a:r>
            <a:r>
              <a:rPr sz="2400" spc="-10" dirty="0">
                <a:latin typeface="Calibri"/>
                <a:cs typeface="Calibri"/>
              </a:rPr>
              <a:t>that can </a:t>
            </a:r>
            <a:r>
              <a:rPr sz="2400" spc="-5" dirty="0">
                <a:latin typeface="Calibri"/>
                <a:cs typeface="Calibri"/>
              </a:rPr>
              <a:t>be  </a:t>
            </a:r>
            <a:r>
              <a:rPr sz="2400" spc="-15" dirty="0">
                <a:latin typeface="Calibri"/>
                <a:cs typeface="Calibri"/>
              </a:rPr>
              <a:t>squeezed into </a:t>
            </a:r>
            <a:r>
              <a:rPr sz="2400" dirty="0">
                <a:latin typeface="Calibri"/>
                <a:cs typeface="Calibri"/>
              </a:rPr>
              <a:t>a 1 inch </a:t>
            </a:r>
            <a:r>
              <a:rPr sz="2400" spc="-10" dirty="0">
                <a:latin typeface="Calibri"/>
                <a:cs typeface="Calibri"/>
              </a:rPr>
              <a:t>radial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segment.</a:t>
            </a:r>
            <a:endParaRPr sz="2400">
              <a:latin typeface="Calibri"/>
              <a:cs typeface="Calibri"/>
            </a:endParaRPr>
          </a:p>
          <a:p>
            <a:pPr marL="756285" marR="5080" lvl="1" indent="-286385">
              <a:lnSpc>
                <a:spcPts val="2590"/>
              </a:lnSpc>
              <a:spcBef>
                <a:spcPts val="5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solidFill>
                  <a:srgbClr val="800080"/>
                </a:solidFill>
                <a:latin typeface="Calibri"/>
                <a:cs typeface="Calibri"/>
              </a:rPr>
              <a:t>Areal </a:t>
            </a:r>
            <a:r>
              <a:rPr sz="2400" spc="-5" dirty="0">
                <a:solidFill>
                  <a:srgbClr val="800080"/>
                </a:solidFill>
                <a:latin typeface="Calibri"/>
                <a:cs typeface="Calibri"/>
              </a:rPr>
              <a:t>density </a:t>
            </a:r>
            <a:r>
              <a:rPr sz="2400" spc="-10" dirty="0">
                <a:solidFill>
                  <a:srgbClr val="800080"/>
                </a:solidFill>
                <a:latin typeface="Calibri"/>
                <a:cs typeface="Calibri"/>
              </a:rPr>
              <a:t>(bits/sq.inch): </a:t>
            </a:r>
            <a:r>
              <a:rPr sz="2400" spc="-10" dirty="0">
                <a:latin typeface="Calibri"/>
                <a:cs typeface="Calibri"/>
              </a:rPr>
              <a:t>product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recording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track  </a:t>
            </a:r>
            <a:r>
              <a:rPr sz="2400" spc="-25" dirty="0">
                <a:latin typeface="Calibri"/>
                <a:cs typeface="Calibri"/>
              </a:rPr>
              <a:t>density.</a:t>
            </a:r>
            <a:endParaRPr sz="2400">
              <a:latin typeface="Calibri"/>
              <a:cs typeface="Calibri"/>
            </a:endParaRPr>
          </a:p>
          <a:p>
            <a:pPr marL="355600" marR="262255" indent="-342900">
              <a:lnSpc>
                <a:spcPts val="3460"/>
              </a:lnSpc>
              <a:spcBef>
                <a:spcPts val="7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Modern </a:t>
            </a:r>
            <a:r>
              <a:rPr sz="3200" spc="-10" dirty="0">
                <a:latin typeface="Calibri"/>
                <a:cs typeface="Calibri"/>
              </a:rPr>
              <a:t>disks </a:t>
            </a:r>
            <a:r>
              <a:rPr sz="3200" spc="-5" dirty="0">
                <a:latin typeface="Calibri"/>
                <a:cs typeface="Calibri"/>
              </a:rPr>
              <a:t>partition </a:t>
            </a:r>
            <a:r>
              <a:rPr sz="3200" spc="-20" dirty="0">
                <a:latin typeface="Calibri"/>
                <a:cs typeface="Calibri"/>
              </a:rPr>
              <a:t>tracks into </a:t>
            </a:r>
            <a:r>
              <a:rPr sz="3200" spc="-10" dirty="0">
                <a:latin typeface="Calibri"/>
                <a:cs typeface="Calibri"/>
              </a:rPr>
              <a:t>disjoint  subsets </a:t>
            </a:r>
            <a:r>
              <a:rPr sz="3200" spc="-5" dirty="0">
                <a:latin typeface="Calibri"/>
                <a:cs typeface="Calibri"/>
              </a:rPr>
              <a:t>called </a:t>
            </a:r>
            <a:r>
              <a:rPr sz="3200" spc="-15" dirty="0">
                <a:latin typeface="Calibri"/>
                <a:cs typeface="Calibri"/>
              </a:rPr>
              <a:t>recording </a:t>
            </a:r>
            <a:r>
              <a:rPr sz="3200" spc="-10" dirty="0">
                <a:latin typeface="Calibri"/>
                <a:cs typeface="Calibri"/>
              </a:rPr>
              <a:t>zones(multiple </a:t>
            </a:r>
            <a:r>
              <a:rPr sz="3200" spc="-25" dirty="0">
                <a:latin typeface="Calibri"/>
                <a:cs typeface="Calibri"/>
              </a:rPr>
              <a:t>zone  </a:t>
            </a:r>
            <a:r>
              <a:rPr sz="3200" spc="-5" dirty="0">
                <a:latin typeface="Calibri"/>
                <a:cs typeface="Calibri"/>
              </a:rPr>
              <a:t>disc)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1392" y="496646"/>
            <a:ext cx="5141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Computing Disk</a:t>
            </a:r>
            <a:r>
              <a:rPr sz="4000" spc="-25" dirty="0"/>
              <a:t> </a:t>
            </a:r>
            <a:r>
              <a:rPr sz="4000" spc="-5" dirty="0"/>
              <a:t>Capacity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30200" y="1265326"/>
            <a:ext cx="7696834" cy="419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55600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Capacity =(# </a:t>
            </a:r>
            <a:r>
              <a:rPr sz="2800" spc="-15" dirty="0">
                <a:latin typeface="Calibri"/>
                <a:cs typeface="Calibri"/>
              </a:rPr>
              <a:t>bytes/sector) </a:t>
            </a:r>
            <a:r>
              <a:rPr sz="2800" spc="-5" dirty="0">
                <a:latin typeface="Calibri"/>
                <a:cs typeface="Calibri"/>
              </a:rPr>
              <a:t>x </a:t>
            </a:r>
            <a:r>
              <a:rPr sz="2800" spc="-20" dirty="0">
                <a:latin typeface="Calibri"/>
                <a:cs typeface="Calibri"/>
              </a:rPr>
              <a:t>(avg. </a:t>
            </a:r>
            <a:r>
              <a:rPr sz="2800" spc="-5" dirty="0">
                <a:latin typeface="Calibri"/>
                <a:cs typeface="Calibri"/>
              </a:rPr>
              <a:t># </a:t>
            </a:r>
            <a:r>
              <a:rPr sz="2800" spc="-15" dirty="0">
                <a:latin typeface="Calibri"/>
                <a:cs typeface="Calibri"/>
              </a:rPr>
              <a:t>sectors/track) </a:t>
            </a:r>
            <a:r>
              <a:rPr sz="2800" spc="-5" dirty="0">
                <a:latin typeface="Calibri"/>
                <a:cs typeface="Calibri"/>
              </a:rPr>
              <a:t>x  (# </a:t>
            </a:r>
            <a:r>
              <a:rPr sz="2800" spc="-20" dirty="0">
                <a:latin typeface="Calibri"/>
                <a:cs typeface="Calibri"/>
              </a:rPr>
              <a:t>tracks/surface) </a:t>
            </a:r>
            <a:r>
              <a:rPr sz="2800" spc="-5" dirty="0">
                <a:latin typeface="Calibri"/>
                <a:cs typeface="Calibri"/>
              </a:rPr>
              <a:t>x </a:t>
            </a:r>
            <a:r>
              <a:rPr sz="2800" dirty="0">
                <a:latin typeface="Calibri"/>
                <a:cs typeface="Calibri"/>
              </a:rPr>
              <a:t>(# </a:t>
            </a:r>
            <a:r>
              <a:rPr sz="2800" spc="-15" dirty="0">
                <a:latin typeface="Calibri"/>
                <a:cs typeface="Calibri"/>
              </a:rPr>
              <a:t>surfaces/platter) </a:t>
            </a:r>
            <a:r>
              <a:rPr sz="2800" spc="-5" dirty="0">
                <a:latin typeface="Calibri"/>
                <a:cs typeface="Calibri"/>
              </a:rPr>
              <a:t>x  (#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platters/disk)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libri"/>
                <a:cs typeface="Calibri"/>
              </a:rPr>
              <a:t>Example: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512 </a:t>
            </a:r>
            <a:r>
              <a:rPr sz="2800" spc="-35" dirty="0">
                <a:latin typeface="Calibri"/>
                <a:cs typeface="Calibri"/>
              </a:rPr>
              <a:t>bytes/sector, </a:t>
            </a:r>
            <a:r>
              <a:rPr sz="2800" spc="-5" dirty="0">
                <a:latin typeface="Calibri"/>
                <a:cs typeface="Calibri"/>
              </a:rPr>
              <a:t>300 </a:t>
            </a:r>
            <a:r>
              <a:rPr sz="2800" spc="-20" dirty="0">
                <a:latin typeface="Calibri"/>
                <a:cs typeface="Calibri"/>
              </a:rPr>
              <a:t>sectors/track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(average)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20,000 </a:t>
            </a:r>
            <a:r>
              <a:rPr sz="2800" spc="-20" dirty="0">
                <a:latin typeface="Calibri"/>
                <a:cs typeface="Calibri"/>
              </a:rPr>
              <a:t>tracks/surface, </a:t>
            </a:r>
            <a:r>
              <a:rPr sz="2800" spc="-5" dirty="0">
                <a:latin typeface="Calibri"/>
                <a:cs typeface="Calibri"/>
              </a:rPr>
              <a:t>2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surfaces/platter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5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platters/disk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– </a:t>
            </a:r>
            <a:r>
              <a:rPr sz="2800" spc="-10" dirty="0">
                <a:latin typeface="Calibri"/>
                <a:cs typeface="Calibri"/>
              </a:rPr>
              <a:t>Capacity </a:t>
            </a:r>
            <a:r>
              <a:rPr sz="2800" spc="-5" dirty="0">
                <a:latin typeface="Calibri"/>
                <a:cs typeface="Calibri"/>
              </a:rPr>
              <a:t>= 512 x 300 x 20000 x 2 x 5 =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30.72GB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1021" y="2481452"/>
            <a:ext cx="677545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4400" spc="-10" dirty="0" smtClean="0"/>
              <a:t>UNIT-2:</a:t>
            </a:r>
            <a:br>
              <a:rPr lang="en-US" sz="4400" spc="-10" dirty="0" smtClean="0"/>
            </a:br>
            <a:r>
              <a:rPr sz="4400" spc="-10" smtClean="0"/>
              <a:t>Internal </a:t>
            </a:r>
            <a:r>
              <a:rPr sz="4400" spc="5" dirty="0"/>
              <a:t>memory</a:t>
            </a:r>
            <a:r>
              <a:rPr sz="4400" spc="-110" dirty="0"/>
              <a:t> </a:t>
            </a:r>
            <a:r>
              <a:rPr sz="4400" spc="-20" dirty="0"/>
              <a:t>organization</a:t>
            </a:r>
            <a:endParaRPr sz="4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1392" y="496646"/>
            <a:ext cx="5141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Computing Disk</a:t>
            </a:r>
            <a:r>
              <a:rPr sz="4000" spc="-25" dirty="0"/>
              <a:t> </a:t>
            </a:r>
            <a:r>
              <a:rPr sz="4000" spc="-5" dirty="0"/>
              <a:t>Capacity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30200" y="1265326"/>
            <a:ext cx="7696834" cy="419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55600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Capacity =(# </a:t>
            </a:r>
            <a:r>
              <a:rPr sz="2800" spc="-15" dirty="0">
                <a:latin typeface="Calibri"/>
                <a:cs typeface="Calibri"/>
              </a:rPr>
              <a:t>bytes/sector) </a:t>
            </a:r>
            <a:r>
              <a:rPr sz="2800" spc="-5" dirty="0">
                <a:latin typeface="Calibri"/>
                <a:cs typeface="Calibri"/>
              </a:rPr>
              <a:t>x </a:t>
            </a:r>
            <a:r>
              <a:rPr sz="2800" spc="-20" dirty="0">
                <a:latin typeface="Calibri"/>
                <a:cs typeface="Calibri"/>
              </a:rPr>
              <a:t>(avg. </a:t>
            </a:r>
            <a:r>
              <a:rPr sz="2800" spc="-5" dirty="0">
                <a:latin typeface="Calibri"/>
                <a:cs typeface="Calibri"/>
              </a:rPr>
              <a:t># </a:t>
            </a:r>
            <a:r>
              <a:rPr sz="2800" spc="-15" dirty="0">
                <a:latin typeface="Calibri"/>
                <a:cs typeface="Calibri"/>
              </a:rPr>
              <a:t>sectors/track) </a:t>
            </a:r>
            <a:r>
              <a:rPr sz="2800" spc="-5" dirty="0">
                <a:latin typeface="Calibri"/>
                <a:cs typeface="Calibri"/>
              </a:rPr>
              <a:t>x  (# </a:t>
            </a:r>
            <a:r>
              <a:rPr sz="2800" spc="-20" dirty="0">
                <a:latin typeface="Calibri"/>
                <a:cs typeface="Calibri"/>
              </a:rPr>
              <a:t>tracks/surface) </a:t>
            </a:r>
            <a:r>
              <a:rPr sz="2800" spc="-5" dirty="0">
                <a:latin typeface="Calibri"/>
                <a:cs typeface="Calibri"/>
              </a:rPr>
              <a:t>x </a:t>
            </a:r>
            <a:r>
              <a:rPr sz="2800" dirty="0">
                <a:latin typeface="Calibri"/>
                <a:cs typeface="Calibri"/>
              </a:rPr>
              <a:t>(# </a:t>
            </a:r>
            <a:r>
              <a:rPr sz="2800" spc="-15" dirty="0">
                <a:latin typeface="Calibri"/>
                <a:cs typeface="Calibri"/>
              </a:rPr>
              <a:t>surfaces/platter) </a:t>
            </a:r>
            <a:r>
              <a:rPr sz="2800" spc="-5" dirty="0">
                <a:latin typeface="Calibri"/>
                <a:cs typeface="Calibri"/>
              </a:rPr>
              <a:t>x  (#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platters/disk)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libri"/>
                <a:cs typeface="Calibri"/>
              </a:rPr>
              <a:t>Example: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512 </a:t>
            </a:r>
            <a:r>
              <a:rPr sz="2800" spc="-35" dirty="0">
                <a:latin typeface="Calibri"/>
                <a:cs typeface="Calibri"/>
              </a:rPr>
              <a:t>bytes/sector, </a:t>
            </a:r>
            <a:r>
              <a:rPr sz="2800" spc="-5" dirty="0">
                <a:latin typeface="Calibri"/>
                <a:cs typeface="Calibri"/>
              </a:rPr>
              <a:t>200 </a:t>
            </a:r>
            <a:r>
              <a:rPr sz="2800" spc="-20" dirty="0">
                <a:latin typeface="Calibri"/>
                <a:cs typeface="Calibri"/>
              </a:rPr>
              <a:t>sectors/track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(average)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50,000 </a:t>
            </a:r>
            <a:r>
              <a:rPr sz="2800" spc="-20" dirty="0">
                <a:latin typeface="Calibri"/>
                <a:cs typeface="Calibri"/>
              </a:rPr>
              <a:t>tracks/surface, </a:t>
            </a:r>
            <a:r>
              <a:rPr sz="2800" spc="-5" dirty="0">
                <a:latin typeface="Calibri"/>
                <a:cs typeface="Calibri"/>
              </a:rPr>
              <a:t>2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surfaces/platter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3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platters/disk.</a:t>
            </a:r>
            <a:endParaRPr sz="2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Find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capacity.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9160" y="172034"/>
            <a:ext cx="6107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Disk </a:t>
            </a:r>
            <a:r>
              <a:rPr sz="4000" spc="-20" dirty="0"/>
              <a:t>Performance</a:t>
            </a:r>
            <a:r>
              <a:rPr sz="4000" spc="-75" dirty="0"/>
              <a:t> </a:t>
            </a:r>
            <a:r>
              <a:rPr sz="4000" spc="-35" dirty="0"/>
              <a:t>Parameters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04800" y="717628"/>
            <a:ext cx="8303259" cy="58355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292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Access time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disc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greater </a:t>
            </a:r>
            <a:r>
              <a:rPr sz="2000" dirty="0">
                <a:latin typeface="Calibri"/>
                <a:cs typeface="Calibri"/>
              </a:rPr>
              <a:t>than </a:t>
            </a:r>
            <a:r>
              <a:rPr sz="2000" spc="-5" dirty="0">
                <a:latin typeface="Calibri"/>
                <a:cs typeface="Calibri"/>
              </a:rPr>
              <a:t>that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cache/main memory </a:t>
            </a:r>
            <a:r>
              <a:rPr sz="2000" spc="-5" dirty="0">
                <a:latin typeface="Calibri"/>
                <a:cs typeface="Calibri"/>
              </a:rPr>
              <a:t>or  semiconductor</a:t>
            </a:r>
            <a:r>
              <a:rPr sz="2000" spc="-20" dirty="0">
                <a:latin typeface="Calibri"/>
                <a:cs typeface="Calibri"/>
              </a:rPr>
              <a:t> memory.</a:t>
            </a:r>
            <a:endParaRPr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Seek time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(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950" spc="-52" baseline="-21367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spc="-35" dirty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812800" algn="l"/>
                <a:tab pos="813435" algn="l"/>
              </a:tabLst>
            </a:pPr>
            <a:r>
              <a:rPr sz="2000" spc="-5" dirty="0">
                <a:latin typeface="Calibri"/>
                <a:cs typeface="Calibri"/>
              </a:rPr>
              <a:t>Time </a:t>
            </a:r>
            <a:r>
              <a:rPr sz="2000" spc="-10" dirty="0">
                <a:latin typeface="Calibri"/>
                <a:cs typeface="Calibri"/>
              </a:rPr>
              <a:t>require to </a:t>
            </a:r>
            <a:r>
              <a:rPr sz="2000" spc="-5" dirty="0">
                <a:latin typeface="Calibri"/>
                <a:cs typeface="Calibri"/>
              </a:rPr>
              <a:t>positioned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head </a:t>
            </a:r>
            <a:r>
              <a:rPr sz="2000" dirty="0">
                <a:latin typeface="Calibri"/>
                <a:cs typeface="Calibri"/>
              </a:rPr>
              <a:t>on the </a:t>
            </a:r>
            <a:r>
              <a:rPr sz="2000" spc="-10" dirty="0">
                <a:latin typeface="Calibri"/>
                <a:cs typeface="Calibri"/>
              </a:rPr>
              <a:t>desired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track</a:t>
            </a:r>
            <a:endParaRPr sz="2000" dirty="0">
              <a:latin typeface="Calibri"/>
              <a:cs typeface="Calibri"/>
            </a:endParaRPr>
          </a:p>
          <a:p>
            <a:pPr marR="2600960" algn="ctr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alibri"/>
                <a:cs typeface="Calibri"/>
              </a:rPr>
              <a:t>(in ms </a:t>
            </a:r>
            <a:r>
              <a:rPr sz="2000" dirty="0">
                <a:latin typeface="Calibri"/>
                <a:cs typeface="Calibri"/>
              </a:rPr>
              <a:t>due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mechanical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system)</a:t>
            </a:r>
            <a:endParaRPr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Rotational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delay</a:t>
            </a:r>
            <a:endParaRPr sz="20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Time </a:t>
            </a:r>
            <a:r>
              <a:rPr sz="2000" spc="-10" dirty="0">
                <a:latin typeface="Calibri"/>
                <a:cs typeface="Calibri"/>
              </a:rPr>
              <a:t>require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positioned </a:t>
            </a:r>
            <a:r>
              <a:rPr sz="2000" spc="-10" dirty="0">
                <a:latin typeface="Calibri"/>
                <a:cs typeface="Calibri"/>
              </a:rPr>
              <a:t>desired sector </a:t>
            </a:r>
            <a:r>
              <a:rPr sz="2000" spc="-5" dirty="0">
                <a:latin typeface="Calibri"/>
                <a:cs typeface="Calibri"/>
              </a:rPr>
              <a:t>under </a:t>
            </a:r>
            <a:r>
              <a:rPr sz="2000" dirty="0">
                <a:latin typeface="Calibri"/>
                <a:cs typeface="Calibri"/>
              </a:rPr>
              <a:t>r/w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head</a:t>
            </a:r>
            <a:endParaRPr sz="2000" dirty="0">
              <a:latin typeface="Calibri"/>
              <a:cs typeface="Calibri"/>
            </a:endParaRPr>
          </a:p>
          <a:p>
            <a:pPr marL="755015">
              <a:lnSpc>
                <a:spcPct val="100000"/>
              </a:lnSpc>
              <a:spcBef>
                <a:spcPts val="484"/>
              </a:spcBef>
            </a:pPr>
            <a:r>
              <a:rPr sz="2000" spc="-10" dirty="0">
                <a:latin typeface="Calibri"/>
                <a:cs typeface="Calibri"/>
              </a:rPr>
              <a:t>(for </a:t>
            </a:r>
            <a:r>
              <a:rPr sz="2000" dirty="0">
                <a:latin typeface="Calibri"/>
                <a:cs typeface="Calibri"/>
              </a:rPr>
              <a:t>each </a:t>
            </a:r>
            <a:r>
              <a:rPr sz="2000" spc="-5" dirty="0">
                <a:latin typeface="Calibri"/>
                <a:cs typeface="Calibri"/>
              </a:rPr>
              <a:t>sector </a:t>
            </a:r>
            <a:r>
              <a:rPr sz="2000" spc="-15" dirty="0">
                <a:latin typeface="Calibri"/>
                <a:cs typeface="Calibri"/>
              </a:rPr>
              <a:t>rotation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5" dirty="0">
                <a:latin typeface="Calibri"/>
                <a:cs typeface="Calibri"/>
              </a:rPr>
              <a:t>different, </a:t>
            </a:r>
            <a:r>
              <a:rPr sz="2000" dirty="0">
                <a:latin typeface="Calibri"/>
                <a:cs typeface="Calibri"/>
              </a:rPr>
              <a:t>thus </a:t>
            </a:r>
            <a:r>
              <a:rPr sz="2000" spc="-5" dirty="0">
                <a:latin typeface="Calibri"/>
                <a:cs typeface="Calibri"/>
              </a:rPr>
              <a:t>consider </a:t>
            </a:r>
            <a:r>
              <a:rPr sz="2000" spc="-20" dirty="0">
                <a:latin typeface="Calibri"/>
                <a:cs typeface="Calibri"/>
              </a:rPr>
              <a:t>average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rotation)</a:t>
            </a:r>
            <a:endParaRPr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Transfer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time</a:t>
            </a:r>
            <a:endParaRPr sz="2000" dirty="0">
              <a:latin typeface="Calibri"/>
              <a:cs typeface="Calibri"/>
            </a:endParaRPr>
          </a:p>
          <a:p>
            <a:pPr marL="412115">
              <a:lnSpc>
                <a:spcPct val="100000"/>
              </a:lnSpc>
              <a:spcBef>
                <a:spcPts val="475"/>
              </a:spcBef>
            </a:pPr>
            <a:r>
              <a:rPr spc="-5" dirty="0">
                <a:latin typeface="Calibri"/>
                <a:cs typeface="Calibri"/>
              </a:rPr>
              <a:t>-- Time </a:t>
            </a:r>
            <a:r>
              <a:rPr spc="-10" dirty="0">
                <a:latin typeface="Calibri"/>
                <a:cs typeface="Calibri"/>
              </a:rPr>
              <a:t>required </a:t>
            </a:r>
            <a:r>
              <a:rPr spc="-15"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reading </a:t>
            </a:r>
            <a:r>
              <a:rPr spc="-10" dirty="0">
                <a:latin typeface="Calibri"/>
                <a:cs typeface="Calibri"/>
              </a:rPr>
              <a:t>/recording </a:t>
            </a:r>
            <a:r>
              <a:rPr spc="-5" dirty="0">
                <a:latin typeface="Calibri"/>
                <a:cs typeface="Calibri"/>
              </a:rPr>
              <a:t>disk</a:t>
            </a:r>
            <a:endParaRPr dirty="0">
              <a:latin typeface="Calibri"/>
              <a:cs typeface="Calibri"/>
            </a:endParaRPr>
          </a:p>
          <a:p>
            <a:pPr marL="354965" marR="4079240" indent="-354965">
              <a:lnSpc>
                <a:spcPts val="2880"/>
              </a:lnSpc>
              <a:spcBef>
                <a:spcPts val="1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libri"/>
                <a:cs typeface="Calibri"/>
              </a:rPr>
              <a:t>The </a:t>
            </a:r>
            <a:r>
              <a:rPr spc="-45" dirty="0">
                <a:latin typeface="Calibri"/>
                <a:cs typeface="Calibri"/>
              </a:rPr>
              <a:t>Total </a:t>
            </a:r>
            <a:r>
              <a:rPr spc="-20" dirty="0">
                <a:latin typeface="Calibri"/>
                <a:cs typeface="Calibri"/>
              </a:rPr>
              <a:t>average </a:t>
            </a:r>
            <a:r>
              <a:rPr dirty="0">
                <a:latin typeface="Calibri"/>
                <a:cs typeface="Calibri"/>
              </a:rPr>
              <a:t>access </a:t>
            </a:r>
            <a:r>
              <a:rPr spc="-5" dirty="0">
                <a:latin typeface="Calibri"/>
                <a:cs typeface="Calibri"/>
              </a:rPr>
              <a:t>time is: </a:t>
            </a: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pc="-7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pc="-112" baseline="-21367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dirty="0">
                <a:solidFill>
                  <a:srgbClr val="FF0000"/>
                </a:solidFill>
                <a:latin typeface="Calibri"/>
                <a:cs typeface="Calibri"/>
              </a:rPr>
              <a:t>= </a:t>
            </a:r>
            <a:r>
              <a:rPr spc="-5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pc="-75" baseline="-21367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pc="-50" dirty="0">
                <a:solidFill>
                  <a:srgbClr val="FF0000"/>
                </a:solidFill>
                <a:latin typeface="Calibri"/>
                <a:cs typeface="Calibri"/>
              </a:rPr>
              <a:t>+ </a:t>
            </a:r>
            <a:r>
              <a:rPr dirty="0">
                <a:solidFill>
                  <a:srgbClr val="FF0000"/>
                </a:solidFill>
                <a:latin typeface="Calibri"/>
                <a:cs typeface="Calibri"/>
              </a:rPr>
              <a:t>1/2r +</a:t>
            </a:r>
            <a:r>
              <a:rPr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0000"/>
                </a:solidFill>
                <a:latin typeface="Calibri"/>
                <a:cs typeface="Calibri"/>
              </a:rPr>
              <a:t>b/rN</a:t>
            </a:r>
            <a:endParaRPr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pc="-10" dirty="0">
                <a:latin typeface="Calibri"/>
                <a:cs typeface="Calibri"/>
              </a:rPr>
              <a:t>Here </a:t>
            </a:r>
            <a:r>
              <a:rPr spc="-70" dirty="0">
                <a:latin typeface="Calibri"/>
                <a:cs typeface="Calibri"/>
              </a:rPr>
              <a:t>T</a:t>
            </a:r>
            <a:r>
              <a:rPr spc="-104" baseline="-21367" dirty="0">
                <a:latin typeface="Calibri"/>
                <a:cs typeface="Calibri"/>
              </a:rPr>
              <a:t>s </a:t>
            </a:r>
            <a:r>
              <a:rPr dirty="0">
                <a:latin typeface="Calibri"/>
                <a:cs typeface="Calibri"/>
              </a:rPr>
              <a:t>is </a:t>
            </a:r>
            <a:r>
              <a:rPr spc="-20" dirty="0">
                <a:latin typeface="Calibri"/>
                <a:cs typeface="Calibri"/>
              </a:rPr>
              <a:t>Average </a:t>
            </a:r>
            <a:r>
              <a:rPr spc="-5" dirty="0">
                <a:latin typeface="Calibri"/>
                <a:cs typeface="Calibri"/>
              </a:rPr>
              <a:t>seek</a:t>
            </a:r>
            <a:r>
              <a:rPr spc="3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time</a:t>
            </a:r>
            <a:endParaRPr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dirty="0">
                <a:latin typeface="Calibri"/>
                <a:cs typeface="Calibri"/>
              </a:rPr>
              <a:t>r is </a:t>
            </a:r>
            <a:r>
              <a:rPr spc="-15" dirty="0">
                <a:latin typeface="Calibri"/>
                <a:cs typeface="Calibri"/>
              </a:rPr>
              <a:t>rotation </a:t>
            </a:r>
            <a:r>
              <a:rPr spc="-5" dirty="0">
                <a:latin typeface="Calibri"/>
                <a:cs typeface="Calibri"/>
              </a:rPr>
              <a:t>speed </a:t>
            </a:r>
            <a:r>
              <a:rPr dirty="0">
                <a:latin typeface="Calibri"/>
                <a:cs typeface="Calibri"/>
              </a:rPr>
              <a:t>in </a:t>
            </a:r>
            <a:r>
              <a:rPr spc="-10" dirty="0">
                <a:latin typeface="Calibri"/>
                <a:cs typeface="Calibri"/>
              </a:rPr>
              <a:t>revolution </a:t>
            </a:r>
            <a:r>
              <a:rPr spc="-5" dirty="0">
                <a:latin typeface="Calibri"/>
                <a:cs typeface="Calibri"/>
              </a:rPr>
              <a:t>per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second</a:t>
            </a:r>
            <a:endParaRPr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dirty="0">
                <a:latin typeface="Calibri"/>
                <a:cs typeface="Calibri"/>
              </a:rPr>
              <a:t>b </a:t>
            </a:r>
            <a:r>
              <a:rPr spc="-5" dirty="0">
                <a:latin typeface="Calibri"/>
                <a:cs typeface="Calibri"/>
              </a:rPr>
              <a:t>number of bytes </a:t>
            </a:r>
            <a:r>
              <a:rPr spc="-15" dirty="0">
                <a:latin typeface="Calibri"/>
                <a:cs typeface="Calibri"/>
              </a:rPr>
              <a:t>to </a:t>
            </a:r>
            <a:r>
              <a:rPr dirty="0">
                <a:latin typeface="Calibri"/>
                <a:cs typeface="Calibri"/>
              </a:rPr>
              <a:t>be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transferred</a:t>
            </a:r>
            <a:endParaRPr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dirty="0">
                <a:latin typeface="Calibri"/>
                <a:cs typeface="Calibri"/>
              </a:rPr>
              <a:t>N number </a:t>
            </a:r>
            <a:r>
              <a:rPr spc="-5" dirty="0">
                <a:latin typeface="Calibri"/>
                <a:cs typeface="Calibri"/>
              </a:rPr>
              <a:t>of bytes on </a:t>
            </a:r>
            <a:r>
              <a:rPr dirty="0">
                <a:latin typeface="Calibri"/>
                <a:cs typeface="Calibri"/>
              </a:rPr>
              <a:t>a</a:t>
            </a:r>
            <a:r>
              <a:rPr spc="-6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track</a:t>
            </a:r>
            <a:endParaRPr dirty="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609727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4745" marR="5080" indent="-1122045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Performance Improvement </a:t>
            </a:r>
            <a:r>
              <a:rPr sz="4000" spc="-5" dirty="0"/>
              <a:t>in  </a:t>
            </a:r>
            <a:r>
              <a:rPr sz="4000" spc="-10" dirty="0"/>
              <a:t>Secondary</a:t>
            </a:r>
            <a:r>
              <a:rPr sz="4000" spc="-20" dirty="0"/>
              <a:t> </a:t>
            </a:r>
            <a:r>
              <a:rPr sz="4000" spc="-25" dirty="0"/>
              <a:t>Storage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12900"/>
            <a:ext cx="7964170" cy="46355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general </a:t>
            </a:r>
            <a:r>
              <a:rPr sz="2400" dirty="0">
                <a:latin typeface="Calibri"/>
                <a:cs typeface="Calibri"/>
              </a:rPr>
              <a:t>multiple </a:t>
            </a:r>
            <a:r>
              <a:rPr sz="2400" spc="-10" dirty="0">
                <a:latin typeface="Calibri"/>
                <a:cs typeface="Calibri"/>
              </a:rPr>
              <a:t>components </a:t>
            </a:r>
            <a:r>
              <a:rPr sz="2400" spc="-15" dirty="0">
                <a:latin typeface="Calibri"/>
                <a:cs typeface="Calibri"/>
              </a:rPr>
              <a:t>improves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performance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Similarly </a:t>
            </a:r>
            <a:r>
              <a:rPr sz="2400" dirty="0">
                <a:latin typeface="Calibri"/>
                <a:cs typeface="Calibri"/>
              </a:rPr>
              <a:t>multiple </a:t>
            </a:r>
            <a:r>
              <a:rPr sz="2400" spc="-10" dirty="0">
                <a:latin typeface="Calibri"/>
                <a:cs typeface="Calibri"/>
              </a:rPr>
              <a:t>disks </a:t>
            </a:r>
            <a:r>
              <a:rPr sz="2400" spc="-5" dirty="0">
                <a:latin typeface="Calibri"/>
                <a:cs typeface="Calibri"/>
              </a:rPr>
              <a:t>should reduce </a:t>
            </a:r>
            <a:r>
              <a:rPr sz="2400" dirty="0">
                <a:latin typeface="Calibri"/>
                <a:cs typeface="Calibri"/>
              </a:rPr>
              <a:t>access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time?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Arrays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disks </a:t>
            </a:r>
            <a:r>
              <a:rPr sz="2400" spc="-15" dirty="0">
                <a:latin typeface="Calibri"/>
                <a:cs typeface="Calibri"/>
              </a:rPr>
              <a:t>operates </a:t>
            </a:r>
            <a:r>
              <a:rPr sz="2400" spc="-5" dirty="0">
                <a:latin typeface="Calibri"/>
                <a:cs typeface="Calibri"/>
              </a:rPr>
              <a:t>independently </a:t>
            </a:r>
            <a:r>
              <a:rPr sz="2400" dirty="0">
                <a:latin typeface="Calibri"/>
                <a:cs typeface="Calibri"/>
              </a:rPr>
              <a:t>and in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parallel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  <a:tab pos="5292090" algn="l"/>
              </a:tabLst>
            </a:pPr>
            <a:r>
              <a:rPr sz="2400" dirty="0">
                <a:latin typeface="Calibri"/>
                <a:cs typeface="Calibri"/>
              </a:rPr>
              <a:t>Also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0" dirty="0">
                <a:latin typeface="Calibri"/>
                <a:cs typeface="Calibri"/>
              </a:rPr>
              <a:t>standby </a:t>
            </a:r>
            <a:r>
              <a:rPr sz="2400" dirty="0">
                <a:latin typeface="Calibri"/>
                <a:cs typeface="Calibri"/>
              </a:rPr>
              <a:t>if </a:t>
            </a:r>
            <a:r>
              <a:rPr sz="2400" spc="-5" dirty="0">
                <a:latin typeface="Calibri"/>
                <a:cs typeface="Calibri"/>
              </a:rPr>
              <a:t>one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5" dirty="0">
                <a:latin typeface="Calibri"/>
                <a:cs typeface="Calibri"/>
              </a:rPr>
              <a:t>more	</a:t>
            </a:r>
            <a:r>
              <a:rPr sz="2400" spc="-5" dirty="0">
                <a:latin typeface="Calibri"/>
                <a:cs typeface="Calibri"/>
              </a:rPr>
              <a:t>disk</a:t>
            </a:r>
            <a:r>
              <a:rPr sz="2400" spc="-10" dirty="0">
                <a:latin typeface="Calibri"/>
                <a:cs typeface="Calibri"/>
              </a:rPr>
              <a:t> fails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spc="-10" dirty="0">
                <a:latin typeface="Calibri"/>
                <a:cs typeface="Calibri"/>
              </a:rPr>
              <a:t>where </a:t>
            </a:r>
            <a:r>
              <a:rPr sz="2400" spc="-5" dirty="0">
                <a:latin typeface="Calibri"/>
                <a:cs typeface="Calibri"/>
              </a:rPr>
              <a:t>response </a:t>
            </a:r>
            <a:r>
              <a:rPr sz="2400" dirty="0">
                <a:latin typeface="Calibri"/>
                <a:cs typeface="Calibri"/>
              </a:rPr>
              <a:t>time is</a:t>
            </a:r>
            <a:r>
              <a:rPr sz="2400" spc="-5" dirty="0">
                <a:latin typeface="Calibri"/>
                <a:cs typeface="Calibri"/>
              </a:rPr>
              <a:t> critical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Justification</a:t>
            </a:r>
            <a:endParaRPr sz="2400">
              <a:latin typeface="Calibri"/>
              <a:cs typeface="Calibri"/>
            </a:endParaRPr>
          </a:p>
          <a:p>
            <a:pPr marL="756285" marR="133985" lvl="1" indent="-286385">
              <a:lnSpc>
                <a:spcPts val="259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With multiple </a:t>
            </a:r>
            <a:r>
              <a:rPr sz="2400" spc="-10" dirty="0">
                <a:latin typeface="Calibri"/>
                <a:cs typeface="Calibri"/>
              </a:rPr>
              <a:t>disks </a:t>
            </a:r>
            <a:r>
              <a:rPr sz="2400" spc="-15" dirty="0">
                <a:latin typeface="Calibri"/>
                <a:cs typeface="Calibri"/>
              </a:rPr>
              <a:t>separate </a:t>
            </a:r>
            <a:r>
              <a:rPr sz="2400" spc="-5" dirty="0">
                <a:latin typeface="Calibri"/>
                <a:cs typeface="Calibri"/>
              </a:rPr>
              <a:t>I/O </a:t>
            </a:r>
            <a:r>
              <a:rPr sz="2400" spc="-10" dirty="0">
                <a:latin typeface="Calibri"/>
                <a:cs typeface="Calibri"/>
              </a:rPr>
              <a:t>requests can </a:t>
            </a:r>
            <a:r>
              <a:rPr sz="2400" spc="-5" dirty="0">
                <a:latin typeface="Calibri"/>
                <a:cs typeface="Calibri"/>
              </a:rPr>
              <a:t>be handled 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parallel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ts val="2735"/>
              </a:lnSpc>
              <a:spcBef>
                <a:spcPts val="254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single I/O </a:t>
            </a:r>
            <a:r>
              <a:rPr sz="2400" spc="-10" dirty="0">
                <a:latin typeface="Calibri"/>
                <a:cs typeface="Calibri"/>
              </a:rPr>
              <a:t>request can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5" dirty="0">
                <a:latin typeface="Calibri"/>
                <a:cs typeface="Calibri"/>
              </a:rPr>
              <a:t>executed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parallel,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756285">
              <a:lnSpc>
                <a:spcPts val="2735"/>
              </a:lnSpc>
            </a:pPr>
            <a:r>
              <a:rPr sz="2400" spc="-10" dirty="0">
                <a:latin typeface="Calibri"/>
                <a:cs typeface="Calibri"/>
              </a:rPr>
              <a:t>requested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distributed across </a:t>
            </a:r>
            <a:r>
              <a:rPr sz="2400" dirty="0">
                <a:latin typeface="Calibri"/>
                <a:cs typeface="Calibri"/>
              </a:rPr>
              <a:t>multiple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disks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Researchers </a:t>
            </a:r>
            <a:r>
              <a:rPr sz="2400" dirty="0">
                <a:latin typeface="Calibri"/>
                <a:cs typeface="Calibri"/>
              </a:rPr>
              <a:t>@ </a:t>
            </a:r>
            <a:r>
              <a:rPr sz="2400" spc="-10" dirty="0">
                <a:latin typeface="Calibri"/>
                <a:cs typeface="Calibri"/>
              </a:rPr>
              <a:t>University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California-Berkeley proposed </a:t>
            </a:r>
            <a:r>
              <a:rPr sz="2400" dirty="0">
                <a:latin typeface="Calibri"/>
                <a:cs typeface="Calibri"/>
              </a:rPr>
              <a:t>the  RAID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(1988)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4309" y="461594"/>
            <a:ext cx="11366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RA</a:t>
            </a:r>
            <a:r>
              <a:rPr sz="4400" spc="-20" dirty="0"/>
              <a:t>I</a:t>
            </a:r>
            <a:r>
              <a:rPr sz="4400" dirty="0"/>
              <a:t>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0258"/>
            <a:ext cx="7920990" cy="43510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spc="-10" dirty="0">
                <a:latin typeface="Calibri"/>
                <a:cs typeface="Calibri"/>
              </a:rPr>
              <a:t>Redundant </a:t>
            </a:r>
            <a:r>
              <a:rPr sz="3200" spc="-25" dirty="0">
                <a:latin typeface="Calibri"/>
                <a:cs typeface="Calibri"/>
              </a:rPr>
              <a:t>Array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Independent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Disks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spc="-10" dirty="0">
                <a:latin typeface="Calibri"/>
                <a:cs typeface="Calibri"/>
              </a:rPr>
              <a:t>Seven levels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0" dirty="0">
                <a:latin typeface="Calibri"/>
                <a:cs typeface="Calibri"/>
              </a:rPr>
              <a:t>common</a:t>
            </a:r>
            <a:r>
              <a:rPr sz="3200" spc="-5" dirty="0">
                <a:latin typeface="Calibri"/>
                <a:cs typeface="Calibri"/>
              </a:rPr>
              <a:t> use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dirty="0">
                <a:latin typeface="Calibri"/>
                <a:cs typeface="Calibri"/>
              </a:rPr>
              <a:t>Not a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hierarchy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spc="-15" dirty="0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  <a:p>
            <a:pPr marL="850900" marR="5080" lvl="1" indent="-381000">
              <a:lnSpc>
                <a:spcPts val="3020"/>
              </a:lnSpc>
              <a:spcBef>
                <a:spcPts val="740"/>
              </a:spcBef>
              <a:buAutoNum type="arabicPeriod"/>
              <a:tabLst>
                <a:tab pos="851535" algn="l"/>
              </a:tabLst>
            </a:pP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Set </a:t>
            </a:r>
            <a:r>
              <a:rPr sz="2800" spc="-5" dirty="0">
                <a:solidFill>
                  <a:srgbClr val="800080"/>
                </a:solidFill>
                <a:latin typeface="Calibri"/>
                <a:cs typeface="Calibri"/>
              </a:rPr>
              <a:t>of </a:t>
            </a:r>
            <a:r>
              <a:rPr sz="2800" spc="-20" dirty="0">
                <a:solidFill>
                  <a:srgbClr val="800080"/>
                </a:solidFill>
                <a:latin typeface="Calibri"/>
                <a:cs typeface="Calibri"/>
              </a:rPr>
              <a:t>physical </a:t>
            </a:r>
            <a:r>
              <a:rPr sz="2800" spc="-15" dirty="0">
                <a:solidFill>
                  <a:srgbClr val="800080"/>
                </a:solidFill>
                <a:latin typeface="Calibri"/>
                <a:cs typeface="Calibri"/>
              </a:rPr>
              <a:t>disks </a:t>
            </a: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viewed </a:t>
            </a:r>
            <a:r>
              <a:rPr sz="2800" spc="-5" dirty="0">
                <a:solidFill>
                  <a:srgbClr val="800080"/>
                </a:solidFill>
                <a:latin typeface="Calibri"/>
                <a:cs typeface="Calibri"/>
              </a:rPr>
              <a:t>as </a:t>
            </a: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single logical </a:t>
            </a:r>
            <a:r>
              <a:rPr sz="2800" spc="-15" dirty="0">
                <a:solidFill>
                  <a:srgbClr val="800080"/>
                </a:solidFill>
                <a:latin typeface="Calibri"/>
                <a:cs typeface="Calibri"/>
              </a:rPr>
              <a:t>drive  by </a:t>
            </a:r>
            <a:r>
              <a:rPr sz="2800" spc="-20" dirty="0">
                <a:solidFill>
                  <a:srgbClr val="800080"/>
                </a:solidFill>
                <a:latin typeface="Calibri"/>
                <a:cs typeface="Calibri"/>
              </a:rPr>
              <a:t>operating</a:t>
            </a:r>
            <a:r>
              <a:rPr sz="2800" spc="35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800080"/>
                </a:solidFill>
                <a:latin typeface="Calibri"/>
                <a:cs typeface="Calibri"/>
              </a:rPr>
              <a:t>system</a:t>
            </a:r>
            <a:endParaRPr sz="2800">
              <a:latin typeface="Calibri"/>
              <a:cs typeface="Calibri"/>
            </a:endParaRPr>
          </a:p>
          <a:p>
            <a:pPr marL="850900" lvl="1" indent="-3810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851535" algn="l"/>
              </a:tabLst>
            </a:pPr>
            <a:r>
              <a:rPr sz="2800" spc="-20" dirty="0">
                <a:solidFill>
                  <a:srgbClr val="800080"/>
                </a:solidFill>
                <a:latin typeface="Calibri"/>
                <a:cs typeface="Calibri"/>
              </a:rPr>
              <a:t>Data </a:t>
            </a:r>
            <a:r>
              <a:rPr sz="2800" spc="-15" dirty="0">
                <a:solidFill>
                  <a:srgbClr val="800080"/>
                </a:solidFill>
                <a:latin typeface="Calibri"/>
                <a:cs typeface="Calibri"/>
              </a:rPr>
              <a:t>distributed </a:t>
            </a: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across </a:t>
            </a:r>
            <a:r>
              <a:rPr sz="2800" spc="-20" dirty="0">
                <a:solidFill>
                  <a:srgbClr val="800080"/>
                </a:solidFill>
                <a:latin typeface="Calibri"/>
                <a:cs typeface="Calibri"/>
              </a:rPr>
              <a:t>physical</a:t>
            </a:r>
            <a:r>
              <a:rPr sz="2800" spc="105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drives</a:t>
            </a:r>
            <a:endParaRPr sz="2800">
              <a:latin typeface="Calibri"/>
              <a:cs typeface="Calibri"/>
            </a:endParaRPr>
          </a:p>
          <a:p>
            <a:pPr marL="850900" marR="947419" lvl="1" indent="-381000">
              <a:lnSpc>
                <a:spcPts val="3020"/>
              </a:lnSpc>
              <a:spcBef>
                <a:spcPts val="720"/>
              </a:spcBef>
              <a:buAutoNum type="arabicPeriod"/>
              <a:tabLst>
                <a:tab pos="851535" algn="l"/>
              </a:tabLst>
            </a:pP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Can use </a:t>
            </a:r>
            <a:r>
              <a:rPr sz="2800" spc="-15" dirty="0">
                <a:solidFill>
                  <a:srgbClr val="800080"/>
                </a:solidFill>
                <a:latin typeface="Calibri"/>
                <a:cs typeface="Calibri"/>
              </a:rPr>
              <a:t>redundant </a:t>
            </a:r>
            <a:r>
              <a:rPr sz="2800" spc="-5" dirty="0">
                <a:solidFill>
                  <a:srgbClr val="800080"/>
                </a:solidFill>
                <a:latin typeface="Calibri"/>
                <a:cs typeface="Calibri"/>
              </a:rPr>
              <a:t>capacity </a:t>
            </a:r>
            <a:r>
              <a:rPr sz="2800" spc="-15" dirty="0">
                <a:solidFill>
                  <a:srgbClr val="800080"/>
                </a:solidFill>
                <a:latin typeface="Calibri"/>
                <a:cs typeface="Calibri"/>
              </a:rPr>
              <a:t>to </a:t>
            </a:r>
            <a:r>
              <a:rPr sz="2800" spc="-25" dirty="0">
                <a:solidFill>
                  <a:srgbClr val="800080"/>
                </a:solidFill>
                <a:latin typeface="Calibri"/>
                <a:cs typeface="Calibri"/>
              </a:rPr>
              <a:t>store </a:t>
            </a:r>
            <a:r>
              <a:rPr sz="2800" spc="-10" dirty="0">
                <a:solidFill>
                  <a:srgbClr val="800080"/>
                </a:solidFill>
                <a:latin typeface="Calibri"/>
                <a:cs typeface="Calibri"/>
              </a:rPr>
              <a:t>parity  </a:t>
            </a:r>
            <a:r>
              <a:rPr sz="2800" spc="-15" dirty="0">
                <a:solidFill>
                  <a:srgbClr val="800080"/>
                </a:solidFill>
                <a:latin typeface="Calibri"/>
                <a:cs typeface="Calibri"/>
              </a:rPr>
              <a:t>information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Data </a:t>
            </a:r>
            <a:r>
              <a:rPr dirty="0"/>
              <a:t>Mapping in RAID</a:t>
            </a:r>
            <a:r>
              <a:rPr spc="-110" dirty="0"/>
              <a:t> </a:t>
            </a:r>
            <a:r>
              <a:rPr dirty="0"/>
              <a:t>0</a:t>
            </a:r>
          </a:p>
        </p:txBody>
      </p:sp>
      <p:sp>
        <p:nvSpPr>
          <p:cNvPr id="3" name="object 3"/>
          <p:cNvSpPr/>
          <p:nvPr/>
        </p:nvSpPr>
        <p:spPr>
          <a:xfrm>
            <a:off x="674794" y="1767475"/>
            <a:ext cx="5040206" cy="3414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05400" y="3124200"/>
            <a:ext cx="3200400" cy="1016000"/>
          </a:xfrm>
          <a:prstGeom prst="rect">
            <a:avLst/>
          </a:prstGeom>
          <a:ln w="9525">
            <a:solidFill>
              <a:srgbClr val="548ED4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redundancy</a:t>
            </a:r>
            <a:endParaRPr sz="2000" dirty="0">
              <a:latin typeface="Calibri"/>
              <a:cs typeface="Calibri"/>
            </a:endParaRPr>
          </a:p>
          <a:p>
            <a:pPr marL="92075" marR="278130">
              <a:lnSpc>
                <a:spcPct val="100000"/>
              </a:lnSpc>
            </a:pPr>
            <a:r>
              <a:rPr sz="2000" spc="-15" dirty="0">
                <a:latin typeface="Calibri"/>
                <a:cs typeface="Calibri"/>
              </a:rPr>
              <a:t>Data </a:t>
            </a:r>
            <a:r>
              <a:rPr sz="2000" spc="-5" dirty="0">
                <a:latin typeface="Calibri"/>
                <a:cs typeface="Calibri"/>
              </a:rPr>
              <a:t>striped </a:t>
            </a:r>
            <a:r>
              <a:rPr sz="2000" spc="-10" dirty="0">
                <a:latin typeface="Calibri"/>
                <a:cs typeface="Calibri"/>
              </a:rPr>
              <a:t>across </a:t>
            </a:r>
            <a:r>
              <a:rPr sz="2000" dirty="0">
                <a:latin typeface="Calibri"/>
                <a:cs typeface="Calibri"/>
              </a:rPr>
              <a:t>all  </a:t>
            </a:r>
            <a:r>
              <a:rPr sz="2000" spc="-10" dirty="0">
                <a:latin typeface="Calibri"/>
                <a:cs typeface="Calibri"/>
              </a:rPr>
              <a:t>disks Round Robin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striping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930909"/>
            <a:ext cx="553085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Calibri"/>
                <a:cs typeface="Calibri"/>
              </a:rPr>
              <a:t>Data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distributed across </a:t>
            </a:r>
            <a:r>
              <a:rPr sz="2000" dirty="0">
                <a:latin typeface="Calibri"/>
                <a:cs typeface="Calibri"/>
              </a:rPr>
              <a:t>the disk in </a:t>
            </a:r>
            <a:r>
              <a:rPr sz="2000" spc="-10" dirty="0">
                <a:latin typeface="Calibri"/>
                <a:cs typeface="Calibri"/>
              </a:rPr>
              <a:t>strips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:0,1,2,3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5" dirty="0">
                <a:latin typeface="Calibri"/>
                <a:cs typeface="Calibri"/>
              </a:rPr>
              <a:t>Work </a:t>
            </a:r>
            <a:r>
              <a:rPr sz="2000" spc="-10" dirty="0">
                <a:latin typeface="Calibri"/>
                <a:cs typeface="Calibri"/>
              </a:rPr>
              <a:t>distributed </a:t>
            </a:r>
            <a:r>
              <a:rPr sz="2000" dirty="0">
                <a:latin typeface="Calibri"/>
                <a:cs typeface="Calibri"/>
              </a:rPr>
              <a:t>among 4 </a:t>
            </a:r>
            <a:r>
              <a:rPr sz="2000" spc="-10" dirty="0">
                <a:latin typeface="Calibri"/>
                <a:cs typeface="Calibri"/>
              </a:rPr>
              <a:t>disks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1600" y="3962400"/>
            <a:ext cx="721233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Increased Speed</a:t>
            </a:r>
            <a:endParaRPr sz="1800" dirty="0">
              <a:latin typeface="Calibri"/>
              <a:cs typeface="Calibri"/>
            </a:endParaRPr>
          </a:p>
          <a:p>
            <a:pPr marL="12700" indent="457200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Multiple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spc="-10" dirty="0">
                <a:latin typeface="Calibri"/>
                <a:cs typeface="Calibri"/>
              </a:rPr>
              <a:t>requests probably </a:t>
            </a:r>
            <a:r>
              <a:rPr sz="1800" spc="-5" dirty="0">
                <a:latin typeface="Calibri"/>
                <a:cs typeface="Calibri"/>
              </a:rPr>
              <a:t>not on same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disk</a:t>
            </a:r>
            <a:endParaRPr sz="1800" dirty="0">
              <a:latin typeface="Calibri"/>
              <a:cs typeface="Calibri"/>
            </a:endParaRPr>
          </a:p>
          <a:p>
            <a:pPr marL="12700" indent="457200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Disks </a:t>
            </a:r>
            <a:r>
              <a:rPr sz="1800" dirty="0">
                <a:latin typeface="Calibri"/>
                <a:cs typeface="Calibri"/>
              </a:rPr>
              <a:t>seek 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parallel</a:t>
            </a:r>
            <a:endParaRPr sz="1800" dirty="0">
              <a:latin typeface="Calibri"/>
              <a:cs typeface="Calibri"/>
            </a:endParaRPr>
          </a:p>
          <a:p>
            <a:pPr marL="12700" marR="1366520" indent="457200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set of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dirty="0">
                <a:latin typeface="Calibri"/>
                <a:cs typeface="Calibri"/>
              </a:rPr>
              <a:t>is </a:t>
            </a:r>
            <a:r>
              <a:rPr sz="1800" spc="-15" dirty="0">
                <a:latin typeface="Calibri"/>
                <a:cs typeface="Calibri"/>
              </a:rPr>
              <a:t>likely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be </a:t>
            </a:r>
            <a:r>
              <a:rPr sz="1800" spc="-10" dirty="0">
                <a:latin typeface="Calibri"/>
                <a:cs typeface="Calibri"/>
              </a:rPr>
              <a:t>striped across </a:t>
            </a:r>
            <a:r>
              <a:rPr sz="1800" spc="-5" dirty="0">
                <a:latin typeface="Calibri"/>
                <a:cs typeface="Calibri"/>
              </a:rPr>
              <a:t>multiple </a:t>
            </a:r>
            <a:r>
              <a:rPr sz="1800" spc="-10" dirty="0">
                <a:latin typeface="Calibri"/>
                <a:cs typeface="Calibri"/>
              </a:rPr>
              <a:t>disks  </a:t>
            </a:r>
            <a:r>
              <a:rPr sz="1800" spc="-20" dirty="0">
                <a:latin typeface="Calibri"/>
                <a:cs typeface="Calibri"/>
              </a:rPr>
              <a:t>Draw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Backs: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Not a </a:t>
            </a:r>
            <a:r>
              <a:rPr sz="1800" spc="-20" dirty="0">
                <a:latin typeface="Calibri"/>
                <a:cs typeface="Calibri"/>
              </a:rPr>
              <a:t>"True" </a:t>
            </a:r>
            <a:r>
              <a:rPr sz="1800" dirty="0">
                <a:latin typeface="Calibri"/>
                <a:cs typeface="Calibri"/>
              </a:rPr>
              <a:t>RAID </a:t>
            </a:r>
            <a:r>
              <a:rPr sz="1800" spc="-5" dirty="0">
                <a:latin typeface="Calibri"/>
                <a:cs typeface="Calibri"/>
              </a:rPr>
              <a:t>because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NOT</a:t>
            </a:r>
            <a:r>
              <a:rPr sz="1800" b="1" spc="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fault-tolerant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failure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just </a:t>
            </a:r>
            <a:r>
              <a:rPr sz="1800" spc="-5" dirty="0">
                <a:latin typeface="Calibri"/>
                <a:cs typeface="Calibri"/>
              </a:rPr>
              <a:t>one drive will </a:t>
            </a:r>
            <a:r>
              <a:rPr sz="1800" spc="-10" dirty="0">
                <a:latin typeface="Calibri"/>
                <a:cs typeface="Calibri"/>
              </a:rPr>
              <a:t>result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all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dirty="0">
                <a:latin typeface="Calibri"/>
                <a:cs typeface="Calibri"/>
              </a:rPr>
              <a:t>in an </a:t>
            </a:r>
            <a:r>
              <a:rPr sz="1800" spc="-20" dirty="0">
                <a:latin typeface="Calibri"/>
                <a:cs typeface="Calibri"/>
              </a:rPr>
              <a:t>array </a:t>
            </a:r>
            <a:r>
              <a:rPr sz="1800" spc="-5" dirty="0">
                <a:latin typeface="Calibri"/>
                <a:cs typeface="Calibri"/>
              </a:rPr>
              <a:t>being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lost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775" y="274066"/>
            <a:ext cx="1408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RAID</a:t>
            </a:r>
            <a:r>
              <a:rPr sz="4000" spc="-70" dirty="0"/>
              <a:t> </a:t>
            </a:r>
            <a:r>
              <a:rPr sz="4000" spc="-5" dirty="0"/>
              <a:t>1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57200" y="914400"/>
            <a:ext cx="7704835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4400" y="3124200"/>
            <a:ext cx="5334000" cy="1631314"/>
          </a:xfrm>
          <a:prstGeom prst="rect">
            <a:avLst/>
          </a:prstGeom>
          <a:ln w="9525">
            <a:noFill/>
          </a:ln>
        </p:spPr>
        <p:txBody>
          <a:bodyPr vert="horz" wrap="square" lIns="0" tIns="29845" rIns="0" bIns="0" rtlCol="0">
            <a:spAutoFit/>
          </a:bodyPr>
          <a:lstStyle/>
          <a:p>
            <a:pPr marL="91440" marR="857885">
              <a:lnSpc>
                <a:spcPct val="100000"/>
              </a:lnSpc>
              <a:spcBef>
                <a:spcPts val="235"/>
              </a:spcBef>
            </a:pPr>
            <a:r>
              <a:rPr sz="2000" spc="-10" dirty="0">
                <a:latin typeface="Calibri"/>
                <a:cs typeface="Calibri"/>
              </a:rPr>
              <a:t>Mirrored </a:t>
            </a:r>
            <a:r>
              <a:rPr sz="2000" spc="-5" dirty="0">
                <a:latin typeface="Calibri"/>
                <a:cs typeface="Calibri"/>
              </a:rPr>
              <a:t>Disks </a:t>
            </a:r>
            <a:r>
              <a:rPr sz="2000" spc="-10" dirty="0">
                <a:latin typeface="Calibri"/>
                <a:cs typeface="Calibri"/>
              </a:rPr>
              <a:t>,Data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striped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across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disks </a:t>
            </a:r>
            <a:r>
              <a:rPr sz="2000" dirty="0">
                <a:latin typeface="Calibri"/>
                <a:cs typeface="Calibri"/>
              </a:rPr>
              <a:t> 2 </a:t>
            </a:r>
            <a:r>
              <a:rPr sz="2000" spc="-5" dirty="0">
                <a:latin typeface="Calibri"/>
                <a:cs typeface="Calibri"/>
              </a:rPr>
              <a:t>copies of </a:t>
            </a:r>
            <a:r>
              <a:rPr sz="2000" dirty="0">
                <a:latin typeface="Calibri"/>
                <a:cs typeface="Calibri"/>
              </a:rPr>
              <a:t>each </a:t>
            </a:r>
            <a:r>
              <a:rPr sz="2000" spc="-10" dirty="0">
                <a:latin typeface="Calibri"/>
                <a:cs typeface="Calibri"/>
              </a:rPr>
              <a:t>stripe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spc="-15" dirty="0">
                <a:latin typeface="Calibri"/>
                <a:cs typeface="Calibri"/>
              </a:rPr>
              <a:t>separate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disks</a:t>
            </a:r>
            <a:endParaRPr sz="2000">
              <a:latin typeface="Calibri"/>
              <a:cs typeface="Calibri"/>
            </a:endParaRPr>
          </a:p>
          <a:p>
            <a:pPr marL="91440" marR="71882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case </a:t>
            </a:r>
            <a:r>
              <a:rPr sz="2000" spc="-10" dirty="0">
                <a:latin typeface="Calibri"/>
                <a:cs typeface="Calibri"/>
              </a:rPr>
              <a:t>hard </a:t>
            </a:r>
            <a:r>
              <a:rPr sz="2000" spc="-5" dirty="0">
                <a:latin typeface="Calibri"/>
                <a:cs typeface="Calibri"/>
              </a:rPr>
              <a:t>disk </a:t>
            </a:r>
            <a:r>
              <a:rPr sz="2000" spc="-10" dirty="0">
                <a:latin typeface="Calibri"/>
                <a:cs typeface="Calibri"/>
              </a:rPr>
              <a:t>fails, parallel </a:t>
            </a:r>
            <a:r>
              <a:rPr sz="2000" spc="-5" dirty="0">
                <a:latin typeface="Calibri"/>
                <a:cs typeface="Calibri"/>
              </a:rPr>
              <a:t>disk can </a:t>
            </a:r>
            <a:r>
              <a:rPr sz="2000" spc="-15" dirty="0">
                <a:latin typeface="Calibri"/>
                <a:cs typeface="Calibri"/>
              </a:rPr>
              <a:t>work  </a:t>
            </a:r>
            <a:r>
              <a:rPr sz="2000" spc="-10" dirty="0">
                <a:latin typeface="Calibri"/>
                <a:cs typeface="Calibri"/>
              </a:rPr>
              <a:t>Read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either and </a:t>
            </a:r>
            <a:r>
              <a:rPr sz="2000" spc="-20" dirty="0">
                <a:latin typeface="Calibri"/>
                <a:cs typeface="Calibri"/>
              </a:rPr>
              <a:t>Write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both</a:t>
            </a:r>
            <a:endParaRPr sz="20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If N is </a:t>
            </a:r>
            <a:r>
              <a:rPr sz="2000" spc="-5" dirty="0">
                <a:latin typeface="Calibri"/>
                <a:cs typeface="Calibri"/>
              </a:rPr>
              <a:t>no.of </a:t>
            </a:r>
            <a:r>
              <a:rPr sz="2000" spc="-15" dirty="0">
                <a:latin typeface="Calibri"/>
                <a:cs typeface="Calibri"/>
              </a:rPr>
              <a:t>data </a:t>
            </a:r>
            <a:r>
              <a:rPr sz="2000" dirty="0">
                <a:latin typeface="Calibri"/>
                <a:cs typeface="Calibri"/>
              </a:rPr>
              <a:t>disk </a:t>
            </a:r>
            <a:r>
              <a:rPr sz="2000" spc="-10" dirty="0">
                <a:latin typeface="Calibri"/>
                <a:cs typeface="Calibri"/>
              </a:rPr>
              <a:t>,then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Redundency-2N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648200"/>
            <a:ext cx="8014334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Calibri"/>
                <a:cs typeface="Calibri"/>
              </a:rPr>
              <a:t>Recovery </a:t>
            </a:r>
            <a:r>
              <a:rPr sz="1600" spc="-5" dirty="0">
                <a:latin typeface="Calibri"/>
                <a:cs typeface="Calibri"/>
              </a:rPr>
              <a:t>is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simple</a:t>
            </a:r>
            <a:endParaRPr sz="1600" dirty="0">
              <a:latin typeface="Calibri"/>
              <a:cs typeface="Calibri"/>
            </a:endParaRPr>
          </a:p>
          <a:p>
            <a:pPr marL="12700" indent="457200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spc="-10" dirty="0">
                <a:latin typeface="Calibri"/>
                <a:cs typeface="Calibri"/>
              </a:rPr>
              <a:t>Swap faulty </a:t>
            </a:r>
            <a:r>
              <a:rPr sz="1600" spc="-5" dirty="0">
                <a:latin typeface="Calibri"/>
                <a:cs typeface="Calibri"/>
              </a:rPr>
              <a:t>disk </a:t>
            </a:r>
            <a:r>
              <a:rPr sz="1600" dirty="0">
                <a:latin typeface="Calibri"/>
                <a:cs typeface="Calibri"/>
              </a:rPr>
              <a:t>&amp;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re-mirror</a:t>
            </a:r>
            <a:endParaRPr sz="1600" dirty="0">
              <a:latin typeface="Calibri"/>
              <a:cs typeface="Calibri"/>
            </a:endParaRPr>
          </a:p>
          <a:p>
            <a:pPr marL="12700" marR="5927090" indent="457200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dirty="0">
                <a:latin typeface="Calibri"/>
                <a:cs typeface="Calibri"/>
              </a:rPr>
              <a:t>No </a:t>
            </a:r>
            <a:r>
              <a:rPr sz="1600" spc="-5" dirty="0">
                <a:latin typeface="Calibri"/>
                <a:cs typeface="Calibri"/>
              </a:rPr>
              <a:t>down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time  </a:t>
            </a:r>
            <a:r>
              <a:rPr sz="1600" spc="-20" dirty="0">
                <a:latin typeface="Calibri"/>
                <a:cs typeface="Calibri"/>
              </a:rPr>
              <a:t>Draw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back</a:t>
            </a:r>
            <a:endParaRPr sz="16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spc="-5" dirty="0">
                <a:latin typeface="Calibri"/>
                <a:cs typeface="Calibri"/>
              </a:rPr>
              <a:t>Highest disk overhead of all </a:t>
            </a:r>
            <a:r>
              <a:rPr sz="1600" dirty="0">
                <a:latin typeface="Calibri"/>
                <a:cs typeface="Calibri"/>
              </a:rPr>
              <a:t>RAID </a:t>
            </a:r>
            <a:r>
              <a:rPr sz="1600" spc="-5" dirty="0">
                <a:latin typeface="Calibri"/>
                <a:cs typeface="Calibri"/>
              </a:rPr>
              <a:t>types </a:t>
            </a:r>
            <a:r>
              <a:rPr sz="1600" spc="-10" dirty="0">
                <a:latin typeface="Calibri"/>
                <a:cs typeface="Calibri"/>
              </a:rPr>
              <a:t>(For </a:t>
            </a:r>
            <a:r>
              <a:rPr sz="1600" spc="-15" dirty="0">
                <a:latin typeface="Calibri"/>
                <a:cs typeface="Calibri"/>
              </a:rPr>
              <a:t>any </a:t>
            </a:r>
            <a:r>
              <a:rPr sz="1600" spc="-10" dirty="0">
                <a:latin typeface="Calibri"/>
                <a:cs typeface="Calibri"/>
              </a:rPr>
              <a:t>write,2 copies are to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1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made</a:t>
            </a: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spc="-5" dirty="0">
                <a:latin typeface="Calibri"/>
                <a:cs typeface="Calibri"/>
              </a:rPr>
              <a:t>Expensive</a:t>
            </a:r>
            <a:endParaRPr sz="16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1600" spc="-15" dirty="0">
                <a:latin typeface="Calibri"/>
                <a:cs typeface="Calibri"/>
              </a:rPr>
              <a:t>Any </a:t>
            </a:r>
            <a:r>
              <a:rPr sz="1600" spc="-10" dirty="0">
                <a:latin typeface="Calibri"/>
                <a:cs typeface="Calibri"/>
              </a:rPr>
              <a:t>write </a:t>
            </a:r>
            <a:r>
              <a:rPr sz="1600" spc="-5" dirty="0">
                <a:latin typeface="Calibri"/>
                <a:cs typeface="Calibri"/>
              </a:rPr>
              <a:t>should be done on </a:t>
            </a:r>
            <a:r>
              <a:rPr sz="1600" spc="-10" dirty="0">
                <a:latin typeface="Calibri"/>
                <a:cs typeface="Calibri"/>
              </a:rPr>
              <a:t>two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disks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Data </a:t>
            </a:r>
            <a:r>
              <a:rPr dirty="0"/>
              <a:t>Mapping in RAID</a:t>
            </a:r>
            <a:r>
              <a:rPr spc="-110" dirty="0"/>
              <a:t> </a:t>
            </a:r>
            <a:r>
              <a:rPr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3657574"/>
            <a:ext cx="5715000" cy="1079500"/>
          </a:xfrm>
          <a:prstGeom prst="rect">
            <a:avLst/>
          </a:prstGeom>
          <a:ln w="9525">
            <a:solidFill>
              <a:srgbClr val="548ED4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546735">
              <a:lnSpc>
                <a:spcPct val="100000"/>
              </a:lnSpc>
              <a:spcBef>
                <a:spcPts val="245"/>
              </a:spcBef>
            </a:pPr>
            <a:r>
              <a:rPr sz="2000" spc="-5" dirty="0">
                <a:latin typeface="Calibri"/>
                <a:cs typeface="Calibri"/>
              </a:rPr>
              <a:t>Lots 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redundancy</a:t>
            </a:r>
            <a:endParaRPr sz="2000">
              <a:latin typeface="Calibri"/>
              <a:cs typeface="Calibri"/>
            </a:endParaRPr>
          </a:p>
          <a:p>
            <a:pPr marL="546735">
              <a:lnSpc>
                <a:spcPct val="100000"/>
              </a:lnSpc>
              <a:spcBef>
                <a:spcPts val="375"/>
              </a:spcBef>
            </a:pPr>
            <a:r>
              <a:rPr sz="2000" spc="-5" dirty="0">
                <a:latin typeface="Calibri"/>
                <a:cs typeface="Calibri"/>
              </a:rPr>
              <a:t>Expensive: </a:t>
            </a:r>
            <a:r>
              <a:rPr sz="2000" dirty="0">
                <a:latin typeface="Calibri"/>
                <a:cs typeface="Calibri"/>
              </a:rPr>
              <a:t>Good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10" dirty="0">
                <a:latin typeface="Calibri"/>
                <a:cs typeface="Calibri"/>
              </a:rPr>
              <a:t>erroneous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disk</a:t>
            </a:r>
            <a:endParaRPr sz="2000">
              <a:latin typeface="Calibri"/>
              <a:cs typeface="Calibri"/>
            </a:endParaRPr>
          </a:p>
          <a:p>
            <a:pPr marL="546735">
              <a:lnSpc>
                <a:spcPct val="100000"/>
              </a:lnSpc>
              <a:spcBef>
                <a:spcPts val="110"/>
              </a:spcBef>
            </a:pPr>
            <a:r>
              <a:rPr sz="2000" dirty="0">
                <a:latin typeface="Calibri"/>
                <a:cs typeface="Calibri"/>
              </a:rPr>
              <a:t>If N is </a:t>
            </a:r>
            <a:r>
              <a:rPr sz="2000" spc="-5" dirty="0">
                <a:latin typeface="Calibri"/>
                <a:cs typeface="Calibri"/>
              </a:rPr>
              <a:t>no.of </a:t>
            </a:r>
            <a:r>
              <a:rPr sz="2000" spc="-15" dirty="0">
                <a:latin typeface="Calibri"/>
                <a:cs typeface="Calibri"/>
              </a:rPr>
              <a:t>data </a:t>
            </a:r>
            <a:r>
              <a:rPr sz="2000" dirty="0">
                <a:latin typeface="Calibri"/>
                <a:cs typeface="Calibri"/>
              </a:rPr>
              <a:t>disk </a:t>
            </a:r>
            <a:r>
              <a:rPr sz="2000" spc="-10" dirty="0">
                <a:latin typeface="Calibri"/>
                <a:cs typeface="Calibri"/>
              </a:rPr>
              <a:t>,then </a:t>
            </a:r>
            <a:r>
              <a:rPr sz="2000" spc="-5" dirty="0">
                <a:latin typeface="Calibri"/>
                <a:cs typeface="Calibri"/>
              </a:rPr>
              <a:t>Redundancy-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logN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454" y="1509450"/>
            <a:ext cx="8299720" cy="1933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1997" y="5036311"/>
            <a:ext cx="7626350" cy="128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Use </a:t>
            </a:r>
            <a:r>
              <a:rPr sz="1800" spc="-10" dirty="0">
                <a:latin typeface="Calibri"/>
                <a:cs typeface="Calibri"/>
              </a:rPr>
              <a:t>parallel </a:t>
            </a:r>
            <a:r>
              <a:rPr sz="1800" spc="-5" dirty="0">
                <a:latin typeface="Calibri"/>
                <a:cs typeface="Calibri"/>
              </a:rPr>
              <a:t>access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technique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ts val="1945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25" dirty="0">
                <a:latin typeface="Calibri"/>
                <a:cs typeface="Calibri"/>
              </a:rPr>
              <a:t>Very </a:t>
            </a:r>
            <a:r>
              <a:rPr sz="1800" dirty="0">
                <a:latin typeface="Calibri"/>
                <a:cs typeface="Calibri"/>
              </a:rPr>
              <a:t>small </a:t>
            </a:r>
            <a:r>
              <a:rPr sz="1800" spc="-15" dirty="0">
                <a:latin typeface="Calibri"/>
                <a:cs typeface="Calibri"/>
              </a:rPr>
              <a:t>size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strips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ts val="1945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Calibri"/>
                <a:cs typeface="Calibri"/>
              </a:rPr>
              <a:t>Error correcting code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0" dirty="0">
                <a:latin typeface="Calibri"/>
                <a:cs typeface="Calibri"/>
              </a:rPr>
              <a:t>calculated across corresponding </a:t>
            </a:r>
            <a:r>
              <a:rPr sz="1800" spc="-5" dirty="0">
                <a:latin typeface="Calibri"/>
                <a:cs typeface="Calibri"/>
              </a:rPr>
              <a:t>bits on each </a:t>
            </a:r>
            <a:r>
              <a:rPr sz="1800" spc="-15" dirty="0">
                <a:latin typeface="Calibri"/>
                <a:cs typeface="Calibri"/>
              </a:rPr>
              <a:t>data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disks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ts val="1945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Multiple parity </a:t>
            </a:r>
            <a:r>
              <a:rPr sz="1800" spc="-10" dirty="0">
                <a:latin typeface="Calibri"/>
                <a:cs typeface="Calibri"/>
              </a:rPr>
              <a:t>disks </a:t>
            </a:r>
            <a:r>
              <a:rPr sz="1800" spc="-15" dirty="0">
                <a:latin typeface="Calibri"/>
                <a:cs typeface="Calibri"/>
              </a:rPr>
              <a:t>store </a:t>
            </a:r>
            <a:r>
              <a:rPr sz="1800" spc="-5" dirty="0">
                <a:latin typeface="Calibri"/>
                <a:cs typeface="Calibri"/>
              </a:rPr>
              <a:t>Hamming </a:t>
            </a:r>
            <a:r>
              <a:rPr sz="1800" spc="-10" dirty="0">
                <a:latin typeface="Calibri"/>
                <a:cs typeface="Calibri"/>
              </a:rPr>
              <a:t>code error correction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corresponding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ts val="2055"/>
              </a:lnSpc>
            </a:pPr>
            <a:r>
              <a:rPr sz="1800" spc="-10" dirty="0">
                <a:latin typeface="Calibri"/>
                <a:cs typeface="Calibri"/>
              </a:rPr>
              <a:t>positions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9960" y="1042491"/>
            <a:ext cx="78930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Some parity </a:t>
            </a:r>
            <a:r>
              <a:rPr sz="1800" spc="-15" dirty="0">
                <a:latin typeface="Calibri"/>
                <a:cs typeface="Calibri"/>
              </a:rPr>
              <a:t>info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dirty="0">
                <a:latin typeface="Calibri"/>
                <a:cs typeface="Calibri"/>
              </a:rPr>
              <a:t>is </a:t>
            </a:r>
            <a:r>
              <a:rPr sz="1800" spc="-15" dirty="0">
                <a:latin typeface="Calibri"/>
                <a:cs typeface="Calibri"/>
              </a:rPr>
              <a:t>stored </a:t>
            </a:r>
            <a:r>
              <a:rPr sz="1800" dirty="0">
                <a:latin typeface="Calibri"/>
                <a:cs typeface="Calibri"/>
              </a:rPr>
              <a:t>so </a:t>
            </a:r>
            <a:r>
              <a:rPr sz="1800" spc="-5" dirty="0">
                <a:latin typeface="Calibri"/>
                <a:cs typeface="Calibri"/>
              </a:rPr>
              <a:t>that if </a:t>
            </a:r>
            <a:r>
              <a:rPr sz="1800" spc="-15" dirty="0">
                <a:latin typeface="Calibri"/>
                <a:cs typeface="Calibri"/>
              </a:rPr>
              <a:t>any </a:t>
            </a:r>
            <a:r>
              <a:rPr sz="1800" spc="-5" dirty="0">
                <a:latin typeface="Calibri"/>
                <a:cs typeface="Calibri"/>
              </a:rPr>
              <a:t>disk </a:t>
            </a:r>
            <a:r>
              <a:rPr sz="1800" spc="-10" dirty="0">
                <a:latin typeface="Calibri"/>
                <a:cs typeface="Calibri"/>
              </a:rPr>
              <a:t>fails, </a:t>
            </a:r>
            <a:r>
              <a:rPr sz="1800" dirty="0">
                <a:latin typeface="Calibri"/>
                <a:cs typeface="Calibri"/>
              </a:rPr>
              <a:t>then </a:t>
            </a:r>
            <a:r>
              <a:rPr sz="1800" spc="-15" dirty="0">
                <a:latin typeface="Calibri"/>
                <a:cs typeface="Calibri"/>
              </a:rPr>
              <a:t>data </a:t>
            </a:r>
            <a:r>
              <a:rPr sz="1800" spc="-10" dirty="0">
                <a:latin typeface="Calibri"/>
                <a:cs typeface="Calibri"/>
              </a:rPr>
              <a:t>can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recovered.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9597" y="283210"/>
            <a:ext cx="49256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Data </a:t>
            </a:r>
            <a:r>
              <a:rPr sz="4000" spc="-5" dirty="0"/>
              <a:t>Mapping </a:t>
            </a:r>
            <a:r>
              <a:rPr sz="4000" spc="-10" dirty="0"/>
              <a:t>in </a:t>
            </a:r>
            <a:r>
              <a:rPr sz="4000" spc="-5" dirty="0"/>
              <a:t>RAID</a:t>
            </a:r>
            <a:r>
              <a:rPr sz="4000" spc="-20" dirty="0"/>
              <a:t> </a:t>
            </a:r>
            <a:r>
              <a:rPr sz="4000" spc="-5" dirty="0"/>
              <a:t>3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040914" y="1302766"/>
            <a:ext cx="6470099" cy="20903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3674745"/>
            <a:ext cx="856805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Similar </a:t>
            </a:r>
            <a:r>
              <a:rPr sz="1600" spc="-15" dirty="0">
                <a:latin typeface="Calibri"/>
                <a:cs typeface="Calibri"/>
              </a:rPr>
              <a:t>to </a:t>
            </a:r>
            <a:r>
              <a:rPr sz="1600" dirty="0">
                <a:latin typeface="Calibri"/>
                <a:cs typeface="Calibri"/>
              </a:rPr>
              <a:t>RAID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2</a:t>
            </a: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Calibri"/>
                <a:cs typeface="Calibri"/>
              </a:rPr>
              <a:t>Bit </a:t>
            </a:r>
            <a:r>
              <a:rPr sz="1600" spc="-15" dirty="0">
                <a:latin typeface="Calibri"/>
                <a:cs typeface="Calibri"/>
              </a:rPr>
              <a:t>interleaved </a:t>
            </a:r>
            <a:r>
              <a:rPr sz="1600" spc="-5" dirty="0">
                <a:latin typeface="Calibri"/>
                <a:cs typeface="Calibri"/>
              </a:rPr>
              <a:t>parity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used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Calibri"/>
                <a:cs typeface="Calibri"/>
              </a:rPr>
              <a:t>Only </a:t>
            </a:r>
            <a:r>
              <a:rPr sz="1600" spc="-5" dirty="0">
                <a:latin typeface="Calibri"/>
                <a:cs typeface="Calibri"/>
              </a:rPr>
              <a:t>one redundant disk, no </a:t>
            </a:r>
            <a:r>
              <a:rPr sz="1600" spc="-15" dirty="0">
                <a:latin typeface="Calibri"/>
                <a:cs typeface="Calibri"/>
              </a:rPr>
              <a:t>matter </a:t>
            </a:r>
            <a:r>
              <a:rPr sz="1600" spc="-5" dirty="0">
                <a:latin typeface="Calibri"/>
                <a:cs typeface="Calibri"/>
              </a:rPr>
              <a:t>how </a:t>
            </a:r>
            <a:r>
              <a:rPr sz="1600" spc="-10" dirty="0">
                <a:latin typeface="Calibri"/>
                <a:cs typeface="Calibri"/>
              </a:rPr>
              <a:t>large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array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Calibri"/>
                <a:cs typeface="Calibri"/>
              </a:rPr>
              <a:t>Simple parity bit </a:t>
            </a:r>
            <a:r>
              <a:rPr sz="1600" spc="-15" dirty="0">
                <a:latin typeface="Calibri"/>
                <a:cs typeface="Calibri"/>
              </a:rPr>
              <a:t>for </a:t>
            </a:r>
            <a:r>
              <a:rPr sz="1600" dirty="0">
                <a:latin typeface="Calibri"/>
                <a:cs typeface="Calibri"/>
              </a:rPr>
              <a:t>each </a:t>
            </a:r>
            <a:r>
              <a:rPr sz="1600" spc="-10" dirty="0">
                <a:latin typeface="Calibri"/>
                <a:cs typeface="Calibri"/>
              </a:rPr>
              <a:t>set </a:t>
            </a:r>
            <a:r>
              <a:rPr sz="1600" spc="-5" dirty="0">
                <a:latin typeface="Calibri"/>
                <a:cs typeface="Calibri"/>
              </a:rPr>
              <a:t>of corresponding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bits</a:t>
            </a:r>
            <a:endParaRPr sz="1600" dirty="0">
              <a:latin typeface="Calibri"/>
              <a:cs typeface="Calibri"/>
            </a:endParaRPr>
          </a:p>
          <a:p>
            <a:pPr marL="299085" marR="85915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latin typeface="Calibri"/>
                <a:cs typeface="Calibri"/>
              </a:rPr>
              <a:t>Data </a:t>
            </a:r>
            <a:r>
              <a:rPr sz="1600" spc="-5" dirty="0">
                <a:latin typeface="Calibri"/>
                <a:cs typeface="Calibri"/>
              </a:rPr>
              <a:t>on </a:t>
            </a:r>
            <a:r>
              <a:rPr sz="1600" spc="-10" dirty="0">
                <a:latin typeface="Calibri"/>
                <a:cs typeface="Calibri"/>
              </a:rPr>
              <a:t>failed drive </a:t>
            </a:r>
            <a:r>
              <a:rPr sz="1600" spc="-5" dirty="0">
                <a:latin typeface="Calibri"/>
                <a:cs typeface="Calibri"/>
              </a:rPr>
              <a:t>can be </a:t>
            </a:r>
            <a:r>
              <a:rPr sz="1600" spc="-10" dirty="0">
                <a:latin typeface="Calibri"/>
                <a:cs typeface="Calibri"/>
              </a:rPr>
              <a:t>reconstructed from </a:t>
            </a:r>
            <a:r>
              <a:rPr sz="1600" spc="-5" dirty="0">
                <a:latin typeface="Calibri"/>
                <a:cs typeface="Calibri"/>
              </a:rPr>
              <a:t>surviving </a:t>
            </a:r>
            <a:r>
              <a:rPr sz="1600" spc="-15" dirty="0">
                <a:latin typeface="Calibri"/>
                <a:cs typeface="Calibri"/>
              </a:rPr>
              <a:t>data </a:t>
            </a:r>
            <a:r>
              <a:rPr sz="1600" dirty="0">
                <a:latin typeface="Calibri"/>
                <a:cs typeface="Calibri"/>
              </a:rPr>
              <a:t>and </a:t>
            </a:r>
            <a:r>
              <a:rPr sz="1600" spc="-5" dirty="0">
                <a:latin typeface="Calibri"/>
                <a:cs typeface="Calibri"/>
              </a:rPr>
              <a:t>parity  </a:t>
            </a:r>
            <a:r>
              <a:rPr sz="1600" spc="-10" dirty="0">
                <a:latin typeface="Calibri"/>
                <a:cs typeface="Calibri"/>
              </a:rPr>
              <a:t>information</a:t>
            </a:r>
            <a:endParaRPr sz="1600" dirty="0">
              <a:latin typeface="Calibri"/>
              <a:cs typeface="Calibri"/>
            </a:endParaRPr>
          </a:p>
          <a:p>
            <a:pPr marL="297180">
              <a:lnSpc>
                <a:spcPct val="100000"/>
              </a:lnSpc>
            </a:pPr>
            <a:r>
              <a:rPr sz="1600" spc="5" dirty="0">
                <a:latin typeface="Calibri"/>
                <a:cs typeface="Calibri"/>
              </a:rPr>
              <a:t>e.g. </a:t>
            </a:r>
            <a:r>
              <a:rPr sz="1600" spc="-10" dirty="0">
                <a:latin typeface="Calibri"/>
                <a:cs typeface="Calibri"/>
              </a:rPr>
              <a:t>For 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7" baseline="25641" dirty="0">
                <a:latin typeface="Calibri"/>
                <a:cs typeface="Calibri"/>
              </a:rPr>
              <a:t>th</a:t>
            </a:r>
            <a:r>
              <a:rPr sz="1600" spc="450" baseline="25641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bit, parity will be </a:t>
            </a:r>
            <a:r>
              <a:rPr sz="1600" spc="-15" dirty="0">
                <a:latin typeface="Calibri"/>
                <a:cs typeface="Calibri"/>
              </a:rPr>
              <a:t>stored </a:t>
            </a:r>
            <a:r>
              <a:rPr sz="1600" dirty="0">
                <a:latin typeface="Calibri"/>
                <a:cs typeface="Calibri"/>
              </a:rPr>
              <a:t>as: </a:t>
            </a:r>
            <a:r>
              <a:rPr sz="1600" b="1" dirty="0">
                <a:latin typeface="Calibri"/>
                <a:cs typeface="Calibri"/>
              </a:rPr>
              <a:t>X4(i) = X3 </a:t>
            </a:r>
            <a:r>
              <a:rPr sz="1600" b="1" spc="-5" dirty="0">
                <a:latin typeface="Calibri"/>
                <a:cs typeface="Calibri"/>
              </a:rPr>
              <a:t>(i) </a:t>
            </a:r>
            <a:r>
              <a:rPr sz="1600" b="1" spc="-15" dirty="0">
                <a:latin typeface="Calibri"/>
                <a:cs typeface="Calibri"/>
              </a:rPr>
              <a:t>xor </a:t>
            </a:r>
            <a:r>
              <a:rPr sz="1600" b="1" dirty="0">
                <a:latin typeface="Calibri"/>
                <a:cs typeface="Calibri"/>
              </a:rPr>
              <a:t>X2(i) </a:t>
            </a:r>
            <a:r>
              <a:rPr sz="1600" b="1" spc="-15" dirty="0">
                <a:latin typeface="Calibri"/>
                <a:cs typeface="Calibri"/>
              </a:rPr>
              <a:t>xor </a:t>
            </a:r>
            <a:r>
              <a:rPr sz="1600" b="1" dirty="0">
                <a:latin typeface="Calibri"/>
                <a:cs typeface="Calibri"/>
              </a:rPr>
              <a:t>X1 (i) </a:t>
            </a:r>
            <a:r>
              <a:rPr sz="1600" b="1" spc="-15" dirty="0">
                <a:latin typeface="Calibri"/>
                <a:cs typeface="Calibri"/>
              </a:rPr>
              <a:t>xor </a:t>
            </a:r>
            <a:r>
              <a:rPr sz="1600" b="1" dirty="0">
                <a:latin typeface="Calibri"/>
                <a:cs typeface="Calibri"/>
              </a:rPr>
              <a:t>X0</a:t>
            </a:r>
            <a:r>
              <a:rPr sz="1600" b="1" spc="-9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(i)</a:t>
            </a:r>
            <a:endParaRPr sz="1600" dirty="0">
              <a:latin typeface="Calibri"/>
              <a:cs typeface="Calibri"/>
            </a:endParaRPr>
          </a:p>
          <a:p>
            <a:pPr marL="299085" marR="2367280" indent="-2990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Calibri"/>
                <a:cs typeface="Calibri"/>
              </a:rPr>
              <a:t>If </a:t>
            </a:r>
            <a:r>
              <a:rPr sz="1600" spc="-5" dirty="0">
                <a:latin typeface="Calibri"/>
                <a:cs typeface="Calibri"/>
              </a:rPr>
              <a:t>X2 disc </a:t>
            </a:r>
            <a:r>
              <a:rPr sz="1600" dirty="0">
                <a:latin typeface="Calibri"/>
                <a:cs typeface="Calibri"/>
              </a:rPr>
              <a:t>is </a:t>
            </a:r>
            <a:r>
              <a:rPr sz="1600" spc="-10" dirty="0">
                <a:latin typeface="Calibri"/>
                <a:cs typeface="Calibri"/>
              </a:rPr>
              <a:t>failed </a:t>
            </a:r>
            <a:r>
              <a:rPr sz="1600" dirty="0">
                <a:latin typeface="Calibri"/>
                <a:cs typeface="Calibri"/>
              </a:rPr>
              <a:t>,its </a:t>
            </a:r>
            <a:r>
              <a:rPr sz="1600" b="1" spc="-15" dirty="0">
                <a:solidFill>
                  <a:srgbClr val="006FC0"/>
                </a:solidFill>
                <a:latin typeface="Calibri"/>
                <a:cs typeface="Calibri"/>
              </a:rPr>
              <a:t>data </a:t>
            </a: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can </a:t>
            </a:r>
            <a:r>
              <a:rPr sz="1600" b="1" dirty="0">
                <a:solidFill>
                  <a:srgbClr val="006FC0"/>
                </a:solidFill>
                <a:latin typeface="Calibri"/>
                <a:cs typeface="Calibri"/>
              </a:rPr>
              <a:t>be </a:t>
            </a:r>
            <a:r>
              <a:rPr sz="1600" b="1" spc="-15" dirty="0">
                <a:solidFill>
                  <a:srgbClr val="006FC0"/>
                </a:solidFill>
                <a:latin typeface="Calibri"/>
                <a:cs typeface="Calibri"/>
              </a:rPr>
              <a:t>recovered </a:t>
            </a:r>
            <a:r>
              <a:rPr sz="1600" dirty="0">
                <a:latin typeface="Calibri"/>
                <a:cs typeface="Calibri"/>
              </a:rPr>
              <a:t>as </a:t>
            </a:r>
            <a:r>
              <a:rPr sz="1600" spc="-15" dirty="0">
                <a:latin typeface="Calibri"/>
                <a:cs typeface="Calibri"/>
              </a:rPr>
              <a:t>follows:  </a:t>
            </a:r>
            <a:r>
              <a:rPr sz="1600" spc="-10" dirty="0">
                <a:latin typeface="Calibri"/>
                <a:cs typeface="Calibri"/>
              </a:rPr>
              <a:t>Xoring </a:t>
            </a:r>
            <a:r>
              <a:rPr sz="1600" b="1" dirty="0">
                <a:latin typeface="Calibri"/>
                <a:cs typeface="Calibri"/>
              </a:rPr>
              <a:t>X4 (i) </a:t>
            </a:r>
            <a:r>
              <a:rPr sz="1600" b="1" spc="-15" dirty="0">
                <a:latin typeface="Calibri"/>
                <a:cs typeface="Calibri"/>
              </a:rPr>
              <a:t>xor </a:t>
            </a:r>
            <a:r>
              <a:rPr sz="1600" b="1" dirty="0">
                <a:latin typeface="Calibri"/>
                <a:cs typeface="Calibri"/>
              </a:rPr>
              <a:t>X2(i) </a:t>
            </a:r>
            <a:r>
              <a:rPr sz="1600" dirty="0">
                <a:latin typeface="Calibri"/>
                <a:cs typeface="Calibri"/>
              </a:rPr>
              <a:t>on </a:t>
            </a:r>
            <a:r>
              <a:rPr sz="1600" spc="-5" dirty="0">
                <a:latin typeface="Calibri"/>
                <a:cs typeface="Calibri"/>
              </a:rPr>
              <a:t>both sides </a:t>
            </a:r>
            <a:r>
              <a:rPr sz="1600" dirty="0">
                <a:latin typeface="Calibri"/>
                <a:cs typeface="Calibri"/>
              </a:rPr>
              <a:t>of </a:t>
            </a:r>
            <a:r>
              <a:rPr sz="1600" spc="-5" dirty="0">
                <a:latin typeface="Calibri"/>
                <a:cs typeface="Calibri"/>
              </a:rPr>
              <a:t>equation ,we get:  </a:t>
            </a:r>
            <a:r>
              <a:rPr sz="1600" b="1" dirty="0">
                <a:latin typeface="Calibri"/>
                <a:cs typeface="Calibri"/>
              </a:rPr>
              <a:t>X2(i) = X3 </a:t>
            </a:r>
            <a:r>
              <a:rPr sz="1600" b="1" spc="-5" dirty="0">
                <a:latin typeface="Calibri"/>
                <a:cs typeface="Calibri"/>
              </a:rPr>
              <a:t>(i) </a:t>
            </a:r>
            <a:r>
              <a:rPr sz="1600" b="1" spc="-15" dirty="0">
                <a:latin typeface="Calibri"/>
                <a:cs typeface="Calibri"/>
              </a:rPr>
              <a:t>xor </a:t>
            </a:r>
            <a:r>
              <a:rPr sz="1600" b="1" dirty="0">
                <a:latin typeface="Calibri"/>
                <a:cs typeface="Calibri"/>
              </a:rPr>
              <a:t>X1 (i) </a:t>
            </a:r>
            <a:r>
              <a:rPr sz="1600" b="1" spc="-15" dirty="0">
                <a:latin typeface="Calibri"/>
                <a:cs typeface="Calibri"/>
              </a:rPr>
              <a:t>xor </a:t>
            </a:r>
            <a:r>
              <a:rPr sz="1600" b="1" dirty="0">
                <a:latin typeface="Calibri"/>
                <a:cs typeface="Calibri"/>
              </a:rPr>
              <a:t>X0 </a:t>
            </a:r>
            <a:r>
              <a:rPr sz="1600" b="1" spc="-5" dirty="0">
                <a:latin typeface="Calibri"/>
                <a:cs typeface="Calibri"/>
              </a:rPr>
              <a:t>(i) </a:t>
            </a:r>
            <a:r>
              <a:rPr sz="1600" b="1" spc="-15" dirty="0">
                <a:latin typeface="Calibri"/>
                <a:cs typeface="Calibri"/>
              </a:rPr>
              <a:t>xor</a:t>
            </a:r>
            <a:r>
              <a:rPr sz="1600" b="1" spc="409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X4(i)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8938" y="1126616"/>
            <a:ext cx="260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X0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5994" y="1076071"/>
            <a:ext cx="260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X1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4175" y="1136141"/>
            <a:ext cx="3004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4300" algn="l"/>
                <a:tab pos="2755900" algn="l"/>
              </a:tabLst>
            </a:pPr>
            <a:r>
              <a:rPr sz="2700" baseline="1543" dirty="0">
                <a:latin typeface="Calibri"/>
                <a:cs typeface="Calibri"/>
              </a:rPr>
              <a:t>X2	X3	</a:t>
            </a:r>
            <a:r>
              <a:rPr sz="1800" dirty="0">
                <a:latin typeface="Calibri"/>
                <a:cs typeface="Calibri"/>
              </a:rPr>
              <a:t>X4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7150" y="245110"/>
            <a:ext cx="1408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RAID</a:t>
            </a:r>
            <a:r>
              <a:rPr sz="4000" spc="-70" dirty="0"/>
              <a:t> </a:t>
            </a:r>
            <a:r>
              <a:rPr sz="4000" spc="-5" dirty="0"/>
              <a:t>4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40588" y="854710"/>
            <a:ext cx="8352155" cy="33915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Make </a:t>
            </a:r>
            <a:r>
              <a:rPr sz="2400" spc="-5" dirty="0">
                <a:latin typeface="Calibri"/>
                <a:cs typeface="Calibri"/>
              </a:rPr>
              <a:t>use of independent </a:t>
            </a:r>
            <a:r>
              <a:rPr sz="2400" dirty="0">
                <a:latin typeface="Calibri"/>
                <a:cs typeface="Calibri"/>
              </a:rPr>
              <a:t>access with </a:t>
            </a:r>
            <a:r>
              <a:rPr sz="2400" spc="-5" dirty="0">
                <a:latin typeface="Calibri"/>
                <a:cs typeface="Calibri"/>
              </a:rPr>
              <a:t>block </a:t>
            </a:r>
            <a:r>
              <a:rPr sz="2400" spc="-10" dirty="0">
                <a:latin typeface="Calibri"/>
                <a:cs typeface="Calibri"/>
              </a:rPr>
              <a:t>level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striping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Good </a:t>
            </a:r>
            <a:r>
              <a:rPr sz="2400" spc="-25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high I/O </a:t>
            </a:r>
            <a:r>
              <a:rPr sz="2400" spc="-10" dirty="0">
                <a:latin typeface="Calibri"/>
                <a:cs typeface="Calibri"/>
              </a:rPr>
              <a:t>request </a:t>
            </a:r>
            <a:r>
              <a:rPr sz="2400" spc="-25" dirty="0">
                <a:latin typeface="Calibri"/>
                <a:cs typeface="Calibri"/>
              </a:rPr>
              <a:t>rate </a:t>
            </a:r>
            <a:r>
              <a:rPr sz="2400" spc="-5" dirty="0">
                <a:latin typeface="Calibri"/>
                <a:cs typeface="Calibri"/>
              </a:rPr>
              <a:t>due </a:t>
            </a:r>
            <a:r>
              <a:rPr sz="2400" spc="-15" dirty="0">
                <a:latin typeface="Calibri"/>
                <a:cs typeface="Calibri"/>
              </a:rPr>
              <a:t>to large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strips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Bit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5" dirty="0">
                <a:latin typeface="Calibri"/>
                <a:cs typeface="Calibri"/>
              </a:rPr>
              <a:t>bit parity </a:t>
            </a:r>
            <a:r>
              <a:rPr sz="2400" spc="-10" dirty="0">
                <a:latin typeface="Calibri"/>
                <a:cs typeface="Calibri"/>
              </a:rPr>
              <a:t>calculated across </a:t>
            </a:r>
            <a:r>
              <a:rPr sz="2400" spc="-5" dirty="0">
                <a:latin typeface="Calibri"/>
                <a:cs typeface="Calibri"/>
              </a:rPr>
              <a:t>stripes on </a:t>
            </a:r>
            <a:r>
              <a:rPr sz="2400" dirty="0">
                <a:latin typeface="Calibri"/>
                <a:cs typeface="Calibri"/>
              </a:rPr>
              <a:t>each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disk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Parity </a:t>
            </a:r>
            <a:r>
              <a:rPr sz="2400" spc="-20" dirty="0">
                <a:latin typeface="Calibri"/>
                <a:cs typeface="Calibri"/>
              </a:rPr>
              <a:t>stored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parity </a:t>
            </a:r>
            <a:r>
              <a:rPr sz="2400" spc="-5" dirty="0">
                <a:latin typeface="Calibri"/>
                <a:cs typeface="Calibri"/>
              </a:rPr>
              <a:t>disk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 N is </a:t>
            </a:r>
            <a:r>
              <a:rPr sz="2400" spc="-10" dirty="0">
                <a:latin typeface="Calibri"/>
                <a:cs typeface="Calibri"/>
              </a:rPr>
              <a:t>no.of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0" dirty="0">
                <a:latin typeface="Calibri"/>
                <a:cs typeface="Calibri"/>
              </a:rPr>
              <a:t>,then </a:t>
            </a:r>
            <a:r>
              <a:rPr sz="2400" dirty="0">
                <a:latin typeface="Calibri"/>
                <a:cs typeface="Calibri"/>
              </a:rPr>
              <a:t>N+1 </a:t>
            </a:r>
            <a:r>
              <a:rPr sz="2400" spc="-15" dirty="0">
                <a:latin typeface="Calibri"/>
                <a:cs typeface="Calibri"/>
              </a:rPr>
              <a:t>are total </a:t>
            </a:r>
            <a:r>
              <a:rPr sz="2400" spc="-5" dirty="0">
                <a:latin typeface="Calibri"/>
                <a:cs typeface="Calibri"/>
              </a:rPr>
              <a:t>disk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reqd</a:t>
            </a:r>
            <a:r>
              <a:rPr sz="2000" spc="-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 </a:t>
            </a:r>
            <a:r>
              <a:rPr sz="2400" spc="-20" dirty="0">
                <a:latin typeface="Calibri"/>
                <a:cs typeface="Calibri"/>
              </a:rPr>
              <a:t>any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0" dirty="0">
                <a:latin typeface="Calibri"/>
                <a:cs typeface="Calibri"/>
              </a:rPr>
              <a:t>gets </a:t>
            </a:r>
            <a:r>
              <a:rPr sz="2400" dirty="0">
                <a:latin typeface="Calibri"/>
                <a:cs typeface="Calibri"/>
              </a:rPr>
              <a:t>modified, then </a:t>
            </a:r>
            <a:r>
              <a:rPr sz="2400" spc="-10" dirty="0">
                <a:latin typeface="Calibri"/>
                <a:cs typeface="Calibri"/>
              </a:rPr>
              <a:t>Parity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dirty="0">
                <a:latin typeface="Calibri"/>
                <a:cs typeface="Calibri"/>
              </a:rPr>
              <a:t>will </a:t>
            </a:r>
            <a:r>
              <a:rPr sz="2400" spc="-10" dirty="0">
                <a:latin typeface="Calibri"/>
                <a:cs typeface="Calibri"/>
              </a:rPr>
              <a:t>get </a:t>
            </a:r>
            <a:r>
              <a:rPr sz="2400" dirty="0">
                <a:latin typeface="Calibri"/>
                <a:cs typeface="Calibri"/>
              </a:rPr>
              <a:t>modified  </a:t>
            </a:r>
            <a:r>
              <a:rPr sz="2400" spc="-5" dirty="0">
                <a:latin typeface="Calibri"/>
                <a:cs typeface="Calibri"/>
              </a:rPr>
              <a:t>simultaneously </a:t>
            </a:r>
            <a:r>
              <a:rPr sz="2400" spc="-10" dirty="0">
                <a:latin typeface="Calibri"/>
                <a:cs typeface="Calibri"/>
              </a:rPr>
              <a:t>,thus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long queue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writing </a:t>
            </a:r>
            <a:r>
              <a:rPr sz="2400" spc="-5" dirty="0">
                <a:latin typeface="Calibri"/>
                <a:cs typeface="Calibri"/>
              </a:rPr>
              <a:t>parity  </a:t>
            </a:r>
            <a:r>
              <a:rPr sz="2400" spc="-15" dirty="0">
                <a:latin typeface="Calibri"/>
                <a:cs typeface="Calibri"/>
              </a:rPr>
              <a:t>info. </a:t>
            </a:r>
            <a:r>
              <a:rPr sz="2400" spc="-10" dirty="0">
                <a:latin typeface="Calibri"/>
                <a:cs typeface="Calibri"/>
              </a:rPr>
              <a:t>corresponding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blocks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8453" y="4191000"/>
            <a:ext cx="7420460" cy="2203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7150" y="321310"/>
            <a:ext cx="1408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RAID</a:t>
            </a:r>
            <a:r>
              <a:rPr sz="4000" spc="-70" dirty="0"/>
              <a:t> </a:t>
            </a:r>
            <a:r>
              <a:rPr sz="4000" spc="-5" dirty="0"/>
              <a:t>5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9740" y="1007110"/>
            <a:ext cx="7632065" cy="34645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Parity </a:t>
            </a:r>
            <a:r>
              <a:rPr sz="2400" spc="-5" dirty="0">
                <a:latin typeface="Calibri"/>
                <a:cs typeface="Calibri"/>
              </a:rPr>
              <a:t>disc </a:t>
            </a:r>
            <a:r>
              <a:rPr sz="2400" spc="-10" dirty="0">
                <a:latin typeface="Calibri"/>
                <a:cs typeface="Calibri"/>
              </a:rPr>
              <a:t>distributed </a:t>
            </a:r>
            <a:r>
              <a:rPr sz="2400" dirty="0">
                <a:latin typeface="Calibri"/>
                <a:cs typeface="Calibri"/>
              </a:rPr>
              <a:t>along each </a:t>
            </a:r>
            <a:r>
              <a:rPr sz="2400" spc="-10" dirty="0">
                <a:latin typeface="Calibri"/>
                <a:cs typeface="Calibri"/>
              </a:rPr>
              <a:t>disk(No.of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same)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Round </a:t>
            </a:r>
            <a:r>
              <a:rPr sz="2400" spc="-10" dirty="0">
                <a:latin typeface="Calibri"/>
                <a:cs typeface="Calibri"/>
              </a:rPr>
              <a:t>robin </a:t>
            </a:r>
            <a:r>
              <a:rPr sz="2400" spc="-5" dirty="0">
                <a:latin typeface="Calibri"/>
                <a:cs typeface="Calibri"/>
              </a:rPr>
              <a:t>allocation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parity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stripe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It </a:t>
            </a:r>
            <a:r>
              <a:rPr sz="2400" spc="-15" dirty="0">
                <a:latin typeface="Calibri"/>
                <a:cs typeface="Calibri"/>
              </a:rPr>
              <a:t>avoids </a:t>
            </a:r>
            <a:r>
              <a:rPr sz="2400" dirty="0">
                <a:latin typeface="Calibri"/>
                <a:cs typeface="Calibri"/>
              </a:rPr>
              <a:t>RAID 4 </a:t>
            </a:r>
            <a:r>
              <a:rPr sz="2400" spc="-5" dirty="0">
                <a:latin typeface="Calibri"/>
                <a:cs typeface="Calibri"/>
              </a:rPr>
              <a:t>bottleneck </a:t>
            </a:r>
            <a:r>
              <a:rPr sz="2400" spc="-15" dirty="0">
                <a:latin typeface="Calibri"/>
                <a:cs typeface="Calibri"/>
              </a:rPr>
              <a:t>at </a:t>
            </a:r>
            <a:r>
              <a:rPr sz="2400" spc="-5" dirty="0">
                <a:latin typeface="Calibri"/>
                <a:cs typeface="Calibri"/>
              </a:rPr>
              <a:t>parity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disk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Commonly used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network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servers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Drawback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5" dirty="0">
                <a:latin typeface="Calibri"/>
                <a:cs typeface="Calibri"/>
              </a:rPr>
              <a:t>failure </a:t>
            </a:r>
            <a:r>
              <a:rPr sz="2400" spc="-5" dirty="0">
                <a:latin typeface="Calibri"/>
                <a:cs typeface="Calibri"/>
              </a:rPr>
              <a:t>has </a:t>
            </a:r>
            <a:r>
              <a:rPr sz="2400" dirty="0">
                <a:latin typeface="Calibri"/>
                <a:cs typeface="Calibri"/>
              </a:rPr>
              <a:t>a medium impact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throughput</a:t>
            </a:r>
            <a:endParaRPr sz="2400">
              <a:latin typeface="Calibri"/>
              <a:cs typeface="Calibri"/>
            </a:endParaRPr>
          </a:p>
          <a:p>
            <a:pPr marL="756285" marR="70167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Difficult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rebuild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15" dirty="0">
                <a:latin typeface="Calibri"/>
                <a:cs typeface="Calibri"/>
              </a:rPr>
              <a:t>event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5" dirty="0">
                <a:latin typeface="Calibri"/>
                <a:cs typeface="Calibri"/>
              </a:rPr>
              <a:t>failure </a:t>
            </a:r>
            <a:r>
              <a:rPr sz="2400" dirty="0">
                <a:latin typeface="Calibri"/>
                <a:cs typeface="Calibri"/>
              </a:rPr>
              <a:t>(as  </a:t>
            </a:r>
            <a:r>
              <a:rPr sz="2400" spc="-10" dirty="0">
                <a:latin typeface="Calibri"/>
                <a:cs typeface="Calibri"/>
              </a:rPr>
              <a:t>compared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RAID </a:t>
            </a:r>
            <a:r>
              <a:rPr sz="2400" spc="-10" dirty="0">
                <a:latin typeface="Calibri"/>
                <a:cs typeface="Calibri"/>
              </a:rPr>
              <a:t>level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6298" y="4527309"/>
            <a:ext cx="6751475" cy="1644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9117" y="221945"/>
            <a:ext cx="51390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Memory- </a:t>
            </a:r>
            <a:r>
              <a:rPr sz="4000" spc="-5" dirty="0"/>
              <a:t>Basic</a:t>
            </a:r>
            <a:r>
              <a:rPr sz="4000" spc="-60" dirty="0"/>
              <a:t> </a:t>
            </a:r>
            <a:r>
              <a:rPr sz="4000" spc="-5" dirty="0"/>
              <a:t>Concepts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9740" y="1272285"/>
            <a:ext cx="8113395" cy="50742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75920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20" dirty="0">
                <a:latin typeface="Calibri"/>
                <a:cs typeface="Calibri"/>
              </a:rPr>
              <a:t>transfer </a:t>
            </a:r>
            <a:r>
              <a:rPr sz="2400" spc="-5" dirty="0">
                <a:latin typeface="Calibri"/>
                <a:cs typeface="Calibri"/>
              </a:rPr>
              <a:t>between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processor </a:t>
            </a:r>
            <a:r>
              <a:rPr sz="2400" dirty="0">
                <a:latin typeface="Calibri"/>
                <a:cs typeface="Calibri"/>
              </a:rPr>
              <a:t>and the memory </a:t>
            </a:r>
            <a:r>
              <a:rPr sz="2400" spc="-20" dirty="0">
                <a:latin typeface="Calibri"/>
                <a:cs typeface="Calibri"/>
              </a:rPr>
              <a:t>takes  </a:t>
            </a:r>
            <a:r>
              <a:rPr sz="2400" spc="-5" dirty="0">
                <a:latin typeface="Calibri"/>
                <a:cs typeface="Calibri"/>
              </a:rPr>
              <a:t>place </a:t>
            </a:r>
            <a:r>
              <a:rPr sz="2400" spc="-10" dirty="0">
                <a:latin typeface="Calibri"/>
                <a:cs typeface="Calibri"/>
              </a:rPr>
              <a:t>through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two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registers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54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MAR and MBR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MDR</a:t>
            </a:r>
            <a:endParaRPr sz="2400">
              <a:latin typeface="Calibri"/>
              <a:cs typeface="Calibri"/>
            </a:endParaRPr>
          </a:p>
          <a:p>
            <a:pPr marL="355600" marR="13779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MAR: </a:t>
            </a:r>
            <a:r>
              <a:rPr sz="2400" spc="-5" dirty="0">
                <a:latin typeface="Calibri"/>
                <a:cs typeface="Calibri"/>
              </a:rPr>
              <a:t>The address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5" dirty="0">
                <a:latin typeface="Calibri"/>
                <a:cs typeface="Calibri"/>
              </a:rPr>
              <a:t>has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read/write </a:t>
            </a:r>
            <a:r>
              <a:rPr sz="2400" spc="-15" dirty="0">
                <a:latin typeface="Calibri"/>
                <a:cs typeface="Calibri"/>
              </a:rPr>
              <a:t>from  </a:t>
            </a:r>
            <a:r>
              <a:rPr sz="2400" dirty="0">
                <a:latin typeface="Calibri"/>
                <a:cs typeface="Calibri"/>
              </a:rPr>
              <a:t>memory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MBR: </a:t>
            </a: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data contents </a:t>
            </a:r>
            <a:r>
              <a:rPr sz="2400" spc="-5" dirty="0">
                <a:latin typeface="Calibri"/>
                <a:cs typeface="Calibri"/>
              </a:rPr>
              <a:t>send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memory </a:t>
            </a:r>
            <a:r>
              <a:rPr sz="2400" spc="-10" dirty="0">
                <a:latin typeface="Calibri"/>
                <a:cs typeface="Calibri"/>
              </a:rPr>
              <a:t>after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supplying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address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Memory </a:t>
            </a:r>
            <a:r>
              <a:rPr sz="2400" spc="-5" dirty="0">
                <a:latin typeface="Calibri"/>
                <a:cs typeface="Calibri"/>
              </a:rPr>
              <a:t>Speed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measurement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Memory Access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Memory </a:t>
            </a:r>
            <a:r>
              <a:rPr sz="2400" spc="-10" dirty="0">
                <a:latin typeface="Calibri"/>
                <a:cs typeface="Calibri"/>
              </a:rPr>
              <a:t>Cycle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Memory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cycle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time(Access time +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Recovery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time</a:t>
            </a:r>
            <a:r>
              <a:rPr sz="2400" spc="-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756285" marR="5080" lvl="1" indent="-286385">
              <a:lnSpc>
                <a:spcPts val="259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Memory </a:t>
            </a:r>
            <a:r>
              <a:rPr sz="2400" spc="-10" dirty="0">
                <a:latin typeface="Calibri"/>
                <a:cs typeface="Calibri"/>
              </a:rPr>
              <a:t>Cycle </a:t>
            </a:r>
            <a:r>
              <a:rPr sz="2400" dirty="0">
                <a:latin typeface="Calibri"/>
                <a:cs typeface="Calibri"/>
              </a:rPr>
              <a:t>time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Semiconductor </a:t>
            </a:r>
            <a:r>
              <a:rPr sz="2400" spc="-5" dirty="0">
                <a:latin typeface="Calibri"/>
                <a:cs typeface="Calibri"/>
              </a:rPr>
              <a:t>memories </a:t>
            </a:r>
            <a:r>
              <a:rPr sz="2400" spc="-15" dirty="0">
                <a:latin typeface="Calibri"/>
                <a:cs typeface="Calibri"/>
              </a:rPr>
              <a:t>ranges </a:t>
            </a:r>
            <a:r>
              <a:rPr sz="2400" dirty="0">
                <a:latin typeface="Calibri"/>
                <a:cs typeface="Calibri"/>
              </a:rPr>
              <a:t>10 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100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253" y="240538"/>
            <a:ext cx="1271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RAID</a:t>
            </a:r>
            <a:r>
              <a:rPr spc="-85" dirty="0"/>
              <a:t> </a:t>
            </a:r>
            <a:r>
              <a:rPr dirty="0"/>
              <a:t>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854710"/>
            <a:ext cx="6998970" cy="39763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45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parity calculations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distributed </a:t>
            </a:r>
            <a:r>
              <a:rPr sz="2400" dirty="0">
                <a:latin typeface="Calibri"/>
                <a:cs typeface="Calibri"/>
              </a:rPr>
              <a:t>along the</a:t>
            </a:r>
            <a:r>
              <a:rPr sz="2400" spc="-5" dirty="0">
                <a:latin typeface="Calibri"/>
                <a:cs typeface="Calibri"/>
              </a:rPr>
              <a:t> disk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Stored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separate </a:t>
            </a:r>
            <a:r>
              <a:rPr sz="2400" spc="-10" dirty="0">
                <a:latin typeface="Calibri"/>
                <a:cs typeface="Calibri"/>
              </a:rPr>
              <a:t>blocks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disks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 2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5" dirty="0">
                <a:latin typeface="Calibri"/>
                <a:cs typeface="Calibri"/>
              </a:rPr>
              <a:t>fail, </a:t>
            </a:r>
            <a:r>
              <a:rPr sz="2400" dirty="0">
                <a:latin typeface="Calibri"/>
                <a:cs typeface="Calibri"/>
              </a:rPr>
              <a:t>then also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recovered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If N is </a:t>
            </a:r>
            <a:r>
              <a:rPr sz="2400" spc="-10" dirty="0">
                <a:latin typeface="Calibri"/>
                <a:cs typeface="Calibri"/>
              </a:rPr>
              <a:t>no.of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5" dirty="0">
                <a:latin typeface="Calibri"/>
                <a:cs typeface="Calibri"/>
              </a:rPr>
              <a:t>disk </a:t>
            </a:r>
            <a:r>
              <a:rPr sz="2400" spc="-10" dirty="0">
                <a:latin typeface="Calibri"/>
                <a:cs typeface="Calibri"/>
              </a:rPr>
              <a:t>,then </a:t>
            </a:r>
            <a:r>
              <a:rPr sz="2400" dirty="0">
                <a:latin typeface="Calibri"/>
                <a:cs typeface="Calibri"/>
              </a:rPr>
              <a:t>N+2 </a:t>
            </a:r>
            <a:r>
              <a:rPr sz="2400" spc="-15" dirty="0">
                <a:latin typeface="Calibri"/>
                <a:cs typeface="Calibri"/>
              </a:rPr>
              <a:t>are total </a:t>
            </a:r>
            <a:r>
              <a:rPr sz="2400" spc="-5" dirty="0">
                <a:latin typeface="Calibri"/>
                <a:cs typeface="Calibri"/>
              </a:rPr>
              <a:t>disk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reqd.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High </a:t>
            </a:r>
            <a:r>
              <a:rPr sz="2400" spc="-15" dirty="0">
                <a:latin typeface="Calibri"/>
                <a:cs typeface="Calibri"/>
              </a:rPr>
              <a:t>data </a:t>
            </a:r>
            <a:r>
              <a:rPr sz="2400" spc="-10" dirty="0">
                <a:latin typeface="Calibri"/>
                <a:cs typeface="Calibri"/>
              </a:rPr>
              <a:t>availability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Three disks </a:t>
            </a:r>
            <a:r>
              <a:rPr sz="2400" spc="-5" dirty="0">
                <a:latin typeface="Calibri"/>
                <a:cs typeface="Calibri"/>
              </a:rPr>
              <a:t>need </a:t>
            </a:r>
            <a:r>
              <a:rPr sz="2400" spc="-15" dirty="0">
                <a:latin typeface="Calibri"/>
                <a:cs typeface="Calibri"/>
              </a:rPr>
              <a:t>to fail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5" dirty="0">
                <a:latin typeface="Calibri"/>
                <a:cs typeface="Calibri"/>
              </a:rPr>
              <a:t>data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loss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Significant </a:t>
            </a:r>
            <a:r>
              <a:rPr sz="2400" spc="-5" dirty="0">
                <a:latin typeface="Calibri"/>
                <a:cs typeface="Calibri"/>
              </a:rPr>
              <a:t>write penalty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Drawback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Controller </a:t>
            </a:r>
            <a:r>
              <a:rPr sz="2400" spc="-5" dirty="0">
                <a:latin typeface="Calibri"/>
                <a:cs typeface="Calibri"/>
              </a:rPr>
              <a:t>overhead </a:t>
            </a:r>
            <a:r>
              <a:rPr sz="2400" spc="-15" dirty="0">
                <a:latin typeface="Calibri"/>
                <a:cs typeface="Calibri"/>
              </a:rPr>
              <a:t>to compute </a:t>
            </a:r>
            <a:r>
              <a:rPr sz="2400" spc="-5" dirty="0">
                <a:latin typeface="Calibri"/>
                <a:cs typeface="Calibri"/>
              </a:rPr>
              <a:t>parity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very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high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9217" y="4825448"/>
            <a:ext cx="7154117" cy="1499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41" y="609600"/>
            <a:ext cx="910365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THANK YOU</a:t>
            </a:r>
          </a:p>
          <a:p>
            <a:pPr algn="ctr"/>
            <a:endParaRPr lang="en-IN" sz="2000" dirty="0" smtClean="0">
              <a:latin typeface="Bookman Old Style" pitchFamily="18" charset="0"/>
            </a:endParaRP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For further information please contact</a:t>
            </a:r>
          </a:p>
          <a:p>
            <a:pPr algn="ctr"/>
            <a:r>
              <a:rPr lang="en-IN" sz="2000" dirty="0" err="1" smtClean="0">
                <a:latin typeface="Bookman Old Style" pitchFamily="18" charset="0"/>
              </a:rPr>
              <a:t>Bailappa</a:t>
            </a:r>
            <a:r>
              <a:rPr lang="en-IN" sz="2000" dirty="0" smtClean="0">
                <a:latin typeface="Bookman Old Style" pitchFamily="18" charset="0"/>
              </a:rPr>
              <a:t> </a:t>
            </a:r>
            <a:r>
              <a:rPr lang="en-IN" sz="2000" dirty="0" err="1" smtClean="0">
                <a:latin typeface="Bookman Old Style" pitchFamily="18" charset="0"/>
              </a:rPr>
              <a:t>Bhovi</a:t>
            </a:r>
            <a:endParaRPr lang="en-IN" sz="2000" dirty="0" smtClean="0">
              <a:latin typeface="Bookman Old Style" pitchFamily="18" charset="0"/>
            </a:endParaRPr>
          </a:p>
          <a:p>
            <a:pPr algn="ctr"/>
            <a:endParaRPr lang="en-IN" sz="2000" dirty="0" smtClean="0">
              <a:latin typeface="Bookman Old Style" pitchFamily="18" charset="0"/>
            </a:endParaRP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Department of Computer Engineering</a:t>
            </a: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Hope Foundation’s </a:t>
            </a: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International Institute of Information Technology, I²IT</a:t>
            </a:r>
          </a:p>
          <a:p>
            <a:pPr algn="ctr"/>
            <a:endParaRPr lang="en-IN" sz="2000" dirty="0" smtClean="0">
              <a:latin typeface="Bookman Old Style" pitchFamily="18" charset="0"/>
            </a:endParaRP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P-14, Rajiv Gandhi Infotech Park, MIDC Phase 1, Hinjawadi</a:t>
            </a:r>
            <a:r>
              <a:rPr lang="en-IN" sz="2000" dirty="0" smtClean="0">
                <a:latin typeface="Bookman Old Style" pitchFamily="18" charset="0"/>
              </a:rPr>
              <a:t>, </a:t>
            </a:r>
            <a:endParaRPr lang="en-IN" sz="2000" dirty="0" smtClean="0">
              <a:latin typeface="Bookman Old Style" pitchFamily="18" charset="0"/>
            </a:endParaRP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Pune </a:t>
            </a:r>
            <a:r>
              <a:rPr lang="en-IN" sz="2000" dirty="0" smtClean="0">
                <a:latin typeface="Bookman Old Style" pitchFamily="18" charset="0"/>
              </a:rPr>
              <a:t>– 411 057</a:t>
            </a:r>
          </a:p>
          <a:p>
            <a:pPr algn="ctr"/>
            <a:endParaRPr lang="en-IN" sz="2000" dirty="0" smtClean="0">
              <a:latin typeface="Bookman Old Style" pitchFamily="18" charset="0"/>
            </a:endParaRPr>
          </a:p>
          <a:p>
            <a:pPr algn="ctr"/>
            <a:r>
              <a:rPr lang="en-IN" sz="2000" dirty="0" smtClean="0">
                <a:latin typeface="Bookman Old Style" pitchFamily="18" charset="0"/>
              </a:rPr>
              <a:t>Phone - +91 20 22933441</a:t>
            </a:r>
          </a:p>
          <a:p>
            <a:pPr algn="ctr"/>
            <a:endParaRPr lang="en-IN" dirty="0" smtClean="0">
              <a:latin typeface="Bookman Old Style" pitchFamily="18" charset="0"/>
            </a:endParaRPr>
          </a:p>
          <a:p>
            <a:pPr algn="ctr"/>
            <a:r>
              <a:rPr lang="en-IN" sz="2400" dirty="0" smtClean="0">
                <a:solidFill>
                  <a:srgbClr val="FF0000"/>
                </a:solidFill>
                <a:latin typeface="Bookman Old Style" pitchFamily="18" charset="0"/>
                <a:hlinkClick r:id="rId2"/>
              </a:rPr>
              <a:t>www.isquareit.edu.in | </a:t>
            </a:r>
            <a:r>
              <a:rPr lang="en-IN" sz="2400" dirty="0" smtClean="0">
                <a:solidFill>
                  <a:srgbClr val="FF0000"/>
                </a:solidFill>
                <a:latin typeface="Bookman Old Style" pitchFamily="18" charset="0"/>
                <a:hlinkClick r:id="rId2"/>
              </a:rPr>
              <a:t>bailappab@isquareit.edu.in | info@isquareit.edu.in</a:t>
            </a:r>
            <a:endParaRPr lang="en-IN" sz="2400" dirty="0" smtClean="0">
              <a:solidFill>
                <a:srgbClr val="FF0000"/>
              </a:solidFill>
              <a:latin typeface="Bookman Old Style" pitchFamily="18" charset="0"/>
              <a:hlinkClick r:id="rId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381000"/>
            <a:ext cx="63099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Semiconductor </a:t>
            </a:r>
            <a:r>
              <a:rPr sz="4000" dirty="0"/>
              <a:t>Memory</a:t>
            </a:r>
            <a:r>
              <a:rPr sz="4000" spc="-55" dirty="0"/>
              <a:t> </a:t>
            </a:r>
            <a:r>
              <a:rPr sz="4000" spc="-40" dirty="0"/>
              <a:t>Types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7050" y="1212850"/>
          <a:ext cx="8388350" cy="48831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3835"/>
                <a:gridCol w="1531121"/>
                <a:gridCol w="1677798"/>
                <a:gridCol w="1677798"/>
                <a:gridCol w="1677798"/>
              </a:tblGrid>
              <a:tr h="592418"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Memory</a:t>
                      </a:r>
                      <a:r>
                        <a:rPr sz="1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Type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3530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Category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Erasure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Write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Mechanism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0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Volatility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4914">
                <a:tc>
                  <a:txBody>
                    <a:bodyPr/>
                    <a:lstStyle/>
                    <a:p>
                      <a:pPr marL="90170" marR="211454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Random-access  memory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(RAM)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39624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d-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write  memory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45720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  byte-level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Electrically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Volatile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4797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Read-only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memory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(ROM)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950">
                        <a:latin typeface="Times New Roman"/>
                        <a:cs typeface="Times New Roman"/>
                      </a:endParaRPr>
                    </a:p>
                    <a:p>
                      <a:pPr marL="90170" marR="459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d-only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memory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possible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Masks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Nonvolatile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2418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Programmable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ROM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(PROM)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179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Electrically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4914">
                <a:tc>
                  <a:txBody>
                    <a:bodyPr/>
                    <a:lstStyle/>
                    <a:p>
                      <a:pPr marL="90170" marR="211454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Erasable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PROM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(EPROM)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90170" marR="2444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d-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ostly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memory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17018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UV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light,</a:t>
                      </a:r>
                      <a:r>
                        <a:rPr sz="18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chip-  level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1271">
                <a:tc>
                  <a:txBody>
                    <a:bodyPr/>
                    <a:lstStyle/>
                    <a:p>
                      <a:pPr marL="90170" marR="211454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Electrically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Erasable</a:t>
                      </a:r>
                      <a:r>
                        <a:rPr sz="1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PROM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(EEPROM)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765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Electrically,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byte-level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241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241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Flash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memory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77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4572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800" spc="-114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,  block-level</a:t>
                      </a: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062" y="0"/>
            <a:ext cx="1806938" cy="83820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3139" y="179019"/>
            <a:ext cx="20542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Static</a:t>
            </a:r>
            <a:r>
              <a:rPr spc="-85" dirty="0"/>
              <a:t> </a:t>
            </a:r>
            <a:r>
              <a:rPr dirty="0"/>
              <a:t>RAM</a:t>
            </a:r>
          </a:p>
        </p:txBody>
      </p:sp>
      <p:sp>
        <p:nvSpPr>
          <p:cNvPr id="3" name="object 3"/>
          <p:cNvSpPr/>
          <p:nvPr/>
        </p:nvSpPr>
        <p:spPr>
          <a:xfrm>
            <a:off x="6672588" y="838200"/>
            <a:ext cx="2471412" cy="2982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652652"/>
            <a:ext cx="6243955" cy="5712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marR="5080" indent="-34099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591310" algn="l"/>
              </a:tabLst>
            </a:pPr>
            <a:r>
              <a:rPr sz="2400" spc="-5" dirty="0">
                <a:latin typeface="Calibri"/>
                <a:cs typeface="Calibri"/>
              </a:rPr>
              <a:t>Memories </a:t>
            </a:r>
            <a:r>
              <a:rPr sz="2400" spc="-10" dirty="0">
                <a:latin typeface="Calibri"/>
                <a:cs typeface="Calibri"/>
              </a:rPr>
              <a:t>that consists of </a:t>
            </a:r>
            <a:r>
              <a:rPr sz="2400" spc="-5" dirty="0">
                <a:latin typeface="Calibri"/>
                <a:cs typeface="Calibri"/>
              </a:rPr>
              <a:t>circuits capable of  </a:t>
            </a:r>
            <a:r>
              <a:rPr sz="2400" spc="-10" dirty="0">
                <a:latin typeface="Calibri"/>
                <a:cs typeface="Calibri"/>
              </a:rPr>
              <a:t>retaining	</a:t>
            </a:r>
            <a:r>
              <a:rPr sz="2400" dirty="0">
                <a:latin typeface="Calibri"/>
                <a:cs typeface="Calibri"/>
              </a:rPr>
              <a:t>their </a:t>
            </a:r>
            <a:r>
              <a:rPr sz="2400" spc="-25" dirty="0">
                <a:latin typeface="Calibri"/>
                <a:cs typeface="Calibri"/>
              </a:rPr>
              <a:t>state </a:t>
            </a:r>
            <a:r>
              <a:rPr sz="2400" dirty="0">
                <a:latin typeface="Calibri"/>
                <a:cs typeface="Calibri"/>
              </a:rPr>
              <a:t>as long as </a:t>
            </a:r>
            <a:r>
              <a:rPr sz="2400" spc="-10" dirty="0">
                <a:latin typeface="Calibri"/>
                <a:cs typeface="Calibri"/>
              </a:rPr>
              <a:t>power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applied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Bits </a:t>
            </a:r>
            <a:r>
              <a:rPr sz="2400" spc="-20" dirty="0">
                <a:latin typeface="Calibri"/>
                <a:cs typeface="Calibri"/>
              </a:rPr>
              <a:t>stored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5" dirty="0">
                <a:latin typeface="Calibri"/>
                <a:cs typeface="Calibri"/>
              </a:rPr>
              <a:t>on/off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switches</a:t>
            </a:r>
            <a:endParaRPr sz="2400">
              <a:latin typeface="Calibri"/>
              <a:cs typeface="Calibri"/>
            </a:endParaRPr>
          </a:p>
          <a:p>
            <a:pPr marL="354965" marR="1236345" indent="-354965">
              <a:lnSpc>
                <a:spcPct val="120000"/>
              </a:lnSpc>
              <a:buFont typeface="Arial"/>
              <a:buChar char="•"/>
              <a:tabLst>
                <a:tab pos="354965" algn="l"/>
                <a:tab pos="355600" algn="l"/>
                <a:tab pos="3045460" algn="l"/>
              </a:tabLst>
            </a:pPr>
            <a:r>
              <a:rPr sz="2400" spc="-10" dirty="0">
                <a:latin typeface="Calibri"/>
                <a:cs typeface="Calibri"/>
              </a:rPr>
              <a:t>Complex construction </a:t>
            </a:r>
            <a:r>
              <a:rPr sz="2400" spc="-5" dirty="0">
                <a:latin typeface="Calibri"/>
                <a:cs typeface="Calibri"/>
              </a:rPr>
              <a:t>(density </a:t>
            </a:r>
            <a:r>
              <a:rPr sz="2400" dirty="0">
                <a:latin typeface="Calibri"/>
                <a:cs typeface="Calibri"/>
              </a:rPr>
              <a:t>less)  </a:t>
            </a:r>
            <a:r>
              <a:rPr sz="2400" spc="-5" dirty="0">
                <a:latin typeface="Calibri"/>
                <a:cs typeface="Calibri"/>
              </a:rPr>
              <a:t>so </a:t>
            </a:r>
            <a:r>
              <a:rPr sz="2400" spc="-10" dirty="0">
                <a:latin typeface="Calibri"/>
                <a:cs typeface="Calibri"/>
              </a:rPr>
              <a:t>larger </a:t>
            </a:r>
            <a:r>
              <a:rPr sz="2400" spc="-5" dirty="0">
                <a:latin typeface="Calibri"/>
                <a:cs typeface="Calibri"/>
              </a:rPr>
              <a:t>per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bit</a:t>
            </a:r>
            <a:r>
              <a:rPr sz="2400" dirty="0">
                <a:latin typeface="Calibri"/>
                <a:cs typeface="Calibri"/>
              </a:rPr>
              <a:t> and	</a:t>
            </a:r>
            <a:r>
              <a:rPr sz="2400" spc="-10" dirty="0">
                <a:latin typeface="Calibri"/>
                <a:cs typeface="Calibri"/>
              </a:rPr>
              <a:t>more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expensive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Faster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operations,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used 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for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cache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 memory</a:t>
            </a:r>
            <a:endParaRPr sz="2400">
              <a:latin typeface="Calibri"/>
              <a:cs typeface="Calibri"/>
            </a:endParaRPr>
          </a:p>
          <a:p>
            <a:pPr marL="2433320">
              <a:lnSpc>
                <a:spcPct val="100000"/>
              </a:lnSpc>
              <a:spcBef>
                <a:spcPts val="2360"/>
              </a:spcBef>
            </a:pPr>
            <a:r>
              <a:rPr sz="3600" dirty="0">
                <a:latin typeface="Calibri"/>
                <a:cs typeface="Calibri"/>
              </a:rPr>
              <a:t>Dynamic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RAM</a:t>
            </a:r>
            <a:endParaRPr sz="3600">
              <a:latin typeface="Calibri"/>
              <a:cs typeface="Calibri"/>
            </a:endParaRPr>
          </a:p>
          <a:p>
            <a:pPr marL="391160" marR="81915" indent="-34163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400" dirty="0">
                <a:latin typeface="Calibri"/>
                <a:cs typeface="Calibri"/>
              </a:rPr>
              <a:t>Bits </a:t>
            </a:r>
            <a:r>
              <a:rPr sz="2400" spc="-20" dirty="0">
                <a:latin typeface="Calibri"/>
                <a:cs typeface="Calibri"/>
              </a:rPr>
              <a:t>stored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0" dirty="0">
                <a:latin typeface="Calibri"/>
                <a:cs typeface="Calibri"/>
              </a:rPr>
              <a:t>charge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capacitors charges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leak  </a:t>
            </a:r>
            <a:r>
              <a:rPr sz="2400" spc="-5" dirty="0">
                <a:latin typeface="Calibri"/>
                <a:cs typeface="Calibri"/>
              </a:rPr>
              <a:t>so need </a:t>
            </a:r>
            <a:r>
              <a:rPr sz="2400" spc="-10" dirty="0">
                <a:latin typeface="Calibri"/>
                <a:cs typeface="Calibri"/>
              </a:rPr>
              <a:t>refreshing even </a:t>
            </a:r>
            <a:r>
              <a:rPr sz="2400" dirty="0">
                <a:latin typeface="Calibri"/>
                <a:cs typeface="Calibri"/>
              </a:rPr>
              <a:t>when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powered</a:t>
            </a:r>
            <a:endParaRPr sz="2400">
              <a:latin typeface="Calibri"/>
              <a:cs typeface="Calibri"/>
            </a:endParaRPr>
          </a:p>
          <a:p>
            <a:pPr marL="39243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400" spc="-5" dirty="0">
                <a:latin typeface="Calibri"/>
                <a:cs typeface="Calibri"/>
              </a:rPr>
              <a:t>Simpler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construction</a:t>
            </a:r>
            <a:endParaRPr sz="2400">
              <a:latin typeface="Calibri"/>
              <a:cs typeface="Calibri"/>
            </a:endParaRPr>
          </a:p>
          <a:p>
            <a:pPr marL="392430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400" spc="-5" dirty="0">
                <a:latin typeface="Calibri"/>
                <a:cs typeface="Calibri"/>
              </a:rPr>
              <a:t>Smaller per bit so </a:t>
            </a:r>
            <a:r>
              <a:rPr sz="2400" dirty="0">
                <a:latin typeface="Calibri"/>
                <a:cs typeface="Calibri"/>
              </a:rPr>
              <a:t>less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expensive</a:t>
            </a:r>
            <a:endParaRPr sz="2400">
              <a:latin typeface="Calibri"/>
              <a:cs typeface="Calibri"/>
            </a:endParaRPr>
          </a:p>
          <a:p>
            <a:pPr marL="392430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400" spc="-5" dirty="0">
                <a:latin typeface="Calibri"/>
                <a:cs typeface="Calibri"/>
              </a:rPr>
              <a:t>Address </a:t>
            </a:r>
            <a:r>
              <a:rPr sz="2400" dirty="0">
                <a:latin typeface="Calibri"/>
                <a:cs typeface="Calibri"/>
              </a:rPr>
              <a:t>line </a:t>
            </a:r>
            <a:r>
              <a:rPr sz="2400" spc="-5" dirty="0">
                <a:latin typeface="Calibri"/>
                <a:cs typeface="Calibri"/>
              </a:rPr>
              <a:t>active </a:t>
            </a:r>
            <a:r>
              <a:rPr sz="2400" dirty="0">
                <a:latin typeface="Calibri"/>
                <a:cs typeface="Calibri"/>
              </a:rPr>
              <a:t>when </a:t>
            </a:r>
            <a:r>
              <a:rPr sz="2400" spc="-5" dirty="0">
                <a:latin typeface="Calibri"/>
                <a:cs typeface="Calibri"/>
              </a:rPr>
              <a:t>bit </a:t>
            </a:r>
            <a:r>
              <a:rPr sz="2400" spc="-10" dirty="0">
                <a:latin typeface="Calibri"/>
                <a:cs typeface="Calibri"/>
              </a:rPr>
              <a:t>read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written</a:t>
            </a:r>
            <a:endParaRPr sz="2400">
              <a:latin typeface="Calibri"/>
              <a:cs typeface="Calibri"/>
            </a:endParaRPr>
          </a:p>
          <a:p>
            <a:pPr marL="392430" indent="-342900">
              <a:lnSpc>
                <a:spcPct val="100000"/>
              </a:lnSpc>
              <a:buFont typeface="Arial"/>
              <a:buChar char="•"/>
              <a:tabLst>
                <a:tab pos="392430" algn="l"/>
                <a:tab pos="393065" algn="l"/>
              </a:tabLst>
            </a:pP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Slower operations,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used 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main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memory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53353" y="4038600"/>
            <a:ext cx="2055488" cy="22906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0"/>
            <a:ext cx="1600200" cy="742298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5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6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834" y="10795"/>
            <a:ext cx="65316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Memory </a:t>
            </a:r>
            <a:r>
              <a:rPr spc="-5" dirty="0"/>
              <a:t>Chip</a:t>
            </a:r>
            <a:r>
              <a:rPr spc="-45" dirty="0"/>
              <a:t> </a:t>
            </a:r>
            <a:r>
              <a:rPr spc="-20" dirty="0"/>
              <a:t>Organization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One dimensional Selection</a:t>
            </a:r>
            <a:r>
              <a:rPr spc="-110" dirty="0"/>
              <a:t> </a:t>
            </a:r>
            <a:r>
              <a:rPr spc="-5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1183085" y="1240828"/>
            <a:ext cx="6055915" cy="3770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5029200"/>
            <a:ext cx="8994140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Each </a:t>
            </a:r>
            <a:r>
              <a:rPr sz="2000" spc="-20" dirty="0">
                <a:latin typeface="Calibri"/>
                <a:cs typeface="Calibri"/>
              </a:rPr>
              <a:t>row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memory </a:t>
            </a:r>
            <a:r>
              <a:rPr sz="2000" spc="-10" dirty="0">
                <a:latin typeface="Calibri"/>
                <a:cs typeface="Calibri"/>
              </a:rPr>
              <a:t>cell(array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memory </a:t>
            </a:r>
            <a:r>
              <a:rPr sz="2000" spc="-5" dirty="0">
                <a:latin typeface="Calibri"/>
                <a:cs typeface="Calibri"/>
              </a:rPr>
              <a:t>cells) </a:t>
            </a:r>
            <a:r>
              <a:rPr sz="2000" spc="-15" dirty="0">
                <a:latin typeface="Calibri"/>
                <a:cs typeface="Calibri"/>
              </a:rPr>
              <a:t>forms </a:t>
            </a:r>
            <a:r>
              <a:rPr sz="2000" spc="-5" dirty="0">
                <a:latin typeface="Calibri"/>
                <a:cs typeface="Calibri"/>
              </a:rPr>
              <a:t>one </a:t>
            </a:r>
            <a:r>
              <a:rPr sz="2000" spc="-15" dirty="0">
                <a:latin typeface="Calibri"/>
                <a:cs typeface="Calibri"/>
              </a:rPr>
              <a:t>word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memory</a:t>
            </a:r>
          </a:p>
          <a:p>
            <a:pPr marL="12700" marR="5080">
              <a:lnSpc>
                <a:spcPct val="100000"/>
              </a:lnSpc>
            </a:pPr>
            <a:r>
              <a:rPr sz="2000" spc="-9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address </a:t>
            </a:r>
            <a:r>
              <a:rPr sz="2000" dirty="0">
                <a:latin typeface="Calibri"/>
                <a:cs typeface="Calibri"/>
              </a:rPr>
              <a:t>this mem,a </a:t>
            </a:r>
            <a:r>
              <a:rPr sz="2000" spc="-5" dirty="0">
                <a:latin typeface="Calibri"/>
                <a:cs typeface="Calibri"/>
              </a:rPr>
              <a:t>decoder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5" dirty="0">
                <a:latin typeface="Calibri"/>
                <a:cs typeface="Calibri"/>
              </a:rPr>
              <a:t>reqd.Each location </a:t>
            </a:r>
            <a:r>
              <a:rPr sz="2000" dirty="0">
                <a:latin typeface="Calibri"/>
                <a:cs typeface="Calibri"/>
              </a:rPr>
              <a:t>can </a:t>
            </a:r>
            <a:r>
              <a:rPr sz="2000" spc="-5" dirty="0">
                <a:latin typeface="Calibri"/>
                <a:cs typeface="Calibri"/>
              </a:rPr>
              <a:t>be identified using </a:t>
            </a:r>
            <a:r>
              <a:rPr sz="2000" dirty="0">
                <a:latin typeface="Calibri"/>
                <a:cs typeface="Calibri"/>
              </a:rPr>
              <a:t>A0-A3 </a:t>
            </a:r>
            <a:r>
              <a:rPr sz="2000" spc="-5" dirty="0">
                <a:latin typeface="Calibri"/>
                <a:cs typeface="Calibri"/>
              </a:rPr>
              <a:t>bits.  </a:t>
            </a:r>
            <a:r>
              <a:rPr sz="2000" spc="-10" dirty="0">
                <a:latin typeface="Calibri"/>
                <a:cs typeface="Calibri"/>
              </a:rPr>
              <a:t>For any </a:t>
            </a:r>
            <a:r>
              <a:rPr sz="2000" spc="-5" dirty="0">
                <a:latin typeface="Calibri"/>
                <a:cs typeface="Calibri"/>
              </a:rPr>
              <a:t>location, </a:t>
            </a:r>
            <a:r>
              <a:rPr sz="2000" dirty="0">
                <a:latin typeface="Calibri"/>
                <a:cs typeface="Calibri"/>
              </a:rPr>
              <a:t>its </a:t>
            </a:r>
            <a:r>
              <a:rPr sz="2000" spc="-5" dirty="0">
                <a:latin typeface="Calibri"/>
                <a:cs typeface="Calibri"/>
              </a:rPr>
              <a:t>corresponding </a:t>
            </a:r>
            <a:r>
              <a:rPr sz="2000" spc="-15" dirty="0">
                <a:latin typeface="Calibri"/>
                <a:cs typeface="Calibri"/>
              </a:rPr>
              <a:t>data </a:t>
            </a:r>
            <a:r>
              <a:rPr sz="2000" dirty="0">
                <a:latin typeface="Calibri"/>
                <a:cs typeface="Calibri"/>
              </a:rPr>
              <a:t>can </a:t>
            </a:r>
            <a:r>
              <a:rPr sz="2000" spc="-5" dirty="0">
                <a:latin typeface="Calibri"/>
                <a:cs typeface="Calibri"/>
              </a:rPr>
              <a:t>be identified </a:t>
            </a:r>
            <a:r>
              <a:rPr sz="2000" spc="-15" dirty="0">
                <a:latin typeface="Calibri"/>
                <a:cs typeface="Calibri"/>
              </a:rPr>
              <a:t>at </a:t>
            </a:r>
            <a:r>
              <a:rPr sz="2000" spc="-5" dirty="0">
                <a:latin typeface="Calibri"/>
                <a:cs typeface="Calibri"/>
              </a:rPr>
              <a:t>b0-b7 </a:t>
            </a:r>
            <a:r>
              <a:rPr sz="2000" spc="-15" dirty="0">
                <a:latin typeface="Calibri"/>
                <a:cs typeface="Calibri"/>
              </a:rPr>
              <a:t>data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lines</a:t>
            </a:r>
            <a:endParaRPr sz="2000" dirty="0">
              <a:latin typeface="Calibri"/>
              <a:cs typeface="Calibri"/>
            </a:endParaRPr>
          </a:p>
          <a:p>
            <a:pPr marL="165100">
              <a:lnSpc>
                <a:spcPct val="100000"/>
              </a:lnSpc>
              <a:spcBef>
                <a:spcPts val="70"/>
              </a:spcBef>
            </a:pPr>
            <a:r>
              <a:rPr sz="2000" spc="-5" dirty="0">
                <a:latin typeface="Calibri"/>
                <a:cs typeface="Calibri"/>
              </a:rPr>
              <a:t>Pins </a:t>
            </a:r>
            <a:r>
              <a:rPr sz="2000" spc="-10" dirty="0">
                <a:latin typeface="Calibri"/>
                <a:cs typeface="Calibri"/>
              </a:rPr>
              <a:t>reqd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memory: </a:t>
            </a:r>
            <a:r>
              <a:rPr sz="2000" spc="-5" dirty="0">
                <a:latin typeface="Calibri"/>
                <a:cs typeface="Calibri"/>
              </a:rPr>
              <a:t>4(address lines) </a:t>
            </a:r>
            <a:r>
              <a:rPr sz="2000" dirty="0">
                <a:latin typeface="Calibri"/>
                <a:cs typeface="Calibri"/>
              </a:rPr>
              <a:t>+ 8 </a:t>
            </a:r>
            <a:r>
              <a:rPr sz="2000" spc="-15" dirty="0">
                <a:latin typeface="Calibri"/>
                <a:cs typeface="Calibri"/>
              </a:rPr>
              <a:t>(data </a:t>
            </a:r>
            <a:r>
              <a:rPr sz="2000" spc="-5" dirty="0">
                <a:latin typeface="Calibri"/>
                <a:cs typeface="Calibri"/>
              </a:rPr>
              <a:t>lines)+1(CS)+1(R/W)+2(Vcc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,Gnd)=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16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9908" y="4648200"/>
            <a:ext cx="2941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16 </a:t>
            </a:r>
            <a:r>
              <a:rPr sz="1800" spc="-15" dirty="0">
                <a:latin typeface="Calibri"/>
                <a:cs typeface="Calibri"/>
              </a:rPr>
              <a:t>rows </a:t>
            </a:r>
            <a:r>
              <a:rPr sz="1800" dirty="0">
                <a:latin typeface="Calibri"/>
                <a:cs typeface="Calibri"/>
              </a:rPr>
              <a:t>X 8 </a:t>
            </a:r>
            <a:r>
              <a:rPr sz="1800" spc="-10" dirty="0">
                <a:latin typeface="Calibri"/>
                <a:cs typeface="Calibri"/>
              </a:rPr>
              <a:t>columns </a:t>
            </a:r>
            <a:r>
              <a:rPr sz="1800" dirty="0">
                <a:latin typeface="Calibri"/>
                <a:cs typeface="Calibri"/>
              </a:rPr>
              <a:t>= 128 </a:t>
            </a:r>
            <a:r>
              <a:rPr sz="1800" spc="-10" dirty="0">
                <a:latin typeface="Calibri"/>
                <a:cs typeface="Calibri"/>
              </a:rPr>
              <a:t>bits.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9728" y="4771008"/>
            <a:ext cx="2168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8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bit/chip</a:t>
            </a:r>
            <a:r>
              <a:rPr sz="1800" b="1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organization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533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Two </a:t>
            </a:r>
            <a:r>
              <a:rPr spc="-5" dirty="0"/>
              <a:t>dimensional Selection</a:t>
            </a:r>
            <a:r>
              <a:rPr spc="50" dirty="0"/>
              <a:t> </a:t>
            </a:r>
            <a:r>
              <a:rPr spc="-10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1828799" y="2590800"/>
            <a:ext cx="5334001" cy="335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854709"/>
            <a:ext cx="678751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Memory </a:t>
            </a:r>
            <a:r>
              <a:rPr sz="2000" spc="-10" dirty="0">
                <a:latin typeface="Calibri"/>
                <a:cs typeface="Calibri"/>
              </a:rPr>
              <a:t>organised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spc="-5" dirty="0">
                <a:latin typeface="Calibri"/>
                <a:cs typeface="Calibri"/>
              </a:rPr>
              <a:t>matrix of cells, </a:t>
            </a:r>
            <a:r>
              <a:rPr sz="2000" dirty="0">
                <a:latin typeface="Calibri"/>
                <a:cs typeface="Calibri"/>
              </a:rPr>
              <a:t>each </a:t>
            </a:r>
            <a:r>
              <a:rPr sz="2000" spc="-5" dirty="0">
                <a:latin typeface="Calibri"/>
                <a:cs typeface="Calibri"/>
              </a:rPr>
              <a:t>of which </a:t>
            </a:r>
            <a:r>
              <a:rPr sz="2000" spc="-15" dirty="0">
                <a:latin typeface="Calibri"/>
                <a:cs typeface="Calibri"/>
              </a:rPr>
              <a:t>stores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bit</a:t>
            </a:r>
            <a:endParaRPr sz="20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particular </a:t>
            </a:r>
            <a:r>
              <a:rPr sz="2000" dirty="0">
                <a:latin typeface="Calibri"/>
                <a:cs typeface="Calibri"/>
              </a:rPr>
              <a:t>cell is </a:t>
            </a:r>
            <a:r>
              <a:rPr sz="2000" spc="-5" dirty="0">
                <a:latin typeface="Calibri"/>
                <a:cs typeface="Calibri"/>
              </a:rPr>
              <a:t>selected using </a:t>
            </a:r>
            <a:r>
              <a:rPr sz="2000" spc="-20" dirty="0">
                <a:latin typeface="Calibri"/>
                <a:cs typeface="Calibri"/>
              </a:rPr>
              <a:t>row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column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decoder</a:t>
            </a:r>
            <a:endParaRPr sz="20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15" dirty="0">
                <a:latin typeface="Calibri"/>
                <a:cs typeface="Calibri"/>
              </a:rPr>
              <a:t>Row </a:t>
            </a:r>
            <a:r>
              <a:rPr sz="2000" spc="-5" dirty="0">
                <a:latin typeface="Calibri"/>
                <a:cs typeface="Calibri"/>
              </a:rPr>
              <a:t>decoder selects </a:t>
            </a:r>
            <a:r>
              <a:rPr sz="2000" dirty="0">
                <a:latin typeface="Calibri"/>
                <a:cs typeface="Calibri"/>
              </a:rPr>
              <a:t>a particular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</a:t>
            </a:r>
            <a:endParaRPr sz="20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Column decoder selects </a:t>
            </a:r>
            <a:r>
              <a:rPr sz="2000" dirty="0">
                <a:latin typeface="Calibri"/>
                <a:cs typeface="Calibri"/>
              </a:rPr>
              <a:t>a particular</a:t>
            </a:r>
            <a:r>
              <a:rPr sz="2000" spc="-5" dirty="0">
                <a:latin typeface="Calibri"/>
                <a:cs typeface="Calibri"/>
              </a:rPr>
              <a:t> Column</a:t>
            </a:r>
            <a:endParaRPr sz="20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Cheaper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implement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930" y="151638"/>
            <a:ext cx="6932270" cy="110735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290"/>
              </a:lnSpc>
              <a:spcBef>
                <a:spcPts val="265"/>
              </a:spcBef>
            </a:pPr>
            <a:r>
              <a:rPr sz="3200" spc="-20" dirty="0"/>
              <a:t>Organization </a:t>
            </a:r>
            <a:r>
              <a:rPr sz="3200" spc="-5" dirty="0"/>
              <a:t>of </a:t>
            </a:r>
            <a:r>
              <a:rPr sz="3200" dirty="0"/>
              <a:t>a 1K </a:t>
            </a:r>
            <a:r>
              <a:rPr sz="3200" dirty="0">
                <a:latin typeface="Symbol"/>
                <a:cs typeface="Symbol"/>
              </a:rPr>
              <a:t>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/>
              <a:t>1 Memory</a:t>
            </a:r>
            <a:r>
              <a:rPr sz="3200" spc="-165" dirty="0"/>
              <a:t> </a:t>
            </a:r>
            <a:r>
              <a:rPr sz="3200" spc="-5" dirty="0"/>
              <a:t>Chip  </a:t>
            </a:r>
            <a:r>
              <a:rPr sz="3200" spc="-55" dirty="0"/>
              <a:t>(Two </a:t>
            </a:r>
            <a:r>
              <a:rPr sz="3200" spc="-5" dirty="0"/>
              <a:t>dimensional Selection method</a:t>
            </a:r>
            <a:r>
              <a:rPr sz="3200" spc="10" dirty="0"/>
              <a:t> </a:t>
            </a:r>
            <a:r>
              <a:rPr sz="3200"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1311347" y="1600200"/>
            <a:ext cx="6003853" cy="2830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8600" y="4953000"/>
            <a:ext cx="879157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Pins </a:t>
            </a:r>
            <a:r>
              <a:rPr sz="2000" spc="-10" dirty="0">
                <a:latin typeface="Calibri"/>
                <a:cs typeface="Calibri"/>
              </a:rPr>
              <a:t>reqd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memory: </a:t>
            </a:r>
            <a:r>
              <a:rPr sz="2000" spc="-5" dirty="0">
                <a:latin typeface="Calibri"/>
                <a:cs typeface="Calibri"/>
              </a:rPr>
              <a:t>10(address lines) </a:t>
            </a:r>
            <a:r>
              <a:rPr sz="2000" dirty="0">
                <a:latin typeface="Calibri"/>
                <a:cs typeface="Calibri"/>
              </a:rPr>
              <a:t>+ 1 </a:t>
            </a:r>
            <a:r>
              <a:rPr sz="2000" spc="-10" dirty="0">
                <a:latin typeface="Calibri"/>
                <a:cs typeface="Calibri"/>
              </a:rPr>
              <a:t>(data </a:t>
            </a:r>
            <a:r>
              <a:rPr sz="2000" spc="-5" dirty="0">
                <a:latin typeface="Calibri"/>
                <a:cs typeface="Calibri"/>
              </a:rPr>
              <a:t>line)+1(CS)+1(R/W)+2(Vcc,Gnd)=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15 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This design is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called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1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bit/chip organization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(more 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preferred</a:t>
            </a:r>
            <a:r>
              <a:rPr sz="20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5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3229" y="350265"/>
            <a:ext cx="47174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Memory </a:t>
            </a:r>
            <a:r>
              <a:rPr sz="3200" spc="-20" dirty="0"/>
              <a:t>Organization</a:t>
            </a:r>
            <a:r>
              <a:rPr sz="3200" spc="-5" dirty="0"/>
              <a:t> Issues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03072" y="1033017"/>
            <a:ext cx="8609330" cy="5100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alibri"/>
                <a:cs typeface="Calibri"/>
              </a:rPr>
              <a:t>A 16Mbit chip </a:t>
            </a:r>
            <a:r>
              <a:rPr sz="1900" spc="-10" dirty="0">
                <a:latin typeface="Calibri"/>
                <a:cs typeface="Calibri"/>
              </a:rPr>
              <a:t>can </a:t>
            </a:r>
            <a:r>
              <a:rPr sz="1900" spc="-5" dirty="0">
                <a:latin typeface="Calibri"/>
                <a:cs typeface="Calibri"/>
              </a:rPr>
              <a:t>be </a:t>
            </a:r>
            <a:r>
              <a:rPr sz="1900" spc="-20" dirty="0">
                <a:latin typeface="Calibri"/>
                <a:cs typeface="Calibri"/>
              </a:rPr>
              <a:t>organized </a:t>
            </a:r>
            <a:r>
              <a:rPr sz="1900" spc="-5" dirty="0">
                <a:latin typeface="Calibri"/>
                <a:cs typeface="Calibri"/>
              </a:rPr>
              <a:t>as </a:t>
            </a:r>
            <a:r>
              <a:rPr sz="1900" b="1" spc="-5" dirty="0">
                <a:solidFill>
                  <a:srgbClr val="006FC0"/>
                </a:solidFill>
                <a:latin typeface="Calibri"/>
                <a:cs typeface="Calibri"/>
              </a:rPr>
              <a:t>1M of 16 bit </a:t>
            </a:r>
            <a:r>
              <a:rPr sz="1900" b="1" spc="-10" dirty="0">
                <a:solidFill>
                  <a:srgbClr val="006FC0"/>
                </a:solidFill>
                <a:latin typeface="Calibri"/>
                <a:cs typeface="Calibri"/>
              </a:rPr>
              <a:t>words </a:t>
            </a:r>
            <a:r>
              <a:rPr sz="1600" spc="-10" dirty="0">
                <a:solidFill>
                  <a:srgbClr val="00AF50"/>
                </a:solidFill>
                <a:latin typeface="Calibri"/>
                <a:cs typeface="Calibri"/>
              </a:rPr>
              <a:t>(One </a:t>
            </a:r>
            <a:r>
              <a:rPr sz="1600" spc="-5" dirty="0">
                <a:solidFill>
                  <a:srgbClr val="00AF50"/>
                </a:solidFill>
                <a:latin typeface="Calibri"/>
                <a:cs typeface="Calibri"/>
              </a:rPr>
              <a:t>dimension Selection </a:t>
            </a:r>
            <a:r>
              <a:rPr sz="1600" spc="-10" dirty="0">
                <a:solidFill>
                  <a:srgbClr val="00AF50"/>
                </a:solidFill>
                <a:latin typeface="Calibri"/>
                <a:cs typeface="Calibri"/>
              </a:rPr>
              <a:t>method</a:t>
            </a:r>
            <a:r>
              <a:rPr sz="1600" spc="7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  <a:p>
            <a:pPr marL="390525">
              <a:lnSpc>
                <a:spcPct val="100000"/>
              </a:lnSpc>
            </a:pPr>
            <a:r>
              <a:rPr sz="1900" spc="-5" dirty="0">
                <a:latin typeface="Calibri"/>
                <a:cs typeface="Calibri"/>
              </a:rPr>
              <a:t>i.e. 1M x 16 = </a:t>
            </a:r>
            <a:r>
              <a:rPr sz="1900" dirty="0">
                <a:latin typeface="Calibri"/>
                <a:cs typeface="Calibri"/>
              </a:rPr>
              <a:t>2</a:t>
            </a:r>
            <a:r>
              <a:rPr sz="1875" baseline="26666" dirty="0">
                <a:latin typeface="Calibri"/>
                <a:cs typeface="Calibri"/>
              </a:rPr>
              <a:t>20 </a:t>
            </a:r>
            <a:r>
              <a:rPr sz="1900" spc="-5" dirty="0">
                <a:latin typeface="Calibri"/>
                <a:cs typeface="Calibri"/>
              </a:rPr>
              <a:t>x 16 (20 </a:t>
            </a:r>
            <a:r>
              <a:rPr sz="1900" spc="-10" dirty="0">
                <a:latin typeface="Calibri"/>
                <a:cs typeface="Calibri"/>
              </a:rPr>
              <a:t>address </a:t>
            </a:r>
            <a:r>
              <a:rPr sz="1900" spc="-5" dirty="0">
                <a:latin typeface="Calibri"/>
                <a:cs typeface="Calibri"/>
              </a:rPr>
              <a:t>lines+16 </a:t>
            </a:r>
            <a:r>
              <a:rPr sz="1900" spc="-15" dirty="0">
                <a:latin typeface="Calibri"/>
                <a:cs typeface="Calibri"/>
              </a:rPr>
              <a:t>data</a:t>
            </a:r>
            <a:r>
              <a:rPr sz="1900" spc="-12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lines)</a:t>
            </a:r>
            <a:endParaRPr sz="1900" dirty="0">
              <a:latin typeface="Calibri"/>
              <a:cs typeface="Calibri"/>
            </a:endParaRPr>
          </a:p>
          <a:p>
            <a:pPr marL="60833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800080"/>
                </a:solidFill>
                <a:latin typeface="Calibri"/>
                <a:cs typeface="Calibri"/>
              </a:rPr>
              <a:t>=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36 pins </a:t>
            </a:r>
            <a:r>
              <a:rPr sz="1800" spc="-10" dirty="0">
                <a:solidFill>
                  <a:srgbClr val="800080"/>
                </a:solidFill>
                <a:latin typeface="Calibri"/>
                <a:cs typeface="Calibri"/>
              </a:rPr>
              <a:t>require to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address </a:t>
            </a:r>
            <a:r>
              <a:rPr sz="1800" dirty="0">
                <a:solidFill>
                  <a:srgbClr val="800080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800080"/>
                </a:solidFill>
                <a:latin typeface="Calibri"/>
                <a:cs typeface="Calibri"/>
              </a:rPr>
              <a:t>data </a:t>
            </a:r>
            <a:r>
              <a:rPr sz="1800" dirty="0">
                <a:solidFill>
                  <a:srgbClr val="800080"/>
                </a:solidFill>
                <a:latin typeface="Calibri"/>
                <a:cs typeface="Calibri"/>
              </a:rPr>
              <a:t>+ 4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pins </a:t>
            </a:r>
            <a:r>
              <a:rPr sz="1800" spc="-45" dirty="0">
                <a:solidFill>
                  <a:srgbClr val="800080"/>
                </a:solidFill>
                <a:latin typeface="Calibri"/>
                <a:cs typeface="Calibri"/>
              </a:rPr>
              <a:t>(R/W,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CS, PS,</a:t>
            </a:r>
            <a:r>
              <a:rPr sz="1800" spc="165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800080"/>
                </a:solidFill>
                <a:latin typeface="Calibri"/>
                <a:cs typeface="Calibri"/>
              </a:rPr>
              <a:t>G)=</a:t>
            </a:r>
            <a:r>
              <a:rPr sz="1800" spc="5" dirty="0">
                <a:solidFill>
                  <a:srgbClr val="FF0000"/>
                </a:solidFill>
                <a:latin typeface="Calibri"/>
                <a:cs typeface="Calibri"/>
              </a:rPr>
              <a:t>40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alibri"/>
                <a:cs typeface="Calibri"/>
              </a:rPr>
              <a:t>It </a:t>
            </a:r>
            <a:r>
              <a:rPr sz="1900" spc="-10" dirty="0">
                <a:latin typeface="Calibri"/>
                <a:cs typeface="Calibri"/>
              </a:rPr>
              <a:t>can </a:t>
            </a:r>
            <a:r>
              <a:rPr sz="1900" spc="-5" dirty="0">
                <a:latin typeface="Calibri"/>
                <a:cs typeface="Calibri"/>
              </a:rPr>
              <a:t>be </a:t>
            </a:r>
            <a:r>
              <a:rPr sz="1900" spc="-20" dirty="0">
                <a:latin typeface="Calibri"/>
                <a:cs typeface="Calibri"/>
              </a:rPr>
              <a:t>organized </a:t>
            </a:r>
            <a:r>
              <a:rPr sz="1900" spc="-5" dirty="0">
                <a:latin typeface="Calibri"/>
                <a:cs typeface="Calibri"/>
              </a:rPr>
              <a:t>as </a:t>
            </a:r>
            <a:r>
              <a:rPr sz="1900" b="1" spc="-5" dirty="0">
                <a:solidFill>
                  <a:srgbClr val="006FC0"/>
                </a:solidFill>
                <a:latin typeface="Calibri"/>
                <a:cs typeface="Calibri"/>
              </a:rPr>
              <a:t>4K x 512 x 8 </a:t>
            </a:r>
            <a:r>
              <a:rPr sz="1600" spc="-30" dirty="0">
                <a:solidFill>
                  <a:srgbClr val="00AF50"/>
                </a:solidFill>
                <a:latin typeface="Calibri"/>
                <a:cs typeface="Calibri"/>
              </a:rPr>
              <a:t>(Two </a:t>
            </a:r>
            <a:r>
              <a:rPr sz="1600" spc="-5" dirty="0">
                <a:solidFill>
                  <a:srgbClr val="00AF50"/>
                </a:solidFill>
                <a:latin typeface="Calibri"/>
                <a:cs typeface="Calibri"/>
              </a:rPr>
              <a:t>and half dimension </a:t>
            </a:r>
            <a:r>
              <a:rPr sz="1600" spc="-10" dirty="0">
                <a:solidFill>
                  <a:srgbClr val="00AF50"/>
                </a:solidFill>
                <a:latin typeface="Calibri"/>
                <a:cs typeface="Calibri"/>
              </a:rPr>
              <a:t>Selection method</a:t>
            </a:r>
            <a:r>
              <a:rPr sz="1600" spc="19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  <a:p>
            <a:pPr marL="337185">
              <a:lnSpc>
                <a:spcPct val="100000"/>
              </a:lnSpc>
            </a:pPr>
            <a:r>
              <a:rPr sz="1900" spc="-5" dirty="0">
                <a:latin typeface="Calibri"/>
                <a:cs typeface="Calibri"/>
              </a:rPr>
              <a:t>i.e. 4k </a:t>
            </a:r>
            <a:r>
              <a:rPr sz="1900" spc="-20" dirty="0">
                <a:latin typeface="Calibri"/>
                <a:cs typeface="Calibri"/>
              </a:rPr>
              <a:t>rows </a:t>
            </a:r>
            <a:r>
              <a:rPr sz="1900" spc="-5" dirty="0">
                <a:latin typeface="Calibri"/>
                <a:cs typeface="Calibri"/>
              </a:rPr>
              <a:t>X 512 </a:t>
            </a:r>
            <a:r>
              <a:rPr sz="1900" spc="-10" dirty="0">
                <a:latin typeface="Calibri"/>
                <a:cs typeface="Calibri"/>
              </a:rPr>
              <a:t>columns </a:t>
            </a:r>
            <a:r>
              <a:rPr sz="1900" spc="-5" dirty="0">
                <a:latin typeface="Calibri"/>
                <a:cs typeface="Calibri"/>
              </a:rPr>
              <a:t>X 8(each </a:t>
            </a:r>
            <a:r>
              <a:rPr sz="1900" spc="-10" dirty="0">
                <a:latin typeface="Calibri"/>
                <a:cs typeface="Calibri"/>
              </a:rPr>
              <a:t>column contains </a:t>
            </a:r>
            <a:r>
              <a:rPr sz="1900" spc="-5" dirty="0">
                <a:latin typeface="Calibri"/>
                <a:cs typeface="Calibri"/>
              </a:rPr>
              <a:t>8</a:t>
            </a:r>
            <a:r>
              <a:rPr sz="1900" spc="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bits)</a:t>
            </a:r>
            <a:endParaRPr sz="1900" dirty="0">
              <a:latin typeface="Calibri"/>
              <a:cs typeface="Calibri"/>
            </a:endParaRPr>
          </a:p>
          <a:p>
            <a:pPr marL="390525">
              <a:lnSpc>
                <a:spcPct val="100000"/>
              </a:lnSpc>
            </a:pPr>
            <a:r>
              <a:rPr sz="1900" spc="-5" dirty="0">
                <a:latin typeface="Calibri"/>
                <a:cs typeface="Calibri"/>
              </a:rPr>
              <a:t>=(12+9) </a:t>
            </a:r>
            <a:r>
              <a:rPr sz="1900" spc="-10" dirty="0">
                <a:latin typeface="Calibri"/>
                <a:cs typeface="Calibri"/>
              </a:rPr>
              <a:t>address </a:t>
            </a:r>
            <a:r>
              <a:rPr sz="1900" spc="-5" dirty="0">
                <a:latin typeface="Calibri"/>
                <a:cs typeface="Calibri"/>
              </a:rPr>
              <a:t>lines+ 8 </a:t>
            </a:r>
            <a:r>
              <a:rPr sz="1900" spc="-15" dirty="0">
                <a:latin typeface="Calibri"/>
                <a:cs typeface="Calibri"/>
              </a:rPr>
              <a:t>data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lines</a:t>
            </a:r>
            <a:endParaRPr sz="1900" dirty="0">
              <a:latin typeface="Calibri"/>
              <a:cs typeface="Calibri"/>
            </a:endParaRPr>
          </a:p>
          <a:p>
            <a:pPr marL="5753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=29 pins </a:t>
            </a:r>
            <a:r>
              <a:rPr sz="1800" spc="-10" dirty="0">
                <a:solidFill>
                  <a:srgbClr val="800080"/>
                </a:solidFill>
                <a:latin typeface="Calibri"/>
                <a:cs typeface="Calibri"/>
              </a:rPr>
              <a:t>are required to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address </a:t>
            </a:r>
            <a:r>
              <a:rPr sz="1800" dirty="0">
                <a:solidFill>
                  <a:srgbClr val="8A3A79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8A3A79"/>
                </a:solidFill>
                <a:latin typeface="Calibri"/>
                <a:cs typeface="Calibri"/>
              </a:rPr>
              <a:t>data </a:t>
            </a:r>
            <a:r>
              <a:rPr sz="1800" dirty="0">
                <a:solidFill>
                  <a:srgbClr val="8A3A79"/>
                </a:solidFill>
                <a:latin typeface="Calibri"/>
                <a:cs typeface="Calibri"/>
              </a:rPr>
              <a:t>+ 4 </a:t>
            </a:r>
            <a:r>
              <a:rPr sz="1800" spc="-25" dirty="0">
                <a:solidFill>
                  <a:srgbClr val="8A3A79"/>
                </a:solidFill>
                <a:latin typeface="Calibri"/>
                <a:cs typeface="Calibri"/>
              </a:rPr>
              <a:t>pins</a:t>
            </a:r>
            <a:r>
              <a:rPr sz="1800" spc="-25" dirty="0">
                <a:solidFill>
                  <a:srgbClr val="800080"/>
                </a:solidFill>
                <a:latin typeface="Calibri"/>
                <a:cs typeface="Calibri"/>
              </a:rPr>
              <a:t>(R/W,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CS, PS,</a:t>
            </a:r>
            <a:r>
              <a:rPr sz="1800" spc="175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G)=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33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5" dirty="0">
                <a:latin typeface="Calibri"/>
                <a:cs typeface="Calibri"/>
              </a:rPr>
              <a:t>It </a:t>
            </a:r>
            <a:r>
              <a:rPr sz="1900" spc="-10" dirty="0">
                <a:latin typeface="Calibri"/>
                <a:cs typeface="Calibri"/>
              </a:rPr>
              <a:t>can </a:t>
            </a:r>
            <a:r>
              <a:rPr sz="1900" spc="-5" dirty="0">
                <a:latin typeface="Calibri"/>
                <a:cs typeface="Calibri"/>
              </a:rPr>
              <a:t>be </a:t>
            </a:r>
            <a:r>
              <a:rPr sz="1900" spc="-20" dirty="0">
                <a:latin typeface="Calibri"/>
                <a:cs typeface="Calibri"/>
              </a:rPr>
              <a:t>organized </a:t>
            </a:r>
            <a:r>
              <a:rPr sz="1900" spc="-5" dirty="0">
                <a:latin typeface="Calibri"/>
                <a:cs typeface="Calibri"/>
              </a:rPr>
              <a:t>as </a:t>
            </a:r>
            <a:r>
              <a:rPr sz="1900" b="1" spc="-5" dirty="0">
                <a:solidFill>
                  <a:srgbClr val="006FC0"/>
                </a:solidFill>
                <a:latin typeface="Calibri"/>
                <a:cs typeface="Calibri"/>
              </a:rPr>
              <a:t>2048 x 2048 x 4 </a:t>
            </a:r>
            <a:r>
              <a:rPr sz="1900" spc="-5" dirty="0">
                <a:latin typeface="Calibri"/>
                <a:cs typeface="Calibri"/>
              </a:rPr>
              <a:t>bit </a:t>
            </a:r>
            <a:r>
              <a:rPr sz="1900" spc="-25" dirty="0">
                <a:latin typeface="Calibri"/>
                <a:cs typeface="Calibri"/>
              </a:rPr>
              <a:t>array</a:t>
            </a:r>
            <a:r>
              <a:rPr sz="1600" spc="-25" dirty="0">
                <a:solidFill>
                  <a:srgbClr val="00AF50"/>
                </a:solidFill>
                <a:latin typeface="Calibri"/>
                <a:cs typeface="Calibri"/>
              </a:rPr>
              <a:t>(Two </a:t>
            </a:r>
            <a:r>
              <a:rPr sz="1600" spc="-5" dirty="0">
                <a:solidFill>
                  <a:srgbClr val="00AF50"/>
                </a:solidFill>
                <a:latin typeface="Calibri"/>
                <a:cs typeface="Calibri"/>
              </a:rPr>
              <a:t>and half dimension Selection </a:t>
            </a:r>
            <a:r>
              <a:rPr sz="1600" spc="-10" dirty="0">
                <a:solidFill>
                  <a:srgbClr val="00AF50"/>
                </a:solidFill>
                <a:latin typeface="Calibri"/>
                <a:cs typeface="Calibri"/>
              </a:rPr>
              <a:t>method</a:t>
            </a:r>
            <a:r>
              <a:rPr sz="1600" spc="24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  <a:p>
            <a:pPr marL="741045" lvl="1" indent="-350520">
              <a:lnSpc>
                <a:spcPct val="100000"/>
              </a:lnSpc>
              <a:buAutoNum type="alphaLcPeriod" startAt="5"/>
              <a:tabLst>
                <a:tab pos="741680" algn="l"/>
              </a:tabLst>
            </a:pPr>
            <a:r>
              <a:rPr sz="1900" spc="-5" dirty="0">
                <a:latin typeface="Calibri"/>
                <a:cs typeface="Calibri"/>
              </a:rPr>
              <a:t>2k </a:t>
            </a:r>
            <a:r>
              <a:rPr sz="1900" spc="-20" dirty="0">
                <a:latin typeface="Calibri"/>
                <a:cs typeface="Calibri"/>
              </a:rPr>
              <a:t>rows </a:t>
            </a:r>
            <a:r>
              <a:rPr sz="1900" spc="-5" dirty="0">
                <a:latin typeface="Calibri"/>
                <a:cs typeface="Calibri"/>
              </a:rPr>
              <a:t>X 2k </a:t>
            </a:r>
            <a:r>
              <a:rPr sz="1900" spc="-10" dirty="0">
                <a:latin typeface="Calibri"/>
                <a:cs typeface="Calibri"/>
              </a:rPr>
              <a:t>columns </a:t>
            </a:r>
            <a:r>
              <a:rPr sz="1900" spc="-5" dirty="0">
                <a:latin typeface="Calibri"/>
                <a:cs typeface="Calibri"/>
              </a:rPr>
              <a:t>X 4(each </a:t>
            </a:r>
            <a:r>
              <a:rPr sz="1900" spc="-10" dirty="0">
                <a:latin typeface="Calibri"/>
                <a:cs typeface="Calibri"/>
              </a:rPr>
              <a:t>column contains </a:t>
            </a:r>
            <a:r>
              <a:rPr sz="1900" spc="-5" dirty="0">
                <a:latin typeface="Calibri"/>
                <a:cs typeface="Calibri"/>
              </a:rPr>
              <a:t>4</a:t>
            </a:r>
            <a:r>
              <a:rPr sz="1900" spc="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bits)</a:t>
            </a:r>
            <a:endParaRPr sz="1900" dirty="0">
              <a:latin typeface="Calibri"/>
              <a:cs typeface="Calibri"/>
            </a:endParaRPr>
          </a:p>
          <a:p>
            <a:pPr marL="390525">
              <a:lnSpc>
                <a:spcPct val="100000"/>
              </a:lnSpc>
            </a:pPr>
            <a:r>
              <a:rPr sz="1900" spc="-5" dirty="0">
                <a:latin typeface="Calibri"/>
                <a:cs typeface="Calibri"/>
              </a:rPr>
              <a:t>=(11+11) </a:t>
            </a:r>
            <a:r>
              <a:rPr sz="1900" spc="-10" dirty="0">
                <a:latin typeface="Calibri"/>
                <a:cs typeface="Calibri"/>
              </a:rPr>
              <a:t>address </a:t>
            </a:r>
            <a:r>
              <a:rPr sz="1900" spc="-5" dirty="0">
                <a:latin typeface="Calibri"/>
                <a:cs typeface="Calibri"/>
              </a:rPr>
              <a:t>lines+ 4 </a:t>
            </a:r>
            <a:r>
              <a:rPr sz="1900" spc="-15" dirty="0">
                <a:latin typeface="Calibri"/>
                <a:cs typeface="Calibri"/>
              </a:rPr>
              <a:t>data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lines</a:t>
            </a:r>
            <a:endParaRPr sz="1900" dirty="0">
              <a:latin typeface="Calibri"/>
              <a:cs typeface="Calibri"/>
            </a:endParaRPr>
          </a:p>
          <a:p>
            <a:pPr marL="57531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800080"/>
                </a:solidFill>
                <a:latin typeface="Calibri"/>
                <a:cs typeface="Calibri"/>
              </a:rPr>
              <a:t>=26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pins </a:t>
            </a:r>
            <a:r>
              <a:rPr sz="1800" spc="-10" dirty="0">
                <a:solidFill>
                  <a:srgbClr val="800080"/>
                </a:solidFill>
                <a:latin typeface="Calibri"/>
                <a:cs typeface="Calibri"/>
              </a:rPr>
              <a:t>are required to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address </a:t>
            </a:r>
            <a:r>
              <a:rPr sz="1800" dirty="0">
                <a:solidFill>
                  <a:srgbClr val="8A3A79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8A3A79"/>
                </a:solidFill>
                <a:latin typeface="Calibri"/>
                <a:cs typeface="Calibri"/>
              </a:rPr>
              <a:t>data </a:t>
            </a:r>
            <a:r>
              <a:rPr sz="1800" dirty="0">
                <a:solidFill>
                  <a:srgbClr val="8A3A79"/>
                </a:solidFill>
                <a:latin typeface="Calibri"/>
                <a:cs typeface="Calibri"/>
              </a:rPr>
              <a:t>+ 4 </a:t>
            </a:r>
            <a:r>
              <a:rPr sz="1800" spc="-25" dirty="0">
                <a:solidFill>
                  <a:srgbClr val="8A3A79"/>
                </a:solidFill>
                <a:latin typeface="Calibri"/>
                <a:cs typeface="Calibri"/>
              </a:rPr>
              <a:t>pins</a:t>
            </a:r>
            <a:r>
              <a:rPr sz="1800" spc="-25" dirty="0">
                <a:solidFill>
                  <a:srgbClr val="800080"/>
                </a:solidFill>
                <a:latin typeface="Calibri"/>
                <a:cs typeface="Calibri"/>
              </a:rPr>
              <a:t>(R/W, </a:t>
            </a:r>
            <a:r>
              <a:rPr sz="1800" spc="-5" dirty="0">
                <a:solidFill>
                  <a:srgbClr val="800080"/>
                </a:solidFill>
                <a:latin typeface="Calibri"/>
                <a:cs typeface="Calibri"/>
              </a:rPr>
              <a:t>CS, PS, </a:t>
            </a:r>
            <a:r>
              <a:rPr sz="1800" dirty="0">
                <a:solidFill>
                  <a:srgbClr val="800080"/>
                </a:solidFill>
                <a:latin typeface="Calibri"/>
                <a:cs typeface="Calibri"/>
              </a:rPr>
              <a:t>G)=</a:t>
            </a:r>
            <a:r>
              <a:rPr sz="1800" spc="185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30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155700" lvl="2" indent="-228600">
              <a:lnSpc>
                <a:spcPct val="100000"/>
              </a:lnSpc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20" dirty="0">
                <a:solidFill>
                  <a:srgbClr val="800080"/>
                </a:solidFill>
                <a:latin typeface="Calibri"/>
                <a:cs typeface="Calibri"/>
              </a:rPr>
              <a:t>Row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address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and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column address can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be</a:t>
            </a:r>
            <a:r>
              <a:rPr sz="1900" spc="60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800080"/>
                </a:solidFill>
                <a:latin typeface="Calibri"/>
                <a:cs typeface="Calibri"/>
              </a:rPr>
              <a:t>multiplexed</a:t>
            </a:r>
            <a:endParaRPr sz="1900"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Same 11 lines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can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be utilised </a:t>
            </a:r>
            <a:r>
              <a:rPr sz="1900" spc="-20" dirty="0">
                <a:solidFill>
                  <a:srgbClr val="800080"/>
                </a:solidFill>
                <a:latin typeface="Calibri"/>
                <a:cs typeface="Calibri"/>
              </a:rPr>
              <a:t>for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representing </a:t>
            </a:r>
            <a:r>
              <a:rPr sz="1900" spc="-25" dirty="0">
                <a:solidFill>
                  <a:srgbClr val="800080"/>
                </a:solidFill>
                <a:latin typeface="Calibri"/>
                <a:cs typeface="Calibri"/>
              </a:rPr>
              <a:t>row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as well as</a:t>
            </a:r>
            <a:r>
              <a:rPr sz="1900" spc="150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columns</a:t>
            </a:r>
            <a:endParaRPr sz="1900"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11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pins </a:t>
            </a:r>
            <a:r>
              <a:rPr sz="1900" spc="-15" dirty="0">
                <a:solidFill>
                  <a:srgbClr val="800080"/>
                </a:solidFill>
                <a:latin typeface="Calibri"/>
                <a:cs typeface="Calibri"/>
              </a:rPr>
              <a:t>to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address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(2</a:t>
            </a:r>
            <a:r>
              <a:rPr sz="1875" spc="-7" baseline="26666" dirty="0">
                <a:solidFill>
                  <a:srgbClr val="800080"/>
                </a:solidFill>
                <a:latin typeface="Calibri"/>
                <a:cs typeface="Calibri"/>
              </a:rPr>
              <a:t>11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=2048) + 4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pins </a:t>
            </a:r>
            <a:r>
              <a:rPr sz="1900" spc="-20" dirty="0">
                <a:solidFill>
                  <a:srgbClr val="800080"/>
                </a:solidFill>
                <a:latin typeface="Calibri"/>
                <a:cs typeface="Calibri"/>
              </a:rPr>
              <a:t>for </a:t>
            </a:r>
            <a:r>
              <a:rPr sz="1900" spc="-15" dirty="0">
                <a:solidFill>
                  <a:srgbClr val="800080"/>
                </a:solidFill>
                <a:latin typeface="Calibri"/>
                <a:cs typeface="Calibri"/>
              </a:rPr>
              <a:t>data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output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+ 4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pins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=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19</a:t>
            </a:r>
            <a:r>
              <a:rPr sz="1900" spc="1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pins</a:t>
            </a:r>
            <a:endParaRPr sz="1900"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Adding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one more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pin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doubles </a:t>
            </a:r>
            <a:r>
              <a:rPr sz="1900" spc="-15" dirty="0">
                <a:solidFill>
                  <a:srgbClr val="800080"/>
                </a:solidFill>
                <a:latin typeface="Calibri"/>
                <a:cs typeface="Calibri"/>
              </a:rPr>
              <a:t>range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of </a:t>
            </a:r>
            <a:r>
              <a:rPr sz="1900" spc="-10" dirty="0">
                <a:solidFill>
                  <a:srgbClr val="800080"/>
                </a:solidFill>
                <a:latin typeface="Calibri"/>
                <a:cs typeface="Calibri"/>
              </a:rPr>
              <a:t>values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.(capacity increase 4</a:t>
            </a:r>
            <a:r>
              <a:rPr sz="1900" spc="140" dirty="0">
                <a:solidFill>
                  <a:srgbClr val="80008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800080"/>
                </a:solidFill>
                <a:latin typeface="Calibri"/>
                <a:cs typeface="Calibri"/>
              </a:rPr>
              <a:t>times)</a:t>
            </a:r>
            <a:endParaRPr sz="1900" dirty="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85" y="0"/>
            <a:ext cx="1812415" cy="84074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88259" y="6400800"/>
            <a:ext cx="8955741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Hope Foundation’s International </a:t>
            </a:r>
            <a:r>
              <a:rPr lang="en-US" sz="1200" dirty="0" smtClean="0"/>
              <a:t>Institute of Information Technology, </a:t>
            </a:r>
            <a:r>
              <a:rPr lang="en-US" sz="1200" dirty="0" smtClean="0"/>
              <a:t>I²IT, P-14 </a:t>
            </a:r>
            <a:r>
              <a:rPr lang="en-US" sz="1200" dirty="0" smtClean="0"/>
              <a:t>Rajiv Gandhi Infotech Park, Hinjawadi, </a:t>
            </a:r>
            <a:r>
              <a:rPr lang="en-US" sz="1200" dirty="0" smtClean="0"/>
              <a:t> MIDC Phase </a:t>
            </a:r>
            <a:r>
              <a:rPr lang="en-US" sz="1200" dirty="0" smtClean="0"/>
              <a:t>I, </a:t>
            </a:r>
          </a:p>
          <a:p>
            <a:pPr algn="ctr"/>
            <a:r>
              <a:rPr lang="en-US" sz="1200" dirty="0" smtClean="0"/>
              <a:t>Pune </a:t>
            </a:r>
            <a:r>
              <a:rPr lang="en-US" sz="1200" dirty="0" smtClean="0"/>
              <a:t>- 411 057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3"/>
              </a:rPr>
              <a:t>www.isquareit.edu.in</a:t>
            </a:r>
            <a:r>
              <a:rPr lang="en-US" sz="1200" dirty="0" smtClean="0"/>
              <a:t> | </a:t>
            </a:r>
            <a:r>
              <a:rPr lang="en-US" sz="1200" dirty="0" smtClean="0">
                <a:hlinkClick r:id="rId4"/>
              </a:rPr>
              <a:t>info@isquareit.edu.in</a:t>
            </a:r>
            <a:r>
              <a:rPr lang="en-US" sz="1200" dirty="0" smtClean="0"/>
              <a:t>  | Tel +9120 22933441 / 2 /3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3170</Words>
  <Application>Microsoft Office PowerPoint</Application>
  <PresentationFormat>On-screen Show (4:3)</PresentationFormat>
  <Paragraphs>365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Memory Organization </vt:lpstr>
      <vt:lpstr>UNIT-2: Internal memory organization</vt:lpstr>
      <vt:lpstr>Memory- Basic Concepts</vt:lpstr>
      <vt:lpstr>Semiconductor Memory Types</vt:lpstr>
      <vt:lpstr>Static RAM</vt:lpstr>
      <vt:lpstr>Memory Chip Organization One dimensional Selection method</vt:lpstr>
      <vt:lpstr>Two dimensional Selection method</vt:lpstr>
      <vt:lpstr>Organization of a 1K  1 Memory Chip  (Two dimensional Selection method )</vt:lpstr>
      <vt:lpstr>Memory Organization Issues</vt:lpstr>
      <vt:lpstr>16 Mbit DRAM Organization</vt:lpstr>
      <vt:lpstr>Synchronous DRAM (SDRAM)</vt:lpstr>
      <vt:lpstr>DDR SDRAM Read Timing</vt:lpstr>
      <vt:lpstr>External memory</vt:lpstr>
      <vt:lpstr>Disk Connection to the System Bus</vt:lpstr>
      <vt:lpstr>Data Organization on Disk</vt:lpstr>
      <vt:lpstr>Multi Zone Recording Disks</vt:lpstr>
      <vt:lpstr>Multiple Platters Tracks and Cylinders</vt:lpstr>
      <vt:lpstr>Capacity</vt:lpstr>
      <vt:lpstr>Computing Disk Capacity</vt:lpstr>
      <vt:lpstr>Computing Disk Capacity</vt:lpstr>
      <vt:lpstr>Disk Performance Parameters</vt:lpstr>
      <vt:lpstr>Performance Improvement in  Secondary Storage</vt:lpstr>
      <vt:lpstr>RAID</vt:lpstr>
      <vt:lpstr>Data Mapping in RAID 0</vt:lpstr>
      <vt:lpstr>RAID 1</vt:lpstr>
      <vt:lpstr>Data Mapping in RAID 2</vt:lpstr>
      <vt:lpstr>Data Mapping in RAID 3</vt:lpstr>
      <vt:lpstr>RAID 4</vt:lpstr>
      <vt:lpstr>RAID 5</vt:lpstr>
      <vt:lpstr>RAID 6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[Topics:  Internal memory, Semiconductor Memory Types,  RAM, ROM,  Memory Chip Organization, Memory  Module Organization,  Flash Memory</dc:title>
  <dc:creator>Meghana</dc:creator>
  <cp:lastModifiedBy>Vaidehi Banerjee</cp:lastModifiedBy>
  <cp:revision>6</cp:revision>
  <dcterms:created xsi:type="dcterms:W3CDTF">2018-07-26T04:56:38Z</dcterms:created>
  <dcterms:modified xsi:type="dcterms:W3CDTF">2018-12-26T14:46:51Z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2016-07-30T00:00:00Z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2018-07-26T00:00:00Z</vt:filetime>
  </property>
</Properties>
</file>