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sldIdLst>
    <p:sldId id="262" r:id="rId2"/>
    <p:sldId id="263" r:id="rId3"/>
    <p:sldId id="265" r:id="rId4"/>
    <p:sldId id="266" r:id="rId5"/>
    <p:sldId id="274" r:id="rId6"/>
    <p:sldId id="267" r:id="rId7"/>
    <p:sldId id="268" r:id="rId8"/>
    <p:sldId id="270" r:id="rId9"/>
    <p:sldId id="271" r:id="rId10"/>
    <p:sldId id="272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C0B4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34F4D-9426-466B-AF60-5BECB68D7414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B236E-22C7-4B40-8A7B-4419DD72E4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8133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B236E-22C7-4B40-8A7B-4419DD72E40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8334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F7310-C2E0-40DC-8CF1-CE682CD8A903}" type="datetime6">
              <a:rPr lang="en-US" smtClean="0"/>
              <a:pPr/>
              <a:t>December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3480-E08E-45F8-8334-67D739016B52}" type="datetime6">
              <a:rPr lang="en-US" smtClean="0"/>
              <a:pPr/>
              <a:t>December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2D88-91B2-4A77-98B2-D4568EE444B2}" type="datetime6">
              <a:rPr lang="en-US" smtClean="0"/>
              <a:pPr/>
              <a:t>December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CE7B4-1D5A-4E8B-B5F8-0CAC79AAFA76}" type="datetime6">
              <a:rPr lang="en-US" smtClean="0"/>
              <a:pPr/>
              <a:t>December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1BD1-4637-45E6-A396-34E9CA765626}" type="datetime6">
              <a:rPr lang="en-US" smtClean="0"/>
              <a:pPr/>
              <a:t>December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C380-F13A-4B2C-BC42-6BA46C919A0D}" type="datetime6">
              <a:rPr lang="en-US" smtClean="0"/>
              <a:pPr/>
              <a:t>December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6E4E-E2D0-42AD-B78A-A5994A66D36F}" type="datetime6">
              <a:rPr lang="en-US" smtClean="0"/>
              <a:pPr/>
              <a:t>December 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381B-B216-4ED7-9063-0251A5528800}" type="datetime6">
              <a:rPr lang="en-US" smtClean="0"/>
              <a:pPr/>
              <a:t>December 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DB7C-EB9B-416C-A048-2F3F9BE383E6}" type="datetime6">
              <a:rPr lang="en-US" smtClean="0"/>
              <a:pPr/>
              <a:t>December 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3383-9591-48A7-BB10-44692E09712B}" type="datetime6">
              <a:rPr lang="en-US" smtClean="0"/>
              <a:pPr/>
              <a:t>December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939C-1984-4687-A0AE-CC8E02AF7F95}" type="datetime6">
              <a:rPr lang="en-US" smtClean="0"/>
              <a:pPr/>
              <a:t>December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477C0-C6D1-4091-9EC2-3F3879FCC409}" type="datetime6">
              <a:rPr lang="en-US" smtClean="0"/>
              <a:pPr/>
              <a:t>December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5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42048" y="3913094"/>
            <a:ext cx="11725834" cy="1752600"/>
          </a:xfrm>
        </p:spPr>
        <p:txBody>
          <a:bodyPr>
            <a:normAutofit/>
          </a:bodyPr>
          <a:lstStyle/>
          <a:p>
            <a:r>
              <a:rPr lang="en-US" sz="2200" b="1" dirty="0" smtClean="0">
                <a:solidFill>
                  <a:schemeClr val="tx1"/>
                </a:solidFill>
                <a:latin typeface="Bookman Old Style" pitchFamily="18" charset="0"/>
              </a:rPr>
              <a:t>Hope Foundation’s International Institute of Information Technology, (I²IT).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Bookman Old Style" pitchFamily="18" charset="0"/>
                <a:hlinkClick r:id="rId4"/>
              </a:rPr>
              <a:t>www.isquareit.edu.in</a:t>
            </a:r>
            <a:endParaRPr lang="en-US" sz="2400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Bookman Old Style" pitchFamily="18" charset="0"/>
              </a:rPr>
              <a:t>Tel - +91 20 22933441</a:t>
            </a:r>
            <a:endParaRPr lang="en-IN" sz="24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pic>
        <p:nvPicPr>
          <p:cNvPr id="10" name="Picture 9" descr="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51229" y="551329"/>
            <a:ext cx="2410183" cy="2770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919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8259" y="6356353"/>
            <a:ext cx="11752729" cy="365125"/>
          </a:xfrm>
        </p:spPr>
        <p:txBody>
          <a:bodyPr/>
          <a:lstStyle/>
          <a:p>
            <a:r>
              <a:rPr lang="en-US" dirty="0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445124" y="220850"/>
            <a:ext cx="80899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IN" sz="4400" b="1" dirty="0">
                <a:latin typeface="Bookman Old Style" pitchFamily="18" charset="0"/>
                <a:ea typeface="+mj-ea"/>
                <a:cs typeface="+mj-cs"/>
              </a:rPr>
              <a:t>S</a:t>
            </a:r>
            <a:r>
              <a:rPr lang="en-IN" sz="4400" b="1" dirty="0" smtClean="0">
                <a:latin typeface="Bookman Old Style" pitchFamily="18" charset="0"/>
                <a:ea typeface="+mj-ea"/>
                <a:cs typeface="+mj-cs"/>
              </a:rPr>
              <a:t>egmented Model</a:t>
            </a:r>
            <a:endParaRPr lang="en-US" altLang="zh-TW" sz="4400" b="1" dirty="0"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215837" y="1847853"/>
            <a:ext cx="9697571" cy="4873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zh-TW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PMingLiU" pitchFamily="18" charset="-120"/>
            </a:endParaRP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805863" y="5734050"/>
            <a:ext cx="660400" cy="5207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EFCE3CC-184E-4158-93C8-76829D6678FF}" type="slidenum">
              <a:rPr lang="en-US"/>
              <a:pPr/>
              <a:t>10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409699" y="1425388"/>
            <a:ext cx="9697571" cy="4873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IN" sz="2400" b="1" dirty="0" smtClean="0">
              <a:latin typeface="Bookman Old Style" pitchFamily="18" charset="0"/>
              <a:ea typeface="PMingLiU" pitchFamily="18" charset="-120"/>
            </a:endParaRPr>
          </a:p>
          <a:p>
            <a:pPr marL="457200" indent="-457200" algn="just">
              <a:buAutoNum type="arabicPeriod"/>
            </a:pPr>
            <a:r>
              <a:rPr lang="en-IN" sz="2400" dirty="0" smtClean="0">
                <a:latin typeface="Bookman Old Style" pitchFamily="18" charset="0"/>
                <a:ea typeface="+mj-ea"/>
                <a:cs typeface="+mj-cs"/>
              </a:rPr>
              <a:t>A </a:t>
            </a:r>
            <a:r>
              <a:rPr lang="en-IN" sz="2400" dirty="0">
                <a:latin typeface="Bookman Old Style" pitchFamily="18" charset="0"/>
                <a:ea typeface="+mj-ea"/>
                <a:cs typeface="+mj-cs"/>
              </a:rPr>
              <a:t>segment </a:t>
            </a:r>
            <a:r>
              <a:rPr lang="en-IN" sz="2400" dirty="0" smtClean="0">
                <a:latin typeface="Bookman Old Style" pitchFamily="18" charset="0"/>
                <a:ea typeface="+mj-ea"/>
                <a:cs typeface="+mj-cs"/>
              </a:rPr>
              <a:t>selector  </a:t>
            </a:r>
            <a:r>
              <a:rPr lang="en-IN" sz="2400" dirty="0">
                <a:latin typeface="Bookman Old Style" pitchFamily="18" charset="0"/>
                <a:ea typeface="+mj-ea"/>
                <a:cs typeface="+mj-cs"/>
              </a:rPr>
              <a:t>is a 16-bit </a:t>
            </a:r>
            <a:r>
              <a:rPr lang="en-IN" sz="2400" dirty="0" smtClean="0">
                <a:latin typeface="Bookman Old Style" pitchFamily="18" charset="0"/>
                <a:ea typeface="+mj-ea"/>
                <a:cs typeface="+mj-cs"/>
              </a:rPr>
              <a:t>field.</a:t>
            </a:r>
          </a:p>
          <a:p>
            <a:pPr marL="457200" indent="-457200" algn="just">
              <a:buAutoNum type="arabicPeriod"/>
            </a:pPr>
            <a:endParaRPr lang="en-IN" sz="2400" dirty="0" smtClean="0">
              <a:latin typeface="Bookman Old Style" pitchFamily="18" charset="0"/>
              <a:ea typeface="+mj-ea"/>
              <a:cs typeface="+mj-cs"/>
            </a:endParaRPr>
          </a:p>
          <a:p>
            <a:pPr marL="457200" indent="-457200" algn="just">
              <a:buAutoNum type="arabicPeriod"/>
            </a:pPr>
            <a:r>
              <a:rPr lang="en-IN" sz="2400" dirty="0" smtClean="0">
                <a:latin typeface="Bookman Old Style" pitchFamily="18" charset="0"/>
                <a:ea typeface="+mj-ea"/>
                <a:cs typeface="+mj-cs"/>
              </a:rPr>
              <a:t>It is the identifier of the segment.</a:t>
            </a:r>
          </a:p>
          <a:p>
            <a:pPr marL="457200" indent="-457200" algn="just">
              <a:buAutoNum type="arabicPeriod"/>
            </a:pPr>
            <a:endParaRPr lang="en-IN" sz="2400" dirty="0">
              <a:latin typeface="Bookman Old Style" pitchFamily="18" charset="0"/>
              <a:ea typeface="+mj-ea"/>
              <a:cs typeface="+mj-cs"/>
            </a:endParaRPr>
          </a:p>
          <a:p>
            <a:pPr algn="just"/>
            <a:r>
              <a:rPr lang="en-IN" sz="2400" dirty="0">
                <a:latin typeface="Bookman Old Style" pitchFamily="18" charset="0"/>
                <a:ea typeface="+mj-ea"/>
                <a:cs typeface="+mj-cs"/>
              </a:rPr>
              <a:t>3</a:t>
            </a:r>
            <a:r>
              <a:rPr lang="en-IN" sz="2400" dirty="0" smtClean="0">
                <a:latin typeface="Bookman Old Style" pitchFamily="18" charset="0"/>
                <a:ea typeface="+mj-ea"/>
                <a:cs typeface="+mj-cs"/>
              </a:rPr>
              <a:t>. </a:t>
            </a:r>
            <a:r>
              <a:rPr lang="en-IN" sz="2400" dirty="0">
                <a:latin typeface="Bookman Old Style" pitchFamily="18" charset="0"/>
                <a:ea typeface="+mj-ea"/>
                <a:cs typeface="+mj-cs"/>
              </a:rPr>
              <a:t>An </a:t>
            </a:r>
            <a:r>
              <a:rPr lang="en-IN" sz="2400" dirty="0" smtClean="0">
                <a:latin typeface="Bookman Old Style" pitchFamily="18" charset="0"/>
                <a:ea typeface="+mj-ea"/>
                <a:cs typeface="+mj-cs"/>
              </a:rPr>
              <a:t>offset</a:t>
            </a:r>
            <a:r>
              <a:rPr lang="en-IN" sz="2400" dirty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IN" sz="2400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IN" sz="2400" dirty="0">
                <a:latin typeface="Bookman Old Style" pitchFamily="18" charset="0"/>
                <a:ea typeface="+mj-ea"/>
                <a:cs typeface="+mj-cs"/>
              </a:rPr>
              <a:t>is a 32-bit ordinal </a:t>
            </a:r>
            <a:r>
              <a:rPr lang="en-IN" sz="2400" dirty="0" smtClean="0">
                <a:latin typeface="Bookman Old Style" pitchFamily="18" charset="0"/>
                <a:ea typeface="+mj-ea"/>
                <a:cs typeface="+mj-cs"/>
              </a:rPr>
              <a:t>number.</a:t>
            </a:r>
          </a:p>
          <a:p>
            <a:pPr algn="just"/>
            <a:endParaRPr lang="en-IN" sz="2400" dirty="0" smtClean="0">
              <a:latin typeface="Bookman Old Style" pitchFamily="18" charset="0"/>
              <a:ea typeface="+mj-ea"/>
              <a:cs typeface="+mj-cs"/>
            </a:endParaRPr>
          </a:p>
          <a:p>
            <a:pPr algn="just"/>
            <a:r>
              <a:rPr lang="en-IN" sz="2400" dirty="0" smtClean="0">
                <a:latin typeface="Bookman Old Style" pitchFamily="18" charset="0"/>
                <a:ea typeface="+mj-ea"/>
                <a:cs typeface="+mj-cs"/>
              </a:rPr>
              <a:t>4. It maps to  the byte in the selected segment.</a:t>
            </a:r>
            <a:endParaRPr lang="en-IN" sz="2400" dirty="0"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67434" y="911349"/>
            <a:ext cx="9103659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000" b="1" dirty="0" smtClean="0">
                <a:latin typeface="Bookman Old Style" pitchFamily="18" charset="0"/>
              </a:rPr>
              <a:t>THANK YOU</a:t>
            </a:r>
          </a:p>
          <a:p>
            <a:pPr algn="ctr"/>
            <a:endParaRPr lang="en-IN" sz="2000" b="1" dirty="0" smtClean="0">
              <a:latin typeface="Bookman Old Style" pitchFamily="18" charset="0"/>
            </a:endParaRPr>
          </a:p>
          <a:p>
            <a:pPr algn="ctr"/>
            <a:r>
              <a:rPr lang="en-IN" sz="2000" b="1" dirty="0" smtClean="0">
                <a:latin typeface="Bookman Old Style" pitchFamily="18" charset="0"/>
              </a:rPr>
              <a:t>For further information please contact</a:t>
            </a:r>
          </a:p>
          <a:p>
            <a:pPr algn="ctr"/>
            <a:r>
              <a:rPr lang="en-IN" sz="2000" b="1" dirty="0" err="1" smtClean="0">
                <a:latin typeface="Bookman Old Style" pitchFamily="18" charset="0"/>
              </a:rPr>
              <a:t>Prof.</a:t>
            </a:r>
            <a:r>
              <a:rPr lang="en-IN" sz="2000" b="1" dirty="0" smtClean="0">
                <a:latin typeface="Bookman Old Style" pitchFamily="18" charset="0"/>
              </a:rPr>
              <a:t> Sandeep </a:t>
            </a:r>
            <a:r>
              <a:rPr lang="en-IN" sz="2000" b="1" dirty="0" err="1" smtClean="0">
                <a:latin typeface="Bookman Old Style" pitchFamily="18" charset="0"/>
              </a:rPr>
              <a:t>Patil</a:t>
            </a:r>
            <a:endParaRPr lang="en-IN" sz="2000" b="1" dirty="0" smtClean="0">
              <a:latin typeface="Bookman Old Style" pitchFamily="18" charset="0"/>
            </a:endParaRPr>
          </a:p>
          <a:p>
            <a:pPr algn="ctr"/>
            <a:endParaRPr lang="en-IN" sz="2000" b="1" dirty="0" smtClean="0">
              <a:latin typeface="Bookman Old Style" pitchFamily="18" charset="0"/>
            </a:endParaRPr>
          </a:p>
          <a:p>
            <a:pPr algn="ctr"/>
            <a:r>
              <a:rPr lang="en-IN" sz="2000" b="1" dirty="0" smtClean="0">
                <a:latin typeface="Bookman Old Style" pitchFamily="18" charset="0"/>
              </a:rPr>
              <a:t>Department of Computer Engineering</a:t>
            </a:r>
          </a:p>
          <a:p>
            <a:pPr algn="ctr"/>
            <a:r>
              <a:rPr lang="en-IN" sz="2000" b="1" dirty="0" smtClean="0">
                <a:latin typeface="Bookman Old Style" pitchFamily="18" charset="0"/>
              </a:rPr>
              <a:t>Hope Foundation’s International Institute of Information Technology, I²IT</a:t>
            </a:r>
          </a:p>
          <a:p>
            <a:pPr algn="ctr"/>
            <a:endParaRPr lang="en-IN" sz="2000" b="1" dirty="0" smtClean="0">
              <a:latin typeface="Bookman Old Style" pitchFamily="18" charset="0"/>
            </a:endParaRPr>
          </a:p>
          <a:p>
            <a:pPr algn="ctr"/>
            <a:r>
              <a:rPr lang="en-IN" sz="2000" b="1" dirty="0" smtClean="0">
                <a:latin typeface="Bookman Old Style" pitchFamily="18" charset="0"/>
              </a:rPr>
              <a:t>Hinjawadi, Pune – 411 057</a:t>
            </a:r>
          </a:p>
          <a:p>
            <a:pPr algn="ctr"/>
            <a:endParaRPr lang="en-IN" sz="2000" b="1" dirty="0" smtClean="0">
              <a:latin typeface="Bookman Old Style" pitchFamily="18" charset="0"/>
            </a:endParaRPr>
          </a:p>
          <a:p>
            <a:pPr algn="ctr"/>
            <a:r>
              <a:rPr lang="en-IN" sz="2000" b="1" dirty="0" smtClean="0">
                <a:latin typeface="Bookman Old Style" pitchFamily="18" charset="0"/>
              </a:rPr>
              <a:t>Phone - +91 20 22933441</a:t>
            </a:r>
          </a:p>
          <a:p>
            <a:pPr algn="ctr"/>
            <a:endParaRPr lang="en-IN" b="1" dirty="0" smtClean="0">
              <a:latin typeface="Bookman Old Style" pitchFamily="18" charset="0"/>
            </a:endParaRPr>
          </a:p>
          <a:p>
            <a:pPr algn="ctr"/>
            <a:r>
              <a:rPr lang="en-IN" sz="2400" b="1" dirty="0" smtClean="0">
                <a:solidFill>
                  <a:srgbClr val="FF0000"/>
                </a:solidFill>
                <a:latin typeface="Bookman Old Style" pitchFamily="18" charset="0"/>
                <a:hlinkClick r:id="rId2"/>
              </a:rPr>
              <a:t>www.isquareit.edu.in | prashantg@isquareit.edu.in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389" y="1751527"/>
            <a:ext cx="10972800" cy="361384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IN" sz="5400" b="1" dirty="0">
                <a:latin typeface="Bookman Old Style" pitchFamily="18" charset="0"/>
                <a:ea typeface="PMingLiU" pitchFamily="18" charset="-120"/>
              </a:rPr>
              <a:t>Memory Organization and </a:t>
            </a:r>
            <a:r>
              <a:rPr lang="en-IN" sz="5400" b="1" dirty="0" smtClean="0">
                <a:latin typeface="Bookman Old Style" pitchFamily="18" charset="0"/>
                <a:ea typeface="PMingLiU" pitchFamily="18" charset="-120"/>
              </a:rPr>
              <a:t>Segmentation in 80386 Microprocessor</a:t>
            </a:r>
          </a:p>
          <a:p>
            <a:pPr algn="ctr">
              <a:buNone/>
            </a:pPr>
            <a:r>
              <a:rPr lang="en-IN" sz="5400" b="1" dirty="0" smtClean="0">
                <a:latin typeface="Bookman Old Style" pitchFamily="18" charset="0"/>
                <a:ea typeface="PMingLiU" pitchFamily="18" charset="-120"/>
              </a:rPr>
              <a:t>An Overview</a:t>
            </a:r>
            <a:endParaRPr lang="en-IN" sz="5400" b="1" dirty="0">
              <a:latin typeface="Bookman Old Style" pitchFamily="18" charset="0"/>
              <a:ea typeface="PMingLiU" pitchFamily="18" charset="-12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8259" y="6356353"/>
            <a:ext cx="11752729" cy="365125"/>
          </a:xfrm>
        </p:spPr>
        <p:txBody>
          <a:bodyPr/>
          <a:lstStyle/>
          <a:p>
            <a:r>
              <a:rPr lang="en-US" dirty="0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8259" y="6356353"/>
            <a:ext cx="11752729" cy="365125"/>
          </a:xfrm>
        </p:spPr>
        <p:txBody>
          <a:bodyPr/>
          <a:lstStyle/>
          <a:p>
            <a:r>
              <a:rPr lang="en-US" dirty="0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632013"/>
            <a:ext cx="10972800" cy="549415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altLang="zh-TW" sz="5400" b="1" dirty="0" smtClean="0">
                <a:latin typeface="Bookman Old Style" pitchFamily="18" charset="0"/>
                <a:ea typeface="PMingLiU" pitchFamily="18" charset="-120"/>
              </a:rPr>
              <a:t>Outline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altLang="zh-TW" sz="3500" dirty="0" smtClean="0">
                <a:latin typeface="Bookman Old Style" pitchFamily="18" charset="0"/>
                <a:ea typeface="PMingLiU" pitchFamily="18" charset="-120"/>
              </a:rPr>
              <a:t>Introduction to Memory Organization </a:t>
            </a:r>
            <a:endParaRPr lang="en-IN" sz="3500" dirty="0">
              <a:latin typeface="Bookman Old Style" pitchFamily="18" charset="0"/>
              <a:ea typeface="PMingLiU" pitchFamily="18" charset="-120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IN" sz="3500" dirty="0" smtClean="0">
                <a:latin typeface="Bookman Old Style" pitchFamily="18" charset="0"/>
                <a:ea typeface="PMingLiU" pitchFamily="18" charset="-120"/>
              </a:rPr>
              <a:t>Model of memory organisation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altLang="zh-TW" sz="3500" dirty="0" smtClean="0">
                <a:latin typeface="Bookman Old Style" pitchFamily="18" charset="0"/>
                <a:ea typeface="PMingLiU" pitchFamily="18" charset="-120"/>
              </a:rPr>
              <a:t>Basic Design Issues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altLang="zh-TW" sz="3500" dirty="0" smtClean="0">
                <a:latin typeface="Bookman Old Style" pitchFamily="18" charset="0"/>
                <a:ea typeface="PMingLiU" pitchFamily="18" charset="-120"/>
              </a:rPr>
              <a:t>Challenges for Distributed System</a:t>
            </a:r>
          </a:p>
          <a:p>
            <a:pPr algn="ctr">
              <a:buNone/>
            </a:pPr>
            <a:endParaRPr lang="en-IN" altLang="zh-TW" sz="5400" dirty="0" smtClean="0">
              <a:latin typeface="Bookman Old Style" pitchFamily="18" charset="0"/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8259" y="6356353"/>
            <a:ext cx="11752729" cy="365125"/>
          </a:xfrm>
        </p:spPr>
        <p:txBody>
          <a:bodyPr/>
          <a:lstStyle/>
          <a:p>
            <a:r>
              <a:rPr lang="en-US" dirty="0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28160" y="2009104"/>
            <a:ext cx="10972800" cy="506460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IN" sz="2400" dirty="0">
              <a:latin typeface="Bookman Old Style" pitchFamily="18" charset="0"/>
            </a:endParaRPr>
          </a:p>
          <a:p>
            <a:pPr>
              <a:lnSpc>
                <a:spcPct val="90000"/>
              </a:lnSpc>
            </a:pPr>
            <a:r>
              <a:rPr lang="en-IN" sz="2400" dirty="0" smtClean="0">
                <a:latin typeface="Bookman Old Style" pitchFamily="18" charset="0"/>
              </a:rPr>
              <a:t>In 80386 Microprocessor , the physical memory is  </a:t>
            </a:r>
            <a:r>
              <a:rPr lang="en-IN" sz="2400" dirty="0">
                <a:latin typeface="Bookman Old Style" pitchFamily="18" charset="0"/>
              </a:rPr>
              <a:t>organized as a sequence </a:t>
            </a:r>
            <a:r>
              <a:rPr lang="en-IN" sz="2400" dirty="0" smtClean="0">
                <a:latin typeface="Bookman Old Style" pitchFamily="18" charset="0"/>
              </a:rPr>
              <a:t> bytes.</a:t>
            </a:r>
          </a:p>
          <a:p>
            <a:pPr>
              <a:lnSpc>
                <a:spcPct val="90000"/>
              </a:lnSpc>
            </a:pPr>
            <a:endParaRPr lang="en-IN" sz="2400" dirty="0" smtClean="0">
              <a:latin typeface="Bookman Old Style" pitchFamily="18" charset="0"/>
            </a:endParaRPr>
          </a:p>
          <a:p>
            <a:pPr>
              <a:lnSpc>
                <a:spcPct val="90000"/>
              </a:lnSpc>
            </a:pPr>
            <a:r>
              <a:rPr lang="en-IN" sz="2400" dirty="0" smtClean="0">
                <a:latin typeface="Bookman Old Style" pitchFamily="18" charset="0"/>
              </a:rPr>
              <a:t>A </a:t>
            </a:r>
            <a:r>
              <a:rPr lang="en-IN" sz="2400" dirty="0">
                <a:latin typeface="Bookman Old Style" pitchFamily="18" charset="0"/>
              </a:rPr>
              <a:t>unique </a:t>
            </a:r>
            <a:r>
              <a:rPr lang="en-IN" sz="2400" dirty="0" smtClean="0">
                <a:latin typeface="Bookman Old Style" pitchFamily="18" charset="0"/>
              </a:rPr>
              <a:t>address range is in between zero </a:t>
            </a:r>
            <a:r>
              <a:rPr lang="en-IN" sz="2400" dirty="0">
                <a:latin typeface="Bookman Old Style" pitchFamily="18" charset="0"/>
              </a:rPr>
              <a:t>to </a:t>
            </a:r>
            <a:r>
              <a:rPr lang="en-IN" sz="2400" dirty="0" smtClean="0">
                <a:latin typeface="Bookman Old Style" pitchFamily="18" charset="0"/>
              </a:rPr>
              <a:t>a maximum </a:t>
            </a:r>
            <a:r>
              <a:rPr lang="en-IN" sz="2400" dirty="0">
                <a:latin typeface="Bookman Old Style" pitchFamily="18" charset="0"/>
              </a:rPr>
              <a:t>of </a:t>
            </a:r>
            <a:r>
              <a:rPr lang="en-IN" sz="2400" dirty="0" smtClean="0">
                <a:latin typeface="Bookman Old Style" pitchFamily="18" charset="0"/>
              </a:rPr>
              <a:t>2^32-1 as shown in the following figure .</a:t>
            </a:r>
          </a:p>
          <a:p>
            <a:pPr>
              <a:lnSpc>
                <a:spcPct val="90000"/>
              </a:lnSpc>
            </a:pPr>
            <a:endParaRPr lang="en-IN" sz="2400" dirty="0" smtClean="0">
              <a:latin typeface="Bookman Old Style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IN" sz="2400" dirty="0">
              <a:latin typeface="Bookman Old Style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IN" sz="2400" dirty="0" smtClean="0">
                <a:latin typeface="Bookman Old Style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IN" sz="2400" dirty="0" smtClean="0">
                <a:latin typeface="Bookman Old Style" pitchFamily="18" charset="0"/>
              </a:rPr>
              <a:t>This can totally map 2^32 means 4 gigabytes physical address space.</a:t>
            </a:r>
            <a:endParaRPr lang="en-IN" sz="2400" dirty="0">
              <a:latin typeface="Bookman Old Style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51026" y="120671"/>
            <a:ext cx="995082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TW" sz="4400" b="1" dirty="0" smtClean="0">
                <a:latin typeface="Bookman Old Style" pitchFamily="18" charset="0"/>
                <a:ea typeface="+mj-ea"/>
                <a:cs typeface="+mj-cs"/>
              </a:rPr>
              <a:t>Introduction to Memory Organization </a:t>
            </a:r>
            <a:endParaRPr lang="en-IN" sz="4400" b="1" dirty="0" smtClean="0">
              <a:latin typeface="Bookman Old Style" pitchFamily="18" charset="0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lang="en-US" altLang="zh-TW" sz="4400" b="1" dirty="0" smtClean="0">
                <a:latin typeface="Bookman Old Style" pitchFamily="18" charset="0"/>
                <a:ea typeface="+mj-ea"/>
                <a:cs typeface="+mj-cs"/>
              </a:rPr>
              <a:t> </a:t>
            </a:r>
          </a:p>
          <a:p>
            <a:pPr algn="ctr">
              <a:spcBef>
                <a:spcPct val="0"/>
              </a:spcBef>
            </a:pPr>
            <a:endParaRPr lang="en-US" altLang="zh-TW" sz="4400" b="1" dirty="0" smtClean="0">
              <a:latin typeface="Bookman Old Style" pitchFamily="18" charset="0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endParaRPr lang="en-IN" sz="4400" b="1" dirty="0">
              <a:latin typeface="Bookman Old Style" pitchFamily="18" charset="0"/>
              <a:ea typeface="+mj-ea"/>
              <a:cs typeface="+mj-cs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08107384"/>
              </p:ext>
            </p:extLst>
          </p:nvPr>
        </p:nvGraphicFramePr>
        <p:xfrm>
          <a:off x="1812415" y="4467417"/>
          <a:ext cx="8128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0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2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.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.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.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.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800" dirty="0" smtClean="0">
                        <a:latin typeface="Bookman Old Style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latin typeface="Bookman Old Style" pitchFamily="18" charset="0"/>
                        </a:rPr>
                        <a:t>2^32-1</a:t>
                      </a:r>
                    </a:p>
                    <a:p>
                      <a:pPr algn="ctr"/>
                      <a:endParaRPr lang="en-IN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8259" y="6356353"/>
            <a:ext cx="11752729" cy="365125"/>
          </a:xfrm>
        </p:spPr>
        <p:txBody>
          <a:bodyPr/>
          <a:lstStyle/>
          <a:p>
            <a:r>
              <a:rPr lang="en-US" dirty="0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78223" y="1474308"/>
            <a:ext cx="10972800" cy="506460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IN" sz="2400" dirty="0">
              <a:latin typeface="Bookman Old Style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IN" sz="2400" dirty="0" smtClean="0">
                <a:latin typeface="Bookman Old Style" pitchFamily="18" charset="0"/>
              </a:rPr>
              <a:t>The 80386 programmer require no knowledge of this physical address space.</a:t>
            </a:r>
          </a:p>
          <a:p>
            <a:pPr algn="just">
              <a:lnSpc>
                <a:spcPct val="90000"/>
              </a:lnSpc>
            </a:pPr>
            <a:endParaRPr lang="en-IN" sz="2400" dirty="0" smtClean="0">
              <a:latin typeface="Bookman Old Style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IN" sz="2400" dirty="0" smtClean="0">
                <a:latin typeface="Bookman Old Style" pitchFamily="18" charset="0"/>
              </a:rPr>
              <a:t>He/she can develop the 80386 programs  without knowing how much physical memory is available, exactly where the 80386 program is located in the over all address space.    need  </a:t>
            </a:r>
            <a:r>
              <a:rPr lang="en-IN" sz="2400" dirty="0">
                <a:latin typeface="Bookman Old Style" pitchFamily="18" charset="0"/>
              </a:rPr>
              <a:t>can be written without knowledge of how </a:t>
            </a:r>
            <a:r>
              <a:rPr lang="en-IN" sz="2400" dirty="0" smtClean="0">
                <a:latin typeface="Bookman Old Style" pitchFamily="18" charset="0"/>
              </a:rPr>
              <a:t>much</a:t>
            </a:r>
          </a:p>
          <a:p>
            <a:pPr algn="just">
              <a:lnSpc>
                <a:spcPct val="90000"/>
              </a:lnSpc>
            </a:pPr>
            <a:endParaRPr lang="en-IN" sz="2400" dirty="0" smtClean="0">
              <a:latin typeface="Bookman Old Style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altLang="zh-TW" sz="2400" dirty="0">
                <a:latin typeface="Bookman Old Style" pitchFamily="18" charset="0"/>
              </a:rPr>
              <a:t>So the 80386 programs are independent of physical address space.</a:t>
            </a:r>
          </a:p>
          <a:p>
            <a:pPr algn="just">
              <a:lnSpc>
                <a:spcPct val="90000"/>
              </a:lnSpc>
            </a:pPr>
            <a:endParaRPr lang="en-IN" sz="2400" dirty="0">
              <a:latin typeface="Bookman Old Style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51026" y="120671"/>
            <a:ext cx="995082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TW" sz="4400" b="1" dirty="0" smtClean="0">
                <a:latin typeface="Bookman Old Style" pitchFamily="18" charset="0"/>
                <a:ea typeface="+mj-ea"/>
                <a:cs typeface="+mj-cs"/>
              </a:rPr>
              <a:t>80386  Programs</a:t>
            </a:r>
          </a:p>
          <a:p>
            <a:pPr algn="ctr">
              <a:spcBef>
                <a:spcPct val="0"/>
              </a:spcBef>
            </a:pPr>
            <a:endParaRPr lang="en-IN" sz="4400" b="1" dirty="0">
              <a:latin typeface="Bookman Old Style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604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8259" y="6356353"/>
            <a:ext cx="11752729" cy="365125"/>
          </a:xfrm>
        </p:spPr>
        <p:txBody>
          <a:bodyPr/>
          <a:lstStyle/>
          <a:p>
            <a:r>
              <a:rPr lang="en-US" dirty="0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882588" y="341873"/>
            <a:ext cx="9802906" cy="144658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TW" sz="5400" b="1" dirty="0" smtClean="0">
                <a:latin typeface="Bookman Old Style" pitchFamily="18" charset="0"/>
                <a:ea typeface="PMingLiU" pitchFamily="18" charset="-120"/>
                <a:cs typeface="+mn-cs"/>
              </a:rPr>
              <a:t/>
            </a:r>
            <a:br>
              <a:rPr lang="en-US" altLang="zh-TW" sz="5400" b="1" dirty="0" smtClean="0">
                <a:latin typeface="Bookman Old Style" pitchFamily="18" charset="0"/>
                <a:ea typeface="PMingLiU" pitchFamily="18" charset="-120"/>
                <a:cs typeface="+mn-cs"/>
              </a:rPr>
            </a:br>
            <a:r>
              <a:rPr lang="en-IN" b="1" dirty="0" smtClean="0">
                <a:latin typeface="Bookman Old Style" pitchFamily="18" charset="0"/>
                <a:ea typeface="PMingLiU" pitchFamily="18" charset="-120"/>
                <a:cs typeface="+mn-cs"/>
              </a:rPr>
              <a:t>Model of memory organisation</a:t>
            </a:r>
            <a:r>
              <a:rPr lang="en-US" altLang="zh-TW" b="1" dirty="0" smtClean="0">
                <a:latin typeface="Bookman Old Style" pitchFamily="18" charset="0"/>
                <a:ea typeface="PMingLiU" pitchFamily="18" charset="-120"/>
                <a:cs typeface="+mn-cs"/>
              </a:rPr>
              <a:t/>
            </a:r>
            <a:br>
              <a:rPr lang="en-US" altLang="zh-TW" b="1" dirty="0" smtClean="0">
                <a:latin typeface="Bookman Old Style" pitchFamily="18" charset="0"/>
                <a:ea typeface="PMingLiU" pitchFamily="18" charset="-120"/>
                <a:cs typeface="+mn-cs"/>
              </a:rPr>
            </a:br>
            <a:endParaRPr lang="en-US" altLang="zh-TW" b="1" dirty="0" smtClean="0">
              <a:latin typeface="Bookman Old Style" pitchFamily="18" charset="0"/>
              <a:ea typeface="PMingLiU" pitchFamily="18" charset="-120"/>
              <a:cs typeface="+mn-cs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85611" y="1788458"/>
            <a:ext cx="10792496" cy="4567895"/>
          </a:xfrm>
        </p:spPr>
        <p:txBody>
          <a:bodyPr>
            <a:noAutofit/>
          </a:bodyPr>
          <a:lstStyle/>
          <a:p>
            <a:pPr algn="just"/>
            <a:r>
              <a:rPr lang="en-IN" sz="2400" dirty="0" smtClean="0">
                <a:latin typeface="Bookman Old Style" pitchFamily="18" charset="0"/>
                <a:ea typeface="PMingLiU" pitchFamily="18" charset="-120"/>
              </a:rPr>
              <a:t>System Software designers provides the model of memory organisation for the applications programmers.</a:t>
            </a:r>
          </a:p>
          <a:p>
            <a:pPr algn="just"/>
            <a:endParaRPr lang="en-IN" sz="2400" dirty="0" smtClean="0">
              <a:latin typeface="Bookman Old Style" pitchFamily="18" charset="0"/>
              <a:ea typeface="PMingLiU" pitchFamily="18" charset="-120"/>
            </a:endParaRPr>
          </a:p>
          <a:p>
            <a:pPr algn="just"/>
            <a:r>
              <a:rPr lang="en-IN" sz="2400" dirty="0" smtClean="0">
                <a:latin typeface="Bookman Old Style" pitchFamily="18" charset="0"/>
                <a:ea typeface="PMingLiU" pitchFamily="18" charset="-120"/>
              </a:rPr>
              <a:t>Depending on the task, different models of memory organisation can be selected. </a:t>
            </a:r>
          </a:p>
          <a:p>
            <a:pPr algn="just"/>
            <a:endParaRPr lang="en-IN" sz="2400" dirty="0" smtClean="0">
              <a:latin typeface="Bookman Old Style" pitchFamily="18" charset="0"/>
              <a:ea typeface="PMingLiU" pitchFamily="18" charset="-120"/>
            </a:endParaRPr>
          </a:p>
          <a:p>
            <a:pPr algn="just"/>
            <a:r>
              <a:rPr lang="en-IN" sz="2400" dirty="0" smtClean="0">
                <a:latin typeface="Bookman Old Style" pitchFamily="18" charset="0"/>
                <a:ea typeface="PMingLiU" pitchFamily="18" charset="-120"/>
              </a:rPr>
              <a:t>There are two end types of the  </a:t>
            </a:r>
            <a:r>
              <a:rPr lang="en-IN" sz="2400" dirty="0">
                <a:latin typeface="Bookman Old Style" pitchFamily="18" charset="0"/>
                <a:ea typeface="PMingLiU" pitchFamily="18" charset="-120"/>
              </a:rPr>
              <a:t>model </a:t>
            </a:r>
            <a:r>
              <a:rPr lang="en-IN" sz="2400" dirty="0" smtClean="0">
                <a:latin typeface="Bookman Old Style" pitchFamily="18" charset="0"/>
                <a:ea typeface="PMingLiU" pitchFamily="18" charset="-120"/>
              </a:rPr>
              <a:t>of memory organization.</a:t>
            </a:r>
          </a:p>
          <a:p>
            <a:pPr lvl="1" algn="just"/>
            <a:r>
              <a:rPr lang="en-IN" altLang="zh-TW" sz="2400" dirty="0" smtClean="0">
                <a:latin typeface="Bookman Old Style" pitchFamily="18" charset="0"/>
                <a:ea typeface="PMingLiU" pitchFamily="18" charset="-120"/>
              </a:rPr>
              <a:t>Flat Model</a:t>
            </a:r>
          </a:p>
          <a:p>
            <a:pPr lvl="1" algn="just"/>
            <a:r>
              <a:rPr lang="en-IN" altLang="zh-TW" sz="2400" dirty="0" smtClean="0">
                <a:latin typeface="Bookman Old Style" pitchFamily="18" charset="0"/>
                <a:ea typeface="PMingLiU" pitchFamily="18" charset="-120"/>
              </a:rPr>
              <a:t>Segmented Model</a:t>
            </a:r>
            <a:endParaRPr lang="en-US" altLang="zh-TW" sz="2400" dirty="0">
              <a:latin typeface="Bookman Old Style" pitchFamily="18" charset="0"/>
              <a:ea typeface="PMingLiU" pitchFamily="18" charset="-120"/>
            </a:endParaRPr>
          </a:p>
          <a:p>
            <a:pPr algn="just" eaLnBrk="1" hangingPunct="1">
              <a:buFont typeface="Symbol" pitchFamily="18" charset="2"/>
              <a:buNone/>
            </a:pPr>
            <a:endParaRPr lang="zh-TW" altLang="en-US" sz="2400" dirty="0">
              <a:latin typeface="Bookman Old Style" pitchFamily="18" charset="0"/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8259" y="6356353"/>
            <a:ext cx="11752729" cy="365125"/>
          </a:xfrm>
        </p:spPr>
        <p:txBody>
          <a:bodyPr/>
          <a:lstStyle/>
          <a:p>
            <a:r>
              <a:rPr lang="en-US" dirty="0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909482" y="286870"/>
            <a:ext cx="9950824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zh-TW" b="1" dirty="0" smtClean="0">
                <a:latin typeface="Bookman Old Style" pitchFamily="18" charset="0"/>
                <a:ea typeface="PMingLiU" pitchFamily="18" charset="-120"/>
                <a:cs typeface="+mn-cs"/>
              </a:rPr>
              <a:t>Flat Model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290918" y="1506070"/>
            <a:ext cx="9350188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IN" sz="2400" dirty="0" smtClean="0">
                <a:latin typeface="Bookman Old Style" pitchFamily="18" charset="0"/>
              </a:rPr>
              <a:t>Organised as single array of 2^32 bytes ( 4 gigabytes)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IN" sz="2400" dirty="0" smtClean="0">
              <a:latin typeface="Bookman Old Style" pitchFamily="18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IN" sz="2400" dirty="0" smtClean="0">
                <a:latin typeface="Bookman Old Style" pitchFamily="18" charset="0"/>
              </a:rPr>
              <a:t>Much smaller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IN" sz="2400" dirty="0">
              <a:latin typeface="Bookman Old Style" pitchFamily="18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IN" sz="2400" dirty="0" smtClean="0">
                <a:latin typeface="Bookman Old Style" pitchFamily="18" charset="0"/>
              </a:rPr>
              <a:t>An ordinal pointer value is  </a:t>
            </a:r>
            <a:r>
              <a:rPr lang="en-IN" sz="2400" dirty="0">
                <a:latin typeface="Bookman Old Style" pitchFamily="18" charset="0"/>
              </a:rPr>
              <a:t>from 0 to </a:t>
            </a:r>
            <a:r>
              <a:rPr lang="en-IN" sz="2400" dirty="0" smtClean="0">
                <a:latin typeface="Bookman Old Style" pitchFamily="18" charset="0"/>
              </a:rPr>
              <a:t>232-1 to cover flat </a:t>
            </a:r>
            <a:r>
              <a:rPr lang="en-IN" sz="2400" dirty="0">
                <a:latin typeface="Bookman Old Style" pitchFamily="18" charset="0"/>
              </a:rPr>
              <a:t>address </a:t>
            </a:r>
            <a:r>
              <a:rPr lang="en-IN" sz="2400" dirty="0" smtClean="0">
                <a:latin typeface="Bookman Old Style" pitchFamily="18" charset="0"/>
              </a:rPr>
              <a:t>space</a:t>
            </a:r>
          </a:p>
          <a:p>
            <a:pPr>
              <a:spcBef>
                <a:spcPct val="20000"/>
              </a:spcBef>
              <a:defRPr/>
            </a:pPr>
            <a:endParaRPr lang="en-IN" sz="2400" dirty="0" smtClean="0">
              <a:latin typeface="Bookman Old Style" pitchFamily="18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IN" sz="2400" dirty="0" smtClean="0">
                <a:latin typeface="Bookman Old Style" pitchFamily="18" charset="0"/>
              </a:rPr>
              <a:t>Systems </a:t>
            </a:r>
            <a:r>
              <a:rPr lang="en-IN" sz="2400" dirty="0">
                <a:latin typeface="Bookman Old Style" pitchFamily="18" charset="0"/>
              </a:rPr>
              <a:t>software </a:t>
            </a:r>
            <a:r>
              <a:rPr lang="en-IN" sz="2400" dirty="0" smtClean="0">
                <a:latin typeface="Bookman Old Style" pitchFamily="18" charset="0"/>
              </a:rPr>
              <a:t>like </a:t>
            </a:r>
            <a:r>
              <a:rPr lang="en-IN" sz="2400" dirty="0">
                <a:latin typeface="Bookman Old Style" pitchFamily="18" charset="0"/>
              </a:rPr>
              <a:t>linkers, locators</a:t>
            </a:r>
            <a:r>
              <a:rPr lang="en-IN" sz="2400" dirty="0" smtClean="0">
                <a:latin typeface="Bookman Old Style" pitchFamily="18" charset="0"/>
              </a:rPr>
              <a:t>, binders</a:t>
            </a:r>
            <a:r>
              <a:rPr lang="en-IN" sz="2400" dirty="0">
                <a:latin typeface="Bookman Old Style" pitchFamily="18" charset="0"/>
              </a:rPr>
              <a:t>, </a:t>
            </a:r>
            <a:r>
              <a:rPr lang="en-IN" sz="2400" dirty="0" smtClean="0">
                <a:latin typeface="Bookman Old Style" pitchFamily="18" charset="0"/>
              </a:rPr>
              <a:t>loaders</a:t>
            </a:r>
            <a:r>
              <a:rPr lang="en-IN" sz="2400" dirty="0">
                <a:latin typeface="Bookman Old Style" pitchFamily="18" charset="0"/>
              </a:rPr>
              <a:t> r</a:t>
            </a:r>
            <a:r>
              <a:rPr lang="en-IN" sz="2400" dirty="0" smtClean="0">
                <a:latin typeface="Bookman Old Style" pitchFamily="18" charset="0"/>
              </a:rPr>
              <a:t>elocation of </a:t>
            </a:r>
            <a:r>
              <a:rPr lang="en-IN" sz="2400" dirty="0">
                <a:latin typeface="Bookman Old Style" pitchFamily="18" charset="0"/>
              </a:rPr>
              <a:t>separately-compiled modules</a:t>
            </a:r>
            <a:r>
              <a:rPr lang="en-IN" sz="2400" dirty="0" smtClean="0">
                <a:latin typeface="Bookman Old Style" pitchFamily="18" charset="0"/>
              </a:rPr>
              <a:t> </a:t>
            </a:r>
            <a:endParaRPr lang="en-IN" sz="2400" dirty="0">
              <a:latin typeface="Bookman Old Style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8259" y="6356353"/>
            <a:ext cx="11752729" cy="365125"/>
          </a:xfrm>
        </p:spPr>
        <p:txBody>
          <a:bodyPr/>
          <a:lstStyle/>
          <a:p>
            <a:r>
              <a:rPr lang="en-US" dirty="0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909482" y="286869"/>
            <a:ext cx="9950824" cy="1219201"/>
          </a:xfrm>
        </p:spPr>
        <p:txBody>
          <a:bodyPr>
            <a:noAutofit/>
          </a:bodyPr>
          <a:lstStyle/>
          <a:p>
            <a:r>
              <a:rPr lang="en-US" altLang="zh-TW" b="1" dirty="0" smtClean="0">
                <a:latin typeface="Bookman Old Style" pitchFamily="18" charset="0"/>
                <a:ea typeface="PMingLiU" pitchFamily="18" charset="-120"/>
                <a:cs typeface="+mn-cs"/>
              </a:rPr>
              <a:t>Segmented Model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474694" y="1403797"/>
            <a:ext cx="9834282" cy="4952555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IN" sz="2400" b="1" dirty="0" smtClean="0">
              <a:latin typeface="Bookman Old Style" pitchFamily="18" charset="0"/>
              <a:ea typeface="PMingLiU" pitchFamily="18" charset="-120"/>
            </a:endParaRPr>
          </a:p>
          <a:p>
            <a:pPr marL="457200" lvl="1" indent="0">
              <a:buNone/>
            </a:pPr>
            <a:endParaRPr lang="en-IN" sz="2400" b="1" dirty="0" smtClean="0">
              <a:latin typeface="Bookman Old Style" pitchFamily="18" charset="0"/>
              <a:ea typeface="PMingLiU" pitchFamily="18" charset="-120"/>
            </a:endParaRPr>
          </a:p>
          <a:p>
            <a:pPr algn="just"/>
            <a:r>
              <a:rPr lang="en-IN" sz="2400" dirty="0" smtClean="0">
                <a:latin typeface="Bookman Old Style" pitchFamily="18" charset="0"/>
                <a:ea typeface="PMingLiU" pitchFamily="18" charset="-120"/>
              </a:rPr>
              <a:t>The </a:t>
            </a:r>
            <a:r>
              <a:rPr lang="en-IN" sz="2400" dirty="0">
                <a:latin typeface="Bookman Old Style" pitchFamily="18" charset="0"/>
                <a:ea typeface="PMingLiU" pitchFamily="18" charset="-120"/>
              </a:rPr>
              <a:t>logical address space  of 246 bytes (64 terabytes) is mapped  onto the physical address space (up to </a:t>
            </a:r>
            <a:r>
              <a:rPr lang="en-IN" sz="2400" dirty="0" smtClean="0">
                <a:latin typeface="Bookman Old Style" pitchFamily="18" charset="0"/>
                <a:ea typeface="PMingLiU" pitchFamily="18" charset="-120"/>
              </a:rPr>
              <a:t>4 gigabytes).</a:t>
            </a:r>
          </a:p>
          <a:p>
            <a:pPr algn="just"/>
            <a:endParaRPr lang="en-IN" sz="2400" dirty="0">
              <a:latin typeface="Bookman Old Style" pitchFamily="18" charset="0"/>
              <a:ea typeface="PMingLiU" pitchFamily="18" charset="-120"/>
            </a:endParaRPr>
          </a:p>
          <a:p>
            <a:pPr algn="just"/>
            <a:r>
              <a:rPr lang="en-IN" sz="2400" dirty="0">
                <a:latin typeface="Bookman Old Style" pitchFamily="18" charset="0"/>
                <a:ea typeface="PMingLiU" pitchFamily="18" charset="-120"/>
              </a:rPr>
              <a:t>A segment is a unit of contiguous address space</a:t>
            </a:r>
            <a:r>
              <a:rPr lang="en-IN" sz="2400" dirty="0" smtClean="0">
                <a:latin typeface="Bookman Old Style" pitchFamily="18" charset="0"/>
                <a:ea typeface="PMingLiU" pitchFamily="18" charset="-120"/>
              </a:rPr>
              <a:t>.</a:t>
            </a:r>
          </a:p>
          <a:p>
            <a:pPr algn="just"/>
            <a:endParaRPr lang="en-IN" sz="2400" dirty="0">
              <a:latin typeface="Bookman Old Style" pitchFamily="18" charset="0"/>
              <a:ea typeface="PMingLiU" pitchFamily="18" charset="-120"/>
            </a:endParaRPr>
          </a:p>
          <a:p>
            <a:pPr algn="just"/>
            <a:r>
              <a:rPr lang="en-IN" sz="2400" dirty="0" smtClean="0">
                <a:latin typeface="Bookman Old Style" pitchFamily="18" charset="0"/>
                <a:ea typeface="PMingLiU" pitchFamily="18" charset="-120"/>
              </a:rPr>
              <a:t> </a:t>
            </a:r>
            <a:r>
              <a:rPr lang="en-IN" sz="2400" dirty="0">
                <a:latin typeface="Bookman Old Style" pitchFamily="18" charset="0"/>
                <a:ea typeface="PMingLiU" pitchFamily="18" charset="-120"/>
              </a:rPr>
              <a:t>Segment sizes may range from one byte up to a maximum of 232 bytes (4 gigabytes).</a:t>
            </a:r>
          </a:p>
          <a:p>
            <a:endParaRPr lang="en-IN" sz="5100" dirty="0" smtClean="0">
              <a:latin typeface="Bookman Old Style" pitchFamily="18" charset="0"/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8259" y="6356353"/>
            <a:ext cx="11752729" cy="365125"/>
          </a:xfrm>
        </p:spPr>
        <p:txBody>
          <a:bodyPr/>
          <a:lstStyle/>
          <a:p>
            <a:r>
              <a:rPr lang="en-US" dirty="0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445124" y="220850"/>
            <a:ext cx="80899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Segmented Model </a:t>
            </a:r>
            <a:endParaRPr kumimoji="0" lang="en-US" altLang="zh-TW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409699" y="1425388"/>
            <a:ext cx="9697571" cy="48736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IN" sz="2400" dirty="0">
                <a:latin typeface="Bookman Old Style" pitchFamily="18" charset="0"/>
                <a:ea typeface="+mj-ea"/>
                <a:cs typeface="+mj-cs"/>
              </a:rPr>
              <a:t>A </a:t>
            </a:r>
            <a:r>
              <a:rPr lang="en-IN" sz="2400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IN" sz="2400" dirty="0">
                <a:latin typeface="Bookman Old Style" pitchFamily="18" charset="0"/>
                <a:ea typeface="+mj-ea"/>
                <a:cs typeface="+mj-cs"/>
              </a:rPr>
              <a:t>pointer in this address space </a:t>
            </a:r>
            <a:r>
              <a:rPr lang="en-IN" sz="2400" dirty="0" smtClean="0">
                <a:latin typeface="Bookman Old Style" pitchFamily="18" charset="0"/>
                <a:ea typeface="+mj-ea"/>
                <a:cs typeface="+mj-cs"/>
              </a:rPr>
              <a:t> has  </a:t>
            </a:r>
            <a:r>
              <a:rPr lang="en-IN" sz="2400" dirty="0">
                <a:latin typeface="Bookman Old Style" pitchFamily="18" charset="0"/>
                <a:ea typeface="+mj-ea"/>
                <a:cs typeface="+mj-cs"/>
              </a:rPr>
              <a:t>two parts </a:t>
            </a:r>
            <a:r>
              <a:rPr lang="en-IN" sz="2400" dirty="0" smtClean="0">
                <a:latin typeface="Bookman Old Style" pitchFamily="18" charset="0"/>
                <a:ea typeface="+mj-ea"/>
                <a:cs typeface="+mj-cs"/>
              </a:rPr>
              <a:t>as shown in the following </a:t>
            </a:r>
            <a:r>
              <a:rPr lang="en-IN" sz="2400" smtClean="0">
                <a:latin typeface="Bookman Old Style" pitchFamily="18" charset="0"/>
                <a:ea typeface="+mj-ea"/>
                <a:cs typeface="+mj-cs"/>
              </a:rPr>
              <a:t>figure</a:t>
            </a:r>
            <a:r>
              <a:rPr lang="en-IN" sz="1400" smtClean="0">
                <a:latin typeface="Bookman Old Style" pitchFamily="18" charset="0"/>
                <a:ea typeface="+mj-ea"/>
                <a:cs typeface="+mj-cs"/>
              </a:rPr>
              <a:t>.         ( </a:t>
            </a:r>
            <a:r>
              <a:rPr lang="en-IN" sz="1400" dirty="0">
                <a:latin typeface="Bookman Old Style" pitchFamily="18" charset="0"/>
                <a:ea typeface="+mj-ea"/>
                <a:cs typeface="+mj-cs"/>
              </a:rPr>
              <a:t>Source: INTEL 80386 PROGRAMMER'S REFERENCE MANUAL 1986)</a:t>
            </a:r>
          </a:p>
          <a:p>
            <a:endParaRPr lang="en-IN" sz="2400" dirty="0">
              <a:latin typeface="Bookman Old Style" pitchFamily="18" charset="0"/>
              <a:ea typeface="+mj-ea"/>
              <a:cs typeface="+mj-cs"/>
            </a:endParaRPr>
          </a:p>
          <a:p>
            <a:endParaRPr lang="en-IN" sz="2400" dirty="0" smtClean="0">
              <a:latin typeface="Bookman Old Style" pitchFamily="18" charset="0"/>
              <a:ea typeface="+mj-ea"/>
              <a:cs typeface="+mj-cs"/>
            </a:endParaRPr>
          </a:p>
          <a:p>
            <a:endParaRPr lang="en-IN" sz="2400" dirty="0">
              <a:latin typeface="Bookman Old Style" pitchFamily="18" charset="0"/>
              <a:ea typeface="+mj-ea"/>
              <a:cs typeface="+mj-cs"/>
            </a:endParaRPr>
          </a:p>
          <a:p>
            <a:endParaRPr lang="en-IN" sz="2400" dirty="0" smtClean="0">
              <a:latin typeface="Bookman Old Style" pitchFamily="18" charset="0"/>
              <a:ea typeface="+mj-ea"/>
              <a:cs typeface="+mj-cs"/>
            </a:endParaRPr>
          </a:p>
          <a:p>
            <a:endParaRPr lang="en-IN" sz="2400" dirty="0"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805863" y="5734050"/>
            <a:ext cx="660400" cy="5207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EFCE3CC-184E-4158-93C8-76829D6678FF}" type="slidenum">
              <a:rPr lang="en-US"/>
              <a:pPr/>
              <a:t>9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0350" y="2986660"/>
            <a:ext cx="6059103" cy="2455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812</TotalTime>
  <Words>789</Words>
  <Application>Microsoft Office PowerPoint</Application>
  <PresentationFormat>Custom</PresentationFormat>
  <Paragraphs>104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 Model of memory organisation </vt:lpstr>
      <vt:lpstr>Flat Model </vt:lpstr>
      <vt:lpstr>Segmented Model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Skills</dc:title>
  <dc:creator>Vaidehi Banerjee</dc:creator>
  <cp:lastModifiedBy>sashikalam</cp:lastModifiedBy>
  <cp:revision>80</cp:revision>
  <dcterms:created xsi:type="dcterms:W3CDTF">2014-07-03T09:03:08Z</dcterms:created>
  <dcterms:modified xsi:type="dcterms:W3CDTF">2018-12-14T09:47:27Z</dcterms:modified>
</cp:coreProperties>
</file>