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5" autoAdjust="0"/>
    <p:restoredTop sz="94660"/>
  </p:normalViewPr>
  <p:slideViewPr>
    <p:cSldViewPr>
      <p:cViewPr varScale="1">
        <p:scale>
          <a:sx n="64" d="100"/>
          <a:sy n="64" d="100"/>
        </p:scale>
        <p:origin x="-16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8F4D5F-60DF-438D-AEBE-B131162B6E1B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5CB983-DCC9-449C-94BB-D02118AF4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as.upenn.edu/~bhusnur4/cit596_spring2014/PNP.ppt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quareit.edu.in/" TargetMode="External"/><Relationship Id="rId2" Type="http://schemas.openxmlformats.org/officeDocument/2006/relationships/hyperlink" Target="mailto:manjushaa@isquareit.edu.i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isquareit.edu.i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752600"/>
            <a:ext cx="6172200" cy="1295400"/>
          </a:xfrm>
        </p:spPr>
        <p:txBody>
          <a:bodyPr>
            <a:normAutofit/>
          </a:bodyPr>
          <a:lstStyle/>
          <a:p>
            <a:r>
              <a:rPr lang="en-US" sz="5400" i="1" dirty="0" smtClean="0">
                <a:solidFill>
                  <a:srgbClr val="FF0000"/>
                </a:solidFill>
                <a:latin typeface="Algerian" pitchFamily="82" charset="0"/>
              </a:rPr>
              <a:t>    NP-COMPLETE</a:t>
            </a:r>
            <a:endParaRPr lang="en-US" sz="5400" i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2200" y="3048000"/>
            <a:ext cx="5867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Prof. </a:t>
            </a:r>
            <a:r>
              <a:rPr lang="en-US" sz="24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Manjusha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Amritkar</a:t>
            </a: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Assistant Professor</a:t>
            </a:r>
            <a:b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Department of Information Technology</a:t>
            </a:r>
            <a:b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alt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</a:rPr>
              <a:t>Hope Foundation’s</a:t>
            </a:r>
            <a:br>
              <a:rPr lang="en-US" alt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</a:rPr>
            </a:br>
            <a:r>
              <a:rPr lang="en-US" alt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</a:rPr>
              <a:t>International Institute of Information Technology, I²IT</a:t>
            </a:r>
            <a:br>
              <a:rPr lang="en-US" alt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</a:rPr>
            </a:br>
            <a:r>
              <a:rPr lang="en-US" alt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</a:rPr>
              <a:t>www.isquareit.edu.in</a:t>
            </a:r>
            <a:br>
              <a:rPr lang="en-US" alt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</a:rPr>
            </a:br>
            <a:endParaRPr lang="en-US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81000"/>
            <a:ext cx="323822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 vert="horz" anchor="b"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Time Measurement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848600" cy="5254752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Let A be an algorithm and x be an input to it.</a:t>
            </a:r>
          </a:p>
          <a:p>
            <a:pPr algn="just"/>
            <a:r>
              <a:rPr lang="en-US" dirty="0" smtClean="0"/>
              <a:t>Let TA(x) denote the number of steps of the algorithm on input x. </a:t>
            </a:r>
          </a:p>
          <a:p>
            <a:pPr algn="just"/>
            <a:r>
              <a:rPr lang="en-US" dirty="0" smtClean="0"/>
              <a:t>Let TA(n) denote the maximum of TA(x) over all inputs x of size n. </a:t>
            </a:r>
          </a:p>
          <a:p>
            <a:pPr algn="just"/>
            <a:r>
              <a:rPr lang="en-US" dirty="0" smtClean="0"/>
              <a:t>We will use TA(n) to quantify the time taken by algorithm A to solve a problem on different input sizes. </a:t>
            </a:r>
          </a:p>
          <a:p>
            <a:pPr algn="just"/>
            <a:r>
              <a:rPr lang="en-US" dirty="0" smtClean="0"/>
              <a:t>For example, an algorithm A that adds two n bit numbers using school method has TA(n) = O(n). </a:t>
            </a:r>
          </a:p>
          <a:p>
            <a:pPr algn="just"/>
            <a:r>
              <a:rPr lang="en-US" dirty="0" smtClean="0"/>
              <a:t>An algorithm B that multiplies two n bits numbers using school method has TA(n) =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 vert="horz" anchor="b"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Quantifying Easy-to-compute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848600" cy="525475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problems of adding and multiplying are definitely easy.</a:t>
            </a:r>
          </a:p>
          <a:p>
            <a:pPr algn="just"/>
            <a:r>
              <a:rPr lang="en-US" dirty="0" smtClean="0"/>
              <a:t>Also, if a problem is easy, and another problem can be solved in time n · T(n) where T(n) is the time complexity of the easy problem, then the new problem is also easy.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This leads to the following definition: </a:t>
            </a:r>
          </a:p>
          <a:p>
            <a:pPr algn="just">
              <a:buNone/>
            </a:pPr>
            <a:endParaRPr lang="en-US" dirty="0" smtClean="0"/>
          </a:p>
          <a:p>
            <a:pPr lvl="1" algn="just">
              <a:buNone/>
            </a:pPr>
            <a:r>
              <a:rPr lang="en-US" dirty="0" smtClean="0"/>
              <a:t>	A problem is efficiently solvable if its time complexity is n O(1) . Such problems are also </a:t>
            </a:r>
            <a:r>
              <a:rPr lang="en-US" b="1" dirty="0" smtClean="0">
                <a:solidFill>
                  <a:srgbClr val="FF0000"/>
                </a:solidFill>
              </a:rPr>
              <a:t>called      polynomial-time problems.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b"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The Class P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class P contains all efficiently solvable problems.</a:t>
            </a:r>
          </a:p>
          <a:p>
            <a:endParaRPr lang="en-US" dirty="0" smtClean="0"/>
          </a:p>
          <a:p>
            <a:r>
              <a:rPr lang="en-US" dirty="0" smtClean="0"/>
              <a:t>Specifically, they are the problems that can be solved in time O(n </a:t>
            </a:r>
            <a:r>
              <a:rPr lang="en-US" baseline="30000" dirty="0" smtClean="0"/>
              <a:t>k</a:t>
            </a:r>
            <a:r>
              <a:rPr lang="en-US" dirty="0" smtClean="0"/>
              <a:t>) for some constant k, where n is the size of input to the problem.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 vert="horz" anchor="b"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The Class NP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924800" cy="5486400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NP = Non-Deterministic polynomial time</a:t>
            </a:r>
          </a:p>
          <a:p>
            <a:endParaRPr lang="en-US" b="1" dirty="0" smtClean="0"/>
          </a:p>
          <a:p>
            <a:r>
              <a:rPr lang="en-US" dirty="0" smtClean="0"/>
              <a:t>The class NP contains  those problems that are “verifiable” in polynomial time.</a:t>
            </a:r>
          </a:p>
          <a:p>
            <a:endParaRPr lang="en-US" dirty="0" smtClean="0"/>
          </a:p>
          <a:p>
            <a:r>
              <a:rPr lang="en-US" dirty="0" err="1" smtClean="0"/>
              <a:t>e.g</a:t>
            </a:r>
            <a:r>
              <a:rPr lang="en-US" dirty="0" smtClean="0"/>
              <a:t>  1. Hamiltonian cycle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Hamiltonian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Determining whether a directed graph has a Hamiltonian cycle does not have a polynomial time algorithm (yet!)</a:t>
            </a:r>
          </a:p>
          <a:p>
            <a:endParaRPr lang="en-US" dirty="0" smtClean="0"/>
          </a:p>
          <a:p>
            <a:r>
              <a:rPr lang="en-US" dirty="0" smtClean="0"/>
              <a:t>However if someone was to give you a sequence of vertices, determining whether or not that sequence forms a Hamiltonian cycle can be done in polynomial time</a:t>
            </a:r>
          </a:p>
          <a:p>
            <a:endParaRPr lang="en-US" dirty="0" smtClean="0"/>
          </a:p>
          <a:p>
            <a:r>
              <a:rPr lang="en-US" dirty="0" smtClean="0"/>
              <a:t>Therefore Hamiltonian cycles are in NP</a:t>
            </a:r>
          </a:p>
          <a:p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510235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boolean</a:t>
            </a:r>
            <a:r>
              <a:rPr lang="en-US" dirty="0"/>
              <a:t> formula is </a:t>
            </a:r>
            <a:r>
              <a:rPr lang="en-US" b="1" i="1" dirty="0" err="1"/>
              <a:t>satisfiable</a:t>
            </a:r>
            <a:r>
              <a:rPr lang="en-US" b="1" i="1" dirty="0"/>
              <a:t> </a:t>
            </a:r>
            <a:r>
              <a:rPr lang="en-US" dirty="0"/>
              <a:t>if there exists</a:t>
            </a:r>
          </a:p>
          <a:p>
            <a:pPr marL="0" indent="0">
              <a:buNone/>
            </a:pPr>
            <a:r>
              <a:rPr lang="en-US" dirty="0"/>
              <a:t>some assignment of the values 0 and 1 to its variables that causes it to evaluate</a:t>
            </a:r>
          </a:p>
          <a:p>
            <a:pPr marL="0" indent="0">
              <a:buNone/>
            </a:pPr>
            <a:r>
              <a:rPr lang="en-US" dirty="0"/>
              <a:t>to 1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CNF – Conjunctive Normal Form. </a:t>
            </a:r>
            <a:r>
              <a:rPr lang="en-US" dirty="0" err="1" smtClean="0"/>
              <a:t>ANDing</a:t>
            </a:r>
            <a:r>
              <a:rPr lang="en-US" dirty="0" smtClean="0"/>
              <a:t> of clauses of ORs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7686" y="5257798"/>
            <a:ext cx="6528196" cy="381001"/>
          </a:xfrm>
          <a:prstGeom prst="rect">
            <a:avLst/>
          </a:prstGeom>
        </p:spPr>
      </p:pic>
      <p:pic>
        <p:nvPicPr>
          <p:cNvPr id="5" name="Picture 4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2-CNF 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Each or operation has two arguments that are either variables or negation of variables</a:t>
            </a:r>
          </a:p>
          <a:p>
            <a:r>
              <a:rPr lang="en-US" dirty="0" smtClean="0"/>
              <a:t>The problem in 2 CNF SAT is to find true/false(0 or 1) assignments to the variables in order to make the entire formula true.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Any of the OR clauses can be converted to implication clauses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00200" y="5410200"/>
            <a:ext cx="5410200" cy="461665"/>
          </a:xfrm>
          <a:prstGeom prst="rect">
            <a:avLst/>
          </a:prstGeom>
          <a:solidFill>
            <a:srgbClr val="6699FF"/>
          </a:solidFill>
          <a:ln>
            <a:noFill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(</a:t>
            </a:r>
            <a:r>
              <a:rPr lang="en-US" altLang="en-US" dirty="0" err="1">
                <a:sym typeface="Symbol" pitchFamily="18" charset="2"/>
              </a:rPr>
              <a:t>xy</a:t>
            </a:r>
            <a:r>
              <a:rPr lang="en-US" altLang="en-US" dirty="0">
                <a:sym typeface="Symbol" pitchFamily="18" charset="2"/>
              </a:rPr>
              <a:t>)(</a:t>
            </a:r>
            <a:r>
              <a:rPr lang="en-US" altLang="en-US" dirty="0" err="1">
                <a:sym typeface="Symbol" pitchFamily="18" charset="2"/>
              </a:rPr>
              <a:t>yz</a:t>
            </a:r>
            <a:r>
              <a:rPr lang="en-US" altLang="en-US" dirty="0">
                <a:sym typeface="Symbol" pitchFamily="18" charset="2"/>
              </a:rPr>
              <a:t>)(xz)(</a:t>
            </a:r>
            <a:r>
              <a:rPr lang="en-US" altLang="en-US" dirty="0" err="1">
                <a:sym typeface="Symbol" pitchFamily="18" charset="2"/>
              </a:rPr>
              <a:t>zy</a:t>
            </a:r>
            <a:r>
              <a:rPr lang="en-US" altLang="en-US" dirty="0">
                <a:sym typeface="Symbol" pitchFamily="18" charset="2"/>
              </a:rPr>
              <a:t>)</a:t>
            </a:r>
          </a:p>
        </p:txBody>
      </p:sp>
      <p:pic>
        <p:nvPicPr>
          <p:cNvPr id="5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88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2-SAT is in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the implication graph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3429000" y="2667000"/>
            <a:ext cx="765175" cy="628650"/>
          </a:xfrm>
          <a:prstGeom prst="ellipse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>
                <a:sym typeface="Symbol" pitchFamily="18" charset="2"/>
              </a:rPr>
              <a:t>x</a:t>
            </a:r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>
            <a:off x="5029200" y="3200400"/>
            <a:ext cx="685800" cy="628650"/>
          </a:xfrm>
          <a:prstGeom prst="ellipse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>
                <a:sym typeface="Symbol" pitchFamily="18" charset="2"/>
              </a:rPr>
              <a:t> y </a:t>
            </a:r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2209800" y="3581400"/>
            <a:ext cx="715963" cy="628650"/>
          </a:xfrm>
          <a:prstGeom prst="ellipse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>
                <a:sym typeface="Symbol" pitchFamily="18" charset="2"/>
              </a:rPr>
              <a:t> x </a:t>
            </a: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362200" y="4876800"/>
            <a:ext cx="742950" cy="628650"/>
          </a:xfrm>
          <a:prstGeom prst="ellipse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>
                <a:sym typeface="Symbol" pitchFamily="18" charset="2"/>
              </a:rPr>
              <a:t>z</a:t>
            </a:r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3886200" y="5410200"/>
            <a:ext cx="690563" cy="628650"/>
          </a:xfrm>
          <a:prstGeom prst="ellipse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>
                <a:sym typeface="Symbol" pitchFamily="18" charset="2"/>
              </a:rPr>
              <a:t> z </a:t>
            </a:r>
          </a:p>
        </p:txBody>
      </p:sp>
      <p:cxnSp>
        <p:nvCxnSpPr>
          <p:cNvPr id="9" name="AutoShape 12"/>
          <p:cNvCxnSpPr>
            <a:cxnSpLocks noChangeShapeType="1"/>
            <a:stCxn id="6" idx="6"/>
            <a:endCxn id="5" idx="2"/>
          </p:cNvCxnSpPr>
          <p:nvPr/>
        </p:nvCxnSpPr>
        <p:spPr bwMode="auto">
          <a:xfrm flipV="1">
            <a:off x="2935288" y="3514725"/>
            <a:ext cx="2084387" cy="381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13"/>
          <p:cNvCxnSpPr>
            <a:cxnSpLocks noChangeShapeType="1"/>
            <a:stCxn id="12" idx="1"/>
            <a:endCxn id="4" idx="5"/>
          </p:cNvCxnSpPr>
          <p:nvPr/>
        </p:nvCxnSpPr>
        <p:spPr bwMode="auto">
          <a:xfrm flipH="1" flipV="1">
            <a:off x="4081463" y="3213100"/>
            <a:ext cx="1360487" cy="12890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14"/>
          <p:cNvCxnSpPr>
            <a:cxnSpLocks noChangeShapeType="1"/>
            <a:stCxn id="7" idx="6"/>
            <a:endCxn id="12" idx="2"/>
          </p:cNvCxnSpPr>
          <p:nvPr/>
        </p:nvCxnSpPr>
        <p:spPr bwMode="auto">
          <a:xfrm flipV="1">
            <a:off x="3114675" y="4733925"/>
            <a:ext cx="2209800" cy="457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6"/>
          <p:cNvSpPr>
            <a:spLocks noChangeArrowheads="1"/>
          </p:cNvSpPr>
          <p:nvPr/>
        </p:nvSpPr>
        <p:spPr bwMode="auto">
          <a:xfrm>
            <a:off x="5334000" y="4419600"/>
            <a:ext cx="738188" cy="628650"/>
          </a:xfrm>
          <a:prstGeom prst="ellipse">
            <a:avLst/>
          </a:prstGeom>
          <a:solidFill>
            <a:srgbClr val="FF9966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>
                <a:sym typeface="Symbol" pitchFamily="18" charset="2"/>
              </a:rPr>
              <a:t>y</a:t>
            </a:r>
          </a:p>
        </p:txBody>
      </p:sp>
      <p:cxnSp>
        <p:nvCxnSpPr>
          <p:cNvPr id="13" name="AutoShape 17"/>
          <p:cNvCxnSpPr>
            <a:cxnSpLocks noChangeShapeType="1"/>
            <a:stCxn id="5" idx="4"/>
            <a:endCxn id="8" idx="7"/>
          </p:cNvCxnSpPr>
          <p:nvPr/>
        </p:nvCxnSpPr>
        <p:spPr bwMode="auto">
          <a:xfrm flipH="1">
            <a:off x="4475163" y="3838575"/>
            <a:ext cx="896937" cy="1654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8"/>
          <p:cNvCxnSpPr>
            <a:cxnSpLocks noChangeShapeType="1"/>
            <a:stCxn id="8" idx="1"/>
            <a:endCxn id="6" idx="5"/>
          </p:cNvCxnSpPr>
          <p:nvPr/>
        </p:nvCxnSpPr>
        <p:spPr bwMode="auto">
          <a:xfrm flipH="1" flipV="1">
            <a:off x="2820988" y="4127500"/>
            <a:ext cx="1166812" cy="13652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9"/>
          <p:cNvCxnSpPr>
            <a:cxnSpLocks noChangeShapeType="1"/>
            <a:stCxn id="4" idx="3"/>
            <a:endCxn id="7" idx="0"/>
          </p:cNvCxnSpPr>
          <p:nvPr/>
        </p:nvCxnSpPr>
        <p:spPr bwMode="auto">
          <a:xfrm flipH="1">
            <a:off x="2733675" y="3213100"/>
            <a:ext cx="808038" cy="1654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20"/>
          <p:cNvCxnSpPr>
            <a:cxnSpLocks noChangeShapeType="1"/>
            <a:stCxn id="7" idx="7"/>
            <a:endCxn id="5" idx="3"/>
          </p:cNvCxnSpPr>
          <p:nvPr/>
        </p:nvCxnSpPr>
        <p:spPr bwMode="auto">
          <a:xfrm flipV="1">
            <a:off x="2995613" y="3746500"/>
            <a:ext cx="2133600" cy="1212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21"/>
          <p:cNvCxnSpPr>
            <a:cxnSpLocks noChangeShapeType="1"/>
            <a:stCxn id="12" idx="3"/>
            <a:endCxn id="8" idx="6"/>
          </p:cNvCxnSpPr>
          <p:nvPr/>
        </p:nvCxnSpPr>
        <p:spPr bwMode="auto">
          <a:xfrm flipH="1">
            <a:off x="4586288" y="4965700"/>
            <a:ext cx="855662" cy="758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8" name="Picture 1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509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Satisfiability</a:t>
            </a:r>
            <a:r>
              <a:rPr lang="en-US" dirty="0" smtClean="0"/>
              <a:t> via path 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If there is a path from</a:t>
            </a:r>
          </a:p>
          <a:p>
            <a:endParaRPr lang="en-US" dirty="0" smtClean="0"/>
          </a:p>
          <a:p>
            <a:r>
              <a:rPr lang="en-US" dirty="0" smtClean="0"/>
              <a:t>And if there is a path from</a:t>
            </a:r>
          </a:p>
          <a:p>
            <a:endParaRPr lang="en-US" dirty="0" smtClean="0"/>
          </a:p>
          <a:p>
            <a:r>
              <a:rPr lang="en-US" dirty="0" smtClean="0"/>
              <a:t>Then FAIL!</a:t>
            </a:r>
          </a:p>
          <a:p>
            <a:endParaRPr lang="en-US" dirty="0" smtClean="0"/>
          </a:p>
          <a:p>
            <a:r>
              <a:rPr lang="en-US" dirty="0" smtClean="0"/>
              <a:t>How to find paths in graphs?</a:t>
            </a:r>
          </a:p>
          <a:p>
            <a:pPr lvl="1"/>
            <a:r>
              <a:rPr lang="en-US" dirty="0" smtClean="0"/>
              <a:t>DFS/BFS  and modifications thereof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24400" y="2133600"/>
            <a:ext cx="1435704" cy="2747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57800" y="3124200"/>
            <a:ext cx="1447741" cy="280208"/>
          </a:xfrm>
          <a:prstGeom prst="rect">
            <a:avLst/>
          </a:prstGeom>
        </p:spPr>
      </p:pic>
      <p:pic>
        <p:nvPicPr>
          <p:cNvPr id="7" name="Picture 6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698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3 CNF SAT (3 SAT)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Not so easy anymore.</a:t>
            </a:r>
          </a:p>
          <a:p>
            <a:r>
              <a:rPr lang="en-US" dirty="0" smtClean="0"/>
              <a:t>Implication graph cannot be constructed</a:t>
            </a:r>
          </a:p>
          <a:p>
            <a:endParaRPr lang="en-US" dirty="0" smtClean="0"/>
          </a:p>
          <a:p>
            <a:r>
              <a:rPr lang="en-US" dirty="0" smtClean="0"/>
              <a:t>No known </a:t>
            </a:r>
            <a:r>
              <a:rPr lang="en-US" dirty="0" err="1" smtClean="0"/>
              <a:t>polytime</a:t>
            </a:r>
            <a:r>
              <a:rPr lang="en-US" dirty="0" smtClean="0"/>
              <a:t> algorithm</a:t>
            </a:r>
          </a:p>
          <a:p>
            <a:endParaRPr lang="en-US" dirty="0" smtClean="0"/>
          </a:p>
          <a:p>
            <a:r>
              <a:rPr lang="en-US" dirty="0" smtClean="0"/>
              <a:t>Is it NP?</a:t>
            </a:r>
          </a:p>
          <a:p>
            <a:pPr lvl="1"/>
            <a:r>
              <a:rPr lang="en-US" dirty="0" smtClean="0"/>
              <a:t>If someone gives you a solution how long does it take to verify it?</a:t>
            </a:r>
          </a:p>
          <a:p>
            <a:pPr lvl="1"/>
            <a:r>
              <a:rPr lang="en-US" dirty="0" smtClean="0"/>
              <a:t>Make one pass through the formula and check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 is an NP problem</a:t>
            </a:r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324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The Traveling Salesman Problem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Suppose that you are given the road map of India. </a:t>
            </a:r>
          </a:p>
          <a:p>
            <a:pPr algn="just"/>
            <a:r>
              <a:rPr lang="en-US" dirty="0" smtClean="0"/>
              <a:t>You need to find a traversal that covers all the cities/towns/villages of population ≥ 1, 000. </a:t>
            </a:r>
          </a:p>
          <a:p>
            <a:pPr algn="just"/>
            <a:r>
              <a:rPr lang="en-US" dirty="0" smtClean="0"/>
              <a:t>And the traversal should have a short distance, say,       ≤ 9, 000 </a:t>
            </a:r>
            <a:r>
              <a:rPr lang="en-US" dirty="0" err="1" smtClean="0"/>
              <a:t>kms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You will have to generate a very large number of traversals to find out a short traversal.</a:t>
            </a:r>
            <a:endParaRPr lang="en-US" dirty="0"/>
          </a:p>
          <a:p>
            <a:pPr algn="just"/>
            <a:r>
              <a:rPr lang="en-US" dirty="0" smtClean="0"/>
              <a:t>Suppose that you are also given a claimed short traversal. </a:t>
            </a:r>
          </a:p>
          <a:p>
            <a:pPr algn="just"/>
            <a:r>
              <a:rPr lang="en-US" dirty="0" smtClean="0"/>
              <a:t>It is now easy to verify that given claimed traversal is indeed a short traversal.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Contents are referred from following web resources</a:t>
            </a:r>
            <a:endParaRPr lang="en-US" sz="2800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u="sng" dirty="0" smtClean="0">
                <a:hlinkClick r:id="rId2"/>
              </a:rPr>
              <a:t>https://www.seas.upenn.edu/~bhusnur4/cit596_spring2014/PNP.pptx</a:t>
            </a:r>
            <a:endParaRPr lang="en-US" u="sng" dirty="0" smtClean="0"/>
          </a:p>
          <a:p>
            <a:endParaRPr lang="en-US" u="sng" dirty="0" smtClean="0">
              <a:hlinkClick r:id="rId2"/>
            </a:endParaRPr>
          </a:p>
          <a:p>
            <a:r>
              <a:rPr lang="en-US" u="sng" dirty="0" smtClean="0">
                <a:hlinkClick r:id="rId2"/>
              </a:rPr>
              <a:t>https://www.cse.iitk.ac.in/users/manindra/presentations/IITKTalk.pdf</a:t>
            </a:r>
            <a:br>
              <a:rPr lang="en-US" u="sng" dirty="0" smtClean="0">
                <a:hlinkClick r:id="rId2"/>
              </a:rPr>
            </a:br>
            <a:endParaRPr lang="en-US" u="sng" dirty="0" smtClean="0">
              <a:hlinkClick r:id="rId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 YOU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458200" cy="5102352"/>
          </a:xfrm>
        </p:spPr>
        <p:txBody>
          <a:bodyPr>
            <a:normAutofit/>
          </a:bodyPr>
          <a:lstStyle/>
          <a:p>
            <a:pPr marL="342900" lvl="0" indent="-342900" algn="ctr" eaLnBrk="0" fontAlgn="base" hangingPunct="0"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dirty="0" smtClean="0">
                <a:latin typeface="Arial Narrow" pitchFamily="34" charset="0"/>
              </a:rPr>
              <a:t>For further details, please contact</a:t>
            </a:r>
          </a:p>
          <a:p>
            <a:pPr marL="342900" lvl="0" indent="-342900" algn="ctr" eaLnBrk="0" fontAlgn="base" hangingPunct="0"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dirty="0" err="1" smtClean="0">
                <a:latin typeface="Arial Narrow" pitchFamily="34" charset="0"/>
              </a:rPr>
              <a:t>Manjusha</a:t>
            </a:r>
            <a:r>
              <a:rPr lang="en-IN" dirty="0" smtClean="0">
                <a:latin typeface="Arial Narrow" pitchFamily="34" charset="0"/>
              </a:rPr>
              <a:t> </a:t>
            </a:r>
            <a:r>
              <a:rPr lang="en-IN" dirty="0" err="1" smtClean="0">
                <a:latin typeface="Arial Narrow" pitchFamily="34" charset="0"/>
              </a:rPr>
              <a:t>Amritkar</a:t>
            </a:r>
            <a:endParaRPr lang="en-IN" dirty="0" smtClean="0">
              <a:latin typeface="Arial Narrow" pitchFamily="34" charset="0"/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dirty="0" smtClean="0">
                <a:latin typeface="Arial Narrow" pitchFamily="34" charset="0"/>
                <a:hlinkClick r:id="rId2"/>
              </a:rPr>
              <a:t>manjushaa@isquareit.edu.in</a:t>
            </a:r>
            <a:r>
              <a:rPr lang="en-IN" dirty="0" smtClean="0">
                <a:latin typeface="Arial Narrow" pitchFamily="34" charset="0"/>
              </a:rPr>
              <a:t> </a:t>
            </a:r>
          </a:p>
          <a:p>
            <a:pPr marL="342900" lvl="0" indent="-342900" algn="ctr" eaLnBrk="0" fontAlgn="base" hangingPunct="0"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dirty="0" smtClean="0">
                <a:latin typeface="Arial Narrow" pitchFamily="34" charset="0"/>
              </a:rPr>
              <a:t>Department of Information Technology</a:t>
            </a:r>
          </a:p>
          <a:p>
            <a:pPr marL="342900" lvl="0" indent="-342900" algn="ctr" eaLnBrk="0" fontAlgn="base" hangingPunct="0"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endParaRPr lang="en-IN" dirty="0" smtClean="0">
              <a:latin typeface="Arial Narrow" pitchFamily="34" charset="0"/>
            </a:endParaRPr>
          </a:p>
          <a:p>
            <a:pPr marL="342900" lvl="0" indent="-342900" algn="ctr" eaLnBrk="0" fontAlgn="base" hangingPunct="0">
              <a:lnSpc>
                <a:spcPct val="110000"/>
              </a:lnSpc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kern="500" dirty="0" smtClean="0">
                <a:latin typeface="Arial Narrow" pitchFamily="34" charset="0"/>
              </a:rPr>
              <a:t>Hope Foundation’s</a:t>
            </a:r>
          </a:p>
          <a:p>
            <a:pPr marL="342900" lvl="0" indent="-342900" algn="ctr" eaLnBrk="0" fontAlgn="base" hangingPunct="0">
              <a:lnSpc>
                <a:spcPct val="110000"/>
              </a:lnSpc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kern="500" dirty="0" smtClean="0">
                <a:latin typeface="Arial Narrow" pitchFamily="34" charset="0"/>
              </a:rPr>
              <a:t> International Institute of Information Technology, I²IT </a:t>
            </a:r>
          </a:p>
          <a:p>
            <a:pPr marL="342900" lvl="0" indent="-342900" algn="ctr" eaLnBrk="0" fontAlgn="base" hangingPunct="0">
              <a:lnSpc>
                <a:spcPct val="110000"/>
              </a:lnSpc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kern="500" dirty="0" smtClean="0">
                <a:latin typeface="Arial Narrow" pitchFamily="34" charset="0"/>
              </a:rPr>
              <a:t>P-14,Rajiv Gandhi Infotech Park</a:t>
            </a:r>
          </a:p>
          <a:p>
            <a:pPr marL="342900" lvl="0" indent="-342900" algn="ctr" eaLnBrk="0" fontAlgn="base" hangingPunct="0">
              <a:lnSpc>
                <a:spcPct val="110000"/>
              </a:lnSpc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kern="500" dirty="0" smtClean="0">
                <a:latin typeface="Arial Narrow" pitchFamily="34" charset="0"/>
              </a:rPr>
              <a:t>MIDC Phase 1, Hinjawadi, Pune – 411057</a:t>
            </a:r>
          </a:p>
          <a:p>
            <a:pPr marL="342900" lvl="0" indent="-342900" algn="ctr" eaLnBrk="0" fontAlgn="base" hangingPunct="0">
              <a:lnSpc>
                <a:spcPct val="110000"/>
              </a:lnSpc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kern="500" dirty="0" smtClean="0">
                <a:latin typeface="Arial Narrow" pitchFamily="34" charset="0"/>
              </a:rPr>
              <a:t>Tel - +91 20 22933441/2/3</a:t>
            </a:r>
          </a:p>
          <a:p>
            <a:pPr marL="342900" lvl="0" indent="-342900" algn="ctr" eaLnBrk="0" fontAlgn="base" hangingPunct="0">
              <a:lnSpc>
                <a:spcPct val="110000"/>
              </a:lnSpc>
              <a:spcAft>
                <a:spcPct val="0"/>
              </a:spcAft>
              <a:buClr>
                <a:schemeClr val="folHlink"/>
              </a:buClr>
              <a:buSzPct val="75000"/>
              <a:buNone/>
              <a:defRPr/>
            </a:pPr>
            <a:r>
              <a:rPr lang="en-IN" kern="500" dirty="0" smtClean="0">
                <a:latin typeface="Arial Narrow" pitchFamily="34" charset="0"/>
                <a:hlinkClick r:id="rId3"/>
              </a:rPr>
              <a:t>www.isquareit.edu.in</a:t>
            </a:r>
            <a:r>
              <a:rPr lang="en-IN" kern="500" dirty="0" smtClean="0">
                <a:latin typeface="Arial Narrow" pitchFamily="34" charset="0"/>
              </a:rPr>
              <a:t> | </a:t>
            </a:r>
            <a:r>
              <a:rPr lang="en-IN" kern="500" dirty="0" smtClean="0">
                <a:latin typeface="Arial Narrow" pitchFamily="34" charset="0"/>
                <a:hlinkClick r:id="rId4"/>
              </a:rPr>
              <a:t>info@isquareit.edu.in</a:t>
            </a:r>
            <a:r>
              <a:rPr lang="en-IN" dirty="0" smtClean="0">
                <a:latin typeface="Arial Narrow" pitchFamily="34" charset="0"/>
              </a:rPr>
              <a:t> 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The Bin Packing Problem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924800" cy="517855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Suppose you have a large container of volume 1000 cubic meter and 150 boxes of varying sizes with volumes between 10 to 25 cubic meters. </a:t>
            </a:r>
          </a:p>
          <a:p>
            <a:pPr algn="just"/>
            <a:r>
              <a:rPr lang="en-US" dirty="0" smtClean="0"/>
              <a:t>You need to fit at least half of these boxes in the container.</a:t>
            </a:r>
          </a:p>
          <a:p>
            <a:pPr algn="just"/>
            <a:r>
              <a:rPr lang="en-US" dirty="0" smtClean="0"/>
              <a:t>You will need to try out various combinations of 75 boxes (there are 10</a:t>
            </a:r>
            <a:r>
              <a:rPr lang="en-US" baseline="30000" dirty="0" smtClean="0"/>
              <a:t>40</a:t>
            </a:r>
            <a:r>
              <a:rPr lang="en-US" dirty="0" smtClean="0"/>
              <a:t> combinations) and various ways of laying them in the container to find a fitting. </a:t>
            </a:r>
          </a:p>
          <a:p>
            <a:pPr algn="just"/>
            <a:r>
              <a:rPr lang="en-US" dirty="0" smtClean="0"/>
              <a:t>Suppose that you are also given a set of 75 boxes and a way of laying them.</a:t>
            </a:r>
          </a:p>
          <a:p>
            <a:pPr algn="just"/>
            <a:r>
              <a:rPr lang="en-US" dirty="0" smtClean="0"/>
              <a:t> It is now easy to verify if these 75 boxes layed out in the given way will fit in the container.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Hall-I Room Allocation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696200" cy="533095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Each wing of Hall-I has 72 rooms. </a:t>
            </a:r>
          </a:p>
          <a:p>
            <a:pPr algn="just"/>
            <a:r>
              <a:rPr lang="en-US" dirty="0" smtClean="0"/>
              <a:t>Suppose from a batch of 540 students, 72 need to be housed in C-wing.</a:t>
            </a:r>
          </a:p>
          <a:p>
            <a:pPr algn="just"/>
            <a:r>
              <a:rPr lang="en-US" dirty="0" smtClean="0"/>
              <a:t>There are several students that are “incompatible” with each other, and so no such pair should be present in the wing. </a:t>
            </a:r>
          </a:p>
          <a:p>
            <a:pPr algn="just"/>
            <a:r>
              <a:rPr lang="en-US" dirty="0" smtClean="0"/>
              <a:t>If there are a large number of incompatibilities, you will need to try out many combinations to get a correct one.</a:t>
            </a:r>
          </a:p>
          <a:p>
            <a:pPr algn="just"/>
            <a:r>
              <a:rPr lang="en-US" dirty="0" smtClean="0"/>
              <a:t>Suppose you are also given the names of 72 students to be housed.</a:t>
            </a:r>
          </a:p>
          <a:p>
            <a:pPr algn="just"/>
            <a:r>
              <a:rPr lang="en-US" dirty="0" smtClean="0"/>
              <a:t>It is now easy to verify if they are all compatible.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Discovery versus Verification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543800" cy="5102352"/>
          </a:xfrm>
        </p:spPr>
        <p:txBody>
          <a:bodyPr/>
          <a:lstStyle/>
          <a:p>
            <a:pPr algn="just"/>
            <a:r>
              <a:rPr lang="en-US" dirty="0" smtClean="0"/>
              <a:t>In all these problems, finding a solution appears to be far more difficult than checking the correctness of a given solution.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Informally, this makes sense as discovering a solution is often much more difficult than verifying its correctness.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Can we formally prove this?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Leads to the </a:t>
            </a:r>
            <a:r>
              <a:rPr lang="en-US" dirty="0" smtClean="0">
                <a:solidFill>
                  <a:schemeClr val="tx2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 versus </a:t>
            </a:r>
            <a:r>
              <a:rPr lang="en-US" dirty="0" smtClean="0">
                <a:solidFill>
                  <a:schemeClr val="tx2"/>
                </a:solidFill>
              </a:rPr>
              <a:t>NP</a:t>
            </a:r>
            <a:r>
              <a:rPr lang="en-US" dirty="0" smtClean="0">
                <a:solidFill>
                  <a:srgbClr val="FF0000"/>
                </a:solidFill>
              </a:rPr>
              <a:t> problem.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Formalizing Easy-to-solve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A problem is easy to solve if the solution can be computed quickly.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Gives rise to two questions: 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.  How is it computed? </a:t>
            </a:r>
          </a:p>
          <a:p>
            <a:pPr algn="just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en-US" dirty="0" smtClean="0"/>
              <a:t>.  How do we define “quickly”?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Computing Method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We will use an algorithm to compute.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In practice, the algorithm will run on a computer via a computer program.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 vert="horz" anchor="b"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Algorithms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96200" cy="5178552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An algorithm is a set of precise instructions for computation. </a:t>
            </a:r>
          </a:p>
          <a:p>
            <a:pPr algn="just"/>
            <a:r>
              <a:rPr lang="en-US" dirty="0" smtClean="0"/>
              <a:t>The algorithm can perform usual computational steps, e.g., assignments, arithmetic and Boolean operations, loops.</a:t>
            </a:r>
          </a:p>
          <a:p>
            <a:pPr algn="just"/>
            <a:r>
              <a:rPr lang="en-US" dirty="0" smtClean="0"/>
              <a:t>For us, an algorithm will always have input presented as a sequence of bits.</a:t>
            </a:r>
          </a:p>
          <a:p>
            <a:pPr algn="just"/>
            <a:r>
              <a:rPr lang="en-US" dirty="0" smtClean="0"/>
              <a:t>The input size is the number of bits in the input to the algorithm. </a:t>
            </a:r>
          </a:p>
          <a:p>
            <a:pPr algn="just"/>
            <a:r>
              <a:rPr lang="en-US" dirty="0" smtClean="0"/>
              <a:t>The algorithm stops after outputting the solution.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b"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  <a:latin typeface="Century" pitchFamily="18" charset="0"/>
              </a:rPr>
              <a:t>Time Complexity of Problems</a:t>
            </a:r>
            <a:endParaRPr lang="en-US" b="1" dirty="0">
              <a:solidFill>
                <a:srgbClr val="00B0F0"/>
              </a:solidFill>
              <a:latin typeface="Century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A problem has time complexity TA(n) if there is an algorithm A that solves the problem on every input.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Addition has time complexity O(n).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Multiplication has time complexity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7759" y="76200"/>
            <a:ext cx="1249041" cy="52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" y="6304002"/>
            <a:ext cx="85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i="1" dirty="0" smtClean="0">
                <a:latin typeface="Arial Narrow" pitchFamily="34" charset="0"/>
              </a:rPr>
              <a:t>Hope Foundation’s International Institute of Information Technology, I²IT P-14,Rajiv Gandhi Infotech Park</a:t>
            </a:r>
          </a:p>
          <a:p>
            <a:pPr algn="ctr"/>
            <a:r>
              <a:rPr lang="en-IN" sz="1500" i="1" dirty="0" smtClean="0">
                <a:latin typeface="Arial Narrow" pitchFamily="34" charset="0"/>
              </a:rPr>
              <a:t>MIDC Phase 1, Hinjawadi, Pune – 411057 Tel - +91 20 22933441/2/3 </a:t>
            </a:r>
            <a:r>
              <a:rPr lang="en-IN" sz="1500" i="1" dirty="0" smtClean="0">
                <a:solidFill>
                  <a:srgbClr val="FF0000"/>
                </a:solidFill>
                <a:latin typeface="Arial Narrow" pitchFamily="34" charset="0"/>
              </a:rPr>
              <a:t>| www.isquareit.edu.in | info@isquareit.edu.in</a:t>
            </a:r>
            <a:endParaRPr lang="en-IN" sz="1500" i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(x_0 \vee x_2) \wedge (\neg x_0 \vee x_1) \wedge (x_0 \vee x_1 \vee \neg x_2)$&#10;&#10;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x$ to $\neg x$&#10;&#10;\end{document}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neg x$ to $x$&#10;&#10;\end{document}"/>
  <p:tag name="IGUANATEXSIZE" val="2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1150</TotalTime>
  <Words>1684</Words>
  <Application>Microsoft Office PowerPoint</Application>
  <PresentationFormat>On-screen Show (4:3)</PresentationFormat>
  <Paragraphs>191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    NP-COMPLETE</vt:lpstr>
      <vt:lpstr>The Traveling Salesman Problem</vt:lpstr>
      <vt:lpstr>The Bin Packing Problem</vt:lpstr>
      <vt:lpstr>Hall-I Room Allocation</vt:lpstr>
      <vt:lpstr>Discovery versus Verification</vt:lpstr>
      <vt:lpstr>Formalizing Easy-to-solve</vt:lpstr>
      <vt:lpstr>Computing Method</vt:lpstr>
      <vt:lpstr>Algorithms</vt:lpstr>
      <vt:lpstr>Time Complexity of Problems</vt:lpstr>
      <vt:lpstr>Time Measurement</vt:lpstr>
      <vt:lpstr>Quantifying Easy-to-compute</vt:lpstr>
      <vt:lpstr>The Class P</vt:lpstr>
      <vt:lpstr>The Class NP</vt:lpstr>
      <vt:lpstr>Hamiltonian Cycle</vt:lpstr>
      <vt:lpstr>SAT</vt:lpstr>
      <vt:lpstr>2-CNF SAT</vt:lpstr>
      <vt:lpstr>2-SAT is in P</vt:lpstr>
      <vt:lpstr>Satisfiability via path finding</vt:lpstr>
      <vt:lpstr>3 CNF SAT (3 SAT)</vt:lpstr>
      <vt:lpstr>References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Vaidehi Banerjee</cp:lastModifiedBy>
  <cp:revision>37</cp:revision>
  <dcterms:created xsi:type="dcterms:W3CDTF">2017-03-20T08:42:59Z</dcterms:created>
  <dcterms:modified xsi:type="dcterms:W3CDTF">2019-01-13T02:59:18Z</dcterms:modified>
</cp:coreProperties>
</file>