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334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6" r:id="rId21"/>
    <p:sldId id="327" r:id="rId22"/>
    <p:sldId id="324" r:id="rId23"/>
    <p:sldId id="325" r:id="rId24"/>
    <p:sldId id="328" r:id="rId25"/>
    <p:sldId id="329" r:id="rId26"/>
    <p:sldId id="330" r:id="rId27"/>
    <p:sldId id="331" r:id="rId28"/>
    <p:sldId id="337" r:id="rId29"/>
    <p:sldId id="33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104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486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386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730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09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090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754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62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591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872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271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196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697F-13FF-4246-9F69-AC0F63A0E84C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524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4137" y="0"/>
            <a:ext cx="12919166" cy="7263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8054632" y="6396335"/>
            <a:ext cx="3783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N" sz="2400" dirty="0" smtClean="0">
                <a:solidFill>
                  <a:srgbClr val="FF0000"/>
                </a:solidFill>
                <a:latin typeface="Algerian" pitchFamily="82" charset="0"/>
              </a:rPr>
              <a:t>Prof. Deptii Chaudhari</a:t>
            </a:r>
            <a:endParaRPr lang="en-IN" sz="24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751" y="292698"/>
            <a:ext cx="10515600" cy="5583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SJF ( without preemption)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0676" y="1083241"/>
            <a:ext cx="5595043" cy="3307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wait time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(7+3+1+0) / 4 = 2.75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Response Time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(Average wait time)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00324577"/>
              </p:ext>
            </p:extLst>
          </p:nvPr>
        </p:nvGraphicFramePr>
        <p:xfrm>
          <a:off x="285184" y="1046728"/>
          <a:ext cx="5372477" cy="241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343"/>
                <a:gridCol w="1964602"/>
                <a:gridCol w="1783532"/>
              </a:tblGrid>
              <a:tr h="5376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Arrival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Burst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7291571"/>
              </p:ext>
            </p:extLst>
          </p:nvPr>
        </p:nvGraphicFramePr>
        <p:xfrm>
          <a:off x="1743547" y="5312272"/>
          <a:ext cx="6440784" cy="617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056"/>
                <a:gridCol w="460056"/>
                <a:gridCol w="460056"/>
                <a:gridCol w="460056"/>
                <a:gridCol w="460056"/>
                <a:gridCol w="460056"/>
                <a:gridCol w="460056"/>
                <a:gridCol w="460056"/>
                <a:gridCol w="460056"/>
                <a:gridCol w="460056"/>
                <a:gridCol w="460056"/>
                <a:gridCol w="460056"/>
                <a:gridCol w="460056"/>
                <a:gridCol w="460056"/>
              </a:tblGrid>
              <a:tr h="6177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7599" y="5911957"/>
            <a:ext cx="175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9012" y="4843605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6366" y="4427143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3720" y="4046931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9011" y="3648594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3359" y="5911959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5830" y="5911958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0253" y="5911958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5270" y="5911958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474" y="4866144"/>
            <a:ext cx="175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Arrival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296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216"/>
            <a:ext cx="10515600" cy="52211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SJF ( without preemption)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4051" y="1119455"/>
            <a:ext cx="5550529" cy="27554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Wait Time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(0+8+4+0)/4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Response Time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(Average Wait Time)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49160832"/>
              </p:ext>
            </p:extLst>
          </p:nvPr>
        </p:nvGraphicFramePr>
        <p:xfrm>
          <a:off x="285184" y="1046728"/>
          <a:ext cx="5372477" cy="241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343"/>
                <a:gridCol w="1964602"/>
                <a:gridCol w="1783532"/>
              </a:tblGrid>
              <a:tr h="5376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Arrival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Burst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9003454"/>
              </p:ext>
            </p:extLst>
          </p:nvPr>
        </p:nvGraphicFramePr>
        <p:xfrm>
          <a:off x="1987990" y="4983848"/>
          <a:ext cx="5834346" cy="665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</a:tblGrid>
              <a:tr h="665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4808" y="5622203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0409" y="5622203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0790" y="5613149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5622202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289" y="5622202"/>
            <a:ext cx="175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164" y="4576389"/>
            <a:ext cx="175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Arrival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4808" y="4461850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09592" y="4461849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4802" y="4461848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3029" y="4461848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126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454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SJF – Advantages &amp; Disadvantages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810" y="1137561"/>
            <a:ext cx="10515600" cy="4351338"/>
          </a:xfrm>
        </p:spPr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 : Minimum average wait time</a:t>
            </a:r>
          </a:p>
          <a:p>
            <a:pPr marL="457200" lvl="1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Practical : difficult to predict burst time (learning to predict future)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starve long jobs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002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47" y="111629"/>
            <a:ext cx="10515600" cy="6035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 Robin (RR)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526" y="814813"/>
            <a:ext cx="11193855" cy="590285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round-robin (RR) scheduling algorithm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designed especially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timesharing systems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similar to FCFS scheduling, but preemption is added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switch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processes.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unit of time, called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quantum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slice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defined. A time quantum is generally from 10 to 100 milliseconds.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ready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queue is treated as a circular queue. The CPU scheduler goes around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ready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queue, allocating the CPU to each process for a time interval of up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quantum.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implement RR scheduling, we keep the ready queue as a FIFO queue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processes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 are added to the tail of the ready queue.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 scheduler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picks the first process from the ready queue, sets a timer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interrupt after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time quantum, and dispatches the process.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016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252" y="53947"/>
            <a:ext cx="10515600" cy="52211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 Robin Scheduling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5802325"/>
              </p:ext>
            </p:extLst>
          </p:nvPr>
        </p:nvGraphicFramePr>
        <p:xfrm>
          <a:off x="1789229" y="3542562"/>
          <a:ext cx="9922276" cy="2719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734"/>
                <a:gridCol w="708734"/>
                <a:gridCol w="708734"/>
                <a:gridCol w="708734"/>
                <a:gridCol w="708734"/>
                <a:gridCol w="708734"/>
                <a:gridCol w="708734"/>
                <a:gridCol w="708734"/>
                <a:gridCol w="708734"/>
                <a:gridCol w="708734"/>
                <a:gridCol w="708734"/>
                <a:gridCol w="708734"/>
                <a:gridCol w="708734"/>
                <a:gridCol w="708734"/>
              </a:tblGrid>
              <a:tr h="5370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370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480">
                <a:tc gridSpan="14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70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</a:p>
                    <a:p>
                      <a:pPr algn="ctr"/>
                      <a:r>
                        <a:rPr lang="en-US" sz="2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86441953"/>
              </p:ext>
            </p:extLst>
          </p:nvPr>
        </p:nvGraphicFramePr>
        <p:xfrm>
          <a:off x="384466" y="870615"/>
          <a:ext cx="5372477" cy="241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343"/>
                <a:gridCol w="1964602"/>
                <a:gridCol w="1783532"/>
              </a:tblGrid>
              <a:tr h="5376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Arrival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Burst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058411"/>
            <a:ext cx="1756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0268" y="5077226"/>
            <a:ext cx="988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FIFO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250194" y="3395201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651973" y="3395201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946" y="3395200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500187" y="3395200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895321" y="3395200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0292863" y="3395200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/>
          <p:cNvSpPr/>
          <p:nvPr/>
        </p:nvSpPr>
        <p:spPr>
          <a:xfrm rot="5400000">
            <a:off x="6611517" y="2478255"/>
            <a:ext cx="382205" cy="139513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861446" y="2285776"/>
            <a:ext cx="209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Slice =2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2423" y="627920"/>
            <a:ext cx="5869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Wait Time = (9+8+4+10)/4 =7.75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Response Time = (0+2+4+6)/4 =3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of Context Switch = 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21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37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 animBg="1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73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 Robin Scheduling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4014708"/>
              </p:ext>
            </p:extLst>
          </p:nvPr>
        </p:nvGraphicFramePr>
        <p:xfrm>
          <a:off x="2433265" y="3671059"/>
          <a:ext cx="831488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</a:tblGrid>
              <a:tr h="3754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5448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54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412"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5448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79000226"/>
              </p:ext>
            </p:extLst>
          </p:nvPr>
        </p:nvGraphicFramePr>
        <p:xfrm>
          <a:off x="248897" y="768566"/>
          <a:ext cx="414203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246"/>
                <a:gridCol w="1484768"/>
                <a:gridCol w="1358020"/>
              </a:tblGrid>
              <a:tr h="4508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Arrival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Burst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4600452"/>
            <a:ext cx="1756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4248" y="5431861"/>
            <a:ext cx="988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FIFO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8764" y="3597028"/>
            <a:ext cx="1756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rrival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612333" y="3397046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771177" y="3357857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45183" y="3357856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206558" y="3357856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365402" y="3357856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9524246" y="3357856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71177" y="860079"/>
            <a:ext cx="69802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Waiting Time = (7+6+3+3)/4 = 4.75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Response Time = (0+2+3+3)/4 = 2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of Context Switches = 6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822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307" y="111628"/>
            <a:ext cx="10515600" cy="57643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 Robin Scheduling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9940445"/>
              </p:ext>
            </p:extLst>
          </p:nvPr>
        </p:nvGraphicFramePr>
        <p:xfrm>
          <a:off x="248897" y="768566"/>
          <a:ext cx="414203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246"/>
                <a:gridCol w="1484768"/>
                <a:gridCol w="1358020"/>
              </a:tblGrid>
              <a:tr h="4508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Arrival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Burst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54635437"/>
              </p:ext>
            </p:extLst>
          </p:nvPr>
        </p:nvGraphicFramePr>
        <p:xfrm>
          <a:off x="1734079" y="3578456"/>
          <a:ext cx="831488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</a:tblGrid>
              <a:tr h="3754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5448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54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412">
                <a:tc gridSpan="14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5448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8243" y="4502806"/>
            <a:ext cx="1756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291" y="5334215"/>
            <a:ext cx="988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FIFO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807" y="3499382"/>
            <a:ext cx="1756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rrival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265179" y="3381815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880510" y="3410110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211635" y="3410109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039658" y="3410110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664195" y="3410109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456171" y="3410109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833903" y="3410109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460084" y="3426714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059658" y="3410109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641265" y="3426714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26645" y="3426714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791359" y="3410109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9415134" y="3426714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71177" y="860079"/>
            <a:ext cx="69802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Waiting Time = (7+7+4+2)/4 = 5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Response Time = (0+1+2+2)/4 = 1.25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of Context Switches = 11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24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62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01" y="93521"/>
            <a:ext cx="10515600" cy="48590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 Robin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Scheduling (Larger Timeslice)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83865902"/>
              </p:ext>
            </p:extLst>
          </p:nvPr>
        </p:nvGraphicFramePr>
        <p:xfrm>
          <a:off x="248897" y="768566"/>
          <a:ext cx="414203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246"/>
                <a:gridCol w="1484768"/>
                <a:gridCol w="1358020"/>
              </a:tblGrid>
              <a:tr h="4508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Arrival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Burst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81700215"/>
              </p:ext>
            </p:extLst>
          </p:nvPr>
        </p:nvGraphicFramePr>
        <p:xfrm>
          <a:off x="1681827" y="3578455"/>
          <a:ext cx="831488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  <a:gridCol w="593920"/>
              </a:tblGrid>
              <a:tr h="3754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5448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54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412">
                <a:tc gridSpan="14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5448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4646240" y="3346636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624830" y="3346635"/>
            <a:ext cx="18107" cy="299669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0136" y="4478192"/>
            <a:ext cx="1756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184" y="5309601"/>
            <a:ext cx="988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FIFO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700" y="3474768"/>
            <a:ext cx="1756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rrival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1177" y="860079"/>
            <a:ext cx="69802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Waiting Time = (5+3+9+3)/4 = 5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Response Time = (0+3+6+3)/4 = 3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of Context Switches = 5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3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071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84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of Timeslice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687" y="929331"/>
            <a:ext cx="11393032" cy="5589163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of time slice is very critical.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affects both response time as well as number of context switches.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short quantum timeslice</a:t>
            </a:r>
          </a:p>
          <a:p>
            <a:pPr lv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Good, because processes need not wait long before they are scheduled</a:t>
            </a:r>
          </a:p>
          <a:p>
            <a:pPr lv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Bad, because context switch overhead increases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long quantum timeslice</a:t>
            </a:r>
          </a:p>
          <a:p>
            <a:pPr lv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Bad, because processes no longer appear to execute concurrently</a:t>
            </a:r>
          </a:p>
          <a:p>
            <a:pPr lv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degrade system performance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Timeslice is typically kept between 10ms to 100ms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65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879" y="138789"/>
            <a:ext cx="10515600" cy="56738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 Robin – Advantages &amp; Disadvantages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72" y="1001759"/>
            <a:ext cx="11447353" cy="541714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 – Each process gets a fair chance to run on CPU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average wait time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Faster response time</a:t>
            </a: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context switching – Context switches are overhead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average wait time, when burst times have equal lengths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672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78" y="3850368"/>
            <a:ext cx="10515600" cy="170134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HOPE FOUNDATION’S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INTERNATIONAL INSTITUTE OF INFORMATION TECHNOLOGY, (I²IT)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  <a:hlinkClick r:id="rId2"/>
              </a:rPr>
              <a:t>www.isquareit.edu.in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+91 20 22933441 / 2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eptiic\Desktop\only_logo updated 21-4-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0861" y="640216"/>
            <a:ext cx="2135288" cy="2860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270"/>
            <a:ext cx="10515600" cy="55832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Shortest Remaining Time First (SRTF)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312" y="1037973"/>
            <a:ext cx="11438299" cy="541714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Preemptive SJF scheduling is sometimes called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shortest-remaining-time-first scheduling.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SRTF scheduling, if a new process arrives with a shorter burst time than remaining of current processes then schedule new process.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further reduces the average waiting time and average response time.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518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431"/>
            <a:ext cx="10515600" cy="54022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Shortest Remaining Time First (SRTF)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65448631"/>
              </p:ext>
            </p:extLst>
          </p:nvPr>
        </p:nvGraphicFramePr>
        <p:xfrm>
          <a:off x="1711621" y="4090399"/>
          <a:ext cx="1547626" cy="572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813"/>
                <a:gridCol w="773813"/>
              </a:tblGrid>
              <a:tr h="5726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78905262"/>
              </p:ext>
            </p:extLst>
          </p:nvPr>
        </p:nvGraphicFramePr>
        <p:xfrm>
          <a:off x="248897" y="768566"/>
          <a:ext cx="414203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246"/>
                <a:gridCol w="1484768"/>
                <a:gridCol w="1358020"/>
              </a:tblGrid>
              <a:tr h="4508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Arrival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Burst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567" y="4621648"/>
            <a:ext cx="157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322" y="3536334"/>
            <a:ext cx="1335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rrival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2831" y="3531792"/>
            <a:ext cx="733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1708" y="3531792"/>
            <a:ext cx="733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98885" y="4621648"/>
            <a:ext cx="733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939" y="5232903"/>
            <a:ext cx="4358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 burst time is 4,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 remaining burst time is 5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(Preempt P1)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56535086"/>
              </p:ext>
            </p:extLst>
          </p:nvPr>
        </p:nvGraphicFramePr>
        <p:xfrm>
          <a:off x="3276362" y="4097222"/>
          <a:ext cx="1547626" cy="572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813"/>
                <a:gridCol w="773813"/>
              </a:tblGrid>
              <a:tr h="5726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146141" y="5144868"/>
            <a:ext cx="4358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 burst time is 2,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 remaining burst time is 2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 Preemption)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92113783"/>
              </p:ext>
            </p:extLst>
          </p:nvPr>
        </p:nvGraphicFramePr>
        <p:xfrm>
          <a:off x="4822996" y="4095714"/>
          <a:ext cx="1547626" cy="572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813"/>
                <a:gridCol w="773813"/>
              </a:tblGrid>
              <a:tr h="5726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79476" y="3531792"/>
            <a:ext cx="733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42065811"/>
              </p:ext>
            </p:extLst>
          </p:nvPr>
        </p:nvGraphicFramePr>
        <p:xfrm>
          <a:off x="6369631" y="4094206"/>
          <a:ext cx="1547626" cy="572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813"/>
                <a:gridCol w="773813"/>
              </a:tblGrid>
              <a:tr h="5726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235108" y="4621648"/>
            <a:ext cx="733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68019" y="4621648"/>
            <a:ext cx="733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21683" y="3531792"/>
            <a:ext cx="733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P4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46216814"/>
              </p:ext>
            </p:extLst>
          </p:nvPr>
        </p:nvGraphicFramePr>
        <p:xfrm>
          <a:off x="7911738" y="4083114"/>
          <a:ext cx="773813" cy="59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813"/>
              </a:tblGrid>
              <a:tr h="5903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5805272"/>
              </p:ext>
            </p:extLst>
          </p:nvPr>
        </p:nvGraphicFramePr>
        <p:xfrm>
          <a:off x="8676498" y="4071293"/>
          <a:ext cx="1309474" cy="61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737"/>
                <a:gridCol w="654737"/>
              </a:tblGrid>
              <a:tr h="6184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86289743"/>
              </p:ext>
            </p:extLst>
          </p:nvPr>
        </p:nvGraphicFramePr>
        <p:xfrm>
          <a:off x="9971902" y="4064065"/>
          <a:ext cx="1309474" cy="61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737"/>
                <a:gridCol w="654737"/>
              </a:tblGrid>
              <a:tr h="6184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17131520"/>
              </p:ext>
            </p:extLst>
          </p:nvPr>
        </p:nvGraphicFramePr>
        <p:xfrm>
          <a:off x="11290429" y="4055012"/>
          <a:ext cx="654737" cy="61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737"/>
              </a:tblGrid>
              <a:tr h="6184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29" name="Straight Arrow Connector 28"/>
          <p:cNvCxnSpPr>
            <a:stCxn id="11" idx="0"/>
          </p:cNvCxnSpPr>
          <p:nvPr/>
        </p:nvCxnSpPr>
        <p:spPr>
          <a:xfrm flipV="1">
            <a:off x="2465183" y="4734962"/>
            <a:ext cx="776525" cy="49794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4" idx="2"/>
          </p:cNvCxnSpPr>
          <p:nvPr/>
        </p:nvCxnSpPr>
        <p:spPr>
          <a:xfrm flipH="1" flipV="1">
            <a:off x="5596809" y="4668378"/>
            <a:ext cx="671210" cy="47649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615880" y="4645013"/>
            <a:ext cx="860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87359" y="756932"/>
            <a:ext cx="52570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Wait Time 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(7+0+2+1)/4 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2.5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Response Time 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(0+0+2+1)/4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=0.75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30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718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3" grpId="0"/>
      <p:bldP spid="15" grpId="0"/>
      <p:bldP spid="17" grpId="0"/>
      <p:bldP spid="18" grpId="0"/>
      <p:bldP spid="19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057"/>
            <a:ext cx="10515600" cy="5583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Based Scheduling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419" y="911224"/>
            <a:ext cx="11574101" cy="528134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process is assigned a priority.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priority is a number in a range 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to 255)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small number would mean high priority and larger number would mean low priority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Scheduling policy : Pick the process from the ready queue having the highest priority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Advantage: Provides relative importance to processes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Disadvantage: Could lead to starvation of low priority processes.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997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323" y="156896"/>
            <a:ext cx="10515600" cy="50400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Based Scheduling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47974804"/>
              </p:ext>
            </p:extLst>
          </p:nvPr>
        </p:nvGraphicFramePr>
        <p:xfrm>
          <a:off x="838200" y="4342913"/>
          <a:ext cx="905723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032"/>
                <a:gridCol w="3715948"/>
                <a:gridCol w="1276539"/>
                <a:gridCol w="26617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51502571"/>
              </p:ext>
            </p:extLst>
          </p:nvPr>
        </p:nvGraphicFramePr>
        <p:xfrm>
          <a:off x="267003" y="931528"/>
          <a:ext cx="4558493" cy="2735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878"/>
                <a:gridCol w="1634053"/>
                <a:gridCol w="1494562"/>
              </a:tblGrid>
              <a:tr h="8488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Burst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56222" y="941559"/>
            <a:ext cx="6735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Waiting Time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(0+3+24+26)/4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13.25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091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38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Based Scheduling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78763599"/>
              </p:ext>
            </p:extLst>
          </p:nvPr>
        </p:nvGraphicFramePr>
        <p:xfrm>
          <a:off x="534720" y="4842961"/>
          <a:ext cx="11189518" cy="661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819"/>
                <a:gridCol w="2634558"/>
                <a:gridCol w="4671588"/>
                <a:gridCol w="2118511"/>
                <a:gridCol w="1023042"/>
              </a:tblGrid>
              <a:tr h="661546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P5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01922181"/>
              </p:ext>
            </p:extLst>
          </p:nvPr>
        </p:nvGraphicFramePr>
        <p:xfrm>
          <a:off x="330377" y="1248399"/>
          <a:ext cx="4558493" cy="320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878"/>
                <a:gridCol w="1634053"/>
                <a:gridCol w="1494562"/>
              </a:tblGrid>
              <a:tr h="8488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Burst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7297" y="5477347"/>
            <a:ext cx="742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3150" y="5477347"/>
            <a:ext cx="742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42442" y="5477347"/>
            <a:ext cx="742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23083" y="5477347"/>
            <a:ext cx="742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86861" y="5477347"/>
            <a:ext cx="742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73689" y="5477347"/>
            <a:ext cx="742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48539" y="1068309"/>
            <a:ext cx="48383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Waiting Time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(6+0+16+18+1)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8.2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4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778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307" y="102576"/>
            <a:ext cx="10515600" cy="59454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Based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45" y="851027"/>
            <a:ext cx="11501674" cy="5676522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scheduling can be either preemptive 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non-preemptive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 process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arrives at the ready queue, its priority is compared with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of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currently running process.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preemptive priority scheduling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will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preempt the CPU if the priority of the newly arrived process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than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priority of the currently running process.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non-preemptive priority scheduling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will simply put the new process at the head 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ready queue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831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789" y="193110"/>
            <a:ext cx="10515600" cy="5583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Scheduling – Drawbacks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93" y="1010813"/>
            <a:ext cx="11266283" cy="5507682"/>
          </a:xfrm>
        </p:spPr>
        <p:txBody>
          <a:bodyPr>
            <a:normAutofit/>
          </a:bodyPr>
          <a:lstStyle/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major problem with priority scheduling algorithms is 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</a:t>
            </a: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blocking,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starvation. </a:t>
            </a:r>
            <a:endParaRPr lang="en-US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that is ready to run but waiting for the CPU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blocked. 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scheduling algorithm can leave some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priority processes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waiting indefinitely. 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heavily loaded computer system,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steady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of higher-priority processes can prevent a low-priority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from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 getting the CPU. Generally, one of two things will happen. 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Either the process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eventually be run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(when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is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finally lightly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loaded), or the computer system will eventually crash and lose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unfinished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low-priority processes.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751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5537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to Starvation - Ageing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14" y="992706"/>
            <a:ext cx="11166695" cy="524513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solution to the problem of indefinite blockage of low-priority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 is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aging.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technique of gradually increasing the priority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 that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wait in the system for a long time.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if priorities range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127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(low) to 0 (high), we could increase the priority of a waiting process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1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15 minutes.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Eventually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even a process with an initial priority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 would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the highest priority in the system and would be executed.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653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65537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85114" y="992706"/>
            <a:ext cx="11166695" cy="5245132"/>
          </a:xfrm>
        </p:spPr>
        <p:txBody>
          <a:bodyPr>
            <a:noAutofit/>
          </a:bodyPr>
          <a:lstStyle/>
          <a:p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Silberschatz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Galvin, Gagne, "Operating System Principles", 9th Edition,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Wiley</a:t>
            </a:r>
          </a:p>
          <a:p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https://nptel.ac.in/courses/106106144/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142" y="1110343"/>
            <a:ext cx="10515600" cy="37342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IN" sz="3500" b="1" dirty="0" smtClean="0">
                <a:latin typeface="Times New Roman" pitchFamily="18" charset="0"/>
                <a:cs typeface="Times New Roman" pitchFamily="18" charset="0"/>
              </a:rPr>
              <a:t>THANK YOU !! </a:t>
            </a: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further information please contact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Prof. Deptii Chaudhari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Department of Computer Engineering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Hope Foundation’s International Institute of Information Technology, I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Hinjawadi, Pune – 411 057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Phone - +91 20 22933441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www.isquareit.edu.in | deptiic@isquareit.edu.in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109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Scheduling Algorithms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84" y="1136468"/>
            <a:ext cx="11610315" cy="515982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CPU scheduling deals with the problem of deciding which 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 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ready queue is to be allocated the CPU.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many different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 scheduling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Come First Serve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Scheduling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(FCFS)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Shortest Job First Scheduling (SJF) 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 Robin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Scheduling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(RR)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Based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Scheduling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647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17" y="193109"/>
            <a:ext cx="10515600" cy="476847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Come First Serve Scheduling (FCFS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313" y="902171"/>
            <a:ext cx="11519780" cy="5489576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far the simplest CPU-scheduling algorithm is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first-come,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first-served (FCFS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scheduling algorithm.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scheme, the process that requests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CPU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is allocated the CPU first.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the FCFS policy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easily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managed with a FIFO queue.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process enters the ready queue,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PCB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linked onto the tail of the queue. When the CPU is free, it is allocated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at the head of the queue.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running process is then removed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queue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FCFS is non preemptive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i.e.Process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continues to run till the burst cycle ends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276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896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FCFS Example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87508594"/>
              </p:ext>
            </p:extLst>
          </p:nvPr>
        </p:nvGraphicFramePr>
        <p:xfrm>
          <a:off x="258778" y="775125"/>
          <a:ext cx="5372477" cy="241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343"/>
                <a:gridCol w="1964602"/>
                <a:gridCol w="1783532"/>
              </a:tblGrid>
              <a:tr h="5376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Arrival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Burst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0" y="778598"/>
            <a:ext cx="6096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Arrival Time: When Process enters Ready Queue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Burst Time: Time Required by the process for execution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Waiting Time = (0+7+11+13)/4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7.75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Response Time = (0+7+11+13)/4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7.75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(Same as Average Waiting Time)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5802" y="3585172"/>
            <a:ext cx="589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Gnatt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Chart : Horizontal bar chart developed by Henry Gantt, an American Engineering and social scientist in 1917 as a production control tool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0884903"/>
              </p:ext>
            </p:extLst>
          </p:nvPr>
        </p:nvGraphicFramePr>
        <p:xfrm>
          <a:off x="812074" y="5068691"/>
          <a:ext cx="7501302" cy="665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</a:tblGrid>
              <a:tr h="665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4483" y="5685961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6297" y="5685961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40790" y="5685961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86531" y="5685960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74457" y="4646961"/>
            <a:ext cx="38175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Time = Time taken by a particular process to begin executing on CPU – Time it enters in ready queue.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4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623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206" y="386124"/>
            <a:ext cx="11383978" cy="700292"/>
          </a:xfrm>
        </p:spPr>
        <p:txBody>
          <a:bodyPr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of Scheduling matters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57701530"/>
              </p:ext>
            </p:extLst>
          </p:nvPr>
        </p:nvGraphicFramePr>
        <p:xfrm>
          <a:off x="448900" y="1209692"/>
          <a:ext cx="5372477" cy="241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343"/>
                <a:gridCol w="1964602"/>
                <a:gridCol w="1783532"/>
              </a:tblGrid>
              <a:tr h="5376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Arrival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Burst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1598640"/>
              </p:ext>
            </p:extLst>
          </p:nvPr>
        </p:nvGraphicFramePr>
        <p:xfrm>
          <a:off x="584703" y="4295785"/>
          <a:ext cx="7501302" cy="665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</a:tblGrid>
              <a:tr h="665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48439" y="5006568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7172" y="4925087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6398" y="4925086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1608" y="4925085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90923" y="1158844"/>
            <a:ext cx="47892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Waiting Time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(0+4+6+11)/4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5.25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2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352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400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Convoy Effect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4831" y="1047027"/>
            <a:ext cx="5260064" cy="194061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processes wait for the one big process to get off the CPU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42105564"/>
              </p:ext>
            </p:extLst>
          </p:nvPr>
        </p:nvGraphicFramePr>
        <p:xfrm>
          <a:off x="294238" y="1291172"/>
          <a:ext cx="5372477" cy="241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343"/>
                <a:gridCol w="1964602"/>
                <a:gridCol w="1783532"/>
              </a:tblGrid>
              <a:tr h="5376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Arrival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Burst Time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04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0066980"/>
              </p:ext>
            </p:extLst>
          </p:nvPr>
        </p:nvGraphicFramePr>
        <p:xfrm>
          <a:off x="367420" y="4096608"/>
          <a:ext cx="7501302" cy="665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  <a:gridCol w="416739"/>
              </a:tblGrid>
              <a:tr h="665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4238" y="4734963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9839" y="4734963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4332" y="4734963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0073" y="4734962"/>
            <a:ext cx="75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1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045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57" y="247431"/>
            <a:ext cx="10515600" cy="55832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FCFS - Advantages &amp; Disadvantages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93" y="1128508"/>
            <a:ext cx="11175749" cy="4351338"/>
          </a:xfrm>
        </p:spPr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Fair ( as long as no process hogs the CPU, every process will eventually run)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Waiting time depends on arrival order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processes stuck waiting for long process to complete</a:t>
            </a:r>
          </a:p>
          <a:p>
            <a:pPr lvl="1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61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5538"/>
            <a:ext cx="10515600" cy="59454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Shortest Job First (SJF)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85" y="956491"/>
            <a:ext cx="11619367" cy="5770233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different approach to CPU scheduling is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shortest-job-first (SJF)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scheduling algorithm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associates with each process the length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process's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CPU burst.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CPU is available, it is assigned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the smallest next CPU burst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next CPU bursts of two processes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same, FCFS scheduling is used to break the tie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preemption : the process continues to execute until its CPU burst completes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preemption : the process may get preempted when a new process arrives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007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2905</TotalTime>
  <Words>2963</Words>
  <Application>Microsoft Office PowerPoint</Application>
  <PresentationFormat>Custom</PresentationFormat>
  <Paragraphs>604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Scheduling Algorithms</vt:lpstr>
      <vt:lpstr>First Come First Serve Scheduling (FCFS)</vt:lpstr>
      <vt:lpstr>FCFS Example</vt:lpstr>
      <vt:lpstr>Slide 6</vt:lpstr>
      <vt:lpstr>Convoy Effect</vt:lpstr>
      <vt:lpstr>FCFS - Advantages &amp; Disadvantages</vt:lpstr>
      <vt:lpstr>Shortest Job First (SJF)</vt:lpstr>
      <vt:lpstr>SJF ( without preemption)</vt:lpstr>
      <vt:lpstr>SJF ( without preemption)</vt:lpstr>
      <vt:lpstr>SJF – Advantages &amp; Disadvantages</vt:lpstr>
      <vt:lpstr>Round Robin (RR)</vt:lpstr>
      <vt:lpstr>Round Robin Scheduling</vt:lpstr>
      <vt:lpstr>Round Robin Scheduling</vt:lpstr>
      <vt:lpstr>Round Robin Scheduling</vt:lpstr>
      <vt:lpstr>Round Robin Scheduling (Larger Timeslice)</vt:lpstr>
      <vt:lpstr>Duration of Timeslice</vt:lpstr>
      <vt:lpstr>Round Robin – Advantages &amp; Disadvantages</vt:lpstr>
      <vt:lpstr>Shortest Remaining Time First (SRTF)</vt:lpstr>
      <vt:lpstr>Shortest Remaining Time First (SRTF)</vt:lpstr>
      <vt:lpstr>Priority Based Scheduling</vt:lpstr>
      <vt:lpstr>Priority Based Scheduling</vt:lpstr>
      <vt:lpstr>Priority Based Scheduling</vt:lpstr>
      <vt:lpstr>Priority Based Scheduling</vt:lpstr>
      <vt:lpstr>Priority Scheduling – Drawbacks</vt:lpstr>
      <vt:lpstr>Solution to Starvation - Ageing</vt:lpstr>
      <vt:lpstr>References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IV</dc:title>
  <dc:creator>deptii</dc:creator>
  <cp:lastModifiedBy>Deptii D. Choudhari</cp:lastModifiedBy>
  <cp:revision>184</cp:revision>
  <dcterms:created xsi:type="dcterms:W3CDTF">2018-02-07T15:42:46Z</dcterms:created>
  <dcterms:modified xsi:type="dcterms:W3CDTF">2019-01-18T04:09:50Z</dcterms:modified>
</cp:coreProperties>
</file>