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36" r:id="rId2"/>
    <p:sldId id="334" r:id="rId3"/>
    <p:sldId id="307" r:id="rId4"/>
    <p:sldId id="308" r:id="rId5"/>
    <p:sldId id="309" r:id="rId6"/>
    <p:sldId id="310" r:id="rId7"/>
    <p:sldId id="311" r:id="rId8"/>
    <p:sldId id="312" r:id="rId9"/>
    <p:sldId id="313" r:id="rId10"/>
    <p:sldId id="314" r:id="rId11"/>
    <p:sldId id="315" r:id="rId12"/>
    <p:sldId id="316" r:id="rId13"/>
    <p:sldId id="317" r:id="rId14"/>
    <p:sldId id="318" r:id="rId15"/>
    <p:sldId id="319" r:id="rId16"/>
    <p:sldId id="320" r:id="rId17"/>
    <p:sldId id="321" r:id="rId18"/>
    <p:sldId id="322" r:id="rId19"/>
    <p:sldId id="323" r:id="rId20"/>
    <p:sldId id="326" r:id="rId21"/>
    <p:sldId id="327" r:id="rId22"/>
    <p:sldId id="324" r:id="rId23"/>
    <p:sldId id="325" r:id="rId24"/>
    <p:sldId id="328" r:id="rId25"/>
    <p:sldId id="329" r:id="rId26"/>
    <p:sldId id="330" r:id="rId27"/>
    <p:sldId id="331" r:id="rId28"/>
    <p:sldId id="337" r:id="rId29"/>
    <p:sldId id="333" r:id="rId3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4995" autoAdjust="0"/>
    <p:restoredTop sz="94660"/>
  </p:normalViewPr>
  <p:slideViewPr>
    <p:cSldViewPr snapToGrid="0">
      <p:cViewPr>
        <p:scale>
          <a:sx n="60" d="100"/>
          <a:sy n="60" d="100"/>
        </p:scale>
        <p:origin x="-1104" y="-3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9697F-13FF-4246-9F69-AC0F63A0E84C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12B6B-B058-4115-B8B4-FA3E594DA79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5848604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9697F-13FF-4246-9F69-AC0F63A0E84C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12B6B-B058-4115-B8B4-FA3E594DA79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9138611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9697F-13FF-4246-9F69-AC0F63A0E84C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12B6B-B058-4115-B8B4-FA3E594DA79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973015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9697F-13FF-4246-9F69-AC0F63A0E84C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12B6B-B058-4115-B8B4-FA3E594DA79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2109063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9697F-13FF-4246-9F69-AC0F63A0E84C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12B6B-B058-4115-B8B4-FA3E594DA79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409092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9697F-13FF-4246-9F69-AC0F63A0E84C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12B6B-B058-4115-B8B4-FA3E594DA79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8775416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9697F-13FF-4246-9F69-AC0F63A0E84C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12B6B-B058-4115-B8B4-FA3E594DA79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9916212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9697F-13FF-4246-9F69-AC0F63A0E84C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12B6B-B058-4115-B8B4-FA3E594DA79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059197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9697F-13FF-4246-9F69-AC0F63A0E84C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12B6B-B058-4115-B8B4-FA3E594DA79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487249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9697F-13FF-4246-9F69-AC0F63A0E84C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12B6B-B058-4115-B8B4-FA3E594DA79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927188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9697F-13FF-4246-9F69-AC0F63A0E84C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12B6B-B058-4115-B8B4-FA3E594DA79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019696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99697F-13FF-4246-9F69-AC0F63A0E84C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612B6B-B058-4115-B8B4-FA3E594DA79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752442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squareit.edu.in/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info@isquareit.edu.in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squareit.edu.in/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info@isquareit.edu.in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squareit.edu.in/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info@isquareit.edu.in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squareit.edu.in/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info@isquareit.edu.in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squareit.edu.in/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info@isquareit.edu.in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squareit.edu.in/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info@isquareit.edu.in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squareit.edu.in/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info@isquareit.edu.in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squareit.edu.in/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info@isquareit.edu.in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squareit.edu.in/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info@isquareit.edu.in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squareit.edu.in/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info@isquareit.edu.in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isquareit.edu.in/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squareit.edu.in/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info@isquareit.edu.in" TargetMode="Externa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squareit.edu.in/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info@isquareit.edu.in" TargetMode="Externa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squareit.edu.in/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info@isquareit.edu.in" TargetMode="Externa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squareit.edu.in/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info@isquareit.edu.in" TargetMode="Externa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squareit.edu.in/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info@isquareit.edu.in" TargetMode="Externa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squareit.edu.in/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info@isquareit.edu.in" TargetMode="Externa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squareit.edu.in/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info@isquareit.edu.in" TargetMode="Externa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squareit.edu.in/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info@isquareit.edu.in" TargetMode="Externa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squareit.edu.in/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info@isquareit.edu.in" TargetMode="Externa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squareit.edu.in/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info@isquareit.edu.in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squareit.edu.in/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info@isquareit.edu.in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squareit.edu.in/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info@isquareit.edu.in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squareit.edu.in/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info@isquareit.edu.in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squareit.edu.in/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info@isquareit.edu.in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squareit.edu.in/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info@isquareit.edu.in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squareit.edu.in/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info@isquareit.edu.in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squareit.edu.in/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info@isquareit.edu.in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444137" y="0"/>
            <a:ext cx="12919166" cy="72634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Rectangle 2"/>
          <p:cNvSpPr/>
          <p:nvPr/>
        </p:nvSpPr>
        <p:spPr>
          <a:xfrm>
            <a:off x="8054632" y="6396335"/>
            <a:ext cx="378340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IN" sz="2400" dirty="0" smtClean="0">
                <a:solidFill>
                  <a:srgbClr val="FF0000"/>
                </a:solidFill>
                <a:latin typeface="Algerian" pitchFamily="82" charset="0"/>
              </a:rPr>
              <a:t>Prof. Deptii Chaudhari</a:t>
            </a:r>
            <a:endParaRPr lang="en-IN" sz="2400" dirty="0">
              <a:solidFill>
                <a:srgbClr val="FF0000"/>
              </a:solidFill>
              <a:latin typeface="Algerian" pitchFamily="82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0751" y="292698"/>
            <a:ext cx="10515600" cy="558328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SJF ( without preemption)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10676" y="1083241"/>
            <a:ext cx="5595043" cy="330769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Average wait time </a:t>
            </a:r>
          </a:p>
          <a:p>
            <a:pPr marL="0" indent="0">
              <a:buNone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(7+3+1+0) / 4 = 2.75</a:t>
            </a:r>
          </a:p>
          <a:p>
            <a:pPr marL="0" indent="0">
              <a:buNone/>
            </a:pP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Average Response Time </a:t>
            </a:r>
          </a:p>
          <a:p>
            <a:pPr marL="0" indent="0">
              <a:buNone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(Average wait time)</a:t>
            </a:r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2600324577"/>
              </p:ext>
            </p:extLst>
          </p:nvPr>
        </p:nvGraphicFramePr>
        <p:xfrm>
          <a:off x="285184" y="1046728"/>
          <a:ext cx="5372477" cy="24193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4343"/>
                <a:gridCol w="1964602"/>
                <a:gridCol w="1783532"/>
              </a:tblGrid>
              <a:tr h="537627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Process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Arrival Time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Burst Time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70442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P1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70442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P2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70442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P3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70442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P4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227291571"/>
              </p:ext>
            </p:extLst>
          </p:nvPr>
        </p:nvGraphicFramePr>
        <p:xfrm>
          <a:off x="1743547" y="5312272"/>
          <a:ext cx="6440784" cy="6177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0056"/>
                <a:gridCol w="460056"/>
                <a:gridCol w="460056"/>
                <a:gridCol w="460056"/>
                <a:gridCol w="460056"/>
                <a:gridCol w="460056"/>
                <a:gridCol w="460056"/>
                <a:gridCol w="460056"/>
                <a:gridCol w="460056"/>
                <a:gridCol w="460056"/>
                <a:gridCol w="460056"/>
                <a:gridCol w="460056"/>
                <a:gridCol w="460056"/>
                <a:gridCol w="460056"/>
              </a:tblGrid>
              <a:tr h="61774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87599" y="5911957"/>
            <a:ext cx="17563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Schedule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759012" y="4843605"/>
            <a:ext cx="7552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P1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766366" y="4427143"/>
            <a:ext cx="7552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P2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773720" y="4046931"/>
            <a:ext cx="7552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P3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759011" y="3648594"/>
            <a:ext cx="7552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P4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713359" y="5911959"/>
            <a:ext cx="7552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P4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215830" y="5911958"/>
            <a:ext cx="7552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P3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050253" y="5911958"/>
            <a:ext cx="7552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P2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935270" y="5911958"/>
            <a:ext cx="7552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P1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67474" y="4866144"/>
            <a:ext cx="17563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Arrival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812415" cy="840740"/>
          </a:xfrm>
          <a:prstGeom prst="rect">
            <a:avLst/>
          </a:prstGeom>
        </p:spPr>
      </p:pic>
      <p:sp>
        <p:nvSpPr>
          <p:cNvPr id="17" name="Footer Placeholder 15"/>
          <p:cNvSpPr>
            <a:spLocks noGrp="1"/>
          </p:cNvSpPr>
          <p:nvPr>
            <p:ph type="ftr" sz="quarter" idx="11"/>
          </p:nvPr>
        </p:nvSpPr>
        <p:spPr>
          <a:xfrm>
            <a:off x="0" y="6400165"/>
            <a:ext cx="12192000" cy="457835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Hope Foundation’s International Institute of Information Technology, I²IT, P-14 Rajiv Gandhi Infotech Park, Hinjawadi, Pune - 411 057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Tel - +91 20 22933441 / 2 / 3  |  Website - </a:t>
            </a:r>
            <a:r>
              <a:rPr lang="en-US" dirty="0" smtClean="0">
                <a:solidFill>
                  <a:srgbClr val="FF0000"/>
                </a:solidFill>
                <a:hlinkClick r:id="rId3"/>
              </a:rPr>
              <a:t>www.isquareit.edu.in</a:t>
            </a:r>
            <a:r>
              <a:rPr lang="en-US" dirty="0" smtClean="0">
                <a:solidFill>
                  <a:srgbClr val="FF0000"/>
                </a:solidFill>
              </a:rPr>
              <a:t> ; Email - </a:t>
            </a:r>
            <a:r>
              <a:rPr lang="en-US" dirty="0" smtClean="0">
                <a:solidFill>
                  <a:srgbClr val="FF0000"/>
                </a:solidFill>
                <a:hlinkClick r:id="rId4"/>
              </a:rPr>
              <a:t>info@isquareit.edu.in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32967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11216"/>
            <a:ext cx="10515600" cy="522115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SJF ( without preemption)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74051" y="1119455"/>
            <a:ext cx="5550529" cy="2755429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Average Wait Time</a:t>
            </a:r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(0+8+4+0)/4</a:t>
            </a:r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3</a:t>
            </a:r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Average Response Time</a:t>
            </a:r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(Average Wait Time)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1549160832"/>
              </p:ext>
            </p:extLst>
          </p:nvPr>
        </p:nvGraphicFramePr>
        <p:xfrm>
          <a:off x="285184" y="1046728"/>
          <a:ext cx="5372477" cy="24193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4343"/>
                <a:gridCol w="1964602"/>
                <a:gridCol w="1783532"/>
              </a:tblGrid>
              <a:tr h="537627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Process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Arrival Time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Burst Time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70442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P1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70442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P2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70442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P3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70442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P4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619003454"/>
              </p:ext>
            </p:extLst>
          </p:nvPr>
        </p:nvGraphicFramePr>
        <p:xfrm>
          <a:off x="1987990" y="4983848"/>
          <a:ext cx="5834346" cy="6655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6739"/>
                <a:gridCol w="416739"/>
                <a:gridCol w="416739"/>
                <a:gridCol w="416739"/>
                <a:gridCol w="416739"/>
                <a:gridCol w="416739"/>
                <a:gridCol w="416739"/>
                <a:gridCol w="416739"/>
                <a:gridCol w="416739"/>
                <a:gridCol w="416739"/>
                <a:gridCol w="416739"/>
                <a:gridCol w="416739"/>
                <a:gridCol w="416739"/>
                <a:gridCol w="416739"/>
              </a:tblGrid>
              <a:tr h="66551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914808" y="5622203"/>
            <a:ext cx="7552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P1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810409" y="5622203"/>
            <a:ext cx="7552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P4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340790" y="5613149"/>
            <a:ext cx="7552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P3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096000" y="5622202"/>
            <a:ext cx="7552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P2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05289" y="5622202"/>
            <a:ext cx="17563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Schedule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85164" y="4576389"/>
            <a:ext cx="17563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Arrival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914808" y="4461850"/>
            <a:ext cx="7552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P1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809592" y="4461849"/>
            <a:ext cx="7552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P2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564802" y="4461848"/>
            <a:ext cx="7552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P3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873029" y="4461848"/>
            <a:ext cx="7552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P4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812415" cy="840740"/>
          </a:xfrm>
          <a:prstGeom prst="rect">
            <a:avLst/>
          </a:prstGeom>
        </p:spPr>
      </p:pic>
      <p:sp>
        <p:nvSpPr>
          <p:cNvPr id="17" name="Footer Placeholder 15"/>
          <p:cNvSpPr>
            <a:spLocks noGrp="1"/>
          </p:cNvSpPr>
          <p:nvPr>
            <p:ph type="ftr" sz="quarter" idx="11"/>
          </p:nvPr>
        </p:nvSpPr>
        <p:spPr>
          <a:xfrm>
            <a:off x="0" y="6400165"/>
            <a:ext cx="12192000" cy="457835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Hope Foundation’s International Institute of Information Technology, I²IT, P-14 Rajiv Gandhi Infotech Park, Hinjawadi, Pune - 411 057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Tel - +91 20 22933441 / 2 / 3  |  Website - </a:t>
            </a:r>
            <a:r>
              <a:rPr lang="en-US" dirty="0" smtClean="0">
                <a:solidFill>
                  <a:srgbClr val="FF0000"/>
                </a:solidFill>
                <a:hlinkClick r:id="rId3"/>
              </a:rPr>
              <a:t>www.isquareit.edu.in</a:t>
            </a:r>
            <a:r>
              <a:rPr lang="en-US" dirty="0" smtClean="0">
                <a:solidFill>
                  <a:srgbClr val="FF0000"/>
                </a:solidFill>
              </a:rPr>
              <a:t> ; Email - </a:t>
            </a:r>
            <a:r>
              <a:rPr lang="en-US" dirty="0" smtClean="0">
                <a:solidFill>
                  <a:srgbClr val="FF0000"/>
                </a:solidFill>
                <a:hlinkClick r:id="rId4"/>
              </a:rPr>
              <a:t>info@isquareit.edu.in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612669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94542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SJF – Advantages &amp; Disadvantages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2810" y="1137561"/>
            <a:ext cx="10515600" cy="4351338"/>
          </a:xfrm>
        </p:spPr>
        <p:txBody>
          <a:bodyPr/>
          <a:lstStyle/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Advantages</a:t>
            </a:r>
          </a:p>
          <a:p>
            <a:pPr lvl="1"/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Optimal : Minimum average wait time</a:t>
            </a:r>
          </a:p>
          <a:p>
            <a:pPr marL="457200" lvl="1" indent="0">
              <a:buNone/>
            </a:pP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Disadvantages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Not Practical : difficult to predict burst time (learning to predict future)</a:t>
            </a:r>
          </a:p>
          <a:p>
            <a:pPr lvl="1"/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May starve long jobs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812415" cy="840740"/>
          </a:xfrm>
          <a:prstGeom prst="rect">
            <a:avLst/>
          </a:prstGeom>
        </p:spPr>
      </p:pic>
      <p:sp>
        <p:nvSpPr>
          <p:cNvPr id="5" name="Footer Placeholder 15"/>
          <p:cNvSpPr>
            <a:spLocks noGrp="1"/>
          </p:cNvSpPr>
          <p:nvPr>
            <p:ph type="ftr" sz="quarter" idx="11"/>
          </p:nvPr>
        </p:nvSpPr>
        <p:spPr>
          <a:xfrm>
            <a:off x="0" y="6400165"/>
            <a:ext cx="12192000" cy="457835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Hope Foundation’s International Institute of Information Technology, I²IT, P-14 Rajiv Gandhi Infotech Park, Hinjawadi, Pune - 411 057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Tel - +91 20 22933441 / 2 / 3  |  Website - </a:t>
            </a:r>
            <a:r>
              <a:rPr lang="en-US" dirty="0" smtClean="0">
                <a:solidFill>
                  <a:srgbClr val="FF0000"/>
                </a:solidFill>
                <a:hlinkClick r:id="rId3"/>
              </a:rPr>
              <a:t>www.isquareit.edu.in</a:t>
            </a:r>
            <a:r>
              <a:rPr lang="en-US" dirty="0" smtClean="0">
                <a:solidFill>
                  <a:srgbClr val="FF0000"/>
                </a:solidFill>
              </a:rPr>
              <a:t> ; Email - </a:t>
            </a:r>
            <a:r>
              <a:rPr lang="en-US" dirty="0" smtClean="0">
                <a:solidFill>
                  <a:srgbClr val="FF0000"/>
                </a:solidFill>
                <a:hlinkClick r:id="rId4"/>
              </a:rPr>
              <a:t>info@isquareit.edu.in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90021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9147" y="111629"/>
            <a:ext cx="10515600" cy="603596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Round Robin (RR)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526" y="814813"/>
            <a:ext cx="11193855" cy="5902858"/>
          </a:xfrm>
        </p:spPr>
        <p:txBody>
          <a:bodyPr>
            <a:normAutofit lnSpcReduction="10000"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round-robin (RR) scheduling algorithm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designed especially for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timesharing systems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similar to FCFS scheduling, but preemption is added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switch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between processes.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small unit of time, called a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time quantum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time slice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is defined. A time quantum is generally from 10 to 100 milliseconds.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ready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queue is treated as a circular queue. The CPU scheduler goes around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ready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queue, allocating the CPU to each process for a time interval of up to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time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quantum.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implement RR scheduling, we keep the ready queue as a FIFO queue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 processes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New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processes are added to the tail of the ready queue. The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CPU scheduler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picks the first process from the ready queue, sets a timer to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interrupt after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time quantum, and dispatches the process.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812415" cy="840740"/>
          </a:xfrm>
          <a:prstGeom prst="rect">
            <a:avLst/>
          </a:prstGeom>
        </p:spPr>
      </p:pic>
      <p:sp>
        <p:nvSpPr>
          <p:cNvPr id="5" name="Footer Placeholder 15"/>
          <p:cNvSpPr>
            <a:spLocks noGrp="1"/>
          </p:cNvSpPr>
          <p:nvPr>
            <p:ph type="ftr" sz="quarter" idx="11"/>
          </p:nvPr>
        </p:nvSpPr>
        <p:spPr>
          <a:xfrm>
            <a:off x="0" y="6400165"/>
            <a:ext cx="12192000" cy="457835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Hope Foundation’s International Institute of Information Technology, I²IT, P-14 Rajiv Gandhi Infotech Park, Hinjawadi, Pune - 411 057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Tel - +91 20 22933441 / 2 / 3  |  Website - </a:t>
            </a:r>
            <a:r>
              <a:rPr lang="en-US" dirty="0" smtClean="0">
                <a:solidFill>
                  <a:srgbClr val="FF0000"/>
                </a:solidFill>
                <a:hlinkClick r:id="rId3"/>
              </a:rPr>
              <a:t>www.isquareit.edu.in</a:t>
            </a:r>
            <a:r>
              <a:rPr lang="en-US" dirty="0" smtClean="0">
                <a:solidFill>
                  <a:srgbClr val="FF0000"/>
                </a:solidFill>
              </a:rPr>
              <a:t> ; Email - </a:t>
            </a:r>
            <a:r>
              <a:rPr lang="en-US" dirty="0" smtClean="0">
                <a:solidFill>
                  <a:srgbClr val="FF0000"/>
                </a:solidFill>
                <a:hlinkClick r:id="rId4"/>
              </a:rPr>
              <a:t>info@isquareit.edu.in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90167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252" y="53947"/>
            <a:ext cx="10515600" cy="522115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Round Robin Scheduling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35802325"/>
              </p:ext>
            </p:extLst>
          </p:nvPr>
        </p:nvGraphicFramePr>
        <p:xfrm>
          <a:off x="1789229" y="3542562"/>
          <a:ext cx="9922276" cy="27199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8734"/>
                <a:gridCol w="708734"/>
                <a:gridCol w="708734"/>
                <a:gridCol w="708734"/>
                <a:gridCol w="708734"/>
                <a:gridCol w="708734"/>
                <a:gridCol w="708734"/>
                <a:gridCol w="708734"/>
                <a:gridCol w="708734"/>
                <a:gridCol w="708734"/>
                <a:gridCol w="708734"/>
                <a:gridCol w="708734"/>
                <a:gridCol w="708734"/>
                <a:gridCol w="708734"/>
              </a:tblGrid>
              <a:tr h="53702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537029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P1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P2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P3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P4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P1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P2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P4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P1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95480">
                <a:tc gridSpan="14">
                  <a:txBody>
                    <a:bodyPr/>
                    <a:lstStyle/>
                    <a:p>
                      <a:pPr algn="ctr"/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37029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P2</a:t>
                      </a:r>
                    </a:p>
                    <a:p>
                      <a:pPr algn="ctr"/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P3</a:t>
                      </a:r>
                    </a:p>
                    <a:p>
                      <a:pPr algn="ctr"/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P4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P3</a:t>
                      </a:r>
                    </a:p>
                    <a:p>
                      <a:pPr algn="ctr"/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P4</a:t>
                      </a:r>
                    </a:p>
                    <a:p>
                      <a:pPr algn="ctr"/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P1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P4</a:t>
                      </a:r>
                    </a:p>
                    <a:p>
                      <a:pPr algn="ctr"/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P1</a:t>
                      </a:r>
                    </a:p>
                    <a:p>
                      <a:pPr algn="ctr"/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P2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P1</a:t>
                      </a:r>
                    </a:p>
                    <a:p>
                      <a:pPr algn="ctr"/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P2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P2</a:t>
                      </a:r>
                    </a:p>
                    <a:p>
                      <a:pPr algn="ctr"/>
                      <a:r>
                        <a:rPr lang="en-US" sz="2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P4</a:t>
                      </a:r>
                      <a:endParaRPr lang="en-US" sz="2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P4</a:t>
                      </a:r>
                    </a:p>
                    <a:p>
                      <a:pPr algn="ctr"/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P1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P1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2686441953"/>
              </p:ext>
            </p:extLst>
          </p:nvPr>
        </p:nvGraphicFramePr>
        <p:xfrm>
          <a:off x="384466" y="870615"/>
          <a:ext cx="5372477" cy="24193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4343"/>
                <a:gridCol w="1964602"/>
                <a:gridCol w="1783532"/>
              </a:tblGrid>
              <a:tr h="537627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Process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Arrival Time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Burst Time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70442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P1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70442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P2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70442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P3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70442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P4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0" y="4058411"/>
            <a:ext cx="17563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Schedule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40268" y="5077226"/>
            <a:ext cx="9889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FIFO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 flipH="1">
            <a:off x="3250194" y="3395201"/>
            <a:ext cx="18107" cy="2996697"/>
          </a:xfrm>
          <a:prstGeom prst="line">
            <a:avLst/>
          </a:prstGeom>
          <a:ln w="571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>
            <a:off x="4651973" y="3395201"/>
            <a:ext cx="18107" cy="2996697"/>
          </a:xfrm>
          <a:prstGeom prst="line">
            <a:avLst/>
          </a:prstGeom>
          <a:ln w="571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H="1">
            <a:off x="6086946" y="3395200"/>
            <a:ext cx="18107" cy="2996697"/>
          </a:xfrm>
          <a:prstGeom prst="line">
            <a:avLst/>
          </a:prstGeom>
          <a:ln w="571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H="1">
            <a:off x="7500187" y="3395200"/>
            <a:ext cx="18107" cy="2996697"/>
          </a:xfrm>
          <a:prstGeom prst="line">
            <a:avLst/>
          </a:prstGeom>
          <a:ln w="571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H="1">
            <a:off x="8895321" y="3395200"/>
            <a:ext cx="18107" cy="2996697"/>
          </a:xfrm>
          <a:prstGeom prst="line">
            <a:avLst/>
          </a:prstGeom>
          <a:ln w="571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H="1">
            <a:off x="10292863" y="3395200"/>
            <a:ext cx="18107" cy="2996697"/>
          </a:xfrm>
          <a:prstGeom prst="line">
            <a:avLst/>
          </a:prstGeom>
          <a:ln w="571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Left Brace 16"/>
          <p:cNvSpPr/>
          <p:nvPr/>
        </p:nvSpPr>
        <p:spPr>
          <a:xfrm rot="5400000">
            <a:off x="6611517" y="2478255"/>
            <a:ext cx="382205" cy="1395134"/>
          </a:xfrm>
          <a:prstGeom prst="lef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5861446" y="2285776"/>
            <a:ext cx="20913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Time Slice =2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322423" y="627920"/>
            <a:ext cx="586957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Average Wait Time = (9+8+4+10)/4 =7.75</a:t>
            </a: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Average Response Time = (0+2+4+6)/4 =3</a:t>
            </a:r>
          </a:p>
          <a:p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 of Context Switch = 7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812415" cy="840740"/>
          </a:xfrm>
          <a:prstGeom prst="rect">
            <a:avLst/>
          </a:prstGeom>
        </p:spPr>
      </p:pic>
      <p:sp>
        <p:nvSpPr>
          <p:cNvPr id="21" name="Footer Placeholder 15"/>
          <p:cNvSpPr>
            <a:spLocks noGrp="1"/>
          </p:cNvSpPr>
          <p:nvPr>
            <p:ph type="ftr" sz="quarter" idx="11"/>
          </p:nvPr>
        </p:nvSpPr>
        <p:spPr>
          <a:xfrm>
            <a:off x="0" y="6400165"/>
            <a:ext cx="12192000" cy="457835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Hope Foundation’s International Institute of Information Technology, I²IT, P-14 Rajiv Gandhi Infotech Park, Hinjawadi, Pune - 411 057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Tel - +91 20 22933441 / 2 / 3  |  Website - </a:t>
            </a:r>
            <a:r>
              <a:rPr lang="en-US" dirty="0" smtClean="0">
                <a:solidFill>
                  <a:srgbClr val="FF0000"/>
                </a:solidFill>
                <a:hlinkClick r:id="rId3"/>
              </a:rPr>
              <a:t>www.isquareit.edu.in</a:t>
            </a:r>
            <a:r>
              <a:rPr lang="en-US" dirty="0" smtClean="0">
                <a:solidFill>
                  <a:srgbClr val="FF0000"/>
                </a:solidFill>
              </a:rPr>
              <a:t> ; Email - </a:t>
            </a:r>
            <a:r>
              <a:rPr lang="en-US" dirty="0" smtClean="0">
                <a:solidFill>
                  <a:srgbClr val="FF0000"/>
                </a:solidFill>
                <a:hlinkClick r:id="rId4"/>
              </a:rPr>
              <a:t>info@isquareit.edu.in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869376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17" grpId="0" animBg="1"/>
      <p:bldP spid="1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29735"/>
            <a:ext cx="10515600" cy="549275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Round Robin Scheduling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174014708"/>
              </p:ext>
            </p:extLst>
          </p:nvPr>
        </p:nvGraphicFramePr>
        <p:xfrm>
          <a:off x="2433265" y="3671059"/>
          <a:ext cx="8314880" cy="265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3920"/>
                <a:gridCol w="593920"/>
                <a:gridCol w="593920"/>
                <a:gridCol w="593920"/>
                <a:gridCol w="593920"/>
                <a:gridCol w="593920"/>
                <a:gridCol w="593920"/>
                <a:gridCol w="593920"/>
                <a:gridCol w="593920"/>
                <a:gridCol w="593920"/>
                <a:gridCol w="593920"/>
                <a:gridCol w="593920"/>
                <a:gridCol w="593920"/>
                <a:gridCol w="593920"/>
              </a:tblGrid>
              <a:tr h="375448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P1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P2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P3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5448">
                <a:tc>
                  <a:txBody>
                    <a:bodyPr/>
                    <a:lstStyle/>
                    <a:p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375448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P1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P1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P2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P3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P1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P2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P4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P1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97412">
                <a:tc>
                  <a:txBody>
                    <a:bodyPr/>
                    <a:lstStyle/>
                    <a:p>
                      <a:endParaRPr lang="en-US" sz="2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5448">
                <a:tc>
                  <a:txBody>
                    <a:bodyPr/>
                    <a:lstStyle/>
                    <a:p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P2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P2</a:t>
                      </a:r>
                    </a:p>
                    <a:p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P3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P3</a:t>
                      </a:r>
                    </a:p>
                    <a:p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P1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P1</a:t>
                      </a:r>
                    </a:p>
                    <a:p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P2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P2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P2</a:t>
                      </a:r>
                    </a:p>
                    <a:p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P4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P4</a:t>
                      </a:r>
                    </a:p>
                    <a:p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P1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P1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779000226"/>
              </p:ext>
            </p:extLst>
          </p:nvPr>
        </p:nvGraphicFramePr>
        <p:xfrm>
          <a:off x="248897" y="768566"/>
          <a:ext cx="4142034" cy="265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9246"/>
                <a:gridCol w="1484768"/>
                <a:gridCol w="1358020"/>
              </a:tblGrid>
              <a:tr h="450865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Process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Arrival Time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Burst Time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94522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P1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94522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P2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94522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P3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94522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P4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838200" y="4600452"/>
            <a:ext cx="17563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Schedule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354248" y="5431861"/>
            <a:ext cx="9889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FIFO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178764" y="3597028"/>
            <a:ext cx="17563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rrival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 flipH="1">
            <a:off x="3612333" y="3397046"/>
            <a:ext cx="18107" cy="2996697"/>
          </a:xfrm>
          <a:prstGeom prst="line">
            <a:avLst/>
          </a:prstGeom>
          <a:ln w="571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>
            <a:off x="4771177" y="3357857"/>
            <a:ext cx="18107" cy="2996697"/>
          </a:xfrm>
          <a:prstGeom prst="line">
            <a:avLst/>
          </a:prstGeom>
          <a:ln w="571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H="1">
            <a:off x="5945183" y="3357856"/>
            <a:ext cx="18107" cy="2996697"/>
          </a:xfrm>
          <a:prstGeom prst="line">
            <a:avLst/>
          </a:prstGeom>
          <a:ln w="571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>
            <a:off x="7206558" y="3357856"/>
            <a:ext cx="18107" cy="2996697"/>
          </a:xfrm>
          <a:prstGeom prst="line">
            <a:avLst/>
          </a:prstGeom>
          <a:ln w="571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H="1">
            <a:off x="8365402" y="3357856"/>
            <a:ext cx="18107" cy="2996697"/>
          </a:xfrm>
          <a:prstGeom prst="line">
            <a:avLst/>
          </a:prstGeom>
          <a:ln w="571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H="1">
            <a:off x="9524246" y="3357856"/>
            <a:ext cx="18107" cy="2996697"/>
          </a:xfrm>
          <a:prstGeom prst="line">
            <a:avLst/>
          </a:prstGeom>
          <a:ln w="571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4771177" y="860079"/>
            <a:ext cx="6980221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Average Waiting Time = (7+6+3+3)/4 = 4.75</a:t>
            </a:r>
          </a:p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Average Response Time = (0+2+3+3)/4 = 2</a:t>
            </a: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 of Context Switches = 6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812415" cy="840740"/>
          </a:xfrm>
          <a:prstGeom prst="rect">
            <a:avLst/>
          </a:prstGeom>
        </p:spPr>
      </p:pic>
      <p:sp>
        <p:nvSpPr>
          <p:cNvPr id="17" name="Footer Placeholder 15"/>
          <p:cNvSpPr>
            <a:spLocks noGrp="1"/>
          </p:cNvSpPr>
          <p:nvPr>
            <p:ph type="ftr" sz="quarter" idx="11"/>
          </p:nvPr>
        </p:nvSpPr>
        <p:spPr>
          <a:xfrm>
            <a:off x="0" y="6400165"/>
            <a:ext cx="12192000" cy="457835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Hope Foundation’s International Institute of Information Technology, I²IT, P-14 Rajiv Gandhi Infotech Park, Hinjawadi, Pune - 411 057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Tel - +91 20 22933441 / 2 / 3  |  Website - </a:t>
            </a:r>
            <a:r>
              <a:rPr lang="en-US" dirty="0" smtClean="0">
                <a:solidFill>
                  <a:srgbClr val="FF0000"/>
                </a:solidFill>
                <a:hlinkClick r:id="rId3"/>
              </a:rPr>
              <a:t>www.isquareit.edu.in</a:t>
            </a:r>
            <a:r>
              <a:rPr lang="en-US" dirty="0" smtClean="0">
                <a:solidFill>
                  <a:srgbClr val="FF0000"/>
                </a:solidFill>
              </a:rPr>
              <a:t> ; Email - </a:t>
            </a:r>
            <a:r>
              <a:rPr lang="en-US" dirty="0" smtClean="0">
                <a:solidFill>
                  <a:srgbClr val="FF0000"/>
                </a:solidFill>
                <a:hlinkClick r:id="rId4"/>
              </a:rPr>
              <a:t>info@isquareit.edu.in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5182290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1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307" y="111628"/>
            <a:ext cx="10515600" cy="576435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Round Robin Scheduling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109940445"/>
              </p:ext>
            </p:extLst>
          </p:nvPr>
        </p:nvGraphicFramePr>
        <p:xfrm>
          <a:off x="248897" y="768566"/>
          <a:ext cx="4142034" cy="265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9246"/>
                <a:gridCol w="1484768"/>
                <a:gridCol w="1358020"/>
              </a:tblGrid>
              <a:tr h="450865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Process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Arrival Time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Burst Time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94522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P1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94522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P2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94522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P3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94522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P4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154635437"/>
              </p:ext>
            </p:extLst>
          </p:nvPr>
        </p:nvGraphicFramePr>
        <p:xfrm>
          <a:off x="1734079" y="3578456"/>
          <a:ext cx="8314880" cy="265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3920"/>
                <a:gridCol w="593920"/>
                <a:gridCol w="593920"/>
                <a:gridCol w="593920"/>
                <a:gridCol w="593920"/>
                <a:gridCol w="593920"/>
                <a:gridCol w="593920"/>
                <a:gridCol w="593920"/>
                <a:gridCol w="593920"/>
                <a:gridCol w="593920"/>
                <a:gridCol w="593920"/>
                <a:gridCol w="593920"/>
                <a:gridCol w="593920"/>
                <a:gridCol w="593920"/>
              </a:tblGrid>
              <a:tr h="375448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P1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P2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P3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5448">
                <a:tc>
                  <a:txBody>
                    <a:bodyPr/>
                    <a:lstStyle/>
                    <a:p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375448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P1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P1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P2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P1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P3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P2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P1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P3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P2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P1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P4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P2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P1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97412">
                <a:tc gridSpan="14">
                  <a:txBody>
                    <a:bodyPr/>
                    <a:lstStyle/>
                    <a:p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2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5448">
                <a:tc>
                  <a:txBody>
                    <a:bodyPr/>
                    <a:lstStyle/>
                    <a:p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P2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P1</a:t>
                      </a:r>
                    </a:p>
                    <a:p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P3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P3</a:t>
                      </a:r>
                    </a:p>
                    <a:p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P2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P2</a:t>
                      </a:r>
                    </a:p>
                    <a:p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P1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P1</a:t>
                      </a:r>
                    </a:p>
                    <a:p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P3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P3</a:t>
                      </a:r>
                    </a:p>
                    <a:p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P2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P2</a:t>
                      </a:r>
                    </a:p>
                    <a:p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P1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P1</a:t>
                      </a:r>
                    </a:p>
                    <a:p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P4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P4</a:t>
                      </a:r>
                    </a:p>
                    <a:p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P1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P2</a:t>
                      </a:r>
                    </a:p>
                    <a:p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P1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P1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68243" y="4502806"/>
            <a:ext cx="17563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Schedule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84291" y="5334215"/>
            <a:ext cx="9889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FIFO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08807" y="3499382"/>
            <a:ext cx="17563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rrival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 flipH="1">
            <a:off x="2265179" y="3381815"/>
            <a:ext cx="18107" cy="2996697"/>
          </a:xfrm>
          <a:prstGeom prst="line">
            <a:avLst/>
          </a:prstGeom>
          <a:ln w="571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>
            <a:off x="2880510" y="3410110"/>
            <a:ext cx="18107" cy="2996697"/>
          </a:xfrm>
          <a:prstGeom prst="line">
            <a:avLst/>
          </a:prstGeom>
          <a:ln w="571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H="1">
            <a:off x="5211635" y="3410109"/>
            <a:ext cx="18107" cy="2996697"/>
          </a:xfrm>
          <a:prstGeom prst="line">
            <a:avLst/>
          </a:prstGeom>
          <a:ln w="571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>
            <a:off x="4039658" y="3410110"/>
            <a:ext cx="18107" cy="2996697"/>
          </a:xfrm>
          <a:prstGeom prst="line">
            <a:avLst/>
          </a:prstGeom>
          <a:ln w="571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H="1">
            <a:off x="4664195" y="3410109"/>
            <a:ext cx="18107" cy="2996697"/>
          </a:xfrm>
          <a:prstGeom prst="line">
            <a:avLst/>
          </a:prstGeom>
          <a:ln w="571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H="1">
            <a:off x="6456171" y="3410109"/>
            <a:ext cx="18107" cy="2996697"/>
          </a:xfrm>
          <a:prstGeom prst="line">
            <a:avLst/>
          </a:prstGeom>
          <a:ln w="571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H="1">
            <a:off x="5833903" y="3410109"/>
            <a:ext cx="18107" cy="2996697"/>
          </a:xfrm>
          <a:prstGeom prst="line">
            <a:avLst/>
          </a:prstGeom>
          <a:ln w="571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H="1">
            <a:off x="3460084" y="3426714"/>
            <a:ext cx="18107" cy="2996697"/>
          </a:xfrm>
          <a:prstGeom prst="line">
            <a:avLst/>
          </a:prstGeom>
          <a:ln w="571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7059658" y="3410109"/>
            <a:ext cx="18107" cy="2996697"/>
          </a:xfrm>
          <a:prstGeom prst="line">
            <a:avLst/>
          </a:prstGeom>
          <a:ln w="571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H="1">
            <a:off x="7641265" y="3426714"/>
            <a:ext cx="18107" cy="2996697"/>
          </a:xfrm>
          <a:prstGeom prst="line">
            <a:avLst/>
          </a:prstGeom>
          <a:ln w="571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8226645" y="3426714"/>
            <a:ext cx="18107" cy="2996697"/>
          </a:xfrm>
          <a:prstGeom prst="line">
            <a:avLst/>
          </a:prstGeom>
          <a:ln w="571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H="1">
            <a:off x="8791359" y="3410109"/>
            <a:ext cx="18107" cy="2996697"/>
          </a:xfrm>
          <a:prstGeom prst="line">
            <a:avLst/>
          </a:prstGeom>
          <a:ln w="571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9415134" y="3426714"/>
            <a:ext cx="18107" cy="2996697"/>
          </a:xfrm>
          <a:prstGeom prst="line">
            <a:avLst/>
          </a:prstGeom>
          <a:ln w="571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4771177" y="860079"/>
            <a:ext cx="6980221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Average Waiting Time = (7+7+4+2)/4 = 5</a:t>
            </a:r>
          </a:p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Average Response Time = (0+1+2+2)/4 = 1.25</a:t>
            </a: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 of Context Switches = 11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2" name="Picture 2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812415" cy="840740"/>
          </a:xfrm>
          <a:prstGeom prst="rect">
            <a:avLst/>
          </a:prstGeom>
        </p:spPr>
      </p:pic>
      <p:sp>
        <p:nvSpPr>
          <p:cNvPr id="24" name="Footer Placeholder 15"/>
          <p:cNvSpPr>
            <a:spLocks noGrp="1"/>
          </p:cNvSpPr>
          <p:nvPr>
            <p:ph type="ftr" sz="quarter" idx="11"/>
          </p:nvPr>
        </p:nvSpPr>
        <p:spPr>
          <a:xfrm>
            <a:off x="0" y="6400165"/>
            <a:ext cx="12192000" cy="457835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Hope Foundation’s International Institute of Information Technology, I²IT, P-14 Rajiv Gandhi Infotech Park, Hinjawadi, Pune - 411 057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Tel - +91 20 22933441 / 2 / 3  |  Website - </a:t>
            </a:r>
            <a:r>
              <a:rPr lang="en-US" dirty="0" smtClean="0">
                <a:solidFill>
                  <a:srgbClr val="FF0000"/>
                </a:solidFill>
                <a:hlinkClick r:id="rId3"/>
              </a:rPr>
              <a:t>www.isquareit.edu.in</a:t>
            </a:r>
            <a:r>
              <a:rPr lang="en-US" dirty="0" smtClean="0">
                <a:solidFill>
                  <a:srgbClr val="FF0000"/>
                </a:solidFill>
              </a:rPr>
              <a:t> ; Email - </a:t>
            </a:r>
            <a:r>
              <a:rPr lang="en-US" dirty="0" smtClean="0">
                <a:solidFill>
                  <a:srgbClr val="FF0000"/>
                </a:solidFill>
                <a:hlinkClick r:id="rId4"/>
              </a:rPr>
              <a:t>info@isquareit.edu.in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96624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2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4001" y="93521"/>
            <a:ext cx="10515600" cy="485901"/>
          </a:xfrm>
        </p:spPr>
        <p:txBody>
          <a:bodyPr>
            <a:noAutofit/>
          </a:bodyPr>
          <a:lstStyle/>
          <a:p>
            <a:pPr algn="ctr"/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Round Robin 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Scheduling (Larger Timeslice)</a:t>
            </a:r>
            <a:endParaRPr lang="en-US" sz="3200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1483865902"/>
              </p:ext>
            </p:extLst>
          </p:nvPr>
        </p:nvGraphicFramePr>
        <p:xfrm>
          <a:off x="248897" y="768566"/>
          <a:ext cx="4142034" cy="265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9246"/>
                <a:gridCol w="1484768"/>
                <a:gridCol w="1358020"/>
              </a:tblGrid>
              <a:tr h="450865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Process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Arrival Time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Burst Time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94522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P1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94522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P2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94522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P3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94522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P4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781700215"/>
              </p:ext>
            </p:extLst>
          </p:nvPr>
        </p:nvGraphicFramePr>
        <p:xfrm>
          <a:off x="1681827" y="3578455"/>
          <a:ext cx="8314880" cy="265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3920"/>
                <a:gridCol w="593920"/>
                <a:gridCol w="593920"/>
                <a:gridCol w="593920"/>
                <a:gridCol w="593920"/>
                <a:gridCol w="593920"/>
                <a:gridCol w="593920"/>
                <a:gridCol w="593920"/>
                <a:gridCol w="593920"/>
                <a:gridCol w="593920"/>
                <a:gridCol w="593920"/>
                <a:gridCol w="593920"/>
                <a:gridCol w="593920"/>
                <a:gridCol w="593920"/>
              </a:tblGrid>
              <a:tr h="375448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P1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P2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P3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5448">
                <a:tc>
                  <a:txBody>
                    <a:bodyPr/>
                    <a:lstStyle/>
                    <a:p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375448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P1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P2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P3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P1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P4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P3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97412">
                <a:tc gridSpan="14">
                  <a:txBody>
                    <a:bodyPr/>
                    <a:lstStyle/>
                    <a:p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2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5448">
                <a:tc>
                  <a:txBody>
                    <a:bodyPr/>
                    <a:lstStyle/>
                    <a:p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P2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P2</a:t>
                      </a:r>
                    </a:p>
                    <a:p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P3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P2</a:t>
                      </a:r>
                    </a:p>
                    <a:p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P3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P3P1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P3</a:t>
                      </a:r>
                    </a:p>
                    <a:p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P1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P3</a:t>
                      </a:r>
                    </a:p>
                    <a:p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P1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P3</a:t>
                      </a:r>
                    </a:p>
                    <a:p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P1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P1</a:t>
                      </a:r>
                    </a:p>
                    <a:p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P4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P4P3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P4</a:t>
                      </a:r>
                    </a:p>
                    <a:p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P3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P3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6" name="Straight Connector 5"/>
          <p:cNvCxnSpPr/>
          <p:nvPr/>
        </p:nvCxnSpPr>
        <p:spPr>
          <a:xfrm flipH="1">
            <a:off x="4646240" y="3346636"/>
            <a:ext cx="18107" cy="2996697"/>
          </a:xfrm>
          <a:prstGeom prst="line">
            <a:avLst/>
          </a:prstGeom>
          <a:ln w="571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H="1">
            <a:off x="7624830" y="3346635"/>
            <a:ext cx="18107" cy="2996697"/>
          </a:xfrm>
          <a:prstGeom prst="line">
            <a:avLst/>
          </a:prstGeom>
          <a:ln w="571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150136" y="4478192"/>
            <a:ext cx="17563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Schedule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66184" y="5309601"/>
            <a:ext cx="9889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FIFO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90700" y="3474768"/>
            <a:ext cx="17563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rrival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771177" y="860079"/>
            <a:ext cx="6980221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Average Waiting Time = (5+3+9+3)/4 = 5</a:t>
            </a:r>
          </a:p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Average Response Time = (0+3+6+3)/4 = 3</a:t>
            </a: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 of Context Switches = 5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812415" cy="840740"/>
          </a:xfrm>
          <a:prstGeom prst="rect">
            <a:avLst/>
          </a:prstGeom>
        </p:spPr>
      </p:pic>
      <p:sp>
        <p:nvSpPr>
          <p:cNvPr id="13" name="Footer Placeholder 15"/>
          <p:cNvSpPr>
            <a:spLocks noGrp="1"/>
          </p:cNvSpPr>
          <p:nvPr>
            <p:ph type="ftr" sz="quarter" idx="11"/>
          </p:nvPr>
        </p:nvSpPr>
        <p:spPr>
          <a:xfrm>
            <a:off x="0" y="6400165"/>
            <a:ext cx="12192000" cy="457835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Hope Foundation’s International Institute of Information Technology, I²IT, P-14 Rajiv Gandhi Infotech Park, Hinjawadi, Pune - 411 057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Tel - +91 20 22933441 / 2 / 3  |  Website - </a:t>
            </a:r>
            <a:r>
              <a:rPr lang="en-US" dirty="0" smtClean="0">
                <a:solidFill>
                  <a:srgbClr val="FF0000"/>
                </a:solidFill>
                <a:hlinkClick r:id="rId3"/>
              </a:rPr>
              <a:t>www.isquareit.edu.in</a:t>
            </a:r>
            <a:r>
              <a:rPr lang="en-US" dirty="0" smtClean="0">
                <a:solidFill>
                  <a:srgbClr val="FF0000"/>
                </a:solidFill>
              </a:rPr>
              <a:t> ; Email - </a:t>
            </a:r>
            <a:r>
              <a:rPr lang="en-US" dirty="0" smtClean="0">
                <a:solidFill>
                  <a:srgbClr val="FF0000"/>
                </a:solidFill>
                <a:hlinkClick r:id="rId4"/>
              </a:rPr>
              <a:t>info@isquareit.edu.in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807144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76847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Duration of Timeslice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2687" y="929331"/>
            <a:ext cx="11393032" cy="5589163"/>
          </a:xfrm>
        </p:spPr>
        <p:txBody>
          <a:bodyPr>
            <a:noAutofit/>
          </a:bodyPr>
          <a:lstStyle/>
          <a:p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Duration of time slice is very critical.</a:t>
            </a:r>
          </a:p>
          <a:p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affects both response time as well as number of context switches.</a:t>
            </a:r>
          </a:p>
          <a:p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short quantum timeslice</a:t>
            </a:r>
          </a:p>
          <a:p>
            <a:pPr lvl="1"/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Good, because processes need not wait long before they are scheduled</a:t>
            </a:r>
          </a:p>
          <a:p>
            <a:pPr lvl="1"/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Bad, because context switch overhead increases</a:t>
            </a:r>
          </a:p>
          <a:p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long quantum timeslice</a:t>
            </a:r>
          </a:p>
          <a:p>
            <a:pPr lvl="1"/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Bad, because processes no longer appear to execute concurrently</a:t>
            </a:r>
          </a:p>
          <a:p>
            <a:pPr lvl="1"/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May degrade system performance</a:t>
            </a:r>
          </a:p>
          <a:p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Timeslice is typically kept between 10ms to 100ms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812415" cy="840740"/>
          </a:xfrm>
          <a:prstGeom prst="rect">
            <a:avLst/>
          </a:prstGeom>
        </p:spPr>
      </p:pic>
      <p:sp>
        <p:nvSpPr>
          <p:cNvPr id="5" name="Footer Placeholder 15"/>
          <p:cNvSpPr>
            <a:spLocks noGrp="1"/>
          </p:cNvSpPr>
          <p:nvPr>
            <p:ph type="ftr" sz="quarter" idx="11"/>
          </p:nvPr>
        </p:nvSpPr>
        <p:spPr>
          <a:xfrm>
            <a:off x="0" y="6400165"/>
            <a:ext cx="12192000" cy="457835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Hope Foundation’s International Institute of Information Technology, I²IT, P-14 Rajiv Gandhi Infotech Park, Hinjawadi, Pune - 411 057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Tel - +91 20 22933441 / 2 / 3  |  Website - </a:t>
            </a:r>
            <a:r>
              <a:rPr lang="en-US" dirty="0" smtClean="0">
                <a:solidFill>
                  <a:srgbClr val="FF0000"/>
                </a:solidFill>
                <a:hlinkClick r:id="rId3"/>
              </a:rPr>
              <a:t>www.isquareit.edu.in</a:t>
            </a:r>
            <a:r>
              <a:rPr lang="en-US" dirty="0" smtClean="0">
                <a:solidFill>
                  <a:srgbClr val="FF0000"/>
                </a:solidFill>
              </a:rPr>
              <a:t> ; Email - </a:t>
            </a:r>
            <a:r>
              <a:rPr lang="en-US" dirty="0" smtClean="0">
                <a:solidFill>
                  <a:srgbClr val="FF0000"/>
                </a:solidFill>
                <a:hlinkClick r:id="rId4"/>
              </a:rPr>
              <a:t>info@isquareit.edu.in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96544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3879" y="138789"/>
            <a:ext cx="10515600" cy="567382"/>
          </a:xfrm>
        </p:spPr>
        <p:txBody>
          <a:bodyPr>
            <a:noAutofit/>
          </a:bodyPr>
          <a:lstStyle/>
          <a:p>
            <a:pPr algn="ctr"/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Round Robin – Advantages &amp; Disadvantages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6472" y="1001759"/>
            <a:ext cx="11447353" cy="5417147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Advantages</a:t>
            </a:r>
          </a:p>
          <a:p>
            <a:pPr lvl="1"/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Fair – Each process gets a fair chance to run on CPU</a:t>
            </a:r>
          </a:p>
          <a:p>
            <a:pPr lvl="1"/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Low average wait time</a:t>
            </a:r>
          </a:p>
          <a:p>
            <a:pPr lvl="1"/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Faster response time</a:t>
            </a:r>
          </a:p>
          <a:p>
            <a:endParaRPr lang="en-US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Disadvantages</a:t>
            </a:r>
          </a:p>
          <a:p>
            <a:pPr lvl="1"/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Increased context switching – Context switches are overhead</a:t>
            </a:r>
          </a:p>
          <a:p>
            <a:pPr lvl="1"/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High average wait time, when burst times have equal lengths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812415" cy="840740"/>
          </a:xfrm>
          <a:prstGeom prst="rect">
            <a:avLst/>
          </a:prstGeom>
        </p:spPr>
      </p:pic>
      <p:sp>
        <p:nvSpPr>
          <p:cNvPr id="5" name="Footer Placeholder 15"/>
          <p:cNvSpPr>
            <a:spLocks noGrp="1"/>
          </p:cNvSpPr>
          <p:nvPr>
            <p:ph type="ftr" sz="quarter" idx="11"/>
          </p:nvPr>
        </p:nvSpPr>
        <p:spPr>
          <a:xfrm>
            <a:off x="0" y="6400165"/>
            <a:ext cx="12192000" cy="457835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Hope Foundation’s International Institute of Information Technology, I²IT, P-14 Rajiv Gandhi Infotech Park, Hinjawadi, Pune - 411 057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Tel - +91 20 22933441 / 2 / 3  |  Website - </a:t>
            </a:r>
            <a:r>
              <a:rPr lang="en-US" dirty="0" smtClean="0">
                <a:solidFill>
                  <a:srgbClr val="FF0000"/>
                </a:solidFill>
                <a:hlinkClick r:id="rId3"/>
              </a:rPr>
              <a:t>www.isquareit.edu.in</a:t>
            </a:r>
            <a:r>
              <a:rPr lang="en-US" dirty="0" smtClean="0">
                <a:solidFill>
                  <a:srgbClr val="FF0000"/>
                </a:solidFill>
              </a:rPr>
              <a:t> ; Email - </a:t>
            </a:r>
            <a:r>
              <a:rPr lang="en-US" dirty="0" smtClean="0">
                <a:solidFill>
                  <a:srgbClr val="FF0000"/>
                </a:solidFill>
                <a:hlinkClick r:id="rId4"/>
              </a:rPr>
              <a:t>info@isquareit.edu.in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96726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6578" y="3850368"/>
            <a:ext cx="10515600" cy="1701346"/>
          </a:xfrm>
        </p:spPr>
        <p:txBody>
          <a:bodyPr>
            <a:normAutofit fontScale="85000" lnSpcReduction="10000"/>
          </a:bodyPr>
          <a:lstStyle/>
          <a:p>
            <a:pPr algn="ctr">
              <a:buNone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HOPE FOUNDATION’S</a:t>
            </a:r>
          </a:p>
          <a:p>
            <a:pPr algn="ctr">
              <a:buNone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INTERNATIONAL INSTITUTE OF INFORMATION TECHNOLOGY, (I²IT)</a:t>
            </a:r>
          </a:p>
          <a:p>
            <a:pPr algn="ctr">
              <a:buNone/>
            </a:pPr>
            <a:r>
              <a:rPr lang="en-IN" dirty="0" smtClean="0">
                <a:latin typeface="Times New Roman" pitchFamily="18" charset="0"/>
                <a:cs typeface="Times New Roman" pitchFamily="18" charset="0"/>
                <a:hlinkClick r:id="rId2"/>
              </a:rPr>
              <a:t>www.isquareit.edu.in</a:t>
            </a:r>
            <a:endParaRPr lang="en-IN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+91 20 22933441 / 2</a:t>
            </a:r>
            <a:endParaRPr lang="en-IN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deptiic\Desktop\only_logo updated 21-4-2018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60861" y="640216"/>
            <a:ext cx="2135288" cy="286062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20270"/>
            <a:ext cx="10515600" cy="558328"/>
          </a:xfrm>
        </p:spPr>
        <p:txBody>
          <a:bodyPr>
            <a:noAutofit/>
          </a:bodyPr>
          <a:lstStyle/>
          <a:p>
            <a:pPr algn="ctr"/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Shortest Remaining Time First (SRTF)</a:t>
            </a: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9312" y="1037973"/>
            <a:ext cx="11438299" cy="5417147"/>
          </a:xfrm>
        </p:spPr>
        <p:txBody>
          <a:bodyPr>
            <a:norm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Preemptive SJF scheduling is sometimes called 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shortest-remaining-time-first scheduling.</a:t>
            </a:r>
          </a:p>
          <a:p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SRTF scheduling, if a new process arrives with a shorter burst time than remaining of current processes then schedule new process.</a:t>
            </a:r>
          </a:p>
          <a:p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further reduces the average waiting time and average response time.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812415" cy="840740"/>
          </a:xfrm>
          <a:prstGeom prst="rect">
            <a:avLst/>
          </a:prstGeom>
        </p:spPr>
      </p:pic>
      <p:sp>
        <p:nvSpPr>
          <p:cNvPr id="5" name="Footer Placeholder 15"/>
          <p:cNvSpPr>
            <a:spLocks noGrp="1"/>
          </p:cNvSpPr>
          <p:nvPr>
            <p:ph type="ftr" sz="quarter" idx="11"/>
          </p:nvPr>
        </p:nvSpPr>
        <p:spPr>
          <a:xfrm>
            <a:off x="0" y="6400165"/>
            <a:ext cx="12192000" cy="457835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Hope Foundation’s International Institute of Information Technology, I²IT, P-14 Rajiv Gandhi Infotech Park, Hinjawadi, Pune - 411 057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Tel - +91 20 22933441 / 2 / 3  |  Website - </a:t>
            </a:r>
            <a:r>
              <a:rPr lang="en-US" dirty="0" smtClean="0">
                <a:solidFill>
                  <a:srgbClr val="FF0000"/>
                </a:solidFill>
                <a:hlinkClick r:id="rId3"/>
              </a:rPr>
              <a:t>www.isquareit.edu.in</a:t>
            </a:r>
            <a:r>
              <a:rPr lang="en-US" dirty="0" smtClean="0">
                <a:solidFill>
                  <a:srgbClr val="FF0000"/>
                </a:solidFill>
              </a:rPr>
              <a:t> ; Email - </a:t>
            </a:r>
            <a:r>
              <a:rPr lang="en-US" dirty="0" smtClean="0">
                <a:solidFill>
                  <a:srgbClr val="FF0000"/>
                </a:solidFill>
                <a:hlinkClick r:id="rId4"/>
              </a:rPr>
              <a:t>info@isquareit.edu.in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951874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47431"/>
            <a:ext cx="10515600" cy="540222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Shortest Remaining Time First (SRTF)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665448631"/>
              </p:ext>
            </p:extLst>
          </p:nvPr>
        </p:nvGraphicFramePr>
        <p:xfrm>
          <a:off x="1711621" y="4090399"/>
          <a:ext cx="1547626" cy="5726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3813"/>
                <a:gridCol w="773813"/>
              </a:tblGrid>
              <a:tr h="57266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1678905262"/>
              </p:ext>
            </p:extLst>
          </p:nvPr>
        </p:nvGraphicFramePr>
        <p:xfrm>
          <a:off x="248897" y="768566"/>
          <a:ext cx="4142034" cy="265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9246"/>
                <a:gridCol w="1484768"/>
                <a:gridCol w="1358020"/>
              </a:tblGrid>
              <a:tr h="450865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Process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Arrival Time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Burst Time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94522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P1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94522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P2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94522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P3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94522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P4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3567" y="4621648"/>
            <a:ext cx="15792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Schedule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5322" y="3536334"/>
            <a:ext cx="13353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rrival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632831" y="3531792"/>
            <a:ext cx="7333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P1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241708" y="3531792"/>
            <a:ext cx="7333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P2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598885" y="4621648"/>
            <a:ext cx="7333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P1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85939" y="5232903"/>
            <a:ext cx="435848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P2 burst time is 4, </a:t>
            </a:r>
          </a:p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P1 remaining burst time is 5</a:t>
            </a:r>
          </a:p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(Preempt P1)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2" name="Content Placeholder 6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2256535086"/>
              </p:ext>
            </p:extLst>
          </p:nvPr>
        </p:nvGraphicFramePr>
        <p:xfrm>
          <a:off x="3276362" y="4097222"/>
          <a:ext cx="1547626" cy="5726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3813"/>
                <a:gridCol w="773813"/>
              </a:tblGrid>
              <a:tr h="57266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5146141" y="5144868"/>
            <a:ext cx="435848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P3 burst time is 2, </a:t>
            </a:r>
          </a:p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P2 remaining burst time is 2</a:t>
            </a:r>
          </a:p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(No Preemption)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4" name="Content Placeholder 6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2392113783"/>
              </p:ext>
            </p:extLst>
          </p:nvPr>
        </p:nvGraphicFramePr>
        <p:xfrm>
          <a:off x="4822996" y="4095714"/>
          <a:ext cx="1547626" cy="5726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3813"/>
                <a:gridCol w="773813"/>
              </a:tblGrid>
              <a:tr h="57266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</a:tbl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4779476" y="3531792"/>
            <a:ext cx="7333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P3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6" name="Content Placeholder 6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2942065811"/>
              </p:ext>
            </p:extLst>
          </p:nvPr>
        </p:nvGraphicFramePr>
        <p:xfrm>
          <a:off x="6369631" y="4094206"/>
          <a:ext cx="1547626" cy="5726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3813"/>
                <a:gridCol w="773813"/>
              </a:tblGrid>
              <a:tr h="57266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</a:tbl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3235108" y="4621648"/>
            <a:ext cx="7333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P2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268019" y="4621648"/>
            <a:ext cx="7333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P3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121683" y="3531792"/>
            <a:ext cx="7333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P4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1" name="Content Placeholder 6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2346216814"/>
              </p:ext>
            </p:extLst>
          </p:nvPr>
        </p:nvGraphicFramePr>
        <p:xfrm>
          <a:off x="7911738" y="4083114"/>
          <a:ext cx="773813" cy="5903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3813"/>
              </a:tblGrid>
              <a:tr h="59039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5" name="Content Placeholder 6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135805272"/>
              </p:ext>
            </p:extLst>
          </p:nvPr>
        </p:nvGraphicFramePr>
        <p:xfrm>
          <a:off x="8676498" y="4071293"/>
          <a:ext cx="1309474" cy="6184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4737"/>
                <a:gridCol w="654737"/>
              </a:tblGrid>
              <a:tr h="61840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6" name="Content Placeholder 6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3186289743"/>
              </p:ext>
            </p:extLst>
          </p:nvPr>
        </p:nvGraphicFramePr>
        <p:xfrm>
          <a:off x="9971902" y="4064065"/>
          <a:ext cx="1309474" cy="6184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4737"/>
                <a:gridCol w="654737"/>
              </a:tblGrid>
              <a:tr h="61840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7" name="Content Placeholder 6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617131520"/>
              </p:ext>
            </p:extLst>
          </p:nvPr>
        </p:nvGraphicFramePr>
        <p:xfrm>
          <a:off x="11290429" y="4055012"/>
          <a:ext cx="654737" cy="6184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4737"/>
              </a:tblGrid>
              <a:tr h="61840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  <p:cxnSp>
        <p:nvCxnSpPr>
          <p:cNvPr id="29" name="Straight Arrow Connector 28"/>
          <p:cNvCxnSpPr>
            <a:stCxn id="11" idx="0"/>
          </p:cNvCxnSpPr>
          <p:nvPr/>
        </p:nvCxnSpPr>
        <p:spPr>
          <a:xfrm flipV="1">
            <a:off x="2465183" y="4734962"/>
            <a:ext cx="776525" cy="497941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endCxn id="14" idx="2"/>
          </p:cNvCxnSpPr>
          <p:nvPr/>
        </p:nvCxnSpPr>
        <p:spPr>
          <a:xfrm flipH="1" flipV="1">
            <a:off x="5596809" y="4668378"/>
            <a:ext cx="671210" cy="47649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8615880" y="4645013"/>
            <a:ext cx="8600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P1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987359" y="756932"/>
            <a:ext cx="525704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Average Wait Time </a:t>
            </a:r>
          </a:p>
          <a:p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(7+0+2+1)/4 </a:t>
            </a:r>
          </a:p>
          <a:p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2.5</a:t>
            </a:r>
          </a:p>
          <a:p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Average Response Time </a:t>
            </a:r>
          </a:p>
          <a:p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(0+0+2+1)/4</a:t>
            </a:r>
          </a:p>
          <a:p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=0.75</a:t>
            </a:r>
            <a:endParaRPr lang="en-US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8" name="Picture 2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812415" cy="840740"/>
          </a:xfrm>
          <a:prstGeom prst="rect">
            <a:avLst/>
          </a:prstGeom>
        </p:spPr>
      </p:pic>
      <p:sp>
        <p:nvSpPr>
          <p:cNvPr id="30" name="Footer Placeholder 15"/>
          <p:cNvSpPr>
            <a:spLocks noGrp="1"/>
          </p:cNvSpPr>
          <p:nvPr>
            <p:ph type="ftr" sz="quarter" idx="11"/>
          </p:nvPr>
        </p:nvSpPr>
        <p:spPr>
          <a:xfrm>
            <a:off x="0" y="6400165"/>
            <a:ext cx="12192000" cy="457835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Hope Foundation’s International Institute of Information Technology, I²IT, P-14 Rajiv Gandhi Infotech Park, Hinjawadi, Pune - 411 057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Tel - +91 20 22933441 / 2 / 3  |  Website - </a:t>
            </a:r>
            <a:r>
              <a:rPr lang="en-US" dirty="0" smtClean="0">
                <a:solidFill>
                  <a:srgbClr val="FF0000"/>
                </a:solidFill>
                <a:hlinkClick r:id="rId3"/>
              </a:rPr>
              <a:t>www.isquareit.edu.in</a:t>
            </a:r>
            <a:r>
              <a:rPr lang="en-US" dirty="0" smtClean="0">
                <a:solidFill>
                  <a:srgbClr val="FF0000"/>
                </a:solidFill>
              </a:rPr>
              <a:t> ; Email - </a:t>
            </a:r>
            <a:r>
              <a:rPr lang="en-US" dirty="0" smtClean="0">
                <a:solidFill>
                  <a:srgbClr val="FF0000"/>
                </a:solidFill>
                <a:hlinkClick r:id="rId4"/>
              </a:rPr>
              <a:t>info@isquareit.edu.in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87188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/>
      <p:bldP spid="9" grpId="0"/>
      <p:bldP spid="10" grpId="0"/>
      <p:bldP spid="11" grpId="0"/>
      <p:bldP spid="13" grpId="0"/>
      <p:bldP spid="15" grpId="0"/>
      <p:bldP spid="17" grpId="0"/>
      <p:bldP spid="18" grpId="0"/>
      <p:bldP spid="19" grpId="0"/>
      <p:bldP spid="3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84057"/>
            <a:ext cx="10515600" cy="558328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Priority Based Scheduling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7419" y="911224"/>
            <a:ext cx="11574101" cy="5281345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Each process is assigned a priority.</a:t>
            </a:r>
          </a:p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priority is a number in a range (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e.g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0 to 255)</a:t>
            </a:r>
          </a:p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small number would mean high priority and larger number would mean low priority</a:t>
            </a:r>
          </a:p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Scheduling policy : Pick the process from the ready queue having the highest priority</a:t>
            </a:r>
          </a:p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Advantage: Provides relative importance to processes</a:t>
            </a:r>
          </a:p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Disadvantage: Could lead to starvation of low priority processes.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812415" cy="840740"/>
          </a:xfrm>
          <a:prstGeom prst="rect">
            <a:avLst/>
          </a:prstGeom>
        </p:spPr>
      </p:pic>
      <p:sp>
        <p:nvSpPr>
          <p:cNvPr id="5" name="Footer Placeholder 15"/>
          <p:cNvSpPr>
            <a:spLocks noGrp="1"/>
          </p:cNvSpPr>
          <p:nvPr>
            <p:ph type="ftr" sz="quarter" idx="11"/>
          </p:nvPr>
        </p:nvSpPr>
        <p:spPr>
          <a:xfrm>
            <a:off x="0" y="6400165"/>
            <a:ext cx="12192000" cy="457835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Hope Foundation’s International Institute of Information Technology, I²IT, P-14 Rajiv Gandhi Infotech Park, Hinjawadi, Pune - 411 057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Tel - +91 20 22933441 / 2 / 3  |  Website - </a:t>
            </a:r>
            <a:r>
              <a:rPr lang="en-US" dirty="0" smtClean="0">
                <a:solidFill>
                  <a:srgbClr val="FF0000"/>
                </a:solidFill>
                <a:hlinkClick r:id="rId3"/>
              </a:rPr>
              <a:t>www.isquareit.edu.in</a:t>
            </a:r>
            <a:r>
              <a:rPr lang="en-US" dirty="0" smtClean="0">
                <a:solidFill>
                  <a:srgbClr val="FF0000"/>
                </a:solidFill>
              </a:rPr>
              <a:t> ; Email - </a:t>
            </a:r>
            <a:r>
              <a:rPr lang="en-US" dirty="0" smtClean="0">
                <a:solidFill>
                  <a:srgbClr val="FF0000"/>
                </a:solidFill>
                <a:hlinkClick r:id="rId4"/>
              </a:rPr>
              <a:t>info@isquareit.edu.in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59974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323" y="156896"/>
            <a:ext cx="10515600" cy="504008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Priority Based Scheduling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947974804"/>
              </p:ext>
            </p:extLst>
          </p:nvPr>
        </p:nvGraphicFramePr>
        <p:xfrm>
          <a:off x="838200" y="4342913"/>
          <a:ext cx="9057238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3032"/>
                <a:gridCol w="3715948"/>
                <a:gridCol w="1276539"/>
                <a:gridCol w="2661719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P2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P1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P4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P3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1051502571"/>
              </p:ext>
            </p:extLst>
          </p:nvPr>
        </p:nvGraphicFramePr>
        <p:xfrm>
          <a:off x="267003" y="931528"/>
          <a:ext cx="4558493" cy="27351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9878"/>
                <a:gridCol w="1634053"/>
                <a:gridCol w="1494562"/>
              </a:tblGrid>
              <a:tr h="848832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Process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Priority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Burst Time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71573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P1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lang="en-US" sz="24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71573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P2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  <a:endParaRPr lang="en-US" sz="24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71573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P3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lang="en-US" sz="24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71573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P4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lang="en-US" sz="24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456222" y="941559"/>
            <a:ext cx="673577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Average Waiting Time </a:t>
            </a:r>
          </a:p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(0+3+24+26)/4 </a:t>
            </a:r>
          </a:p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13.25 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812415" cy="840740"/>
          </a:xfrm>
          <a:prstGeom prst="rect">
            <a:avLst/>
          </a:prstGeom>
        </p:spPr>
      </p:pic>
      <p:sp>
        <p:nvSpPr>
          <p:cNvPr id="8" name="Footer Placeholder 15"/>
          <p:cNvSpPr>
            <a:spLocks noGrp="1"/>
          </p:cNvSpPr>
          <p:nvPr>
            <p:ph type="ftr" sz="quarter" idx="11"/>
          </p:nvPr>
        </p:nvSpPr>
        <p:spPr>
          <a:xfrm>
            <a:off x="0" y="6400165"/>
            <a:ext cx="12192000" cy="457835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Hope Foundation’s International Institute of Information Technology, I²IT, P-14 Rajiv Gandhi Infotech Park, Hinjawadi, Pune - 411 057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Tel - +91 20 22933441 / 2 / 3  |  Website - </a:t>
            </a:r>
            <a:r>
              <a:rPr lang="en-US" dirty="0" smtClean="0">
                <a:solidFill>
                  <a:srgbClr val="FF0000"/>
                </a:solidFill>
                <a:hlinkClick r:id="rId3"/>
              </a:rPr>
              <a:t>www.isquareit.edu.in</a:t>
            </a:r>
            <a:r>
              <a:rPr lang="en-US" dirty="0" smtClean="0">
                <a:solidFill>
                  <a:srgbClr val="FF0000"/>
                </a:solidFill>
              </a:rPr>
              <a:t> ; Email - </a:t>
            </a:r>
            <a:r>
              <a:rPr lang="en-US" dirty="0" smtClean="0">
                <a:solidFill>
                  <a:srgbClr val="FF0000"/>
                </a:solidFill>
                <a:hlinkClick r:id="rId4"/>
              </a:rPr>
              <a:t>info@isquareit.edu.in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70918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67382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Priority Based Scheduling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478763599"/>
              </p:ext>
            </p:extLst>
          </p:nvPr>
        </p:nvGraphicFramePr>
        <p:xfrm>
          <a:off x="534720" y="4842961"/>
          <a:ext cx="11189518" cy="6615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1819"/>
                <a:gridCol w="2634558"/>
                <a:gridCol w="4671588"/>
                <a:gridCol w="2118511"/>
                <a:gridCol w="1023042"/>
              </a:tblGrid>
              <a:tr h="661546">
                <a:tc>
                  <a:txBody>
                    <a:bodyPr/>
                    <a:lstStyle/>
                    <a:p>
                      <a:pPr algn="l"/>
                      <a:r>
                        <a:rPr lang="en-US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P2</a:t>
                      </a:r>
                      <a:endParaRPr 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P5</a:t>
                      </a:r>
                      <a:endParaRPr 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P1</a:t>
                      </a:r>
                      <a:endParaRPr 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P3</a:t>
                      </a:r>
                      <a:endParaRPr 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P4</a:t>
                      </a:r>
                      <a:endParaRPr 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1901922181"/>
              </p:ext>
            </p:extLst>
          </p:nvPr>
        </p:nvGraphicFramePr>
        <p:xfrm>
          <a:off x="330377" y="1248399"/>
          <a:ext cx="4558493" cy="32066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9878"/>
                <a:gridCol w="1634053"/>
                <a:gridCol w="1494562"/>
              </a:tblGrid>
              <a:tr h="848832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Process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Burst Time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Priority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71573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P1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</a:t>
                      </a:r>
                      <a:endParaRPr lang="en-US" sz="24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71573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P2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  <a:endParaRPr lang="en-US" sz="24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71573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P3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lang="en-US" sz="24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71573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P4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  <a:endParaRPr lang="en-US" sz="24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71573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P5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lang="en-US" sz="24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77297" y="5477347"/>
            <a:ext cx="7423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253150" y="5477347"/>
            <a:ext cx="7423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842442" y="5477347"/>
            <a:ext cx="7423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523083" y="5477347"/>
            <a:ext cx="7423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16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0686861" y="5477347"/>
            <a:ext cx="7423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18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1673689" y="5477347"/>
            <a:ext cx="7423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19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848539" y="1068309"/>
            <a:ext cx="483832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Average Waiting Time </a:t>
            </a:r>
          </a:p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(6+0+16+18+1)</a:t>
            </a:r>
          </a:p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8.2</a:t>
            </a: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812415" cy="840740"/>
          </a:xfrm>
          <a:prstGeom prst="rect">
            <a:avLst/>
          </a:prstGeom>
        </p:spPr>
      </p:pic>
      <p:sp>
        <p:nvSpPr>
          <p:cNvPr id="14" name="Footer Placeholder 15"/>
          <p:cNvSpPr>
            <a:spLocks noGrp="1"/>
          </p:cNvSpPr>
          <p:nvPr>
            <p:ph type="ftr" sz="quarter" idx="11"/>
          </p:nvPr>
        </p:nvSpPr>
        <p:spPr>
          <a:xfrm>
            <a:off x="0" y="6400165"/>
            <a:ext cx="12192000" cy="457835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Hope Foundation’s International Institute of Information Technology, I²IT, P-14 Rajiv Gandhi Infotech Park, Hinjawadi, Pune - 411 057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Tel - +91 20 22933441 / 2 / 3  |  Website - </a:t>
            </a:r>
            <a:r>
              <a:rPr lang="en-US" dirty="0" smtClean="0">
                <a:solidFill>
                  <a:srgbClr val="FF0000"/>
                </a:solidFill>
                <a:hlinkClick r:id="rId3"/>
              </a:rPr>
              <a:t>www.isquareit.edu.in</a:t>
            </a:r>
            <a:r>
              <a:rPr lang="en-US" dirty="0" smtClean="0">
                <a:solidFill>
                  <a:srgbClr val="FF0000"/>
                </a:solidFill>
              </a:rPr>
              <a:t> ; Email - </a:t>
            </a:r>
            <a:r>
              <a:rPr lang="en-US" dirty="0" smtClean="0">
                <a:solidFill>
                  <a:srgbClr val="FF0000"/>
                </a:solidFill>
                <a:hlinkClick r:id="rId4"/>
              </a:rPr>
              <a:t>info@isquareit.edu.in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07783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307" y="102576"/>
            <a:ext cx="10515600" cy="594542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Priority Based Scheduling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045" y="851027"/>
            <a:ext cx="11501674" cy="5676522"/>
          </a:xfrm>
        </p:spPr>
        <p:txBody>
          <a:bodyPr>
            <a:normAutofit lnSpcReduction="10000"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Priority scheduling can be either preemptive or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non-preemptive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When a process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arrives at the ready queue, its priority is compared with the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priority of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currently running process. </a:t>
            </a:r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preemptive priority scheduling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algorithm will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preempt the CPU if the priority of the newly arrived process is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higher than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priority of the currently running process. </a:t>
            </a:r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non-preemptive priority scheduling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algorithm will simply put the new process at the head of the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ready queue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812415" cy="840740"/>
          </a:xfrm>
          <a:prstGeom prst="rect">
            <a:avLst/>
          </a:prstGeom>
        </p:spPr>
      </p:pic>
      <p:sp>
        <p:nvSpPr>
          <p:cNvPr id="5" name="Footer Placeholder 15"/>
          <p:cNvSpPr>
            <a:spLocks noGrp="1"/>
          </p:cNvSpPr>
          <p:nvPr>
            <p:ph type="ftr" sz="quarter" idx="11"/>
          </p:nvPr>
        </p:nvSpPr>
        <p:spPr>
          <a:xfrm>
            <a:off x="0" y="6400165"/>
            <a:ext cx="12192000" cy="457835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Hope Foundation’s International Institute of Information Technology, I²IT, P-14 Rajiv Gandhi Infotech Park, Hinjawadi, Pune - 411 057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Tel - +91 20 22933441 / 2 / 3  |  Website - </a:t>
            </a:r>
            <a:r>
              <a:rPr lang="en-US" dirty="0" smtClean="0">
                <a:solidFill>
                  <a:srgbClr val="FF0000"/>
                </a:solidFill>
                <a:hlinkClick r:id="rId3"/>
              </a:rPr>
              <a:t>www.isquareit.edu.in</a:t>
            </a:r>
            <a:r>
              <a:rPr lang="en-US" dirty="0" smtClean="0">
                <a:solidFill>
                  <a:srgbClr val="FF0000"/>
                </a:solidFill>
              </a:rPr>
              <a:t> ; Email - </a:t>
            </a:r>
            <a:r>
              <a:rPr lang="en-US" dirty="0" smtClean="0">
                <a:solidFill>
                  <a:srgbClr val="FF0000"/>
                </a:solidFill>
                <a:hlinkClick r:id="rId4"/>
              </a:rPr>
              <a:t>info@isquareit.edu.in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183166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7789" y="193110"/>
            <a:ext cx="10515600" cy="558328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Priority Scheduling – Drawbacks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0793" y="1010813"/>
            <a:ext cx="11266283" cy="5507682"/>
          </a:xfrm>
        </p:spPr>
        <p:txBody>
          <a:bodyPr>
            <a:normAutofit/>
          </a:bodyPr>
          <a:lstStyle/>
          <a:p>
            <a:r>
              <a:rPr lang="en-US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major problem with priority scheduling algorithms is </a:t>
            </a:r>
            <a:r>
              <a:rPr lang="en-US"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indefinite </a:t>
            </a:r>
            <a:r>
              <a:rPr lang="en-US" sz="2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blocking, </a:t>
            </a:r>
            <a:r>
              <a:rPr lang="en-US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 </a:t>
            </a:r>
            <a:r>
              <a:rPr lang="en-US"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starvation. </a:t>
            </a:r>
            <a:endParaRPr lang="en-US" sz="29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process that is ready to run but waiting for the CPU </a:t>
            </a:r>
            <a:r>
              <a:rPr lang="en-US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can be </a:t>
            </a:r>
            <a:r>
              <a:rPr lang="en-US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considered blocked. </a:t>
            </a:r>
            <a:endParaRPr lang="en-US" sz="29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priority scheduling algorithm can leave some </a:t>
            </a:r>
            <a:r>
              <a:rPr lang="en-US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low priority processes </a:t>
            </a:r>
            <a:r>
              <a:rPr lang="en-US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waiting indefinitely. </a:t>
            </a:r>
            <a:endParaRPr lang="en-US" sz="29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en-US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heavily loaded computer system, </a:t>
            </a:r>
            <a:r>
              <a:rPr lang="en-US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steady </a:t>
            </a:r>
            <a:r>
              <a:rPr lang="en-US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stream of higher-priority processes can prevent a low-priority </a:t>
            </a:r>
            <a:r>
              <a:rPr lang="en-US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process from </a:t>
            </a:r>
            <a:r>
              <a:rPr lang="en-US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ever getting the CPU. Generally, one of two things will happen. </a:t>
            </a:r>
            <a:endParaRPr lang="en-US" sz="29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Either the process </a:t>
            </a:r>
            <a:r>
              <a:rPr lang="en-US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will eventually be run </a:t>
            </a:r>
            <a:r>
              <a:rPr lang="en-US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(when </a:t>
            </a:r>
            <a:r>
              <a:rPr lang="en-US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system is </a:t>
            </a:r>
            <a:r>
              <a:rPr lang="en-US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finally lightly </a:t>
            </a:r>
            <a:r>
              <a:rPr lang="en-US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loaded), or the computer system will eventually crash and lose </a:t>
            </a:r>
            <a:r>
              <a:rPr lang="en-US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all unfinished </a:t>
            </a:r>
            <a:r>
              <a:rPr lang="en-US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low-priority processes.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812415" cy="840740"/>
          </a:xfrm>
          <a:prstGeom prst="rect">
            <a:avLst/>
          </a:prstGeom>
        </p:spPr>
      </p:pic>
      <p:sp>
        <p:nvSpPr>
          <p:cNvPr id="5" name="Footer Placeholder 15"/>
          <p:cNvSpPr>
            <a:spLocks noGrp="1"/>
          </p:cNvSpPr>
          <p:nvPr>
            <p:ph type="ftr" sz="quarter" idx="11"/>
          </p:nvPr>
        </p:nvSpPr>
        <p:spPr>
          <a:xfrm>
            <a:off x="0" y="6400165"/>
            <a:ext cx="12192000" cy="457835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Hope Foundation’s International Institute of Information Technology, I²IT, P-14 Rajiv Gandhi Infotech Park, Hinjawadi, Pune - 411 057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Tel - +91 20 22933441 / 2 / 3  |  Website - </a:t>
            </a:r>
            <a:r>
              <a:rPr lang="en-US" dirty="0" smtClean="0">
                <a:solidFill>
                  <a:srgbClr val="FF0000"/>
                </a:solidFill>
                <a:hlinkClick r:id="rId3"/>
              </a:rPr>
              <a:t>www.isquareit.edu.in</a:t>
            </a:r>
            <a:r>
              <a:rPr lang="en-US" dirty="0" smtClean="0">
                <a:solidFill>
                  <a:srgbClr val="FF0000"/>
                </a:solidFill>
              </a:rPr>
              <a:t> ; Email - </a:t>
            </a:r>
            <a:r>
              <a:rPr lang="en-US" dirty="0" smtClean="0">
                <a:solidFill>
                  <a:srgbClr val="FF0000"/>
                </a:solidFill>
                <a:hlinkClick r:id="rId4"/>
              </a:rPr>
              <a:t>info@isquareit.edu.in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07514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65537"/>
            <a:ext cx="10515600" cy="549275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Solution to Starvation - Ageing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114" y="992706"/>
            <a:ext cx="11166695" cy="5245132"/>
          </a:xfrm>
        </p:spPr>
        <p:txBody>
          <a:bodyPr>
            <a:no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solution to the problem of indefinite blockage of low-priority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processes is 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aging. </a:t>
            </a:r>
            <a:endParaRPr lang="en-US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Aging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a technique of gradually increasing the priority of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processes that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wait in the system for a long time. </a:t>
            </a:r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example, if priorities range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from 127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(low) to 0 (high), we could increase the priority of a waiting process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by 1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every 15 minutes. </a:t>
            </a:r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Eventually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even a process with an initial priority of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127 would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have the highest priority in the system and would be executed.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812415" cy="840740"/>
          </a:xfrm>
          <a:prstGeom prst="rect">
            <a:avLst/>
          </a:prstGeom>
        </p:spPr>
      </p:pic>
      <p:sp>
        <p:nvSpPr>
          <p:cNvPr id="5" name="Footer Placeholder 15"/>
          <p:cNvSpPr>
            <a:spLocks noGrp="1"/>
          </p:cNvSpPr>
          <p:nvPr>
            <p:ph type="ftr" sz="quarter" idx="11"/>
          </p:nvPr>
        </p:nvSpPr>
        <p:spPr>
          <a:xfrm>
            <a:off x="0" y="6400165"/>
            <a:ext cx="12192000" cy="457835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Hope Foundation’s International Institute of Information Technology, I²IT, P-14 Rajiv Gandhi Infotech Park, Hinjawadi, Pune - 411 057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Tel - +91 20 22933441 / 2 / 3  |  Website - </a:t>
            </a:r>
            <a:r>
              <a:rPr lang="en-US" dirty="0" smtClean="0">
                <a:solidFill>
                  <a:srgbClr val="FF0000"/>
                </a:solidFill>
                <a:hlinkClick r:id="rId3"/>
              </a:rPr>
              <a:t>www.isquareit.edu.in</a:t>
            </a:r>
            <a:r>
              <a:rPr lang="en-US" dirty="0" smtClean="0">
                <a:solidFill>
                  <a:srgbClr val="FF0000"/>
                </a:solidFill>
              </a:rPr>
              <a:t> ; Email - </a:t>
            </a:r>
            <a:r>
              <a:rPr lang="en-US" dirty="0" smtClean="0">
                <a:solidFill>
                  <a:srgbClr val="FF0000"/>
                </a:solidFill>
                <a:hlinkClick r:id="rId4"/>
              </a:rPr>
              <a:t>info@isquareit.edu.in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96532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838200" y="265537"/>
            <a:ext cx="10515600" cy="549275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References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812415" cy="840740"/>
          </a:xfrm>
          <a:prstGeom prst="rect">
            <a:avLst/>
          </a:prstGeom>
        </p:spPr>
      </p:pic>
      <p:sp>
        <p:nvSpPr>
          <p:cNvPr id="6" name="Footer Placeholder 15"/>
          <p:cNvSpPr>
            <a:spLocks noGrp="1"/>
          </p:cNvSpPr>
          <p:nvPr>
            <p:ph type="ftr" sz="quarter" idx="11"/>
          </p:nvPr>
        </p:nvSpPr>
        <p:spPr>
          <a:xfrm>
            <a:off x="0" y="6400165"/>
            <a:ext cx="12192000" cy="457835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Hope Foundation’s International Institute of Information Technology, I²IT, P-14 Rajiv Gandhi Infotech Park, Hinjawadi, Pune - 411 057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Tel - +91 20 22933441 / 2 / 3  |  Website - </a:t>
            </a:r>
            <a:r>
              <a:rPr lang="en-US" dirty="0" smtClean="0">
                <a:solidFill>
                  <a:srgbClr val="FF0000"/>
                </a:solidFill>
                <a:hlinkClick r:id="rId3"/>
              </a:rPr>
              <a:t>www.isquareit.edu.in</a:t>
            </a:r>
            <a:r>
              <a:rPr lang="en-US" dirty="0" smtClean="0">
                <a:solidFill>
                  <a:srgbClr val="FF0000"/>
                </a:solidFill>
              </a:rPr>
              <a:t> ; Email - </a:t>
            </a:r>
            <a:r>
              <a:rPr lang="en-US" dirty="0" smtClean="0">
                <a:solidFill>
                  <a:srgbClr val="FF0000"/>
                </a:solidFill>
                <a:hlinkClick r:id="rId4"/>
              </a:rPr>
              <a:t>info@isquareit.edu.in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85114" y="992706"/>
            <a:ext cx="11166695" cy="5245132"/>
          </a:xfrm>
        </p:spPr>
        <p:txBody>
          <a:bodyPr>
            <a:noAutofit/>
          </a:bodyPr>
          <a:lstStyle/>
          <a:p>
            <a:r>
              <a:rPr lang="en-IN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Silberschatz</a:t>
            </a:r>
            <a:r>
              <a:rPr lang="en-I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Galvin, Gagne, "Operating System Principles", 9th Edition, </a:t>
            </a:r>
            <a:r>
              <a:rPr lang="en-I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Wiley</a:t>
            </a:r>
          </a:p>
          <a:p>
            <a:r>
              <a:rPr lang="en-I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https://nptel.ac.in/courses/106106144/</a:t>
            </a:r>
          </a:p>
          <a:p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4142" y="1110343"/>
            <a:ext cx="10515600" cy="3734208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en-IN" sz="3500" b="1" dirty="0" smtClean="0">
                <a:latin typeface="Times New Roman" pitchFamily="18" charset="0"/>
                <a:cs typeface="Times New Roman" pitchFamily="18" charset="0"/>
              </a:rPr>
              <a:t>THANK YOU !! </a:t>
            </a:r>
          </a:p>
          <a:p>
            <a:pPr algn="ctr">
              <a:buNone/>
            </a:pPr>
            <a:endParaRPr lang="en-IN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For further information please contact</a:t>
            </a:r>
          </a:p>
          <a:p>
            <a:pPr algn="ctr">
              <a:buNone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Prof. Deptii Chaudhari</a:t>
            </a:r>
          </a:p>
          <a:p>
            <a:pPr algn="ctr">
              <a:buNone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Department of Computer Engineering</a:t>
            </a:r>
          </a:p>
          <a:p>
            <a:pPr algn="ctr">
              <a:buNone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Hope Foundation’s International Institute of Information Technology, I</a:t>
            </a:r>
            <a:r>
              <a:rPr lang="en-IN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IT</a:t>
            </a:r>
          </a:p>
          <a:p>
            <a:pPr algn="ctr">
              <a:buNone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Hinjawadi, Pune – 411 057</a:t>
            </a:r>
          </a:p>
          <a:p>
            <a:pPr algn="ctr">
              <a:buNone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Phone - +91 20 22933441</a:t>
            </a:r>
          </a:p>
          <a:p>
            <a:pPr algn="ctr">
              <a:buNone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www.isquareit.edu.in | deptiic@isquareit.edu.in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812415" cy="840740"/>
          </a:xfrm>
          <a:prstGeom prst="rect">
            <a:avLst/>
          </a:prstGeom>
        </p:spPr>
      </p:pic>
      <p:sp>
        <p:nvSpPr>
          <p:cNvPr id="5" name="Footer Placeholder 15"/>
          <p:cNvSpPr>
            <a:spLocks noGrp="1"/>
          </p:cNvSpPr>
          <p:nvPr>
            <p:ph type="ftr" sz="quarter" idx="11"/>
          </p:nvPr>
        </p:nvSpPr>
        <p:spPr>
          <a:xfrm>
            <a:off x="0" y="6400165"/>
            <a:ext cx="12192000" cy="457835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Hope Foundation’s International Institute of Information Technology, I²IT, P-14 Rajiv Gandhi Infotech Park, Hinjawadi, Pune - 411 057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Tel - +91 20 22933441 / 2 / 3  |  Website - </a:t>
            </a:r>
            <a:r>
              <a:rPr lang="en-US" dirty="0" smtClean="0">
                <a:solidFill>
                  <a:srgbClr val="FF0000"/>
                </a:solidFill>
                <a:hlinkClick r:id="rId3"/>
              </a:rPr>
              <a:t>www.isquareit.edu.in</a:t>
            </a:r>
            <a:r>
              <a:rPr lang="en-US" dirty="0" smtClean="0">
                <a:solidFill>
                  <a:srgbClr val="FF0000"/>
                </a:solidFill>
              </a:rPr>
              <a:t> ; Email - </a:t>
            </a:r>
            <a:r>
              <a:rPr lang="en-US" dirty="0" smtClean="0">
                <a:solidFill>
                  <a:srgbClr val="FF0000"/>
                </a:solidFill>
                <a:hlinkClick r:id="rId4"/>
              </a:rPr>
              <a:t>info@isquareit.edu.in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93109"/>
            <a:ext cx="10515600" cy="549275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Scheduling Algorithms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6884" y="1136468"/>
            <a:ext cx="11610315" cy="5159829"/>
          </a:xfrm>
        </p:spPr>
        <p:txBody>
          <a:bodyPr>
            <a:norm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CPU scheduling deals with the problem of deciding which of the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processes in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ready queue is to be allocated the CPU. </a:t>
            </a:r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There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many different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CPU scheduling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algorithms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First Come First Serve 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Scheduling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(FCFS)</a:t>
            </a:r>
          </a:p>
          <a:p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Shortest Job First Scheduling (SJF) </a:t>
            </a:r>
          </a:p>
          <a:p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Round Robin 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Scheduling 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(RR)</a:t>
            </a:r>
          </a:p>
          <a:p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Priority Based 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Scheduling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812415" cy="840740"/>
          </a:xfrm>
          <a:prstGeom prst="rect">
            <a:avLst/>
          </a:prstGeom>
        </p:spPr>
      </p:pic>
      <p:sp>
        <p:nvSpPr>
          <p:cNvPr id="5" name="Footer Placeholder 15"/>
          <p:cNvSpPr>
            <a:spLocks noGrp="1"/>
          </p:cNvSpPr>
          <p:nvPr>
            <p:ph type="ftr" sz="quarter" idx="11"/>
          </p:nvPr>
        </p:nvSpPr>
        <p:spPr>
          <a:xfrm>
            <a:off x="0" y="6400165"/>
            <a:ext cx="12192000" cy="457835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Hope Foundation’s International Institute of Information Technology, I²IT, P-14 Rajiv Gandhi Infotech Park, Hinjawadi, Pune - 411 057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Tel - +91 20 22933441 / 2 / 3  |  Website - </a:t>
            </a:r>
            <a:r>
              <a:rPr lang="en-US" dirty="0" smtClean="0">
                <a:solidFill>
                  <a:srgbClr val="FF0000"/>
                </a:solidFill>
                <a:hlinkClick r:id="rId3"/>
              </a:rPr>
              <a:t>www.isquareit.edu.in</a:t>
            </a:r>
            <a:r>
              <a:rPr lang="en-US" dirty="0" smtClean="0">
                <a:solidFill>
                  <a:srgbClr val="FF0000"/>
                </a:solidFill>
              </a:rPr>
              <a:t> ; Email - </a:t>
            </a:r>
            <a:r>
              <a:rPr lang="en-US" dirty="0" smtClean="0">
                <a:solidFill>
                  <a:srgbClr val="FF0000"/>
                </a:solidFill>
                <a:hlinkClick r:id="rId4"/>
              </a:rPr>
              <a:t>info@isquareit.edu.in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364740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8017" y="193109"/>
            <a:ext cx="10515600" cy="476847"/>
          </a:xfrm>
        </p:spPr>
        <p:txBody>
          <a:bodyPr>
            <a:noAutofit/>
          </a:bodyPr>
          <a:lstStyle/>
          <a:p>
            <a:pPr algn="ctr"/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First Come First Serve Scheduling (FCFS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9313" y="902171"/>
            <a:ext cx="11519780" cy="5489576"/>
          </a:xfrm>
        </p:spPr>
        <p:txBody>
          <a:bodyPr>
            <a:no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By far the simplest CPU-scheduling algorithm is the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first-come,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first-served (FCFS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scheduling algorithm. </a:t>
            </a:r>
            <a:endParaRPr lang="en-US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With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scheme, the process that requests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CPU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first is allocated the CPU first.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implementation of the FCFS policy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 easily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managed with a FIFO queue.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When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process enters the ready queue,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its PCB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linked onto the tail of the queue. When the CPU is free, it is allocated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the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process at the head of the queue.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running process is then removed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from the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queue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FCFS is non preemptive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i.e.Process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continues to run till the burst cycle ends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812415" cy="840740"/>
          </a:xfrm>
          <a:prstGeom prst="rect">
            <a:avLst/>
          </a:prstGeom>
        </p:spPr>
      </p:pic>
      <p:sp>
        <p:nvSpPr>
          <p:cNvPr id="5" name="Footer Placeholder 15"/>
          <p:cNvSpPr>
            <a:spLocks noGrp="1"/>
          </p:cNvSpPr>
          <p:nvPr>
            <p:ph type="ftr" sz="quarter" idx="11"/>
          </p:nvPr>
        </p:nvSpPr>
        <p:spPr>
          <a:xfrm>
            <a:off x="0" y="6400165"/>
            <a:ext cx="12192000" cy="457835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Hope Foundation’s International Institute of Information Technology, I²IT, P-14 Rajiv Gandhi Infotech Park, Hinjawadi, Pune - 411 057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Tel - +91 20 22933441 / 2 / 3  |  Website - </a:t>
            </a:r>
            <a:r>
              <a:rPr lang="en-US" dirty="0" smtClean="0">
                <a:solidFill>
                  <a:srgbClr val="FF0000"/>
                </a:solidFill>
                <a:hlinkClick r:id="rId3"/>
              </a:rPr>
              <a:t>www.isquareit.edu.in</a:t>
            </a:r>
            <a:r>
              <a:rPr lang="en-US" dirty="0" smtClean="0">
                <a:solidFill>
                  <a:srgbClr val="FF0000"/>
                </a:solidFill>
              </a:rPr>
              <a:t> ; Email - </a:t>
            </a:r>
            <a:r>
              <a:rPr lang="en-US" dirty="0" smtClean="0">
                <a:solidFill>
                  <a:srgbClr val="FF0000"/>
                </a:solidFill>
                <a:hlinkClick r:id="rId4"/>
              </a:rPr>
              <a:t>info@isquareit.edu.in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02762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56896"/>
            <a:ext cx="10515600" cy="549275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FCFS Example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087508594"/>
              </p:ext>
            </p:extLst>
          </p:nvPr>
        </p:nvGraphicFramePr>
        <p:xfrm>
          <a:off x="258778" y="775125"/>
          <a:ext cx="5372477" cy="24193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4343"/>
                <a:gridCol w="1964602"/>
                <a:gridCol w="1783532"/>
              </a:tblGrid>
              <a:tr h="537627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Process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Arrival Time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Burst Time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70442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P1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70442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P2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70442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P3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70442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P4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096000" y="778598"/>
            <a:ext cx="6096000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Arrival Time: When Process enters Ready Queue</a:t>
            </a:r>
          </a:p>
          <a:p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Burst Time: Time Required by the process for execution</a:t>
            </a: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Average Waiting Time = (0+7+11+13)/4</a:t>
            </a: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7.75</a:t>
            </a: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Average Response Time = (0+7+11+13)/4</a:t>
            </a: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7.75</a:t>
            </a: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(Same as Average Waiting Time)</a:t>
            </a:r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35802" y="3585172"/>
            <a:ext cx="589682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Gnatt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Chart : Horizontal bar chart developed by Henry Gantt, an American Engineering and social scientist in 1917 as a production control tool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150884903"/>
              </p:ext>
            </p:extLst>
          </p:nvPr>
        </p:nvGraphicFramePr>
        <p:xfrm>
          <a:off x="812074" y="5068691"/>
          <a:ext cx="7501302" cy="6655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6739"/>
                <a:gridCol w="416739"/>
                <a:gridCol w="416739"/>
                <a:gridCol w="416739"/>
                <a:gridCol w="416739"/>
                <a:gridCol w="416739"/>
                <a:gridCol w="416739"/>
                <a:gridCol w="416739"/>
                <a:gridCol w="416739"/>
                <a:gridCol w="416739"/>
                <a:gridCol w="416739"/>
                <a:gridCol w="416739"/>
                <a:gridCol w="416739"/>
                <a:gridCol w="416739"/>
                <a:gridCol w="416739"/>
                <a:gridCol w="416739"/>
                <a:gridCol w="416739"/>
                <a:gridCol w="416739"/>
              </a:tblGrid>
              <a:tr h="66551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674483" y="5685961"/>
            <a:ext cx="7552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P1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606297" y="5685961"/>
            <a:ext cx="7552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P2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340790" y="5685961"/>
            <a:ext cx="7552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P3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186531" y="5685960"/>
            <a:ext cx="7552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P4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374457" y="4646961"/>
            <a:ext cx="381754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Response Time = Time taken by a particular process to begin executing on CPU – Time it enters in ready queue.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812415" cy="840740"/>
          </a:xfrm>
          <a:prstGeom prst="rect">
            <a:avLst/>
          </a:prstGeom>
        </p:spPr>
      </p:pic>
      <p:sp>
        <p:nvSpPr>
          <p:cNvPr id="14" name="Footer Placeholder 15"/>
          <p:cNvSpPr>
            <a:spLocks noGrp="1"/>
          </p:cNvSpPr>
          <p:nvPr>
            <p:ph type="ftr" sz="quarter" idx="11"/>
          </p:nvPr>
        </p:nvSpPr>
        <p:spPr>
          <a:xfrm>
            <a:off x="0" y="6400165"/>
            <a:ext cx="12192000" cy="457835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Hope Foundation’s International Institute of Information Technology, I²IT, P-14 Rajiv Gandhi Infotech Park, Hinjawadi, Pune - 411 057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Tel - +91 20 22933441 / 2 / 3  |  Website - </a:t>
            </a:r>
            <a:r>
              <a:rPr lang="en-US" dirty="0" smtClean="0">
                <a:solidFill>
                  <a:srgbClr val="FF0000"/>
                </a:solidFill>
                <a:hlinkClick r:id="rId3"/>
              </a:rPr>
              <a:t>www.isquareit.edu.in</a:t>
            </a:r>
            <a:r>
              <a:rPr lang="en-US" dirty="0" smtClean="0">
                <a:solidFill>
                  <a:srgbClr val="FF0000"/>
                </a:solidFill>
              </a:rPr>
              <a:t> ; Email - </a:t>
            </a:r>
            <a:r>
              <a:rPr lang="en-US" dirty="0" smtClean="0">
                <a:solidFill>
                  <a:srgbClr val="FF0000"/>
                </a:solidFill>
                <a:hlinkClick r:id="rId4"/>
              </a:rPr>
              <a:t>info@isquareit.edu.in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636235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9" grpId="0"/>
      <p:bldP spid="10" grpId="0"/>
      <p:bldP spid="11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1206" y="386124"/>
            <a:ext cx="11383978" cy="700292"/>
          </a:xfrm>
        </p:spPr>
        <p:txBody>
          <a:bodyPr/>
          <a:lstStyle/>
          <a:p>
            <a:pPr algn="ctr"/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Order of Scheduling matters</a:t>
            </a:r>
          </a:p>
          <a:p>
            <a:endParaRPr lang="en-US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3257701530"/>
              </p:ext>
            </p:extLst>
          </p:nvPr>
        </p:nvGraphicFramePr>
        <p:xfrm>
          <a:off x="448900" y="1209692"/>
          <a:ext cx="5372477" cy="24193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4343"/>
                <a:gridCol w="1964602"/>
                <a:gridCol w="1783532"/>
              </a:tblGrid>
              <a:tr h="537627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Process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Arrival Time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Burst Time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70442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P1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70442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P2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70442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P3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70442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P4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851598640"/>
              </p:ext>
            </p:extLst>
          </p:nvPr>
        </p:nvGraphicFramePr>
        <p:xfrm>
          <a:off x="584703" y="4295785"/>
          <a:ext cx="7501302" cy="6655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6739"/>
                <a:gridCol w="416739"/>
                <a:gridCol w="416739"/>
                <a:gridCol w="416739"/>
                <a:gridCol w="416739"/>
                <a:gridCol w="416739"/>
                <a:gridCol w="416739"/>
                <a:gridCol w="416739"/>
                <a:gridCol w="416739"/>
                <a:gridCol w="416739"/>
                <a:gridCol w="416739"/>
                <a:gridCol w="416739"/>
                <a:gridCol w="416739"/>
                <a:gridCol w="416739"/>
                <a:gridCol w="416739"/>
                <a:gridCol w="416739"/>
                <a:gridCol w="416739"/>
                <a:gridCol w="416739"/>
              </a:tblGrid>
              <a:tr h="66551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048439" y="5006568"/>
            <a:ext cx="7552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P1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7172" y="4925087"/>
            <a:ext cx="7552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P2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226398" y="4925086"/>
            <a:ext cx="7552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P3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981608" y="4925085"/>
            <a:ext cx="7552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P4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590923" y="1158844"/>
            <a:ext cx="478928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Average Waiting Time </a:t>
            </a:r>
          </a:p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(0+4+6+11)/4</a:t>
            </a:r>
          </a:p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5.25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812415" cy="840740"/>
          </a:xfrm>
          <a:prstGeom prst="rect">
            <a:avLst/>
          </a:prstGeom>
        </p:spPr>
      </p:pic>
      <p:sp>
        <p:nvSpPr>
          <p:cNvPr id="12" name="Footer Placeholder 15"/>
          <p:cNvSpPr>
            <a:spLocks noGrp="1"/>
          </p:cNvSpPr>
          <p:nvPr>
            <p:ph type="ftr" sz="quarter" idx="11"/>
          </p:nvPr>
        </p:nvSpPr>
        <p:spPr>
          <a:xfrm>
            <a:off x="0" y="6400165"/>
            <a:ext cx="12192000" cy="457835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Hope Foundation’s International Institute of Information Technology, I²IT, P-14 Rajiv Gandhi Infotech Park, Hinjawadi, Pune - 411 057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Tel - +91 20 22933441 / 2 / 3  |  Website - </a:t>
            </a:r>
            <a:r>
              <a:rPr lang="en-US" dirty="0" smtClean="0">
                <a:solidFill>
                  <a:srgbClr val="FF0000"/>
                </a:solidFill>
                <a:hlinkClick r:id="rId3"/>
              </a:rPr>
              <a:t>www.isquareit.edu.in</a:t>
            </a:r>
            <a:r>
              <a:rPr lang="en-US" dirty="0" smtClean="0">
                <a:solidFill>
                  <a:srgbClr val="FF0000"/>
                </a:solidFill>
              </a:rPr>
              <a:t> ; Email - </a:t>
            </a:r>
            <a:r>
              <a:rPr lang="en-US" dirty="0" smtClean="0">
                <a:solidFill>
                  <a:srgbClr val="FF0000"/>
                </a:solidFill>
                <a:hlinkClick r:id="rId4"/>
              </a:rPr>
              <a:t>info@isquareit.edu.in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933524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04008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Convoy Effect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44831" y="1047027"/>
            <a:ext cx="5260064" cy="1940617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All processes wait for the one big process to get off the CPU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2842105564"/>
              </p:ext>
            </p:extLst>
          </p:nvPr>
        </p:nvGraphicFramePr>
        <p:xfrm>
          <a:off x="294238" y="1291172"/>
          <a:ext cx="5372477" cy="24193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4343"/>
                <a:gridCol w="1964602"/>
                <a:gridCol w="1783532"/>
              </a:tblGrid>
              <a:tr h="537627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Process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Arrival Time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Burst Time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70442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P1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70442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P2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70442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P3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70442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P4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540066980"/>
              </p:ext>
            </p:extLst>
          </p:nvPr>
        </p:nvGraphicFramePr>
        <p:xfrm>
          <a:off x="367420" y="4096608"/>
          <a:ext cx="7501302" cy="6655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6739"/>
                <a:gridCol w="416739"/>
                <a:gridCol w="416739"/>
                <a:gridCol w="416739"/>
                <a:gridCol w="416739"/>
                <a:gridCol w="416739"/>
                <a:gridCol w="416739"/>
                <a:gridCol w="416739"/>
                <a:gridCol w="416739"/>
                <a:gridCol w="416739"/>
                <a:gridCol w="416739"/>
                <a:gridCol w="416739"/>
                <a:gridCol w="416739"/>
                <a:gridCol w="416739"/>
                <a:gridCol w="416739"/>
                <a:gridCol w="416739"/>
                <a:gridCol w="416739"/>
                <a:gridCol w="416739"/>
              </a:tblGrid>
              <a:tr h="66551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94238" y="4734963"/>
            <a:ext cx="7552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P1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189839" y="4734963"/>
            <a:ext cx="7552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P2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924332" y="4734963"/>
            <a:ext cx="7552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P3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770073" y="4734962"/>
            <a:ext cx="7552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P4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812415" cy="840740"/>
          </a:xfrm>
          <a:prstGeom prst="rect">
            <a:avLst/>
          </a:prstGeom>
        </p:spPr>
      </p:pic>
      <p:sp>
        <p:nvSpPr>
          <p:cNvPr id="11" name="Footer Placeholder 15"/>
          <p:cNvSpPr>
            <a:spLocks noGrp="1"/>
          </p:cNvSpPr>
          <p:nvPr>
            <p:ph type="ftr" sz="quarter" idx="11"/>
          </p:nvPr>
        </p:nvSpPr>
        <p:spPr>
          <a:xfrm>
            <a:off x="0" y="6400165"/>
            <a:ext cx="12192000" cy="457835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Hope Foundation’s International Institute of Information Technology, I²IT, P-14 Rajiv Gandhi Infotech Park, Hinjawadi, Pune - 411 057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Tel - +91 20 22933441 / 2 / 3  |  Website - </a:t>
            </a:r>
            <a:r>
              <a:rPr lang="en-US" dirty="0" smtClean="0">
                <a:solidFill>
                  <a:srgbClr val="FF0000"/>
                </a:solidFill>
                <a:hlinkClick r:id="rId3"/>
              </a:rPr>
              <a:t>www.isquareit.edu.in</a:t>
            </a:r>
            <a:r>
              <a:rPr lang="en-US" dirty="0" smtClean="0">
                <a:solidFill>
                  <a:srgbClr val="FF0000"/>
                </a:solidFill>
              </a:rPr>
              <a:t> ; Email - </a:t>
            </a:r>
            <a:r>
              <a:rPr lang="en-US" dirty="0" smtClean="0">
                <a:solidFill>
                  <a:srgbClr val="FF0000"/>
                </a:solidFill>
                <a:hlinkClick r:id="rId4"/>
              </a:rPr>
              <a:t>info@isquareit.edu.in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50456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3757" y="247431"/>
            <a:ext cx="10515600" cy="558328"/>
          </a:xfrm>
        </p:spPr>
        <p:txBody>
          <a:bodyPr>
            <a:noAutofit/>
          </a:bodyPr>
          <a:lstStyle/>
          <a:p>
            <a:pPr algn="ctr"/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FCFS - Advantages &amp; Disadvantages</a:t>
            </a: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0793" y="1128508"/>
            <a:ext cx="11175749" cy="4351338"/>
          </a:xfrm>
        </p:spPr>
        <p:txBody>
          <a:bodyPr/>
          <a:lstStyle/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Advantages</a:t>
            </a:r>
          </a:p>
          <a:p>
            <a:pPr lvl="1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Simple</a:t>
            </a:r>
          </a:p>
          <a:p>
            <a:pPr lvl="1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Fair ( as long as no process hogs the CPU, every process will eventually run)</a:t>
            </a:r>
          </a:p>
          <a:p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Disadvantages</a:t>
            </a:r>
          </a:p>
          <a:p>
            <a:pPr lvl="1"/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Waiting time depends on arrival order</a:t>
            </a:r>
          </a:p>
          <a:p>
            <a:pPr lvl="1"/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Short processes stuck waiting for long process to complete</a:t>
            </a:r>
          </a:p>
          <a:p>
            <a:pPr lvl="1"/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812415" cy="840740"/>
          </a:xfrm>
          <a:prstGeom prst="rect">
            <a:avLst/>
          </a:prstGeom>
        </p:spPr>
      </p:pic>
      <p:sp>
        <p:nvSpPr>
          <p:cNvPr id="5" name="Footer Placeholder 15"/>
          <p:cNvSpPr>
            <a:spLocks noGrp="1"/>
          </p:cNvSpPr>
          <p:nvPr>
            <p:ph type="ftr" sz="quarter" idx="11"/>
          </p:nvPr>
        </p:nvSpPr>
        <p:spPr>
          <a:xfrm>
            <a:off x="0" y="6400165"/>
            <a:ext cx="12192000" cy="457835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Hope Foundation’s International Institute of Information Technology, I²IT, P-14 Rajiv Gandhi Infotech Park, Hinjawadi, Pune - 411 057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Tel - +91 20 22933441 / 2 / 3  |  Website - </a:t>
            </a:r>
            <a:r>
              <a:rPr lang="en-US" dirty="0" smtClean="0">
                <a:solidFill>
                  <a:srgbClr val="FF0000"/>
                </a:solidFill>
                <a:hlinkClick r:id="rId3"/>
              </a:rPr>
              <a:t>www.isquareit.edu.in</a:t>
            </a:r>
            <a:r>
              <a:rPr lang="en-US" dirty="0" smtClean="0">
                <a:solidFill>
                  <a:srgbClr val="FF0000"/>
                </a:solidFill>
              </a:rPr>
              <a:t> ; Email - </a:t>
            </a:r>
            <a:r>
              <a:rPr lang="en-US" dirty="0" smtClean="0">
                <a:solidFill>
                  <a:srgbClr val="FF0000"/>
                </a:solidFill>
                <a:hlinkClick r:id="rId4"/>
              </a:rPr>
              <a:t>info@isquareit.edu.in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08610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65538"/>
            <a:ext cx="10515600" cy="594542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Shortest Job First (SJF)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6885" y="956491"/>
            <a:ext cx="11619367" cy="5770233"/>
          </a:xfrm>
        </p:spPr>
        <p:txBody>
          <a:bodyPr>
            <a:no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different approach to CPU scheduling is the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shortest-job-first (SJF)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scheduling algorithm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algorithm associates with each process the length of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process's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next CPU burst.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When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CPU is available, it is assigned to the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process that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has the smallest next CPU burst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If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next CPU bursts of two processes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same, FCFS scheduling is used to break the tie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 preemption : the process continues to execute until its CPU burst completes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With preemption : the process may get preempted when a new process arrives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812415" cy="840740"/>
          </a:xfrm>
          <a:prstGeom prst="rect">
            <a:avLst/>
          </a:prstGeom>
        </p:spPr>
      </p:pic>
      <p:sp>
        <p:nvSpPr>
          <p:cNvPr id="5" name="Footer Placeholder 15"/>
          <p:cNvSpPr>
            <a:spLocks noGrp="1"/>
          </p:cNvSpPr>
          <p:nvPr>
            <p:ph type="ftr" sz="quarter" idx="11"/>
          </p:nvPr>
        </p:nvSpPr>
        <p:spPr>
          <a:xfrm>
            <a:off x="0" y="6400165"/>
            <a:ext cx="12192000" cy="457835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Hope Foundation’s International Institute of Information Technology, I²IT, P-14 Rajiv Gandhi Infotech Park, Hinjawadi, Pune - 411 057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Tel - +91 20 22933441 / 2 / 3  |  Website - </a:t>
            </a:r>
            <a:r>
              <a:rPr lang="en-US" dirty="0" smtClean="0">
                <a:solidFill>
                  <a:srgbClr val="FF0000"/>
                </a:solidFill>
                <a:hlinkClick r:id="rId3"/>
              </a:rPr>
              <a:t>www.isquareit.edu.in</a:t>
            </a:r>
            <a:r>
              <a:rPr lang="en-US" dirty="0" smtClean="0">
                <a:solidFill>
                  <a:srgbClr val="FF0000"/>
                </a:solidFill>
              </a:rPr>
              <a:t> ; Email - </a:t>
            </a:r>
            <a:r>
              <a:rPr lang="en-US" dirty="0" smtClean="0">
                <a:solidFill>
                  <a:srgbClr val="FF0000"/>
                </a:solidFill>
                <a:hlinkClick r:id="rId4"/>
              </a:rPr>
              <a:t>info@isquareit.edu.in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40077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2905</TotalTime>
  <Words>2963</Words>
  <Application>Microsoft Office PowerPoint</Application>
  <PresentationFormat>Custom</PresentationFormat>
  <Paragraphs>604</Paragraphs>
  <Slides>29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Office Theme</vt:lpstr>
      <vt:lpstr>Slide 1</vt:lpstr>
      <vt:lpstr>Slide 2</vt:lpstr>
      <vt:lpstr>Scheduling Algorithms</vt:lpstr>
      <vt:lpstr>First Come First Serve Scheduling (FCFS)</vt:lpstr>
      <vt:lpstr>FCFS Example</vt:lpstr>
      <vt:lpstr>Slide 6</vt:lpstr>
      <vt:lpstr>Convoy Effect</vt:lpstr>
      <vt:lpstr>FCFS - Advantages &amp; Disadvantages</vt:lpstr>
      <vt:lpstr>Shortest Job First (SJF)</vt:lpstr>
      <vt:lpstr>SJF ( without preemption)</vt:lpstr>
      <vt:lpstr>SJF ( without preemption)</vt:lpstr>
      <vt:lpstr>SJF – Advantages &amp; Disadvantages</vt:lpstr>
      <vt:lpstr>Round Robin (RR)</vt:lpstr>
      <vt:lpstr>Round Robin Scheduling</vt:lpstr>
      <vt:lpstr>Round Robin Scheduling</vt:lpstr>
      <vt:lpstr>Round Robin Scheduling</vt:lpstr>
      <vt:lpstr>Round Robin Scheduling (Larger Timeslice)</vt:lpstr>
      <vt:lpstr>Duration of Timeslice</vt:lpstr>
      <vt:lpstr>Round Robin – Advantages &amp; Disadvantages</vt:lpstr>
      <vt:lpstr>Shortest Remaining Time First (SRTF)</vt:lpstr>
      <vt:lpstr>Shortest Remaining Time First (SRTF)</vt:lpstr>
      <vt:lpstr>Priority Based Scheduling</vt:lpstr>
      <vt:lpstr>Priority Based Scheduling</vt:lpstr>
      <vt:lpstr>Priority Based Scheduling</vt:lpstr>
      <vt:lpstr>Priority Based Scheduling</vt:lpstr>
      <vt:lpstr>Priority Scheduling – Drawbacks</vt:lpstr>
      <vt:lpstr>Solution to Starvation - Ageing</vt:lpstr>
      <vt:lpstr>References</vt:lpstr>
      <vt:lpstr>Slide 29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- IV</dc:title>
  <dc:creator>deptii</dc:creator>
  <cp:lastModifiedBy>Deptii D. Choudhari</cp:lastModifiedBy>
  <cp:revision>184</cp:revision>
  <dcterms:created xsi:type="dcterms:W3CDTF">2018-02-07T15:42:46Z</dcterms:created>
  <dcterms:modified xsi:type="dcterms:W3CDTF">2019-01-18T04:09:50Z</dcterms:modified>
</cp:coreProperties>
</file>