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B93-2B7C-41AF-8638-5AF325D5CFE2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3EA-5AB2-4610-9A9D-942614541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956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B93-2B7C-41AF-8638-5AF325D5CFE2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3EA-5AB2-4610-9A9D-942614541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076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B93-2B7C-41AF-8638-5AF325D5CFE2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3EA-5AB2-4610-9A9D-942614541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002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B93-2B7C-41AF-8638-5AF325D5CFE2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3EA-5AB2-4610-9A9D-942614541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066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B93-2B7C-41AF-8638-5AF325D5CFE2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3EA-5AB2-4610-9A9D-942614541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416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B93-2B7C-41AF-8638-5AF325D5CFE2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3EA-5AB2-4610-9A9D-942614541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784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B93-2B7C-41AF-8638-5AF325D5CFE2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3EA-5AB2-4610-9A9D-942614541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623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B93-2B7C-41AF-8638-5AF325D5CFE2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3EA-5AB2-4610-9A9D-942614541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085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B93-2B7C-41AF-8638-5AF325D5CFE2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3EA-5AB2-4610-9A9D-942614541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6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B93-2B7C-41AF-8638-5AF325D5CFE2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3EA-5AB2-4610-9A9D-942614541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739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B93-2B7C-41AF-8638-5AF325D5CFE2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3EA-5AB2-4610-9A9D-942614541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882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20B93-2B7C-41AF-8638-5AF325D5CFE2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DD3EA-5AB2-4610-9A9D-942614541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30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6251" y="2586445"/>
            <a:ext cx="9144000" cy="167204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Programming &amp; Operating Systems</a:t>
            </a:r>
            <a:b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– III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0" y="4336868"/>
            <a:ext cx="9367319" cy="150876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Study: Overview of LEX and YACC 	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909" y="195943"/>
            <a:ext cx="95358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International Institute of Information Technology, Pune</a:t>
            </a:r>
          </a:p>
          <a:p>
            <a:pPr algn="ctr"/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Department of Computer Engineering</a:t>
            </a:r>
            <a:endParaRPr lang="en-I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3648" y="189683"/>
            <a:ext cx="1313905" cy="135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56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506" y="170330"/>
            <a:ext cx="633804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%{</a:t>
            </a:r>
          </a:p>
          <a:p>
            <a:r>
              <a:rPr lang="en-US" sz="2800" dirty="0" err="1"/>
              <a:t>int</a:t>
            </a:r>
            <a:r>
              <a:rPr lang="en-US" sz="2800" dirty="0"/>
              <a:t> com=0;</a:t>
            </a:r>
          </a:p>
          <a:p>
            <a:r>
              <a:rPr lang="en-US" sz="2800" dirty="0"/>
              <a:t>%}</a:t>
            </a:r>
          </a:p>
          <a:p>
            <a:r>
              <a:rPr lang="en-US" sz="2800" dirty="0"/>
              <a:t>%%</a:t>
            </a:r>
          </a:p>
          <a:p>
            <a:r>
              <a:rPr lang="en-US" sz="2800" dirty="0"/>
              <a:t>"/*"[^\n]+"*/" {com++;</a:t>
            </a:r>
            <a:r>
              <a:rPr lang="en-US" sz="2800" dirty="0" err="1"/>
              <a:t>fprintf</a:t>
            </a:r>
            <a:r>
              <a:rPr lang="en-US" sz="2800" dirty="0"/>
              <a:t>(</a:t>
            </a:r>
            <a:r>
              <a:rPr lang="en-US" sz="2800" dirty="0" err="1"/>
              <a:t>yyout</a:t>
            </a:r>
            <a:r>
              <a:rPr lang="en-US" sz="2800" dirty="0"/>
              <a:t>, " ");}</a:t>
            </a:r>
          </a:p>
          <a:p>
            <a:r>
              <a:rPr lang="en-US" sz="2800" dirty="0"/>
              <a:t>%%</a:t>
            </a:r>
          </a:p>
          <a:p>
            <a:r>
              <a:rPr lang="en-US" sz="2800" dirty="0" err="1"/>
              <a:t>int</a:t>
            </a:r>
            <a:r>
              <a:rPr lang="en-US" sz="2800" dirty="0"/>
              <a:t> main()</a:t>
            </a:r>
          </a:p>
          <a:p>
            <a:r>
              <a:rPr lang="en-US" sz="2800" dirty="0"/>
              <a:t>{</a:t>
            </a:r>
          </a:p>
          <a:p>
            <a:r>
              <a:rPr lang="en-US" sz="2800" dirty="0" err="1"/>
              <a:t>printf</a:t>
            </a:r>
            <a:r>
              <a:rPr lang="en-US" sz="2800" dirty="0"/>
              <a:t>("Write a C program\n");</a:t>
            </a:r>
          </a:p>
          <a:p>
            <a:r>
              <a:rPr lang="en-US" sz="2800" dirty="0" err="1"/>
              <a:t>yyout</a:t>
            </a:r>
            <a:r>
              <a:rPr lang="en-US" sz="2800" dirty="0"/>
              <a:t>=</a:t>
            </a:r>
            <a:r>
              <a:rPr lang="en-US" sz="2800" dirty="0" err="1"/>
              <a:t>fopen</a:t>
            </a:r>
            <a:r>
              <a:rPr lang="en-US" sz="2800" dirty="0"/>
              <a:t>("output", "w");</a:t>
            </a:r>
          </a:p>
          <a:p>
            <a:r>
              <a:rPr lang="en-US" sz="2800" dirty="0" err="1"/>
              <a:t>yylex</a:t>
            </a:r>
            <a:r>
              <a:rPr lang="en-US" sz="2800" dirty="0"/>
              <a:t>();</a:t>
            </a:r>
          </a:p>
          <a:p>
            <a:r>
              <a:rPr lang="en-US" sz="2800" dirty="0" err="1"/>
              <a:t>printf</a:t>
            </a:r>
            <a:r>
              <a:rPr lang="en-US" sz="2800" dirty="0"/>
              <a:t>("Comment=%d\</a:t>
            </a:r>
            <a:r>
              <a:rPr lang="en-US" sz="2800" dirty="0" err="1"/>
              <a:t>n",com</a:t>
            </a:r>
            <a:r>
              <a:rPr lang="en-US" sz="2800" dirty="0"/>
              <a:t>);</a:t>
            </a:r>
          </a:p>
          <a:p>
            <a:r>
              <a:rPr lang="en-US" sz="2800" dirty="0"/>
              <a:t>return 0;</a:t>
            </a:r>
          </a:p>
          <a:p>
            <a:r>
              <a:rPr lang="en-US" sz="2800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6283" y="-128336"/>
            <a:ext cx="508298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$ </a:t>
            </a:r>
            <a:r>
              <a:rPr lang="en-US" sz="2400" dirty="0"/>
              <a:t>cc </a:t>
            </a:r>
            <a:r>
              <a:rPr lang="en-US" sz="2400" dirty="0" err="1"/>
              <a:t>lex.yy.c</a:t>
            </a:r>
            <a:r>
              <a:rPr lang="en-US" sz="2400" dirty="0"/>
              <a:t> -</a:t>
            </a:r>
            <a:r>
              <a:rPr lang="en-US" sz="2400" dirty="0" err="1"/>
              <a:t>ll</a:t>
            </a:r>
            <a:endParaRPr lang="en-US" sz="2400" dirty="0"/>
          </a:p>
          <a:p>
            <a:r>
              <a:rPr lang="en-US" sz="2400" dirty="0" smtClean="0"/>
              <a:t>$ </a:t>
            </a:r>
            <a:r>
              <a:rPr lang="en-US" sz="2400" dirty="0"/>
              <a:t>./</a:t>
            </a:r>
            <a:r>
              <a:rPr lang="en-US" sz="2400" dirty="0" err="1"/>
              <a:t>a.out</a:t>
            </a:r>
            <a:endParaRPr lang="en-US" sz="2400" dirty="0"/>
          </a:p>
          <a:p>
            <a:r>
              <a:rPr lang="en-US" sz="2400" b="1" dirty="0"/>
              <a:t>Write a C program</a:t>
            </a:r>
          </a:p>
          <a:p>
            <a:r>
              <a:rPr lang="en-US" sz="2400" b="1" dirty="0"/>
              <a:t>#include&lt;</a:t>
            </a:r>
            <a:r>
              <a:rPr lang="en-US" sz="2400" b="1" dirty="0" err="1"/>
              <a:t>stdio.h</a:t>
            </a:r>
            <a:r>
              <a:rPr lang="en-US" sz="2400" b="1" dirty="0"/>
              <a:t>&gt;</a:t>
            </a:r>
          </a:p>
          <a:p>
            <a:r>
              <a:rPr lang="en-US" sz="2400" b="1" dirty="0" err="1"/>
              <a:t>int</a:t>
            </a:r>
            <a:r>
              <a:rPr lang="en-US" sz="2400" b="1" dirty="0"/>
              <a:t> main()</a:t>
            </a:r>
          </a:p>
          <a:p>
            <a:r>
              <a:rPr lang="en-US" sz="2400" b="1" dirty="0"/>
              <a:t>{</a:t>
            </a:r>
          </a:p>
          <a:p>
            <a:r>
              <a:rPr lang="en-US" sz="2400" b="1" dirty="0"/>
              <a:t>    </a:t>
            </a:r>
            <a:r>
              <a:rPr lang="en-US" sz="2400" b="1" dirty="0" err="1"/>
              <a:t>int</a:t>
            </a:r>
            <a:r>
              <a:rPr lang="en-US" sz="2400" b="1" dirty="0"/>
              <a:t> a, b;</a:t>
            </a:r>
          </a:p>
          <a:p>
            <a:r>
              <a:rPr lang="en-US" sz="2400" b="1" dirty="0"/>
              <a:t>    /*float c;*/</a:t>
            </a:r>
          </a:p>
          <a:p>
            <a:r>
              <a:rPr lang="en-US" sz="2400" b="1" dirty="0"/>
              <a:t>    </a:t>
            </a:r>
            <a:r>
              <a:rPr lang="en-US" sz="2400" b="1" dirty="0" err="1"/>
              <a:t>printf</a:t>
            </a:r>
            <a:r>
              <a:rPr lang="en-US" sz="2400" b="1" dirty="0"/>
              <a:t>(“</a:t>
            </a:r>
            <a:r>
              <a:rPr lang="en-US" sz="2400" b="1" dirty="0" smtClean="0"/>
              <a:t>Hi”);</a:t>
            </a:r>
            <a:endParaRPr lang="en-US" sz="2400" b="1" dirty="0"/>
          </a:p>
          <a:p>
            <a:r>
              <a:rPr lang="en-US" sz="2400" b="1" dirty="0"/>
              <a:t>    /*</a:t>
            </a:r>
            <a:r>
              <a:rPr lang="en-US" sz="2400" b="1" dirty="0" err="1"/>
              <a:t>printf</a:t>
            </a:r>
            <a:r>
              <a:rPr lang="en-US" sz="2400" b="1" dirty="0"/>
              <a:t>(“Hello”);*/</a:t>
            </a:r>
          </a:p>
          <a:p>
            <a:r>
              <a:rPr lang="en-US" sz="2400" b="1" dirty="0"/>
              <a:t>}</a:t>
            </a:r>
          </a:p>
          <a:p>
            <a:r>
              <a:rPr lang="en-US" sz="2400" b="1" dirty="0"/>
              <a:t>Comment=2</a:t>
            </a:r>
          </a:p>
          <a:p>
            <a:r>
              <a:rPr lang="en-US" sz="2400" dirty="0" smtClean="0"/>
              <a:t>$ </a:t>
            </a:r>
            <a:r>
              <a:rPr lang="en-US" sz="2400" dirty="0"/>
              <a:t>cat output</a:t>
            </a:r>
          </a:p>
          <a:p>
            <a:r>
              <a:rPr lang="en-US" sz="2400" b="1" dirty="0"/>
              <a:t>#include&lt;</a:t>
            </a:r>
            <a:r>
              <a:rPr lang="en-US" sz="2400" b="1" dirty="0" err="1"/>
              <a:t>stdio.h</a:t>
            </a:r>
            <a:r>
              <a:rPr lang="en-US" sz="2400" b="1" dirty="0"/>
              <a:t>&gt;</a:t>
            </a:r>
          </a:p>
          <a:p>
            <a:r>
              <a:rPr lang="en-US" sz="2400" b="1" dirty="0" err="1"/>
              <a:t>int</a:t>
            </a:r>
            <a:r>
              <a:rPr lang="en-US" sz="2400" b="1" dirty="0"/>
              <a:t> main()</a:t>
            </a:r>
          </a:p>
          <a:p>
            <a:r>
              <a:rPr lang="en-US" sz="2400" b="1" dirty="0"/>
              <a:t>{</a:t>
            </a:r>
          </a:p>
          <a:p>
            <a:r>
              <a:rPr lang="en-US" sz="2400" b="1" dirty="0"/>
              <a:t>    </a:t>
            </a:r>
            <a:r>
              <a:rPr lang="en-US" sz="2400" b="1" dirty="0" err="1"/>
              <a:t>int</a:t>
            </a:r>
            <a:r>
              <a:rPr lang="en-US" sz="2400" b="1" dirty="0"/>
              <a:t> a, b;</a:t>
            </a:r>
          </a:p>
          <a:p>
            <a:r>
              <a:rPr lang="en-US" sz="2400" b="1" dirty="0"/>
              <a:t>    </a:t>
            </a:r>
            <a:r>
              <a:rPr lang="en-US" sz="2400" b="1" dirty="0" err="1" smtClean="0"/>
              <a:t>printf</a:t>
            </a:r>
            <a:r>
              <a:rPr lang="en-US" sz="2400" b="1" dirty="0"/>
              <a:t>(“</a:t>
            </a:r>
            <a:r>
              <a:rPr lang="en-US" sz="2400" b="1" dirty="0" smtClean="0"/>
              <a:t>Hi”);</a:t>
            </a:r>
          </a:p>
          <a:p>
            <a:r>
              <a:rPr lang="en-US" sz="2400" b="1" dirty="0" smtClean="0"/>
              <a:t> }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88C-7F2C-47A5-BB76-1C52D7EF1F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7709" y="6304098"/>
            <a:ext cx="4114800" cy="365125"/>
          </a:xfrm>
        </p:spPr>
        <p:txBody>
          <a:bodyPr/>
          <a:lstStyle/>
          <a:p>
            <a:r>
              <a:rPr lang="en-US" sz="1600" dirty="0" smtClean="0"/>
              <a:t>Prof. Deptii Chaudhari, I2IT, Pune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6595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8" y="266515"/>
            <a:ext cx="10515600" cy="69271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Predefined Variables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12" y="1194740"/>
            <a:ext cx="10291481" cy="49550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88C-7F2C-47A5-BB76-1C52D7EF1F5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600" dirty="0" smtClean="0"/>
              <a:t>Prof. Deptii Chaudhari, I2IT, Pune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3032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239620"/>
            <a:ext cx="10515600" cy="6658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YACC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6" y="1075765"/>
            <a:ext cx="11264153" cy="51547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YACC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parser generator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takes an input file with an attribute-enriched BNF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(Backus –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Form) grammar specification.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generates the output C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y.tab.c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containing the function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yyparse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(void)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implements its parser.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automatically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invokes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yylex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everytime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needs a token to continue parsing.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88C-7F2C-47A5-BB76-1C52D7EF1F5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600" dirty="0" smtClean="0"/>
              <a:t>Prof. Deptii Chaudhari, I2IT, Pune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0533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16" y="743429"/>
            <a:ext cx="10827565" cy="48595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88C-7F2C-47A5-BB76-1C52D7EF1F5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600" dirty="0" smtClean="0"/>
              <a:t>Prof. Deptii Chaudhari, I2IT, Pune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42588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11" y="266514"/>
            <a:ext cx="10515600" cy="62995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Structure of YACC Program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1646" y="1577787"/>
            <a:ext cx="263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Definitions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34117" y="1268557"/>
            <a:ext cx="666974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%{</a:t>
            </a:r>
          </a:p>
          <a:p>
            <a:r>
              <a:rPr lang="en-US" sz="2800" dirty="0" smtClean="0"/>
              <a:t>C global variables, prototype, Comments</a:t>
            </a:r>
          </a:p>
          <a:p>
            <a:r>
              <a:rPr lang="en-US" sz="2800" dirty="0" smtClean="0"/>
              <a:t>%}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1365" y="2642371"/>
            <a:ext cx="3545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Context free grammar &amp; action for each production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34116" y="3073259"/>
            <a:ext cx="666974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%% ------------------------------------%%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597259"/>
            <a:ext cx="3478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Subroutines/Functions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034116" y="4344613"/>
            <a:ext cx="6580093" cy="971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88C-7F2C-47A5-BB76-1C52D7EF1F5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600" dirty="0" smtClean="0"/>
              <a:t>Prof. Deptii Chaudhari, I2IT, Pune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7688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303" y="117693"/>
            <a:ext cx="526228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Arithmatic.l</a:t>
            </a:r>
            <a:endParaRPr lang="en-US" sz="2400" b="1" dirty="0" smtClean="0"/>
          </a:p>
          <a:p>
            <a:r>
              <a:rPr lang="en-US" sz="2400" dirty="0" smtClean="0"/>
              <a:t>%{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#include&lt;</a:t>
            </a:r>
            <a:r>
              <a:rPr lang="en-US" sz="2400" dirty="0" err="1"/>
              <a:t>stdio.h</a:t>
            </a:r>
            <a:r>
              <a:rPr lang="en-US" sz="2400" dirty="0"/>
              <a:t>&gt;</a:t>
            </a:r>
            <a:br>
              <a:rPr lang="en-US" sz="2400" dirty="0"/>
            </a:br>
            <a:r>
              <a:rPr lang="en-US" sz="2400" dirty="0"/>
              <a:t>#include "</a:t>
            </a:r>
            <a:r>
              <a:rPr lang="en-US" sz="2400" dirty="0" err="1"/>
              <a:t>y.tab.h</a:t>
            </a:r>
            <a:r>
              <a:rPr lang="en-US" sz="2400" dirty="0"/>
              <a:t>"</a:t>
            </a:r>
            <a:br>
              <a:rPr lang="en-US" sz="2400" dirty="0"/>
            </a:br>
            <a:r>
              <a:rPr lang="en-US" sz="2400" dirty="0"/>
              <a:t>extern 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yylval</a:t>
            </a:r>
            <a:r>
              <a:rPr lang="en-US" sz="2400" dirty="0"/>
              <a:t>;</a:t>
            </a:r>
            <a:br>
              <a:rPr lang="en-US" sz="2400" dirty="0"/>
            </a:br>
            <a:r>
              <a:rPr lang="en-US" sz="2400" dirty="0"/>
              <a:t>%}</a:t>
            </a:r>
            <a:br>
              <a:rPr lang="en-US" sz="2400" dirty="0"/>
            </a:br>
            <a:r>
              <a:rPr lang="en-US" sz="2400" dirty="0" smtClean="0"/>
              <a:t>%%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[0-9]+ { </a:t>
            </a:r>
            <a:br>
              <a:rPr lang="en-US" sz="2400" dirty="0"/>
            </a:br>
            <a:r>
              <a:rPr lang="en-US" sz="2400" dirty="0"/>
              <a:t>          </a:t>
            </a:r>
            <a:r>
              <a:rPr lang="en-US" sz="2400" dirty="0" err="1"/>
              <a:t>yylval</a:t>
            </a:r>
            <a:r>
              <a:rPr lang="en-US" sz="2400" dirty="0"/>
              <a:t>=</a:t>
            </a:r>
            <a:r>
              <a:rPr lang="en-US" sz="2400" dirty="0" err="1"/>
              <a:t>atoi</a:t>
            </a:r>
            <a:r>
              <a:rPr lang="en-US" sz="2400" dirty="0"/>
              <a:t>(</a:t>
            </a:r>
            <a:r>
              <a:rPr lang="en-US" sz="2400" dirty="0" err="1"/>
              <a:t>yytext</a:t>
            </a:r>
            <a:r>
              <a:rPr lang="en-US" sz="2400" dirty="0"/>
              <a:t>);</a:t>
            </a:r>
            <a:br>
              <a:rPr lang="en-US" sz="2400" dirty="0"/>
            </a:br>
            <a:r>
              <a:rPr lang="en-US" sz="2400" dirty="0"/>
              <a:t>          return NUMBER;</a:t>
            </a:r>
            <a:br>
              <a:rPr lang="en-US" sz="2400" dirty="0"/>
            </a:br>
            <a:r>
              <a:rPr lang="en-US" sz="2400" dirty="0"/>
              <a:t>       }</a:t>
            </a:r>
            <a:br>
              <a:rPr lang="en-US" sz="2400" dirty="0"/>
            </a:br>
            <a:r>
              <a:rPr lang="en-US" sz="2400" dirty="0"/>
              <a:t>[\t] ;</a:t>
            </a:r>
            <a:br>
              <a:rPr lang="en-US" sz="2400" dirty="0"/>
            </a:br>
            <a:r>
              <a:rPr lang="en-US" sz="2400" dirty="0"/>
              <a:t>[\n] return 0;</a:t>
            </a:r>
            <a:br>
              <a:rPr lang="en-US" sz="2400" dirty="0"/>
            </a:br>
            <a:r>
              <a:rPr lang="en-US" sz="2400" dirty="0"/>
              <a:t>. return </a:t>
            </a:r>
            <a:r>
              <a:rPr lang="en-US" sz="2400" dirty="0" err="1"/>
              <a:t>yytext</a:t>
            </a:r>
            <a:r>
              <a:rPr lang="en-US" sz="2400" dirty="0"/>
              <a:t>[0];</a:t>
            </a:r>
            <a:br>
              <a:rPr lang="en-US" sz="2400" dirty="0"/>
            </a:br>
            <a:r>
              <a:rPr lang="en-US" sz="2400" dirty="0"/>
              <a:t>%%</a:t>
            </a:r>
            <a:br>
              <a:rPr lang="en-US" sz="2400" dirty="0"/>
            </a:b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yywrap</a:t>
            </a:r>
            <a:r>
              <a:rPr lang="en-US" sz="2400" dirty="0"/>
              <a:t>()</a:t>
            </a:r>
            <a:br>
              <a:rPr lang="en-US" sz="2400" dirty="0"/>
            </a:br>
            <a:r>
              <a:rPr lang="en-US" sz="2400" dirty="0"/>
              <a:t>{</a:t>
            </a:r>
            <a:br>
              <a:rPr lang="en-US" sz="2400" dirty="0"/>
            </a:br>
            <a:r>
              <a:rPr lang="en-US" sz="2400" dirty="0"/>
              <a:t>return 1</a:t>
            </a:r>
            <a:r>
              <a:rPr lang="en-US" sz="2400" dirty="0" smtClean="0"/>
              <a:t>;}</a:t>
            </a:r>
            <a:endParaRPr lang="en-US" sz="2400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1882" y="209866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How To Run:</a:t>
            </a:r>
          </a:p>
          <a:p>
            <a:r>
              <a:rPr lang="en-US" sz="3200" dirty="0" smtClean="0"/>
              <a:t>$</a:t>
            </a:r>
            <a:r>
              <a:rPr lang="en-US" sz="3200" dirty="0" err="1" smtClean="0"/>
              <a:t>yacc</a:t>
            </a:r>
            <a:r>
              <a:rPr lang="en-US" sz="3200" dirty="0" smtClean="0"/>
              <a:t> </a:t>
            </a:r>
            <a:r>
              <a:rPr lang="en-US" sz="3200" dirty="0"/>
              <a:t>-d </a:t>
            </a:r>
            <a:r>
              <a:rPr lang="en-US" sz="3200" dirty="0" err="1" smtClean="0"/>
              <a:t>arithmatic.y</a:t>
            </a:r>
            <a:endParaRPr lang="en-US" sz="3200" dirty="0"/>
          </a:p>
          <a:p>
            <a:r>
              <a:rPr lang="en-US" sz="3200" dirty="0" smtClean="0"/>
              <a:t>$</a:t>
            </a:r>
            <a:r>
              <a:rPr lang="en-US" sz="3200" dirty="0" err="1" smtClean="0"/>
              <a:t>lex</a:t>
            </a:r>
            <a:r>
              <a:rPr lang="en-US" sz="3200" dirty="0" smtClean="0"/>
              <a:t> </a:t>
            </a:r>
            <a:r>
              <a:rPr lang="en-US" sz="3200" dirty="0" err="1"/>
              <a:t>arithmatic</a:t>
            </a:r>
            <a:r>
              <a:rPr lang="en-US" sz="3200" dirty="0" err="1" smtClean="0"/>
              <a:t>.l</a:t>
            </a:r>
            <a:endParaRPr lang="en-US" sz="3200" dirty="0"/>
          </a:p>
          <a:p>
            <a:r>
              <a:rPr lang="en-US" sz="3200" dirty="0" smtClean="0"/>
              <a:t>$</a:t>
            </a:r>
            <a:r>
              <a:rPr lang="en-US" sz="3200" dirty="0" err="1" smtClean="0"/>
              <a:t>gcc</a:t>
            </a:r>
            <a:r>
              <a:rPr lang="en-US" sz="3200" dirty="0" smtClean="0"/>
              <a:t> </a:t>
            </a:r>
            <a:r>
              <a:rPr lang="en-US" sz="3200" dirty="0" err="1"/>
              <a:t>lex.yy.c</a:t>
            </a:r>
            <a:r>
              <a:rPr lang="en-US" sz="3200" dirty="0"/>
              <a:t> </a:t>
            </a:r>
            <a:r>
              <a:rPr lang="en-US" sz="3200" dirty="0" err="1"/>
              <a:t>y.tab.c</a:t>
            </a:r>
            <a:endParaRPr lang="en-US" sz="3200" dirty="0"/>
          </a:p>
          <a:p>
            <a:r>
              <a:rPr lang="en-US" sz="3200" dirty="0" smtClean="0"/>
              <a:t>$./</a:t>
            </a:r>
            <a:r>
              <a:rPr lang="en-US" sz="3200" dirty="0" err="1"/>
              <a:t>a.out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Prof. Deptii Chaudhari, I2IT, Pune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88C-7F2C-47A5-BB76-1C52D7EF1F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6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82" y="0"/>
            <a:ext cx="10515600" cy="6454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 &amp; YACC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645458"/>
            <a:ext cx="11618259" cy="601531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officially known as a "Lexical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main job is to break up an input stream into more usable elements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in, other words, to identify the "interesting bits" in a text file.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Yacc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Yacc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officially known as a "parser".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course of it's normal work, the parser also verifies that the input is syntactically sound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YACC stands for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"Yet Another Compiler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Compiler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is because this kind of analysis of text files is normally associated with writing compilers.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88C-7F2C-47A5-BB76-1C52D7EF1F5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90852" y="6492875"/>
            <a:ext cx="4114800" cy="365125"/>
          </a:xfrm>
        </p:spPr>
        <p:txBody>
          <a:bodyPr/>
          <a:lstStyle/>
          <a:p>
            <a:r>
              <a:rPr lang="en-US" sz="1600" dirty="0" smtClean="0"/>
              <a:t>Prof. Deptii Chaudhari, I2IT, Pune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58904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59" y="143437"/>
            <a:ext cx="9520517" cy="3415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10" y="3406588"/>
            <a:ext cx="8457107" cy="35422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88C-7F2C-47A5-BB76-1C52D7EF1F5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3788" y="6277973"/>
            <a:ext cx="4114800" cy="365125"/>
          </a:xfrm>
        </p:spPr>
        <p:txBody>
          <a:bodyPr/>
          <a:lstStyle/>
          <a:p>
            <a:r>
              <a:rPr lang="en-US" sz="1600" dirty="0" smtClean="0"/>
              <a:t>Prof. Deptii Chaudhari, I2IT, Pune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5994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82" y="239619"/>
            <a:ext cx="10515600" cy="6030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LEX Program Structure</a:t>
            </a:r>
            <a:endParaRPr lang="en-US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646" y="1577787"/>
            <a:ext cx="263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Definitions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4541" y="1228165"/>
            <a:ext cx="666974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%{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>C global variables, prototype, Comments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>%}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166" y="3015766"/>
            <a:ext cx="2788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 Antiqua" panose="02040602050305030304" pitchFamily="18" charset="0"/>
              </a:rPr>
              <a:t>Production Rules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4540" y="3218328"/>
            <a:ext cx="666974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%% ------------------------------------%%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788" y="4174032"/>
            <a:ext cx="2866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 Antiqua" panose="02040602050305030304" pitchFamily="18" charset="0"/>
              </a:rPr>
              <a:t>User Subroutine Section (Optional)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4188" y="4410635"/>
            <a:ext cx="65800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88C-7F2C-47A5-BB76-1C52D7EF1F56}" type="slidenum">
              <a:rPr lang="en-US" smtClean="0">
                <a:latin typeface="Book Antiqua" panose="02040602050305030304" pitchFamily="18" charset="0"/>
              </a:rPr>
              <a:pPr/>
              <a:t>4</a:t>
            </a:fld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600" dirty="0" smtClean="0"/>
              <a:t>Prof. Deptii Chaudhari, I2IT, Pune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1014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27" y="349910"/>
            <a:ext cx="11483566" cy="6087104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rules section, each rule is made up of two parts : a pattern and an action separated by whitespace.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lexer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generates will execute the action when it recognizes the pattern.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user subroutine section, consists of any legal C code.</a:t>
            </a: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copies it to the C file after the end of the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generated code.</a:t>
            </a: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translates the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specification into C source file called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lex.yy.c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we compile and link with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library –ll.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we can execute the resulting program to check that it works as we expected.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600" dirty="0" smtClean="0"/>
              <a:t>Prof. Deptii Chaudhari, I2IT, Pune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8694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2" y="167901"/>
            <a:ext cx="10515600" cy="52238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2" y="770964"/>
            <a:ext cx="11183471" cy="580913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%{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%}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[0123456789]+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("NUMBER\n");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-Z][a-zA-Z0-9]*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("WORD\n");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%%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 the Program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example_lex.l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lex.yy.c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a.out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88C-7F2C-47A5-BB76-1C52D7EF1F5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600" dirty="0" smtClean="0"/>
              <a:t>Prof. Deptii Chaudhari, I2IT, Pune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3215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23" y="194797"/>
            <a:ext cx="10515600" cy="62099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Pattern Matching </a:t>
            </a:r>
            <a:r>
              <a:rPr lang="en-US" b="1" dirty="0" smtClean="0"/>
              <a:t>Primitives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27076201"/>
              </p:ext>
            </p:extLst>
          </p:nvPr>
        </p:nvGraphicFramePr>
        <p:xfrm>
          <a:off x="685426" y="921581"/>
          <a:ext cx="8205077" cy="4998720"/>
        </p:xfrm>
        <a:graphic>
          <a:graphicData uri="http://schemas.openxmlformats.org/drawingml/2006/table">
            <a:tbl>
              <a:tblPr/>
              <a:tblGrid>
                <a:gridCol w="1940079"/>
                <a:gridCol w="6264998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/>
                        </a:rPr>
                        <a:t>Metacharacter</a:t>
                      </a:r>
                      <a:endParaRPr lang="en-US" sz="2400" b="1" dirty="0">
                        <a:effectLst/>
                      </a:endParaRP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Matches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any character except newline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024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\n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newline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*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zero or more copies of the preceding expression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+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one or more copies of the preceding expression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?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zero or one copy of the preceding expression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^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beginning of line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$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end of line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a|b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a or b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(ab)+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one or more copies of </a:t>
                      </a:r>
                      <a:r>
                        <a:rPr lang="en-US" sz="2400" dirty="0" err="1">
                          <a:effectLst/>
                        </a:rPr>
                        <a:t>ab</a:t>
                      </a:r>
                      <a:r>
                        <a:rPr lang="en-US" sz="2400" dirty="0">
                          <a:effectLst/>
                        </a:rPr>
                        <a:t> (grouping)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"a+b"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literal "</a:t>
                      </a:r>
                      <a:r>
                        <a:rPr lang="en-US" sz="2400" dirty="0" err="1">
                          <a:effectLst/>
                        </a:rPr>
                        <a:t>a+b</a:t>
                      </a:r>
                      <a:r>
                        <a:rPr lang="en-US" sz="2400" dirty="0">
                          <a:effectLst/>
                        </a:rPr>
                        <a:t>" (C escapes still work)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[]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character class</a:t>
                      </a:r>
                    </a:p>
                  </a:txBody>
                  <a:tcPr marL="25400" marR="25400" marT="25400" marB="25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88C-7F2C-47A5-BB76-1C52D7EF1F5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600" dirty="0" smtClean="0"/>
              <a:t>Prof. Deptii Chaudhari, I2IT, Pune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6866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94" y="230654"/>
            <a:ext cx="10515600" cy="5940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Pattern Matching Examples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6807794"/>
              </p:ext>
            </p:extLst>
          </p:nvPr>
        </p:nvGraphicFramePr>
        <p:xfrm>
          <a:off x="541472" y="947081"/>
          <a:ext cx="6592659" cy="5556704"/>
        </p:xfrm>
        <a:graphic>
          <a:graphicData uri="http://schemas.openxmlformats.org/drawingml/2006/table">
            <a:tbl>
              <a:tblPr/>
              <a:tblGrid>
                <a:gridCol w="2228622"/>
                <a:gridCol w="4364037"/>
              </a:tblGrid>
              <a:tr h="271959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Expression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Matches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abc</a:t>
                      </a:r>
                      <a:endParaRPr lang="en-US" sz="2000" dirty="0">
                        <a:effectLst/>
                      </a:endParaRP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abc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abc</a:t>
                      </a:r>
                      <a:r>
                        <a:rPr lang="en-US" sz="2000" dirty="0">
                          <a:effectLst/>
                        </a:rPr>
                        <a:t>*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ab abc abcc abccc ...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abc</a:t>
                      </a:r>
                      <a:r>
                        <a:rPr lang="en-US" sz="2000" dirty="0">
                          <a:effectLst/>
                        </a:rPr>
                        <a:t>+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abc, abcc, abccc, abcccc, ...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a(</a:t>
                      </a:r>
                      <a:r>
                        <a:rPr lang="en-US" sz="2000" dirty="0" err="1">
                          <a:effectLst/>
                        </a:rPr>
                        <a:t>bc</a:t>
                      </a:r>
                      <a:r>
                        <a:rPr lang="en-US" sz="2000" dirty="0">
                          <a:effectLst/>
                        </a:rPr>
                        <a:t>)+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abc, abcbc, abcbcbc, ...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a(</a:t>
                      </a:r>
                      <a:r>
                        <a:rPr lang="en-US" sz="2000" dirty="0" err="1">
                          <a:effectLst/>
                        </a:rPr>
                        <a:t>bc</a:t>
                      </a:r>
                      <a:r>
                        <a:rPr lang="en-US" sz="2000" dirty="0">
                          <a:effectLst/>
                        </a:rPr>
                        <a:t>)?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a, </a:t>
                      </a:r>
                      <a:r>
                        <a:rPr lang="en-US" sz="2000" dirty="0" err="1">
                          <a:effectLst/>
                        </a:rPr>
                        <a:t>abc</a:t>
                      </a:r>
                      <a:endParaRPr lang="en-US" sz="2000" dirty="0">
                        <a:effectLst/>
                      </a:endParaRP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[</a:t>
                      </a:r>
                      <a:r>
                        <a:rPr lang="en-US" sz="2000" dirty="0" err="1">
                          <a:effectLst/>
                        </a:rPr>
                        <a:t>abc</a:t>
                      </a:r>
                      <a:r>
                        <a:rPr lang="en-US" sz="2000" dirty="0">
                          <a:effectLst/>
                        </a:rPr>
                        <a:t>]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one of: a, b, c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[a-z]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any letter, a through z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[a\-z]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one of: a, -, z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[-az]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one of: - a z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[A-Za-z0-9]+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one or more alphanumeric characters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[ \t\n]+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whitespace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[^ab]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anything except: a, b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[a^b]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a, ^, b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[a|b]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a, |, b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59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a|b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a, b</a:t>
                      </a:r>
                    </a:p>
                  </a:txBody>
                  <a:tcPr marL="21247" marR="21247" marT="21247" marB="2124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88C-7F2C-47A5-BB76-1C52D7EF1F5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5960" y="6492875"/>
            <a:ext cx="4114800" cy="365125"/>
          </a:xfrm>
        </p:spPr>
        <p:txBody>
          <a:bodyPr/>
          <a:lstStyle/>
          <a:p>
            <a:r>
              <a:rPr lang="en-US" sz="1600" dirty="0" smtClean="0"/>
              <a:t>Prof. Deptii Chaudhari, I2IT, Pune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7461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18" y="132043"/>
            <a:ext cx="10515600" cy="6299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of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yylex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18" y="851647"/>
            <a:ext cx="11353800" cy="6006353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compiles the input specification, it generates the C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lex.yy.c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contains the routine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yylex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(void).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routine reads the input string trying to match it with any of the token patterns specified in the rules section.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 match associated action is executed.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call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yylex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function, it starts the process of pattern matching.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keeps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matched string into the address pointed by pointer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yytext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Matched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string's length is kept 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yyleng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 value of token is kept in variable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yylval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88C-7F2C-47A5-BB76-1C52D7EF1F5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600" dirty="0" smtClean="0"/>
              <a:t>Prof. Deptii Chaudhari, I2IT, Pune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3991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915</Words>
  <Application>Microsoft Office PowerPoint</Application>
  <PresentationFormat>Custom</PresentationFormat>
  <Paragraphs>189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   Systems Programming &amp; Operating Systems  Unit – III</vt:lpstr>
      <vt:lpstr>LEX &amp; YACC</vt:lpstr>
      <vt:lpstr>Slide 3</vt:lpstr>
      <vt:lpstr>LEX Program Structure</vt:lpstr>
      <vt:lpstr>Slide 5</vt:lpstr>
      <vt:lpstr>Example</vt:lpstr>
      <vt:lpstr>Pattern Matching Primitives </vt:lpstr>
      <vt:lpstr>Pattern Matching Examples</vt:lpstr>
      <vt:lpstr>Operation of yylex()</vt:lpstr>
      <vt:lpstr>Slide 10</vt:lpstr>
      <vt:lpstr>Lex Predefined Variables</vt:lpstr>
      <vt:lpstr>YACC</vt:lpstr>
      <vt:lpstr>Slide 13</vt:lpstr>
      <vt:lpstr>Structure of YACC Program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- III</dc:title>
  <dc:creator>deptii</dc:creator>
  <cp:lastModifiedBy>sashikalam</cp:lastModifiedBy>
  <cp:revision>19</cp:revision>
  <dcterms:created xsi:type="dcterms:W3CDTF">2018-01-23T10:40:48Z</dcterms:created>
  <dcterms:modified xsi:type="dcterms:W3CDTF">2018-12-13T09:59:36Z</dcterms:modified>
</cp:coreProperties>
</file>