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handoutMasterIdLst>
    <p:handoutMasterId r:id="rId17"/>
  </p:handoutMasterIdLst>
  <p:sldIdLst>
    <p:sldId id="257" r:id="rId2"/>
    <p:sldId id="366" r:id="rId3"/>
    <p:sldId id="387" r:id="rId4"/>
    <p:sldId id="392" r:id="rId5"/>
    <p:sldId id="393" r:id="rId6"/>
    <p:sldId id="383" r:id="rId7"/>
    <p:sldId id="259" r:id="rId8"/>
    <p:sldId id="261" r:id="rId9"/>
    <p:sldId id="263" r:id="rId10"/>
    <p:sldId id="391" r:id="rId11"/>
    <p:sldId id="390" r:id="rId12"/>
    <p:sldId id="389" r:id="rId13"/>
    <p:sldId id="365" r:id="rId14"/>
    <p:sldId id="39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15" autoAdjust="0"/>
    <p:restoredTop sz="94660"/>
  </p:normalViewPr>
  <p:slideViewPr>
    <p:cSldViewPr>
      <p:cViewPr>
        <p:scale>
          <a:sx n="57" d="100"/>
          <a:sy n="57" d="100"/>
        </p:scale>
        <p:origin x="-1764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D05B47-8810-4448-B2EC-818FF4D82985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ECA5B-6FBF-4B10-B60C-46F563680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89663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8FAA9-3316-4932-928A-DB15D5E11A25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7B904-31AB-4377-9C18-324667B879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37800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616B80-B114-4B5B-9DA6-D5E201E0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16B80-B114-4B5B-9DA6-D5E201E0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16B80-B114-4B5B-9DA6-D5E201E0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16B80-B114-4B5B-9DA6-D5E201E0F9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16B80-B114-4B5B-9DA6-D5E201E0F9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16B80-B114-4B5B-9DA6-D5E201E0F9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16B80-B114-4B5B-9DA6-D5E201E0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16B80-B114-4B5B-9DA6-D5E201E0F9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16B80-B114-4B5B-9DA6-D5E201E0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16B80-B114-4B5B-9DA6-D5E201E0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616B80-B114-4B5B-9DA6-D5E201E0F9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A616B80-B114-4B5B-9DA6-D5E201E0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ashvinik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mailto:info@isquareit.edu.in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668287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ADC interfacing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83671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 smtClean="0"/>
              <a:t>PIC Microcontroller</a:t>
            </a:r>
            <a:endParaRPr lang="en-IN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8280920" cy="3168352"/>
          </a:xfrm>
        </p:spPr>
        <p:txBody>
          <a:bodyPr>
            <a:normAutofit/>
          </a:bodyPr>
          <a:lstStyle/>
          <a:p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Prof</a:t>
            </a:r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en-IN" dirty="0" err="1" smtClean="0">
                <a:solidFill>
                  <a:schemeClr val="accent2">
                    <a:lumMod val="75000"/>
                  </a:schemeClr>
                </a:solidFill>
              </a:rPr>
              <a:t>Ashvini</a:t>
            </a:r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IN" dirty="0" err="1" smtClean="0">
                <a:solidFill>
                  <a:schemeClr val="accent2">
                    <a:lumMod val="75000"/>
                  </a:schemeClr>
                </a:solidFill>
              </a:rPr>
              <a:t>Kulkarni</a:t>
            </a:r>
            <a:endParaRPr lang="en-IN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Assistant Professor</a:t>
            </a:r>
            <a:endParaRPr lang="en-IN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Department of Electronics &amp; Telecommunication</a:t>
            </a:r>
          </a:p>
          <a:p>
            <a:endParaRPr lang="en-IN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IN" sz="2400" dirty="0" smtClean="0">
                <a:solidFill>
                  <a:schemeClr val="accent2">
                    <a:lumMod val="75000"/>
                  </a:schemeClr>
                </a:solidFill>
              </a:rPr>
              <a:t>Hope </a:t>
            </a:r>
            <a:r>
              <a:rPr lang="en-IN" sz="2400" dirty="0" smtClean="0">
                <a:solidFill>
                  <a:schemeClr val="accent2">
                    <a:lumMod val="75000"/>
                  </a:schemeClr>
                </a:solidFill>
              </a:rPr>
              <a:t>Foundation’s</a:t>
            </a:r>
          </a:p>
          <a:p>
            <a:r>
              <a:rPr lang="en-IN" sz="2400" dirty="0" smtClean="0">
                <a:solidFill>
                  <a:schemeClr val="accent2">
                    <a:lumMod val="75000"/>
                  </a:schemeClr>
                </a:solidFill>
              </a:rPr>
              <a:t>International Institute of Information </a:t>
            </a:r>
            <a:r>
              <a:rPr lang="en-IN" sz="2400" dirty="0" smtClean="0">
                <a:solidFill>
                  <a:schemeClr val="accent2">
                    <a:lumMod val="75000"/>
                  </a:schemeClr>
                </a:solidFill>
              </a:rPr>
              <a:t>Technology, I²IT</a:t>
            </a:r>
          </a:p>
          <a:p>
            <a:r>
              <a:rPr lang="en-IN" sz="2400" dirty="0" smtClean="0">
                <a:solidFill>
                  <a:schemeClr val="accent2">
                    <a:lumMod val="75000"/>
                  </a:schemeClr>
                </a:solidFill>
              </a:rPr>
              <a:t>www.isquareit.edu.in</a:t>
            </a:r>
            <a:endParaRPr lang="en-IN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IN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Subtitle 9"/>
          <p:cNvSpPr txBox="1">
            <a:spLocks/>
          </p:cNvSpPr>
          <p:nvPr/>
        </p:nvSpPr>
        <p:spPr>
          <a:xfrm>
            <a:off x="-180528" y="5301208"/>
            <a:ext cx="8712968" cy="1199704"/>
          </a:xfrm>
          <a:prstGeom prst="rect">
            <a:avLst/>
          </a:prstGeom>
        </p:spPr>
        <p:txBody>
          <a:bodyPr vert="horz" lIns="45720" rIns="45720">
            <a:no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xmlns="" val="42680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897563"/>
          </a:xfrm>
        </p:spPr>
        <p:txBody>
          <a:bodyPr>
            <a:noAutofit/>
          </a:bodyPr>
          <a:lstStyle/>
          <a:p>
            <a:r>
              <a:rPr lang="en-GB" sz="3200" dirty="0" smtClean="0"/>
              <a:t>The </a:t>
            </a:r>
            <a:r>
              <a:rPr lang="en-GB" sz="3200" dirty="0" err="1" smtClean="0"/>
              <a:t>analog</a:t>
            </a:r>
            <a:r>
              <a:rPr lang="en-GB" sz="3200" dirty="0" smtClean="0"/>
              <a:t> reference voltage is software selectable to either the device’s positive and negative supply voltage (VDD and VSS) or the voltage level on the RA3/AN3/VREF+ and RA2/AN2/VREF-/CVREF pins.</a:t>
            </a:r>
            <a:endParaRPr lang="en-GB" sz="3200" dirty="0"/>
          </a:p>
        </p:txBody>
      </p:sp>
      <p:sp>
        <p:nvSpPr>
          <p:cNvPr id="7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365760" indent="-256032"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IN" sz="48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ADC Block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1482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60437"/>
            <a:ext cx="8229600" cy="5897563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IN" sz="2200" dirty="0" smtClean="0"/>
              <a:t>Configure </a:t>
            </a:r>
            <a:r>
              <a:rPr lang="en-IN" sz="2200" dirty="0"/>
              <a:t>the A/D </a:t>
            </a:r>
            <a:r>
              <a:rPr lang="en-IN" sz="2200" dirty="0" smtClean="0"/>
              <a:t>module: Configure </a:t>
            </a:r>
            <a:r>
              <a:rPr lang="en-IN" sz="2200" dirty="0" err="1"/>
              <a:t>analog</a:t>
            </a:r>
            <a:r>
              <a:rPr lang="en-IN" sz="2200" dirty="0"/>
              <a:t> pins, voltage reference </a:t>
            </a:r>
            <a:r>
              <a:rPr lang="en-IN" sz="2200" dirty="0" smtClean="0"/>
              <a:t>and digital </a:t>
            </a:r>
            <a:r>
              <a:rPr lang="en-IN" sz="2200" dirty="0"/>
              <a:t>I/O (ADCON1</a:t>
            </a:r>
            <a:r>
              <a:rPr lang="en-IN" sz="2200" dirty="0" smtClean="0"/>
              <a:t>)</a:t>
            </a:r>
          </a:p>
          <a:p>
            <a:r>
              <a:rPr lang="en-IN" sz="2200" dirty="0" smtClean="0"/>
              <a:t> </a:t>
            </a:r>
            <a:r>
              <a:rPr lang="en-IN" sz="2200" dirty="0"/>
              <a:t>Select A/D input channel (ADCON0)</a:t>
            </a:r>
          </a:p>
          <a:p>
            <a:r>
              <a:rPr lang="en-IN" sz="2200" dirty="0" smtClean="0"/>
              <a:t> </a:t>
            </a:r>
            <a:r>
              <a:rPr lang="en-IN" sz="2200" dirty="0"/>
              <a:t>Select A/D acquisition time (ADCON2)</a:t>
            </a:r>
          </a:p>
          <a:p>
            <a:r>
              <a:rPr lang="en-IN" sz="2200" dirty="0" smtClean="0"/>
              <a:t> </a:t>
            </a:r>
            <a:r>
              <a:rPr lang="en-IN" sz="2200" dirty="0"/>
              <a:t>Select A/D conversion clock (ADCON2)</a:t>
            </a:r>
          </a:p>
          <a:p>
            <a:r>
              <a:rPr lang="en-IN" sz="2200" dirty="0" smtClean="0"/>
              <a:t> </a:t>
            </a:r>
            <a:r>
              <a:rPr lang="en-IN" sz="2200" dirty="0"/>
              <a:t>Turn on A/D module (ADCON0</a:t>
            </a:r>
            <a:r>
              <a:rPr lang="en-IN" sz="2200" dirty="0" smtClean="0"/>
              <a:t>)</a:t>
            </a:r>
          </a:p>
          <a:p>
            <a:pPr marL="742950" indent="-742950">
              <a:buFont typeface="+mj-lt"/>
              <a:buAutoNum type="arabicPeriod" startAt="2"/>
            </a:pPr>
            <a:r>
              <a:rPr lang="en-IN" sz="2200" dirty="0"/>
              <a:t>Configure A/D interrupt (if desired):</a:t>
            </a:r>
          </a:p>
          <a:p>
            <a:r>
              <a:rPr lang="en-IN" sz="2200" dirty="0" smtClean="0"/>
              <a:t> </a:t>
            </a:r>
            <a:r>
              <a:rPr lang="en-IN" sz="2200" dirty="0"/>
              <a:t>Clear ADIF bit </a:t>
            </a:r>
          </a:p>
          <a:p>
            <a:r>
              <a:rPr lang="en-IN" sz="2200" dirty="0" smtClean="0"/>
              <a:t> </a:t>
            </a:r>
            <a:r>
              <a:rPr lang="en-IN" sz="2200" dirty="0"/>
              <a:t>Set ADIE bit </a:t>
            </a:r>
          </a:p>
          <a:p>
            <a:r>
              <a:rPr lang="en-IN" sz="2200" dirty="0" smtClean="0"/>
              <a:t> </a:t>
            </a:r>
            <a:r>
              <a:rPr lang="en-IN" sz="2200" dirty="0"/>
              <a:t>Set GIE bit </a:t>
            </a:r>
          </a:p>
          <a:p>
            <a:pPr marL="0" indent="0">
              <a:buNone/>
            </a:pPr>
            <a:r>
              <a:rPr lang="en-IN" sz="2200" dirty="0" smtClean="0"/>
              <a:t>3. </a:t>
            </a:r>
            <a:r>
              <a:rPr lang="en-IN" sz="2200" dirty="0"/>
              <a:t>Wait the required acquisition time (if required).</a:t>
            </a:r>
          </a:p>
          <a:p>
            <a:r>
              <a:rPr lang="en-IN" sz="2200" dirty="0" smtClean="0"/>
              <a:t>Start conversion</a:t>
            </a:r>
            <a:endParaRPr lang="en-IN" sz="2200" dirty="0"/>
          </a:p>
          <a:p>
            <a:r>
              <a:rPr lang="en-IN" sz="2200" dirty="0" smtClean="0"/>
              <a:t>Set GO/DONE=1</a:t>
            </a:r>
            <a:r>
              <a:rPr lang="en-IN" sz="2200" dirty="0"/>
              <a:t> </a:t>
            </a:r>
            <a:r>
              <a:rPr lang="en-IN" sz="2200" dirty="0" smtClean="0"/>
              <a:t>bit in </a:t>
            </a:r>
            <a:r>
              <a:rPr lang="en-IN" sz="2200" dirty="0"/>
              <a:t>(ADCON0 register)</a:t>
            </a:r>
          </a:p>
        </p:txBody>
      </p:sp>
      <p:sp>
        <p:nvSpPr>
          <p:cNvPr id="7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365760" indent="-256032"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IN" sz="48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ADC Algorithm[1]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1482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5897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dirty="0" smtClean="0"/>
              <a:t>5.         Wait </a:t>
            </a:r>
            <a:r>
              <a:rPr lang="en-GB" sz="2200" dirty="0"/>
              <a:t>for A/D conversion to complete, by either:</a:t>
            </a:r>
          </a:p>
          <a:p>
            <a:r>
              <a:rPr lang="en-GB" sz="2200" dirty="0" smtClean="0"/>
              <a:t>Polling </a:t>
            </a:r>
            <a:r>
              <a:rPr lang="en-GB" sz="2200" dirty="0"/>
              <a:t>for the </a:t>
            </a:r>
            <a:r>
              <a:rPr lang="en-GB" sz="2200" dirty="0" smtClean="0"/>
              <a:t>GO/DONE bit </a:t>
            </a:r>
            <a:r>
              <a:rPr lang="en-GB" sz="2200" dirty="0"/>
              <a:t>to be </a:t>
            </a:r>
            <a:r>
              <a:rPr lang="en-GB" sz="2200" dirty="0" smtClean="0"/>
              <a:t>cleared OR </a:t>
            </a:r>
            <a:r>
              <a:rPr lang="en-GB" sz="2200" dirty="0"/>
              <a:t>Waiting for the A/D interrupt</a:t>
            </a:r>
          </a:p>
          <a:p>
            <a:pPr marL="0" indent="0">
              <a:buNone/>
            </a:pPr>
            <a:r>
              <a:rPr lang="en-GB" sz="2200" dirty="0"/>
              <a:t>6</a:t>
            </a:r>
            <a:r>
              <a:rPr lang="en-GB" sz="2200" dirty="0" smtClean="0"/>
              <a:t>.         Read </a:t>
            </a:r>
            <a:r>
              <a:rPr lang="en-GB" sz="2200" dirty="0"/>
              <a:t>A/D Result registers (ADRESH:ADRESL);</a:t>
            </a:r>
          </a:p>
          <a:p>
            <a:r>
              <a:rPr lang="en-GB" sz="2200" dirty="0" smtClean="0"/>
              <a:t>clear </a:t>
            </a:r>
            <a:r>
              <a:rPr lang="en-GB" sz="2200" dirty="0"/>
              <a:t>bit ADIF, if </a:t>
            </a:r>
            <a:r>
              <a:rPr lang="en-GB" sz="2200" dirty="0" smtClean="0"/>
              <a:t>interrupt bit is set.</a:t>
            </a:r>
            <a:endParaRPr lang="en-GB" sz="2200" dirty="0"/>
          </a:p>
          <a:p>
            <a:pPr marL="0" indent="0">
              <a:buNone/>
            </a:pPr>
            <a:r>
              <a:rPr lang="en-GB" sz="2200" dirty="0" smtClean="0"/>
              <a:t>7.        For </a:t>
            </a:r>
            <a:r>
              <a:rPr lang="en-GB" sz="2200" dirty="0"/>
              <a:t>next conversion, go to step 1 or step 2, </a:t>
            </a:r>
            <a:r>
              <a:rPr lang="en-GB" sz="2200" dirty="0" smtClean="0"/>
              <a:t>as required</a:t>
            </a:r>
            <a:r>
              <a:rPr lang="en-GB" sz="2200" dirty="0"/>
              <a:t>. </a:t>
            </a:r>
          </a:p>
        </p:txBody>
      </p:sp>
      <p:sp>
        <p:nvSpPr>
          <p:cNvPr id="7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365760" indent="-256032"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IN" sz="48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ADC Algorithm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9909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500" dirty="0" smtClean="0"/>
              <a:t>[1] Microchip datasheet of PIC18F2455/2550/4455/4550</a:t>
            </a:r>
            <a:endParaRPr lang="en-IN" sz="2500" dirty="0"/>
          </a:p>
          <a:p>
            <a:pPr marL="0" indent="0">
              <a:buNone/>
            </a:pPr>
            <a:r>
              <a:rPr lang="en-IN" sz="2500" dirty="0" smtClean="0"/>
              <a:t>[2] </a:t>
            </a:r>
            <a:r>
              <a:rPr lang="en-IN" sz="2500" dirty="0" err="1" smtClean="0"/>
              <a:t>Muhamad</a:t>
            </a:r>
            <a:r>
              <a:rPr lang="en-IN" sz="2500" dirty="0" smtClean="0"/>
              <a:t> Ali </a:t>
            </a:r>
            <a:r>
              <a:rPr lang="en-IN" sz="2500" dirty="0" err="1" smtClean="0"/>
              <a:t>Mazidi,Rolind</a:t>
            </a:r>
            <a:r>
              <a:rPr lang="en-IN" sz="2500" dirty="0" smtClean="0"/>
              <a:t> D </a:t>
            </a:r>
            <a:r>
              <a:rPr lang="en-IN" sz="2500" dirty="0" err="1" smtClean="0"/>
              <a:t>Mckinly,”PIC</a:t>
            </a:r>
            <a:r>
              <a:rPr lang="en-IN" sz="2500" dirty="0" smtClean="0"/>
              <a:t> microcontroller and embedded </a:t>
            </a:r>
            <a:r>
              <a:rPr lang="en-IN" sz="2500" dirty="0" err="1" smtClean="0"/>
              <a:t>systems”Pearson</a:t>
            </a:r>
            <a:r>
              <a:rPr lang="en-IN" sz="2500" dirty="0" smtClean="0"/>
              <a:t> publication</a:t>
            </a:r>
            <a:r>
              <a:rPr lang="en-IN" sz="2500" dirty="0"/>
              <a:t>.</a:t>
            </a:r>
            <a:r>
              <a:rPr lang="en-IN" sz="2500" dirty="0" smtClean="0"/>
              <a:t> 	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365760" indent="-256032"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48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References</a:t>
            </a:r>
            <a:endParaRPr lang="en-US" sz="4800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5186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endParaRPr lang="en-IN" sz="2800" dirty="0" smtClean="0"/>
          </a:p>
          <a:p>
            <a:pPr algn="ctr">
              <a:buNone/>
            </a:pPr>
            <a:r>
              <a:rPr lang="en-IN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 further information please contact</a:t>
            </a:r>
          </a:p>
          <a:p>
            <a:pPr algn="ctr">
              <a:buNone/>
            </a:pPr>
            <a:r>
              <a:rPr lang="en-IN" sz="2800" smtClean="0">
                <a:latin typeface="Tahoma" pitchFamily="34" charset="0"/>
                <a:ea typeface="Tahoma" pitchFamily="34" charset="0"/>
                <a:cs typeface="Tahoma" pitchFamily="34" charset="0"/>
              </a:rPr>
              <a:t>Ashvini</a:t>
            </a:r>
            <a:r>
              <a:rPr lang="en-IN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Kulkarni</a:t>
            </a:r>
            <a:endParaRPr lang="en-IN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en-IN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Department of Electronics &amp; Telecommunication</a:t>
            </a:r>
          </a:p>
          <a:p>
            <a:pPr algn="ctr">
              <a:buNone/>
            </a:pPr>
            <a:r>
              <a:rPr lang="en-IN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Hope Foundation’s International Institute of Information Technology, I²IT</a:t>
            </a:r>
          </a:p>
          <a:p>
            <a:pPr algn="ctr">
              <a:buNone/>
            </a:pPr>
            <a:r>
              <a:rPr lang="en-IN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Hinjawadi, Pune – 411 057</a:t>
            </a:r>
          </a:p>
          <a:p>
            <a:pPr algn="ctr">
              <a:buNone/>
            </a:pPr>
            <a:r>
              <a:rPr lang="en-IN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Phone - +91 20 22933441</a:t>
            </a:r>
          </a:p>
          <a:p>
            <a:pPr algn="ctr">
              <a:buNone/>
            </a:pPr>
            <a:r>
              <a:rPr lang="en-IN" sz="28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www.isquareit.edu.in</a:t>
            </a:r>
            <a:r>
              <a:rPr lang="en-IN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|  </a:t>
            </a:r>
            <a:r>
              <a:rPr lang="en-IN" sz="28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ashvinik@isquareit.edu.in</a:t>
            </a:r>
            <a:r>
              <a:rPr lang="en-IN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| </a:t>
            </a:r>
            <a:r>
              <a:rPr lang="en-IN" sz="28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info@isquareit.edu.in</a:t>
            </a:r>
            <a:r>
              <a:rPr lang="en-IN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en-IN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90600" lvl="1" indent="-533400">
              <a:lnSpc>
                <a:spcPct val="90000"/>
              </a:lnSpc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N" sz="2800" dirty="0" smtClean="0"/>
              <a:t>THANK YOU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8991600" cy="5791200"/>
          </a:xfrm>
        </p:spPr>
        <p:txBody>
          <a:bodyPr>
            <a:normAutofit/>
          </a:bodyPr>
          <a:lstStyle/>
          <a:p>
            <a:r>
              <a:rPr lang="en-IN" dirty="0" smtClean="0"/>
              <a:t>Characteristics of ADC</a:t>
            </a:r>
          </a:p>
          <a:p>
            <a:endParaRPr lang="en-IN" dirty="0" smtClean="0"/>
          </a:p>
          <a:p>
            <a:r>
              <a:rPr lang="en-IN" dirty="0" smtClean="0"/>
              <a:t> PIC 18 ADC features </a:t>
            </a:r>
          </a:p>
          <a:p>
            <a:endParaRPr lang="en-IN" dirty="0" smtClean="0"/>
          </a:p>
          <a:p>
            <a:r>
              <a:rPr lang="en-IN" dirty="0" smtClean="0"/>
              <a:t>PIC 18 ADC control registers</a:t>
            </a:r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365760" indent="-256032"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43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Contents </a:t>
            </a:r>
            <a:endParaRPr lang="en-US" sz="4300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0669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91600" cy="5791200"/>
          </a:xfrm>
        </p:spPr>
        <p:txBody>
          <a:bodyPr>
            <a:normAutofit/>
          </a:bodyPr>
          <a:lstStyle/>
          <a:p>
            <a:r>
              <a:rPr lang="en-IN" dirty="0" err="1" smtClean="0"/>
              <a:t>Analog</a:t>
            </a:r>
            <a:r>
              <a:rPr lang="en-IN" dirty="0" smtClean="0"/>
              <a:t> signal is converted into a digital data that can be processed using a digital computer.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Types of ADC:</a:t>
            </a:r>
          </a:p>
          <a:p>
            <a:r>
              <a:rPr lang="en-IN" dirty="0" smtClean="0"/>
              <a:t>Slope and double-slope type</a:t>
            </a:r>
          </a:p>
          <a:p>
            <a:r>
              <a:rPr lang="en-IN" dirty="0" smtClean="0"/>
              <a:t>Flash type</a:t>
            </a:r>
          </a:p>
          <a:p>
            <a:r>
              <a:rPr lang="en-IN" dirty="0" smtClean="0"/>
              <a:t>Successive approximation</a:t>
            </a:r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ADC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0669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5794"/>
            <a:ext cx="8991600" cy="5791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IN" b="1" dirty="0" smtClean="0"/>
          </a:p>
          <a:p>
            <a:r>
              <a:rPr lang="en-IN" b="1" dirty="0" smtClean="0"/>
              <a:t>Characteristics of ADC[2]:</a:t>
            </a:r>
            <a:endParaRPr lang="en-IN" dirty="0" smtClean="0"/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Resolution: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  ADC has n- bit resolution(where n=8,10,12,16,24 bits)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Higher the resolution smaller the step size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If ADC has 8 bit resolution means 2^8= 256(No. of steps)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Applied voltage is </a:t>
            </a:r>
            <a:r>
              <a:rPr lang="en-US" dirty="0" err="1" smtClean="0"/>
              <a:t>Vref</a:t>
            </a:r>
            <a:r>
              <a:rPr lang="en-US" dirty="0" smtClean="0"/>
              <a:t>=5v then 5/256=19.53 </a:t>
            </a:r>
            <a:r>
              <a:rPr lang="en-US" dirty="0" err="1" smtClean="0"/>
              <a:t>mv</a:t>
            </a:r>
            <a:r>
              <a:rPr lang="en-US" dirty="0" smtClean="0"/>
              <a:t> (step size)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IN" dirty="0" smtClean="0"/>
              <a:t>Conversion time: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 The time it takes for the converting analog input to digital output </a:t>
            </a:r>
            <a:r>
              <a:rPr lang="en-IN" dirty="0" err="1" smtClean="0"/>
              <a:t>Vref</a:t>
            </a:r>
            <a:r>
              <a:rPr lang="en-IN" dirty="0" smtClean="0"/>
              <a:t>:</a:t>
            </a:r>
            <a:r>
              <a:rPr lang="en-US" dirty="0" smtClean="0"/>
              <a:t>It is input voltage used for the reference voltage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err="1" smtClean="0"/>
              <a:t>Vref</a:t>
            </a:r>
            <a:r>
              <a:rPr lang="en-US" dirty="0" smtClean="0"/>
              <a:t>/no. of steps(</a:t>
            </a:r>
            <a:r>
              <a:rPr lang="en-US" dirty="0" err="1" smtClean="0"/>
              <a:t>Vref</a:t>
            </a:r>
            <a:r>
              <a:rPr lang="en-US" dirty="0" smtClean="0"/>
              <a:t> is responsible for step size)</a:t>
            </a:r>
            <a:endParaRPr lang="en-IN" dirty="0" smtClean="0"/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ADC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0669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5794"/>
            <a:ext cx="8991600" cy="5791200"/>
          </a:xfrm>
        </p:spPr>
        <p:txBody>
          <a:bodyPr>
            <a:normAutofit/>
          </a:bodyPr>
          <a:lstStyle/>
          <a:p>
            <a:pPr>
              <a:buNone/>
            </a:pPr>
            <a:endParaRPr lang="en-IN" b="1" dirty="0" smtClean="0"/>
          </a:p>
          <a:p>
            <a:r>
              <a:rPr lang="en-IN" b="1" dirty="0" smtClean="0"/>
              <a:t>Characteristics of ADC:</a:t>
            </a:r>
            <a:endParaRPr lang="en-IN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IN" dirty="0" smtClean="0"/>
              <a:t>Digital data output: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 8 bit ADC, we have 8bit digital data output of D0 –D7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err="1" smtClean="0"/>
              <a:t>Dout</a:t>
            </a:r>
            <a:r>
              <a:rPr lang="en-US" dirty="0" smtClean="0"/>
              <a:t>=Vin/step size[2]</a:t>
            </a:r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ADC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0669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3795"/>
            <a:ext cx="8991600" cy="53641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Features of ADC</a:t>
            </a:r>
          </a:p>
          <a:p>
            <a:pPr marL="514350" indent="-514350">
              <a:buFont typeface="+mj-lt"/>
              <a:buAutoNum type="arabicParenR"/>
            </a:pPr>
            <a:r>
              <a:rPr lang="en-IN" dirty="0" smtClean="0"/>
              <a:t>The ADC in PIC18F4550 is a successive approximation ADC with a resolution of 10 bits.</a:t>
            </a:r>
          </a:p>
          <a:p>
            <a:pPr marL="514350" indent="-514350">
              <a:buFont typeface="+mj-lt"/>
              <a:buAutoNum type="arabicParenR"/>
            </a:pPr>
            <a:r>
              <a:rPr lang="en-IN" dirty="0" smtClean="0"/>
              <a:t>It has 10 input channels.</a:t>
            </a:r>
          </a:p>
          <a:p>
            <a:pPr marL="0" indent="0">
              <a:buNone/>
            </a:pPr>
            <a:endParaRPr lang="en-IN" dirty="0" smtClean="0"/>
          </a:p>
          <a:p>
            <a:pPr marL="514350" indent="-514350">
              <a:buFont typeface="+mj-lt"/>
              <a:buAutoNum type="arabicParenR"/>
            </a:pP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endParaRPr lang="en-IN" dirty="0" smtClean="0"/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365760" indent="-256032"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IN" sz="48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ADC in PIC 18</a:t>
            </a:r>
            <a:r>
              <a:rPr lang="en-US" sz="48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48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</a:br>
            <a:endParaRPr lang="en-US" sz="4800" dirty="0" smtClean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71414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754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748923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Configuring Registers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357958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28596" y="1000108"/>
            <a:ext cx="821537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dirty="0" smtClean="0"/>
              <a:t>The PIC18 Microcontroller</a:t>
            </a:r>
          </a:p>
          <a:p>
            <a:r>
              <a:rPr lang="en-IN" sz="3200" dirty="0" smtClean="0"/>
              <a:t>- The A/D converter has the following registers[1]:</a:t>
            </a:r>
          </a:p>
          <a:p>
            <a:r>
              <a:rPr lang="en-IN" sz="3200" dirty="0" smtClean="0"/>
              <a:t>• A/D Control Register 0 (ADCON0)</a:t>
            </a:r>
          </a:p>
          <a:p>
            <a:r>
              <a:rPr lang="en-IN" sz="3200" dirty="0" smtClean="0"/>
              <a:t>• A/D Control Register 1 (ADCON1)</a:t>
            </a:r>
          </a:p>
          <a:p>
            <a:r>
              <a:rPr lang="en-IN" sz="3200" dirty="0" smtClean="0"/>
              <a:t>• A/D Control Register 2 (ADCON2)</a:t>
            </a:r>
          </a:p>
          <a:p>
            <a:r>
              <a:rPr lang="en-IN" sz="3200" dirty="0"/>
              <a:t>• A/D Result High Register (ADRESH)</a:t>
            </a:r>
          </a:p>
          <a:p>
            <a:r>
              <a:rPr lang="en-IN" sz="3200" dirty="0"/>
              <a:t>• A/D Result Low Register (ADRESL)</a:t>
            </a:r>
          </a:p>
          <a:p>
            <a:endParaRPr lang="en-IN" sz="3200" dirty="0" smtClean="0"/>
          </a:p>
          <a:p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xmlns="" val="262269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95372" y="1534205"/>
            <a:ext cx="4953255" cy="4419827"/>
          </a:xfrm>
        </p:spPr>
      </p:pic>
      <p:sp>
        <p:nvSpPr>
          <p:cNvPr id="7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500166" y="357166"/>
            <a:ext cx="6858048" cy="830997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365760" indent="-256032"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4800" b="1" dirty="0" smtClean="0">
                <a:solidFill>
                  <a:schemeClr val="accen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ADC Block Diagram</a:t>
            </a:r>
            <a:endParaRPr lang="en-IN" sz="4800" b="1" dirty="0">
              <a:solidFill>
                <a:schemeClr val="accent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71670" y="6000768"/>
            <a:ext cx="5400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000" dirty="0" smtClean="0"/>
              <a:t>Figure No. 1: Block diagram of ADC in PIC18f4550[1]</a:t>
            </a:r>
            <a:endParaRPr lang="en-IN" sz="1000" dirty="0"/>
          </a:p>
        </p:txBody>
      </p:sp>
    </p:spTree>
    <p:extLst>
      <p:ext uri="{BB962C8B-B14F-4D97-AF65-F5344CB8AC3E}">
        <p14:creationId xmlns:p14="http://schemas.microsoft.com/office/powerpoint/2010/main" xmlns="" val="202842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897563"/>
          </a:xfrm>
        </p:spPr>
        <p:txBody>
          <a:bodyPr>
            <a:noAutofit/>
          </a:bodyPr>
          <a:lstStyle/>
          <a:p>
            <a:r>
              <a:rPr lang="en-GB" sz="3200" dirty="0" smtClean="0"/>
              <a:t>Each port pin associated with the A/D converter can be configured as an </a:t>
            </a:r>
            <a:r>
              <a:rPr lang="en-GB" sz="3200" dirty="0" err="1" smtClean="0"/>
              <a:t>analog</a:t>
            </a:r>
            <a:r>
              <a:rPr lang="en-GB" sz="3200" dirty="0" smtClean="0"/>
              <a:t> input or as a digital I/O. </a:t>
            </a:r>
          </a:p>
          <a:p>
            <a:r>
              <a:rPr lang="en-GB" sz="3200" dirty="0" smtClean="0"/>
              <a:t>When the A/D conversion is complete, the result is loaded into the ADRESH:ADRESL registers, </a:t>
            </a:r>
          </a:p>
          <a:p>
            <a:r>
              <a:rPr lang="en-GB" sz="3200" dirty="0" smtClean="0"/>
              <a:t>the GO/DONE bit (ADCON0 register) is cleared and A/D Interrupt Flag bit, ADIF, is set. </a:t>
            </a:r>
          </a:p>
        </p:txBody>
      </p:sp>
      <p:sp>
        <p:nvSpPr>
          <p:cNvPr id="7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9144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6B80-B114-4B5B-9DA6-D5E201E0F92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365760" indent="-256032"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IN" sz="48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ADC Block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1482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2664</TotalTime>
  <Words>1086</Words>
  <Application>Microsoft Office PowerPoint</Application>
  <PresentationFormat>On-screen Show (4:3)</PresentationFormat>
  <Paragraphs>132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ADC interfacing</vt:lpstr>
      <vt:lpstr>Contents </vt:lpstr>
      <vt:lpstr>ADC </vt:lpstr>
      <vt:lpstr>ADC </vt:lpstr>
      <vt:lpstr>ADC </vt:lpstr>
      <vt:lpstr>ADC in PIC 18 </vt:lpstr>
      <vt:lpstr>Slide 7</vt:lpstr>
      <vt:lpstr>Slide 8</vt:lpstr>
      <vt:lpstr>ADC Block</vt:lpstr>
      <vt:lpstr>ADC Block</vt:lpstr>
      <vt:lpstr>ADC Algorithm[1]</vt:lpstr>
      <vt:lpstr>ADC Algorithm</vt:lpstr>
      <vt:lpstr>References</vt:lpstr>
      <vt:lpstr>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Vaidehi Banerjee</cp:lastModifiedBy>
  <cp:revision>103</cp:revision>
  <dcterms:created xsi:type="dcterms:W3CDTF">2017-08-15T14:16:37Z</dcterms:created>
  <dcterms:modified xsi:type="dcterms:W3CDTF">2019-01-06T06:53:46Z</dcterms:modified>
</cp:coreProperties>
</file>