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7"/>
  </p:notesMasterIdLst>
  <p:sldIdLst>
    <p:sldId id="395" r:id="rId2"/>
    <p:sldId id="272" r:id="rId3"/>
    <p:sldId id="396" r:id="rId4"/>
    <p:sldId id="397" r:id="rId5"/>
    <p:sldId id="398" r:id="rId6"/>
    <p:sldId id="399" r:id="rId7"/>
    <p:sldId id="401" r:id="rId8"/>
    <p:sldId id="402" r:id="rId9"/>
    <p:sldId id="400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8" autoAdjust="0"/>
    <p:restoredTop sz="94728" autoAdjust="0"/>
  </p:normalViewPr>
  <p:slideViewPr>
    <p:cSldViewPr>
      <p:cViewPr varScale="1">
        <p:scale>
          <a:sx n="65" d="100"/>
          <a:sy n="65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B41C0AA-3AEB-4103-B5EE-67854A3D5D69}" type="datetimeFigureOut">
              <a:rPr lang="en-US"/>
              <a:pPr>
                <a:defRPr/>
              </a:pPr>
              <a:t>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0EBB76A-56A8-41E5-AC88-1554D3414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EBB76A-56A8-41E5-AC88-1554D34141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EBB76A-56A8-41E5-AC88-1554D34141E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06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06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B7C55-77C8-4386-8E3D-DBBDE4915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16AB0-C4CD-4214-90BC-BDFBB0F55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048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A2E22-BBFE-4578-976B-9B7C20DCA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077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195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9D3DC-25FA-4E1A-B555-04AC0F7EA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304800"/>
            <a:ext cx="8077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6195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6195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2BE59-4C50-4BD7-AF70-443547CA5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077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879A5-E6F1-4A82-8FB9-FEB720259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8665F-E4BE-49F2-BC94-5C0DE7F81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72AA5-4318-423B-8ED5-3EFF6F2C4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51B5F-8B2B-4439-B29B-634FD413D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02773-F0E4-4849-8832-79FC7EC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801FA-492A-42CF-9A84-3FE1D112F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AB35C-91C5-4D67-A5D0-1D064D9BD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683C6-2D01-4086-8AF0-2ACF6CF2B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6D822-A584-4EB9-A272-0BF1C2E8B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DF135D9B-89B1-4490-BAF4-7EB907F55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0"/>
            <a:ext cx="285750" cy="1041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81000" y="263525"/>
            <a:ext cx="8763000" cy="8032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409575" y="263525"/>
            <a:ext cx="138113" cy="2762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chemeClr val="hlink"/>
              </a:solidFill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547688" y="0"/>
            <a:ext cx="139700" cy="269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chemeClr val="hlink"/>
              </a:solidFill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547688" y="263525"/>
            <a:ext cx="139700" cy="2762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274638" y="536575"/>
            <a:ext cx="136525" cy="269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chemeClr val="hlink"/>
              </a:solidFill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131763" y="266700"/>
            <a:ext cx="141287" cy="269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409575" y="530225"/>
            <a:ext cx="138113" cy="269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274638" y="800100"/>
            <a:ext cx="136525" cy="2667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2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amitk@isquareit.edu.i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819400" y="1824038"/>
            <a:ext cx="6096000" cy="2209800"/>
          </a:xfrm>
        </p:spPr>
        <p:txBody>
          <a:bodyPr/>
          <a:lstStyle/>
          <a:p>
            <a:pPr algn="ctr" eaLnBrk="1" hangingPunct="1"/>
            <a:r>
              <a:rPr lang="en-US" sz="3200" b="1" i="1" dirty="0" smtClean="0"/>
              <a:t>Basic Electrical </a:t>
            </a:r>
            <a:r>
              <a:rPr lang="en-US" sz="3200" b="1" i="1" dirty="0" err="1" smtClean="0"/>
              <a:t>Engg</a:t>
            </a:r>
            <a:r>
              <a:rPr lang="en-US" sz="3200" b="1" i="1" dirty="0" smtClean="0"/>
              <a:t>.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UNIT:-IV</a:t>
            </a:r>
            <a:br>
              <a:rPr lang="en-US" sz="3600" b="1" dirty="0" smtClean="0"/>
            </a:br>
            <a:r>
              <a:rPr lang="en-US" sz="3600" b="1" dirty="0" smtClean="0"/>
              <a:t>AC Fundamental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4267200"/>
            <a:ext cx="9144000" cy="2362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1800" b="1" dirty="0" smtClean="0"/>
              <a:t>Prof</a:t>
            </a:r>
            <a:r>
              <a:rPr lang="en-US" sz="1800" b="1" dirty="0" smtClean="0"/>
              <a:t>. A</a:t>
            </a:r>
            <a:r>
              <a:rPr lang="en-US" sz="1800" b="1" dirty="0" smtClean="0"/>
              <a:t>. B. </a:t>
            </a:r>
            <a:r>
              <a:rPr lang="en-US" sz="1800" b="1" dirty="0" err="1" smtClean="0"/>
              <a:t>Kasar</a:t>
            </a:r>
            <a:endParaRPr lang="en-US" sz="1800" b="1" dirty="0" smtClean="0"/>
          </a:p>
          <a:p>
            <a:pPr algn="ctr" eaLnBrk="1" hangingPunct="1">
              <a:lnSpc>
                <a:spcPct val="90000"/>
              </a:lnSpc>
            </a:pPr>
            <a:r>
              <a:rPr lang="en-US" sz="2000" b="1" dirty="0" smtClean="0"/>
              <a:t>Assistant Professor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000" b="1" dirty="0" smtClean="0"/>
              <a:t>Department of Applied Sciences &amp;  Engineering</a:t>
            </a:r>
          </a:p>
          <a:p>
            <a:pPr eaLnBrk="1" hangingPunct="1">
              <a:lnSpc>
                <a:spcPct val="90000"/>
              </a:lnSpc>
            </a:pPr>
            <a:endParaRPr lang="en-US" sz="1800" b="1" dirty="0" smtClean="0"/>
          </a:p>
          <a:p>
            <a:pPr algn="ctr" eaLnBrk="1" hangingPunct="1">
              <a:lnSpc>
                <a:spcPct val="90000"/>
              </a:lnSpc>
            </a:pPr>
            <a:r>
              <a:rPr lang="en-US" sz="2000" b="1" i="1" dirty="0" smtClean="0"/>
              <a:t>HOPE FOUNDATION’S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000" b="1" i="1" dirty="0" smtClean="0"/>
              <a:t>INTERNATIONAL INSTITUTE </a:t>
            </a:r>
            <a:r>
              <a:rPr lang="en-US" sz="2000" b="1" i="1" dirty="0" smtClean="0"/>
              <a:t>OF INFORMATION TECHNOLOGY, </a:t>
            </a:r>
            <a:endParaRPr lang="en-US" sz="2000" b="1" i="1" dirty="0" smtClean="0"/>
          </a:p>
          <a:p>
            <a:pPr algn="ctr" eaLnBrk="1" hangingPunct="1">
              <a:lnSpc>
                <a:spcPct val="90000"/>
              </a:lnSpc>
            </a:pPr>
            <a:r>
              <a:rPr lang="en-US" sz="2000" b="1" i="1" dirty="0" smtClean="0"/>
              <a:t>I²IT, </a:t>
            </a:r>
            <a:r>
              <a:rPr lang="en-US" sz="2000" b="1" i="1" dirty="0" smtClean="0"/>
              <a:t>PUNE</a:t>
            </a:r>
            <a:endParaRPr lang="en-US" sz="2000" b="1" i="1" dirty="0" smtClean="0"/>
          </a:p>
        </p:txBody>
      </p:sp>
      <p:pic>
        <p:nvPicPr>
          <p:cNvPr id="4" name="Picture 3" descr="logo for 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304800"/>
            <a:ext cx="23622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RMS/EFFECTIVE VALUE NUMERICAL</a:t>
            </a:r>
            <a:endParaRPr lang="en-US" sz="3200" dirty="0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pic>
        <p:nvPicPr>
          <p:cNvPr id="9830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066800"/>
            <a:ext cx="8382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13" name="Picture 12" descr="logo for title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6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RMS/EFFECTIVE VALUE NUMERICAL</a:t>
            </a:r>
            <a:endParaRPr lang="en-US" sz="3200" dirty="0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pic>
        <p:nvPicPr>
          <p:cNvPr id="993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219200"/>
            <a:ext cx="8153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13" name="Picture 12" descr="logo for title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6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FORM &amp; PEAK(CREST) FACTOR</a:t>
            </a:r>
            <a:endParaRPr lang="en-US" sz="3200" dirty="0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057275"/>
            <a:ext cx="8381999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13" name="Picture 12" descr="logo for title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6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/>
              <a:t>Phasor Representation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137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305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5" name="Picture 4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Continue….</a:t>
            </a:r>
            <a:endParaRPr lang="en-US" dirty="0"/>
          </a:p>
        </p:txBody>
      </p:sp>
      <p:pic>
        <p:nvPicPr>
          <p:cNvPr id="1024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143000"/>
            <a:ext cx="8305800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5" name="Picture 4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Continue….</a:t>
            </a:r>
            <a:endParaRPr lang="en-US" dirty="0"/>
          </a:p>
        </p:txBody>
      </p:sp>
      <p:pic>
        <p:nvPicPr>
          <p:cNvPr id="1034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8763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5" name="Picture 4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Continue</a:t>
            </a:r>
            <a:r>
              <a:rPr lang="en-US" dirty="0" smtClean="0"/>
              <a:t>….</a:t>
            </a:r>
            <a:endParaRPr lang="en-US" dirty="0"/>
          </a:p>
        </p:txBody>
      </p:sp>
      <p:pic>
        <p:nvPicPr>
          <p:cNvPr id="1044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86106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5" name="Picture 4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 circuit with Pure Resistance</a:t>
            </a:r>
            <a:endParaRPr lang="en-US" sz="3600" dirty="0"/>
          </a:p>
        </p:txBody>
      </p:sp>
      <p:pic>
        <p:nvPicPr>
          <p:cNvPr id="1054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0668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5" name="Picture 4" descr="logo for title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6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 circuit with Pure Resistance</a:t>
            </a:r>
            <a:endParaRPr lang="en-US" sz="3600" dirty="0"/>
          </a:p>
        </p:txBody>
      </p:sp>
      <p:pic>
        <p:nvPicPr>
          <p:cNvPr id="1064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1066800"/>
            <a:ext cx="852777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5" name="Picture 4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 circuit with Pure Inductance</a:t>
            </a:r>
            <a:endParaRPr lang="en-US" sz="3600" dirty="0"/>
          </a:p>
        </p:txBody>
      </p:sp>
      <p:pic>
        <p:nvPicPr>
          <p:cNvPr id="1075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5" name="Picture 4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153400" cy="1219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Overview of Presentation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153400" cy="54864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Definition of Alternating Quantity</a:t>
            </a:r>
          </a:p>
          <a:p>
            <a:pPr eaLnBrk="1" hangingPunct="1"/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RMS or Effective Value</a:t>
            </a:r>
          </a:p>
          <a:p>
            <a:pPr eaLnBrk="1" hangingPunct="1"/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Average Value</a:t>
            </a:r>
          </a:p>
          <a:p>
            <a:pPr eaLnBrk="1" hangingPunct="1"/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Phasor Representation</a:t>
            </a:r>
          </a:p>
          <a:p>
            <a:pPr eaLnBrk="1" hangingPunct="1"/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 circuit with a pure resistance</a:t>
            </a:r>
          </a:p>
          <a:p>
            <a:pPr eaLnBrk="1" hangingPunct="1"/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 circuit with a pure Inductance</a:t>
            </a:r>
          </a:p>
          <a:p>
            <a:pPr eaLnBrk="1" hangingPunct="1"/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 circuit with a pure </a:t>
            </a:r>
            <a:r>
              <a:rPr lang="en-US" b="1" dirty="0" smtClean="0"/>
              <a:t>Capacitance</a:t>
            </a: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/>
            <a:endParaRPr lang="en-US" b="1" dirty="0" smtClean="0"/>
          </a:p>
          <a:p>
            <a:pPr eaLnBrk="1" hangingPunct="1"/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4" name="Picture 3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 circuit with Pure Inductance</a:t>
            </a:r>
            <a:endParaRPr lang="en-US" sz="3600" dirty="0"/>
          </a:p>
        </p:txBody>
      </p:sp>
      <p:pic>
        <p:nvPicPr>
          <p:cNvPr id="1085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23937"/>
            <a:ext cx="8153400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5" name="Picture 4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 circuit with Pure Inductance</a:t>
            </a:r>
            <a:endParaRPr lang="en-US" sz="3600" dirty="0"/>
          </a:p>
        </p:txBody>
      </p:sp>
      <p:pic>
        <p:nvPicPr>
          <p:cNvPr id="1095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45819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5" name="Picture 4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 circuit with Pure Capacitance</a:t>
            </a:r>
            <a:endParaRPr lang="en-US" sz="3600" dirty="0"/>
          </a:p>
        </p:txBody>
      </p:sp>
      <p:pic>
        <p:nvPicPr>
          <p:cNvPr id="1105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574" y="1066800"/>
            <a:ext cx="7824304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5" name="Picture 4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 circuit with Pure Capacitance</a:t>
            </a:r>
            <a:endParaRPr lang="en-US" sz="3600" dirty="0"/>
          </a:p>
        </p:txBody>
      </p:sp>
      <p:pic>
        <p:nvPicPr>
          <p:cNvPr id="1116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9870" y="1219200"/>
            <a:ext cx="753165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5" name="Picture 4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301240"/>
                <a:gridCol w="1965960"/>
                <a:gridCol w="1325880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Sr. No.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Book Name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Authors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Vol. No.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Publisher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</a:rPr>
                        <a:t>1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Electrical Technology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H Cotton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CBS Publicati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</a:rPr>
                        <a:t>2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A textbook of Electrical Technology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B.L.Theraja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Volume I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S Chand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</a:rPr>
                        <a:t>3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Basic Electrical &amp; Electonics Engineering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S.K. Bhattacharya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Pearson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</a:rPr>
                        <a:t>4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 dirty="0">
                          <a:latin typeface="Arial"/>
                          <a:ea typeface="Batang"/>
                        </a:rPr>
                        <a:t>Basic Electrical Engineering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D.C Kulsshrestha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Tata McGraw Hill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</a:rPr>
                        <a:t>5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>
                          <a:latin typeface="Arial"/>
                          <a:ea typeface="Batang"/>
                        </a:rPr>
                        <a:t>Electrical Technology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 dirty="0">
                          <a:latin typeface="Arial"/>
                          <a:ea typeface="Batang"/>
                        </a:rPr>
                        <a:t>Edward Hughes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 dirty="0">
                          <a:latin typeface="Arial"/>
                          <a:ea typeface="Batang"/>
                        </a:rPr>
                        <a:t>Pearson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000">
                        <a:latin typeface="Arial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000">
                        <a:latin typeface="Arial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000" dirty="0">
                        <a:latin typeface="Arial"/>
                        <a:ea typeface="Batang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6" name="Picture 5" descr="logo for titl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3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6" name="Picture 5" descr="logo for 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8631" y="6172200"/>
            <a:ext cx="1635369" cy="685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1219200"/>
            <a:ext cx="746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latin typeface="Arial Narrow" pitchFamily="34" charset="0"/>
              </a:rPr>
              <a:t>For further details, please </a:t>
            </a:r>
            <a:r>
              <a:rPr lang="en-IN" sz="2800" dirty="0" err="1" smtClean="0">
                <a:latin typeface="Arial Narrow" pitchFamily="34" charset="0"/>
              </a:rPr>
              <a:t>conctact</a:t>
            </a:r>
            <a:endParaRPr lang="en-IN" sz="2800" dirty="0" smtClean="0">
              <a:latin typeface="Arial Narrow" pitchFamily="34" charset="0"/>
            </a:endParaRPr>
          </a:p>
          <a:p>
            <a:pPr algn="ctr"/>
            <a:r>
              <a:rPr lang="en-IN" sz="2800" dirty="0" err="1" smtClean="0">
                <a:latin typeface="Arial Narrow" pitchFamily="34" charset="0"/>
              </a:rPr>
              <a:t>Amit</a:t>
            </a:r>
            <a:r>
              <a:rPr lang="en-IN" sz="2800" dirty="0" smtClean="0">
                <a:latin typeface="Arial Narrow" pitchFamily="34" charset="0"/>
              </a:rPr>
              <a:t> B </a:t>
            </a:r>
            <a:r>
              <a:rPr lang="en-IN" sz="2800" dirty="0" err="1" smtClean="0">
                <a:latin typeface="Arial Narrow" pitchFamily="34" charset="0"/>
              </a:rPr>
              <a:t>Kasar</a:t>
            </a:r>
            <a:endParaRPr lang="en-IN" sz="2800" dirty="0" smtClean="0">
              <a:latin typeface="Arial Narrow" pitchFamily="34" charset="0"/>
            </a:endParaRPr>
          </a:p>
          <a:p>
            <a:pPr algn="ctr"/>
            <a:r>
              <a:rPr lang="en-IN" sz="2800" dirty="0" smtClean="0">
                <a:latin typeface="Arial Narrow" pitchFamily="34" charset="0"/>
                <a:hlinkClick r:id="rId3"/>
              </a:rPr>
              <a:t>amitk@isquareit.edu.in</a:t>
            </a:r>
            <a:r>
              <a:rPr lang="en-IN" sz="2800" dirty="0" smtClean="0">
                <a:latin typeface="Arial Narrow" pitchFamily="34" charset="0"/>
              </a:rPr>
              <a:t> </a:t>
            </a:r>
          </a:p>
          <a:p>
            <a:pPr algn="ctr"/>
            <a:r>
              <a:rPr lang="en-IN" sz="2800" dirty="0" smtClean="0">
                <a:latin typeface="Arial Narrow" pitchFamily="34" charset="0"/>
              </a:rPr>
              <a:t>Department of Applied Sciences &amp; Engineering</a:t>
            </a:r>
          </a:p>
          <a:p>
            <a:pPr algn="ctr"/>
            <a:endParaRPr lang="en-IN" sz="2800" dirty="0" smtClean="0">
              <a:latin typeface="Arial Narrow" pitchFamily="34" charset="0"/>
            </a:endParaRPr>
          </a:p>
          <a:p>
            <a:pPr algn="ctr"/>
            <a:r>
              <a:rPr lang="en-IN" sz="2800" dirty="0" smtClean="0">
                <a:latin typeface="Arial Narrow" pitchFamily="34" charset="0"/>
              </a:rPr>
              <a:t>Hope Foundation’s</a:t>
            </a:r>
          </a:p>
          <a:p>
            <a:pPr algn="ctr"/>
            <a:r>
              <a:rPr lang="en-IN" sz="2800" dirty="0" smtClean="0">
                <a:latin typeface="Arial Narrow" pitchFamily="34" charset="0"/>
              </a:rPr>
              <a:t> International Institute of Information Technology, I²IT </a:t>
            </a:r>
          </a:p>
          <a:p>
            <a:pPr algn="ctr"/>
            <a:r>
              <a:rPr lang="en-IN" sz="2800" dirty="0" smtClean="0">
                <a:latin typeface="Arial Narrow" pitchFamily="34" charset="0"/>
              </a:rPr>
              <a:t>P-14,Rajiv Gandhi Infotech Park</a:t>
            </a:r>
          </a:p>
          <a:p>
            <a:pPr algn="ctr"/>
            <a:r>
              <a:rPr lang="en-IN" sz="2800" dirty="0" smtClean="0">
                <a:latin typeface="Arial Narrow" pitchFamily="34" charset="0"/>
              </a:rPr>
              <a:t>MIDC Phase 1, Hinjawadi, Pune – 411057</a:t>
            </a:r>
          </a:p>
          <a:p>
            <a:pPr algn="ctr"/>
            <a:r>
              <a:rPr lang="en-IN" sz="2800" dirty="0" smtClean="0">
                <a:latin typeface="Arial Narrow" pitchFamily="34" charset="0"/>
              </a:rPr>
              <a:t>Tel - +91 20 22933441/2/3</a:t>
            </a:r>
          </a:p>
          <a:p>
            <a:pPr algn="ctr"/>
            <a:r>
              <a:rPr lang="en-IN" sz="2800" dirty="0" smtClean="0">
                <a:latin typeface="Arial Narrow" pitchFamily="34" charset="0"/>
                <a:hlinkClick r:id="rId4"/>
              </a:rPr>
              <a:t>www.isquareit.edu.in</a:t>
            </a:r>
            <a:r>
              <a:rPr lang="en-IN" sz="2800" dirty="0" smtClean="0">
                <a:latin typeface="Arial Narrow" pitchFamily="34" charset="0"/>
              </a:rPr>
              <a:t> | </a:t>
            </a:r>
            <a:r>
              <a:rPr lang="en-IN" sz="2800" dirty="0" smtClean="0">
                <a:latin typeface="Arial Narrow" pitchFamily="34" charset="0"/>
                <a:hlinkClick r:id="rId5"/>
              </a:rPr>
              <a:t>info@isquareit.edu.in</a:t>
            </a:r>
            <a:r>
              <a:rPr lang="en-IN" sz="2800" dirty="0" smtClean="0">
                <a:latin typeface="Arial Narrow" pitchFamily="34" charset="0"/>
              </a:rPr>
              <a:t> </a:t>
            </a:r>
            <a:endParaRPr lang="en-IN" sz="28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153400" cy="1219200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latin typeface="+mj-lt"/>
                <a:ea typeface="+mj-ea"/>
                <a:cs typeface="+mj-cs"/>
              </a:rPr>
              <a:t/>
            </a:r>
            <a:br>
              <a:rPr lang="en-US" sz="2000" b="1" dirty="0" smtClean="0">
                <a:latin typeface="+mj-lt"/>
                <a:ea typeface="+mj-ea"/>
                <a:cs typeface="+mj-cs"/>
              </a:rPr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3600" b="1" dirty="0" smtClean="0">
                <a:latin typeface="+mj-lt"/>
                <a:ea typeface="+mj-ea"/>
                <a:cs typeface="+mj-cs"/>
              </a:rPr>
              <a:t>Definition of Alternating Quantity</a:t>
            </a:r>
            <a:r>
              <a:rPr lang="en-US" sz="8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8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dirty="0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153400" cy="5486400"/>
          </a:xfrm>
        </p:spPr>
        <p:txBody>
          <a:bodyPr/>
          <a:lstStyle/>
          <a:p>
            <a:pPr eaLnBrk="1" hangingPunct="1"/>
            <a:endParaRPr lang="en-US" b="1" dirty="0" smtClean="0"/>
          </a:p>
          <a:p>
            <a:pPr>
              <a:buNone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alternating quantity changes continuously in magnitude and alternates in direction at regular intervals of time. Important terms associated with an alternating quantity are defined below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800" dirty="0" smtClean="0"/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143000"/>
            <a:ext cx="3200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grpSp>
        <p:nvGrpSpPr>
          <p:cNvPr id="6" name="Group 5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7" name="Picture 6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Important Definations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105400"/>
          </a:xfrm>
        </p:spPr>
        <p:txBody>
          <a:bodyPr/>
          <a:lstStyle/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Amplitude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It is the maximum(+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-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value attained by an alternating quantity. Also called as maximum or peak value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Time Period (T)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It is the Time Taken in seconds required to complete one cycle of an alternating quantity. Denoted by T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Instantaneous Value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It is the value of </a:t>
            </a:r>
            <a:r>
              <a:rPr lang="en-US" sz="1800" dirty="0" smtClean="0"/>
              <a:t>an alternating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quantity at any instant. 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Instatenios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values denoted by small letters</a:t>
            </a:r>
          </a:p>
          <a:p>
            <a:pPr>
              <a:buNone/>
            </a:pPr>
            <a:r>
              <a:rPr lang="en-US" sz="1800" dirty="0" smtClean="0"/>
              <a:t>4. </a:t>
            </a:r>
            <a:r>
              <a:rPr lang="en-US" sz="1800" b="1" dirty="0" smtClean="0"/>
              <a:t>Frequency (f)</a:t>
            </a:r>
          </a:p>
          <a:p>
            <a:pPr>
              <a:buNone/>
            </a:pPr>
            <a:r>
              <a:rPr lang="en-US" sz="1800" dirty="0" smtClean="0"/>
              <a:t>	It is the number of cycles that occur in one second. The unit for </a:t>
            </a:r>
            <a:r>
              <a:rPr lang="en-US" sz="1800" dirty="0" err="1" smtClean="0"/>
              <a:t>requency</a:t>
            </a:r>
            <a:r>
              <a:rPr lang="en-US" sz="1800" dirty="0" smtClean="0"/>
              <a:t> is Hz or cycles/sec.</a:t>
            </a:r>
          </a:p>
          <a:p>
            <a:pPr>
              <a:buNone/>
            </a:pPr>
            <a:r>
              <a:rPr lang="en-US" sz="1800" dirty="0" smtClean="0"/>
              <a:t>	The relationship between frequency and time period can be derived as follows.</a:t>
            </a:r>
          </a:p>
          <a:p>
            <a:pPr>
              <a:buNone/>
            </a:pPr>
            <a:r>
              <a:rPr lang="en-US" sz="1800" dirty="0" smtClean="0"/>
              <a:t>	Time taken to complete f cycles = 1 second</a:t>
            </a:r>
          </a:p>
          <a:p>
            <a:pPr>
              <a:buNone/>
            </a:pPr>
            <a:r>
              <a:rPr lang="en-US" sz="1800" dirty="0" smtClean="0"/>
              <a:t>	Time taken to complete 1 cycle = 1/f second</a:t>
            </a:r>
          </a:p>
          <a:p>
            <a:pPr>
              <a:buNone/>
            </a:pPr>
            <a:r>
              <a:rPr lang="en-US" sz="1800" dirty="0" smtClean="0"/>
              <a:t>	T = 1/f</a:t>
            </a:r>
            <a:endParaRPr lang="en-US" sz="1800" dirty="0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13" name="Picture 12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Definations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410200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/>
              <a:t>5. Angular Frequency (</a:t>
            </a:r>
            <a:r>
              <a:rPr lang="el-GR" sz="1800" b="1" dirty="0" smtClean="0"/>
              <a:t>ω</a:t>
            </a:r>
            <a:r>
              <a:rPr lang="en-US" sz="1800" b="1" dirty="0" smtClean="0"/>
              <a:t>)</a:t>
            </a:r>
          </a:p>
          <a:p>
            <a:pPr>
              <a:buNone/>
            </a:pPr>
            <a:r>
              <a:rPr lang="en-US" sz="1800" dirty="0" smtClean="0"/>
              <a:t>	Angular frequency is defined as the number of radians covered in one second(</a:t>
            </a:r>
            <a:r>
              <a:rPr lang="en-US" sz="1800" dirty="0" err="1" smtClean="0"/>
              <a:t>ie</a:t>
            </a:r>
            <a:r>
              <a:rPr lang="en-US" sz="1800" dirty="0" smtClean="0"/>
              <a:t> the angle covered by the rotating coil). The unit of angular frequency is </a:t>
            </a:r>
            <a:r>
              <a:rPr lang="en-US" sz="1800" dirty="0" err="1" smtClean="0"/>
              <a:t>rad</a:t>
            </a:r>
            <a:r>
              <a:rPr lang="en-US" sz="1800" dirty="0" smtClean="0"/>
              <a:t>/sec. </a:t>
            </a:r>
            <a:r>
              <a:rPr lang="el-GR" sz="1800" dirty="0" smtClean="0"/>
              <a:t>ω</a:t>
            </a:r>
            <a:r>
              <a:rPr lang="en-US" sz="1800" dirty="0" smtClean="0"/>
              <a:t>=2</a:t>
            </a:r>
            <a:r>
              <a:rPr lang="el-GR" sz="1800" dirty="0" smtClean="0"/>
              <a:t>π</a:t>
            </a:r>
            <a:r>
              <a:rPr lang="en-US" sz="1800" dirty="0" smtClean="0"/>
              <a:t>f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13" name="Picture 12" descr="logo for tit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4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8077200" cy="762000"/>
          </a:xfrm>
        </p:spPr>
        <p:txBody>
          <a:bodyPr/>
          <a:lstStyle/>
          <a:p>
            <a:r>
              <a:rPr lang="en-US" sz="3600" dirty="0" smtClean="0"/>
              <a:t>AVARAGE VALUE</a:t>
            </a:r>
            <a:endParaRPr lang="en-US" sz="3600" dirty="0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pic>
        <p:nvPicPr>
          <p:cNvPr id="942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990600"/>
            <a:ext cx="7772399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13" name="Picture 12" descr="logo for title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6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AVARAGE VALUE NUMERICAL</a:t>
            </a:r>
            <a:endParaRPr lang="en-US" sz="3600" dirty="0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pic>
        <p:nvPicPr>
          <p:cNvPr id="9626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4478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13" name="Picture 12" descr="logo for title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6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AVARAGE VALUE NUMERICAL</a:t>
            </a:r>
            <a:endParaRPr lang="en-US" sz="3600" dirty="0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pic>
        <p:nvPicPr>
          <p:cNvPr id="972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2192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13" name="Picture 12" descr="logo for title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6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RMS/EFFECTIVE VALUE</a:t>
            </a:r>
            <a:endParaRPr lang="en-US" sz="3600" dirty="0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035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pic>
        <p:nvPicPr>
          <p:cNvPr id="952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066800"/>
            <a:ext cx="8000999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0" y="6096000"/>
            <a:ext cx="9144000" cy="762000"/>
            <a:chOff x="0" y="6096000"/>
            <a:chExt cx="9144000" cy="762000"/>
          </a:xfrm>
        </p:grpSpPr>
        <p:pic>
          <p:nvPicPr>
            <p:cNvPr id="13" name="Picture 12" descr="logo for title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08631" y="6172200"/>
              <a:ext cx="1635369" cy="6858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0" y="6096000"/>
              <a:ext cx="7467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i="1" dirty="0" smtClean="0">
                  <a:latin typeface="Arial Narrow" pitchFamily="34" charset="0"/>
                </a:rPr>
                <a:t>Hope Foundation’s International Institute of Information Technology, I²IT P-14,Rajiv Gandhi Infotech Park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MIDC Phase 1, Hinjawadi, Pune – 411057</a:t>
              </a:r>
            </a:p>
            <a:p>
              <a:pPr algn="ctr"/>
              <a:r>
                <a:rPr lang="en-IN" sz="1400" i="1" dirty="0" smtClean="0">
                  <a:latin typeface="Arial Narrow" pitchFamily="34" charset="0"/>
                </a:rPr>
                <a:t>Tel - +91 20 22933441/2/3 | </a:t>
              </a:r>
              <a:r>
                <a:rPr lang="en-IN" sz="1400" i="1" dirty="0" smtClean="0">
                  <a:latin typeface="Arial Narrow" pitchFamily="34" charset="0"/>
                  <a:hlinkClick r:id="rId5"/>
                </a:rPr>
                <a:t>www.isquareit.edu.in</a:t>
              </a:r>
              <a:r>
                <a:rPr lang="en-IN" sz="1400" i="1" dirty="0" smtClean="0">
                  <a:latin typeface="Arial Narrow" pitchFamily="34" charset="0"/>
                </a:rPr>
                <a:t> | </a:t>
              </a:r>
              <a:r>
                <a:rPr lang="en-IN" sz="1400" i="1" dirty="0" smtClean="0">
                  <a:latin typeface="Arial Narrow" pitchFamily="34" charset="0"/>
                  <a:hlinkClick r:id="rId6"/>
                </a:rPr>
                <a:t>info@isquareit.edu.in</a:t>
              </a:r>
              <a:r>
                <a:rPr lang="en-IN" sz="1400" i="1" dirty="0" smtClean="0">
                  <a:latin typeface="Arial Narrow" pitchFamily="34" charset="0"/>
                </a:rPr>
                <a:t> </a:t>
              </a:r>
              <a:endParaRPr lang="en-IN" sz="1400" i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1802</TotalTime>
  <Words>983</Words>
  <Application>Microsoft Office PowerPoint</Application>
  <PresentationFormat>On-screen Show (4:3)</PresentationFormat>
  <Paragraphs>167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Pixel</vt:lpstr>
      <vt:lpstr>Basic Electrical Engg. UNIT:-IV AC Fundamental</vt:lpstr>
      <vt:lpstr>Overview of Presentation</vt:lpstr>
      <vt:lpstr>  Definition of Alternating Quantity </vt:lpstr>
      <vt:lpstr>Important Definations</vt:lpstr>
      <vt:lpstr>Important Definations</vt:lpstr>
      <vt:lpstr>AVARAGE VALUE</vt:lpstr>
      <vt:lpstr>AVARAGE VALUE NUMERICAL</vt:lpstr>
      <vt:lpstr>AVARAGE VALUE NUMERICAL</vt:lpstr>
      <vt:lpstr>RMS/EFFECTIVE VALUE</vt:lpstr>
      <vt:lpstr>RMS/EFFECTIVE VALUE NUMERICAL</vt:lpstr>
      <vt:lpstr>RMS/EFFECTIVE VALUE NUMERICAL</vt:lpstr>
      <vt:lpstr>FORM &amp; PEAK(CREST) FACTOR</vt:lpstr>
      <vt:lpstr> Phasor Representation </vt:lpstr>
      <vt:lpstr>Continue….</vt:lpstr>
      <vt:lpstr>Continue….</vt:lpstr>
      <vt:lpstr>Continue….</vt:lpstr>
      <vt:lpstr>AC circuit with Pure Resistance</vt:lpstr>
      <vt:lpstr>AC circuit with Pure Resistance</vt:lpstr>
      <vt:lpstr>AC circuit with Pure Inductance</vt:lpstr>
      <vt:lpstr>AC circuit with Pure Inductance</vt:lpstr>
      <vt:lpstr>AC circuit with Pure Inductance</vt:lpstr>
      <vt:lpstr>AC circuit with Pure Capacitance</vt:lpstr>
      <vt:lpstr>AC circuit with Pure Capacitance</vt:lpstr>
      <vt:lpstr>References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Vaidehi Banerjee</cp:lastModifiedBy>
  <cp:revision>222</cp:revision>
  <dcterms:created xsi:type="dcterms:W3CDTF">2007-12-25T00:22:07Z</dcterms:created>
  <dcterms:modified xsi:type="dcterms:W3CDTF">2019-01-04T06:08:58Z</dcterms:modified>
</cp:coreProperties>
</file>