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2"/>
  </p:notesMasterIdLst>
  <p:sldIdLst>
    <p:sldId id="257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9657A-A495-457B-85C9-A9DE4DAFDAB2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DFC6-E369-4B04-894B-FE3608711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FE48E-27AC-4075-9A7C-E834D0582E7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E223C-7640-4520-AE29-9FE78F1A5E76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C9A24-B196-44CE-B102-CEE1FB1D726E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F0C75-1C9A-4A1C-A3AA-2B44C3BEDDDE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D55E0-3E26-4C08-B507-1B0E8760B532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5C05A-3327-4DBE-B951-6999BB8BE1A9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C2D8B-C570-43E1-9C2F-23EBF318E042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0CE02-A85E-4A75-827D-A0853AE0DD74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17824-ACBF-487D-BE5C-0F95D36CDCDD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C5C2D-A0E2-4CAA-9057-03EC4DEF9036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84748-B809-43B9-AB40-9C59643AFBC2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803C5-4633-4D91-BD67-7EECE2FFC444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58119-B546-4EF0-98B3-64514F21C1CE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D80D4-8B43-47C9-B8BE-BB2464AB801C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E886-4B0D-4CCA-B5A1-70658AA4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E956-B130-49E4-8318-2B00B313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B9B456-BD13-4A49-8B38-95A714C6587F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CD3838-9DBC-449E-B522-142BDCAF5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info@isquareit.edu.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isquareit.edu.in" TargetMode="Externa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squareit.edu.in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://www.isquareit.edu.i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yahoo.com/group/babes_in_blue" TargetMode="External"/><Relationship Id="rId7" Type="http://schemas.openxmlformats.org/officeDocument/2006/relationships/hyperlink" Target="mailto:info@isquareit.edu.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quareit.edu.in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quareit.edu.in/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1.bin"/><Relationship Id="rId9" Type="http://schemas.openxmlformats.org/officeDocument/2006/relationships/hyperlink" Target="mailto:info@isquareit.edu.i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info@isquareit.edu.in" TargetMode="Externa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quareit.edu.in/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hyperlink" Target="mailto:info@isquareit.edu.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isquareit.edu.in" TargetMode="Externa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info@isquareit.edu.in" TargetMode="Externa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eg"/><Relationship Id="rId7" Type="http://schemas.openxmlformats.org/officeDocument/2006/relationships/hyperlink" Target="mailto:info@isquareit.edu.i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quareit.edu.in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hyperlink" Target="mailto:info@isquareit.edu.in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squareit.edu.i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epv@isquareit.edu.i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hyperlink" Target="mailto:info@isquareit.edu.in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://www.isquareit.edu.in/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isquareit.edu.in" TargetMode="Externa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http://www.isquareit.edu.i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isquareit.edu.in" TargetMode="Externa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457200"/>
            <a:ext cx="8288909" cy="1752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ZW" sz="6000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5257800"/>
            <a:ext cx="9146382" cy="1311275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3"/>
              </a:rPr>
              <a:t>www.isquareit.edu.in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4"/>
              </a:rPr>
              <a:t>info@isquareit.edu.in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5975" y="4905376"/>
            <a:ext cx="8909385" cy="1114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i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838200"/>
            <a:ext cx="8001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Light" pitchFamily="34" charset="0"/>
              </a:rPr>
              <a:t>Physics of </a:t>
            </a:r>
            <a:r>
              <a:rPr lang="en-US" sz="4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Light" pitchFamily="34" charset="0"/>
              </a:rPr>
              <a:t>Nanoparticles</a:t>
            </a:r>
            <a:endParaRPr lang="en-US" sz="44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hnschrift Light" pitchFamily="34" charset="0"/>
            </a:endParaRPr>
          </a:p>
          <a:p>
            <a:pPr algn="ctr"/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Light" pitchFamily="34" charset="0"/>
              </a:rPr>
              <a:t>Dr. </a:t>
            </a:r>
            <a:r>
              <a:rPr lang="en-US" sz="2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Light" pitchFamily="34" charset="0"/>
              </a:rPr>
              <a:t>Sandeep</a:t>
            </a:r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Light" pitchFamily="34" charset="0"/>
              </a:rPr>
              <a:t> </a:t>
            </a:r>
            <a:r>
              <a:rPr lang="en-US" sz="2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Light" pitchFamily="34" charset="0"/>
              </a:rPr>
              <a:t>Varpe</a:t>
            </a:r>
            <a:endParaRPr lang="en-US" sz="2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hnschrift Light" pitchFamily="34" charset="0"/>
            </a:endParaRPr>
          </a:p>
          <a:p>
            <a:pPr algn="ctr"/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Light" pitchFamily="34" charset="0"/>
              </a:rPr>
              <a:t>Assistant Professor</a:t>
            </a:r>
          </a:p>
          <a:p>
            <a:pPr algn="ctr"/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Light" pitchFamily="34" charset="0"/>
              </a:rPr>
              <a:t>Department of Applied Sciences &amp; Engineering</a:t>
            </a:r>
            <a:endParaRPr lang="en-US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hnschrift Light" pitchFamily="34" charset="0"/>
            </a:endParaRPr>
          </a:p>
        </p:txBody>
      </p:sp>
      <p:pic>
        <p:nvPicPr>
          <p:cNvPr id="11" name="Picture 6" descr="quantum-do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895600"/>
            <a:ext cx="6629400" cy="22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lum bright="-66000" contrast="90000"/>
            <a:grayscl/>
          </a:blip>
          <a:srcRect l="27499" t="4938" r="25833" b="14815"/>
          <a:stretch>
            <a:fillRect/>
          </a:stretch>
        </p:blipFill>
        <p:spPr bwMode="auto">
          <a:xfrm>
            <a:off x="2892972" y="838200"/>
            <a:ext cx="625102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6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54000" contrast="78000"/>
            <a:grayscl/>
          </a:blip>
          <a:srcRect r="5173" b="10112"/>
          <a:stretch>
            <a:fillRect/>
          </a:stretch>
        </p:blipFill>
        <p:spPr>
          <a:xfrm>
            <a:off x="2133600" y="1143000"/>
            <a:ext cx="7010400" cy="685800"/>
          </a:xfrm>
          <a:noFill/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4" cstate="print">
            <a:lum bright="-72000" contrast="96000"/>
            <a:grayscl/>
          </a:blip>
          <a:srcRect l="4167" r="5833"/>
          <a:stretch>
            <a:fillRect/>
          </a:stretch>
        </p:blipFill>
        <p:spPr bwMode="auto">
          <a:xfrm>
            <a:off x="2175387" y="1828800"/>
            <a:ext cx="6968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5" cstate="print">
            <a:lum bright="-36000" contrast="48000"/>
            <a:grayscl/>
          </a:blip>
          <a:srcRect l="12053" t="88994" r="6508" b="3444"/>
          <a:stretch>
            <a:fillRect/>
          </a:stretch>
        </p:blipFill>
        <p:spPr bwMode="auto">
          <a:xfrm>
            <a:off x="3124200" y="381000"/>
            <a:ext cx="5332412" cy="603250"/>
          </a:xfrm>
          <a:prstGeom prst="rect">
            <a:avLst/>
          </a:prstGeom>
          <a:solidFill>
            <a:srgbClr val="F0F5A9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7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8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381000"/>
            <a:ext cx="381000" cy="381000"/>
            <a:chOff x="384" y="825"/>
            <a:chExt cx="672" cy="672"/>
          </a:xfrm>
        </p:grpSpPr>
        <p:sp>
          <p:nvSpPr>
            <p:cNvPr id="36882" name="Oval 4"/>
            <p:cNvSpPr>
              <a:spLocks noChangeArrowheads="1"/>
            </p:cNvSpPr>
            <p:nvPr/>
          </p:nvSpPr>
          <p:spPr bwMode="auto">
            <a:xfrm>
              <a:off x="445" y="890"/>
              <a:ext cx="550" cy="550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E2FFFF"/>
                </a:gs>
              </a:gsLst>
              <a:path path="shape">
                <a:fillToRect l="50000" t="50000" r="50000" b="50000"/>
              </a:path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Oval 5"/>
            <p:cNvSpPr>
              <a:spLocks noChangeArrowheads="1"/>
            </p:cNvSpPr>
            <p:nvPr/>
          </p:nvSpPr>
          <p:spPr bwMode="auto">
            <a:xfrm>
              <a:off x="476" y="947"/>
              <a:ext cx="366" cy="3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D6B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Oval 6"/>
            <p:cNvSpPr>
              <a:spLocks noChangeArrowheads="1"/>
            </p:cNvSpPr>
            <p:nvPr/>
          </p:nvSpPr>
          <p:spPr bwMode="auto">
            <a:xfrm>
              <a:off x="689" y="1008"/>
              <a:ext cx="306" cy="306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F3C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538" y="1161"/>
              <a:ext cx="244" cy="24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36863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886" name="Oval 8"/>
            <p:cNvSpPr>
              <a:spLocks noChangeArrowheads="1"/>
            </p:cNvSpPr>
            <p:nvPr/>
          </p:nvSpPr>
          <p:spPr bwMode="auto">
            <a:xfrm>
              <a:off x="659" y="1161"/>
              <a:ext cx="183" cy="183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EBF5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Oval 9"/>
            <p:cNvSpPr>
              <a:spLocks noChangeArrowheads="1"/>
            </p:cNvSpPr>
            <p:nvPr/>
          </p:nvSpPr>
          <p:spPr bwMode="auto">
            <a:xfrm>
              <a:off x="903" y="917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Oval 10"/>
            <p:cNvSpPr>
              <a:spLocks noChangeArrowheads="1"/>
            </p:cNvSpPr>
            <p:nvPr/>
          </p:nvSpPr>
          <p:spPr bwMode="auto">
            <a:xfrm>
              <a:off x="995" y="1039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Oval 11"/>
            <p:cNvSpPr>
              <a:spLocks noChangeArrowheads="1"/>
            </p:cNvSpPr>
            <p:nvPr/>
          </p:nvSpPr>
          <p:spPr bwMode="auto">
            <a:xfrm>
              <a:off x="995" y="1192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Oval 12"/>
            <p:cNvSpPr>
              <a:spLocks noChangeArrowheads="1"/>
            </p:cNvSpPr>
            <p:nvPr/>
          </p:nvSpPr>
          <p:spPr bwMode="auto">
            <a:xfrm>
              <a:off x="934" y="1314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Oval 13"/>
            <p:cNvSpPr>
              <a:spLocks noChangeArrowheads="1"/>
            </p:cNvSpPr>
            <p:nvPr/>
          </p:nvSpPr>
          <p:spPr bwMode="auto">
            <a:xfrm>
              <a:off x="812" y="1405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Oval 14"/>
            <p:cNvSpPr>
              <a:spLocks noChangeArrowheads="1"/>
            </p:cNvSpPr>
            <p:nvPr/>
          </p:nvSpPr>
          <p:spPr bwMode="auto">
            <a:xfrm>
              <a:off x="659" y="1436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Oval 15"/>
            <p:cNvSpPr>
              <a:spLocks noChangeArrowheads="1"/>
            </p:cNvSpPr>
            <p:nvPr/>
          </p:nvSpPr>
          <p:spPr bwMode="auto">
            <a:xfrm>
              <a:off x="506" y="1375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Oval 16"/>
            <p:cNvSpPr>
              <a:spLocks noChangeArrowheads="1"/>
            </p:cNvSpPr>
            <p:nvPr/>
          </p:nvSpPr>
          <p:spPr bwMode="auto">
            <a:xfrm>
              <a:off x="415" y="1253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Oval 17"/>
            <p:cNvSpPr>
              <a:spLocks noChangeArrowheads="1"/>
            </p:cNvSpPr>
            <p:nvPr/>
          </p:nvSpPr>
          <p:spPr bwMode="auto">
            <a:xfrm>
              <a:off x="384" y="1130"/>
              <a:ext cx="61" cy="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Oval 18"/>
            <p:cNvSpPr>
              <a:spLocks noChangeArrowheads="1"/>
            </p:cNvSpPr>
            <p:nvPr/>
          </p:nvSpPr>
          <p:spPr bwMode="auto">
            <a:xfrm>
              <a:off x="445" y="947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Oval 19"/>
            <p:cNvSpPr>
              <a:spLocks noChangeArrowheads="1"/>
            </p:cNvSpPr>
            <p:nvPr/>
          </p:nvSpPr>
          <p:spPr bwMode="auto">
            <a:xfrm>
              <a:off x="567" y="856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Oval 20"/>
            <p:cNvSpPr>
              <a:spLocks noChangeArrowheads="1"/>
            </p:cNvSpPr>
            <p:nvPr/>
          </p:nvSpPr>
          <p:spPr bwMode="auto">
            <a:xfrm>
              <a:off x="751" y="825"/>
              <a:ext cx="61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AutoShape 21"/>
          <p:cNvSpPr>
            <a:spLocks noChangeArrowheads="1"/>
          </p:cNvSpPr>
          <p:nvPr/>
        </p:nvSpPr>
        <p:spPr bwMode="auto">
          <a:xfrm>
            <a:off x="914400" y="228600"/>
            <a:ext cx="2819400" cy="1905000"/>
          </a:xfrm>
          <a:prstGeom prst="irregularSeal1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Electronics</a:t>
            </a:r>
          </a:p>
        </p:txBody>
      </p:sp>
      <p:sp>
        <p:nvSpPr>
          <p:cNvPr id="36869" name="AutoShape 22"/>
          <p:cNvSpPr>
            <a:spLocks noChangeArrowheads="1"/>
          </p:cNvSpPr>
          <p:nvPr/>
        </p:nvSpPr>
        <p:spPr bwMode="auto">
          <a:xfrm>
            <a:off x="533400" y="2057400"/>
            <a:ext cx="1981200" cy="18288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Spintronics</a:t>
            </a:r>
          </a:p>
        </p:txBody>
      </p:sp>
      <p:sp>
        <p:nvSpPr>
          <p:cNvPr id="36870" name="AutoShape 23"/>
          <p:cNvSpPr>
            <a:spLocks noChangeArrowheads="1"/>
          </p:cNvSpPr>
          <p:nvPr/>
        </p:nvSpPr>
        <p:spPr bwMode="auto">
          <a:xfrm>
            <a:off x="2133600" y="1828800"/>
            <a:ext cx="1981200" cy="1295400"/>
          </a:xfrm>
          <a:prstGeom prst="irregularSeal1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Photonics</a:t>
            </a:r>
          </a:p>
        </p:txBody>
      </p:sp>
      <p:sp>
        <p:nvSpPr>
          <p:cNvPr id="36871" name="AutoShape 24"/>
          <p:cNvSpPr>
            <a:spLocks noChangeArrowheads="1"/>
          </p:cNvSpPr>
          <p:nvPr/>
        </p:nvSpPr>
        <p:spPr bwMode="auto">
          <a:xfrm>
            <a:off x="914400" y="3429000"/>
            <a:ext cx="2286000" cy="1828800"/>
          </a:xfrm>
          <a:prstGeom prst="irregularSeal1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36872" name="AutoShape 25"/>
          <p:cNvSpPr>
            <a:spLocks noChangeArrowheads="1"/>
          </p:cNvSpPr>
          <p:nvPr/>
        </p:nvSpPr>
        <p:spPr bwMode="auto">
          <a:xfrm>
            <a:off x="3695700" y="3429000"/>
            <a:ext cx="2362200" cy="1828800"/>
          </a:xfrm>
          <a:prstGeom prst="irregularSeal1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mic Sans MS" pitchFamily="66" charset="0"/>
              </a:rPr>
              <a:t>Space Vehicles</a:t>
            </a:r>
          </a:p>
        </p:txBody>
      </p:sp>
      <p:sp>
        <p:nvSpPr>
          <p:cNvPr id="36873" name="AutoShape 26"/>
          <p:cNvSpPr>
            <a:spLocks noChangeArrowheads="1"/>
          </p:cNvSpPr>
          <p:nvPr/>
        </p:nvSpPr>
        <p:spPr bwMode="auto">
          <a:xfrm>
            <a:off x="762000" y="4648200"/>
            <a:ext cx="3276600" cy="1905000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9933FF"/>
                </a:solidFill>
                <a:latin typeface="Comic Sans MS" pitchFamily="66" charset="0"/>
              </a:rPr>
              <a:t>Medical/Diagnostics</a:t>
            </a:r>
          </a:p>
        </p:txBody>
      </p:sp>
      <p:sp>
        <p:nvSpPr>
          <p:cNvPr id="36874" name="AutoShape 27"/>
          <p:cNvSpPr>
            <a:spLocks noChangeArrowheads="1"/>
          </p:cNvSpPr>
          <p:nvPr/>
        </p:nvSpPr>
        <p:spPr bwMode="auto">
          <a:xfrm>
            <a:off x="7010400" y="0"/>
            <a:ext cx="2133600" cy="2362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Comic Sans MS" pitchFamily="66" charset="0"/>
              </a:rPr>
              <a:t>Sports/Toys</a:t>
            </a:r>
          </a:p>
        </p:txBody>
      </p:sp>
      <p:sp>
        <p:nvSpPr>
          <p:cNvPr id="36875" name="AutoShape 28"/>
          <p:cNvSpPr>
            <a:spLocks noChangeArrowheads="1"/>
          </p:cNvSpPr>
          <p:nvPr/>
        </p:nvSpPr>
        <p:spPr bwMode="auto">
          <a:xfrm>
            <a:off x="3733800" y="609600"/>
            <a:ext cx="3086100" cy="2667000"/>
          </a:xfrm>
          <a:prstGeom prst="irregularSeal1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36876" name="AutoShape 29"/>
          <p:cNvSpPr>
            <a:spLocks noChangeArrowheads="1"/>
          </p:cNvSpPr>
          <p:nvPr/>
        </p:nvSpPr>
        <p:spPr bwMode="auto">
          <a:xfrm>
            <a:off x="6553200" y="2247900"/>
            <a:ext cx="2514600" cy="2247900"/>
          </a:xfrm>
          <a:prstGeom prst="irregularSeal1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Energy</a:t>
            </a:r>
          </a:p>
        </p:txBody>
      </p:sp>
      <p:sp>
        <p:nvSpPr>
          <p:cNvPr id="36877" name="Text Box 30"/>
          <p:cNvSpPr txBox="1">
            <a:spLocks noChangeArrowheads="1"/>
          </p:cNvSpPr>
          <p:nvPr/>
        </p:nvSpPr>
        <p:spPr bwMode="auto">
          <a:xfrm>
            <a:off x="1066800" y="4038600"/>
            <a:ext cx="190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</a:rPr>
              <a:t>Display Panels</a:t>
            </a:r>
          </a:p>
        </p:txBody>
      </p:sp>
      <p:sp>
        <p:nvSpPr>
          <p:cNvPr id="36878" name="Text Box 31"/>
          <p:cNvSpPr txBox="1">
            <a:spLocks noChangeArrowheads="1"/>
          </p:cNvSpPr>
          <p:nvPr/>
        </p:nvSpPr>
        <p:spPr bwMode="auto">
          <a:xfrm>
            <a:off x="4327525" y="1508125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Food/Agriculture</a:t>
            </a:r>
          </a:p>
        </p:txBody>
      </p:sp>
      <p:sp>
        <p:nvSpPr>
          <p:cNvPr id="36879" name="AutoShape 32"/>
          <p:cNvSpPr>
            <a:spLocks noChangeArrowheads="1"/>
          </p:cNvSpPr>
          <p:nvPr/>
        </p:nvSpPr>
        <p:spPr bwMode="auto">
          <a:xfrm>
            <a:off x="5867400" y="4267200"/>
            <a:ext cx="2743200" cy="1905000"/>
          </a:xfrm>
          <a:prstGeom prst="irregularSeal1">
            <a:avLst/>
          </a:prstGeom>
          <a:solidFill>
            <a:srgbClr val="4FB0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Consumer Goods</a:t>
            </a:r>
          </a:p>
        </p:txBody>
      </p:sp>
      <p:sp>
        <p:nvSpPr>
          <p:cNvPr id="36880" name="AutoShape 33"/>
          <p:cNvSpPr>
            <a:spLocks noChangeArrowheads="1"/>
          </p:cNvSpPr>
          <p:nvPr/>
        </p:nvSpPr>
        <p:spPr bwMode="auto">
          <a:xfrm>
            <a:off x="3200400" y="2743200"/>
            <a:ext cx="3048000" cy="1295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E5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WordArt 34"/>
          <p:cNvSpPr>
            <a:spLocks noChangeArrowheads="1" noChangeShapeType="1" noTextEdit="1"/>
          </p:cNvSpPr>
          <p:nvPr/>
        </p:nvSpPr>
        <p:spPr bwMode="auto">
          <a:xfrm>
            <a:off x="3581400" y="2971800"/>
            <a:ext cx="22669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Applications</a:t>
            </a:r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4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securedownlo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6096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2438400" y="5638800"/>
            <a:ext cx="6705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b="1" dirty="0"/>
              <a:t>1 GB…20 yrs before an……..now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6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7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609600"/>
            <a:ext cx="6477000" cy="5105400"/>
            <a:chOff x="0" y="0"/>
            <a:chExt cx="5760" cy="4320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0" y="0"/>
            <a:ext cx="5760" cy="4320"/>
          </p:xfrm>
          <a:graphic>
            <a:graphicData uri="http://schemas.openxmlformats.org/presentationml/2006/ole">
              <p:oleObj spid="_x0000_s3074" name="Slide" r:id="rId4" imgW="4572000" imgH="3429000" progId="PowerPoint.Slide.8">
                <p:embed/>
              </p:oleObj>
            </a:graphicData>
          </a:graphic>
        </p:graphicFrame>
        <p:pic>
          <p:nvPicPr>
            <p:cNvPr id="1028" name="Picture 6" descr="tennisball"/>
            <p:cNvPicPr>
              <a:picLocks noChangeAspect="1" noChangeArrowheads="1"/>
            </p:cNvPicPr>
            <p:nvPr/>
          </p:nvPicPr>
          <p:blipFill>
            <a:blip r:embed="rId5" cstate="print"/>
            <a:srcRect l="3226" t="3986" r="9677" b="3017"/>
            <a:stretch>
              <a:fillRect/>
            </a:stretch>
          </p:blipFill>
          <p:spPr bwMode="auto">
            <a:xfrm>
              <a:off x="1104" y="960"/>
              <a:ext cx="1296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064" y="288"/>
              <a:ext cx="2016" cy="1104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45791" dir="2021404" algn="ctr" rotWithShape="0">
                      <a:srgbClr val="808080"/>
                    </a:outerShdw>
                  </a:effectLst>
                  <a:latin typeface="Arial Black"/>
                </a:rPr>
                <a:t>Nano-Clays</a:t>
              </a:r>
            </a:p>
          </p:txBody>
        </p:sp>
        <p:pic>
          <p:nvPicPr>
            <p:cNvPr id="1030" name="Picture 8" descr="tyr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1444"/>
              <a:ext cx="2150" cy="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8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9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505200" y="0"/>
            <a:ext cx="130175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Food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Agriculture – </a:t>
            </a:r>
            <a:r>
              <a:rPr lang="en-US" b="1" dirty="0">
                <a:solidFill>
                  <a:srgbClr val="0000FF"/>
                </a:solidFill>
              </a:rPr>
              <a:t>better materials for agricultural </a:t>
            </a:r>
            <a:r>
              <a:rPr lang="en-US" b="1" dirty="0" smtClean="0">
                <a:solidFill>
                  <a:srgbClr val="0000FF"/>
                </a:solidFill>
              </a:rPr>
              <a:t>implements, better </a:t>
            </a:r>
            <a:r>
              <a:rPr lang="en-US" b="1" dirty="0">
                <a:solidFill>
                  <a:srgbClr val="0000FF"/>
                </a:solidFill>
              </a:rPr>
              <a:t>seeds, control of fertilizers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	 </a:t>
            </a:r>
            <a:r>
              <a:rPr lang="en-US" b="1" dirty="0" smtClean="0">
                <a:solidFill>
                  <a:srgbClr val="0000FF"/>
                </a:solidFill>
              </a:rPr>
              <a:t>     </a:t>
            </a:r>
            <a:r>
              <a:rPr lang="en-US" b="1" dirty="0" smtClean="0">
                <a:solidFill>
                  <a:srgbClr val="0000FF"/>
                </a:solidFill>
              </a:rPr>
              <a:t>&amp; pesticide improved </a:t>
            </a:r>
            <a:r>
              <a:rPr lang="en-US" b="1" dirty="0">
                <a:solidFill>
                  <a:srgbClr val="0000FF"/>
                </a:solidFill>
              </a:rPr>
              <a:t>yield</a:t>
            </a:r>
          </a:p>
          <a:p>
            <a:r>
              <a:rPr lang="en-US" b="1" dirty="0" smtClean="0"/>
              <a:t>Food </a:t>
            </a:r>
            <a:r>
              <a:rPr lang="en-US" b="1" dirty="0"/>
              <a:t>– </a:t>
            </a:r>
            <a:r>
              <a:rPr lang="en-US" b="1" dirty="0">
                <a:solidFill>
                  <a:srgbClr val="660033"/>
                </a:solidFill>
              </a:rPr>
              <a:t>preservation, testing the quality</a:t>
            </a:r>
          </a:p>
        </p:txBody>
      </p:sp>
      <p:pic>
        <p:nvPicPr>
          <p:cNvPr id="38916" name="Picture 4" descr="agri1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>
          <a:xfrm>
            <a:off x="609600" y="1828800"/>
            <a:ext cx="8002438" cy="4191000"/>
          </a:xfrm>
          <a:noFill/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6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ips"/>
          <p:cNvPicPr>
            <a:picLocks noChangeAspect="1" noChangeArrowheads="1"/>
          </p:cNvPicPr>
          <p:nvPr/>
        </p:nvPicPr>
        <p:blipFill>
          <a:blip r:embed="rId3" cstate="print"/>
          <a:srcRect t="-847"/>
          <a:stretch>
            <a:fillRect/>
          </a:stretch>
        </p:blipFill>
        <p:spPr bwMode="auto">
          <a:xfrm>
            <a:off x="914400" y="1579562"/>
            <a:ext cx="6045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lipst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27162"/>
            <a:ext cx="571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oftsc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103562"/>
            <a:ext cx="1905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495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055" name="Picture 7" descr="flow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198562"/>
            <a:ext cx="18923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3505200" y="2901950"/>
            <a:ext cx="3124200" cy="28686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UV protection</a:t>
            </a:r>
          </a:p>
          <a:p>
            <a:pPr algn="ctr"/>
            <a:r>
              <a:rPr lang="en-US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Wrinkle Free</a:t>
            </a:r>
          </a:p>
          <a:p>
            <a:pPr algn="ctr"/>
            <a:r>
              <a:rPr lang="en-US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Smooth...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533400" y="4170362"/>
            <a:ext cx="2133600" cy="16208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Feel Good!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8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9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524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 smtClean="0">
                <a:solidFill>
                  <a:schemeClr val="accent4">
                    <a:lumMod val="75000"/>
                  </a:schemeClr>
                </a:solidFill>
                <a:latin typeface="Bahnschrift SemiBold SemiConden" pitchFamily="34" charset="0"/>
              </a:rPr>
              <a:t>Cosmetics</a:t>
            </a:r>
            <a:endParaRPr lang="en-IN" sz="6000" dirty="0">
              <a:solidFill>
                <a:schemeClr val="accent4">
                  <a:lumMod val="75000"/>
                </a:schemeClr>
              </a:solidFill>
              <a:latin typeface="Bahnschrift SemiBold SemiConde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81000" y="1828800"/>
            <a:ext cx="38100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00CC66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Nano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CC66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-Textile</a:t>
            </a:r>
          </a:p>
        </p:txBody>
      </p:sp>
      <p:pic>
        <p:nvPicPr>
          <p:cNvPr id="3076" name="Picture 4" descr="clot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3906837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6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3305175" cy="1865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Energy</a:t>
            </a:r>
          </a:p>
        </p:txBody>
      </p:sp>
      <p:pic>
        <p:nvPicPr>
          <p:cNvPr id="39939" name="Picture 3" descr="AAA battr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819400" y="2667000"/>
            <a:ext cx="3762375" cy="1990725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6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ph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279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6287" y="0"/>
            <a:ext cx="20177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6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7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62" name="Picture 2" descr="lapto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676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6858000" cy="556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Communication, 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Fast Computers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with Large 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Data Storage Capacity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6525" y="341313"/>
            <a:ext cx="870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066800" y="803275"/>
            <a:ext cx="7086600" cy="5314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981200" y="609600"/>
            <a:ext cx="5546725" cy="968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057400" y="685800"/>
            <a:ext cx="5221288" cy="3349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200" b="1">
                <a:solidFill>
                  <a:srgbClr val="FFFF00"/>
                </a:solidFill>
                <a:latin typeface="Comic Sans MS" pitchFamily="66" charset="0"/>
              </a:rPr>
              <a:t>What is Special about Nanotechnology</a:t>
            </a:r>
            <a:endParaRPr lang="en-GB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057400" y="1219200"/>
            <a:ext cx="5486400" cy="2889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900" b="1">
                <a:solidFill>
                  <a:schemeClr val="bg1"/>
                </a:solidFill>
                <a:latin typeface="Comic Sans MS" pitchFamily="66" charset="0"/>
              </a:rPr>
              <a:t>Properties</a:t>
            </a:r>
            <a:r>
              <a:rPr lang="en-GB" sz="1900" b="1">
                <a:solidFill>
                  <a:srgbClr val="F0FA2C"/>
                </a:solidFill>
                <a:latin typeface="Comic Sans MS" pitchFamily="66" charset="0"/>
              </a:rPr>
              <a:t> </a:t>
            </a:r>
            <a:r>
              <a:rPr lang="en-GB" sz="1900" b="1">
                <a:solidFill>
                  <a:schemeClr val="bg1"/>
                </a:solidFill>
                <a:latin typeface="Comic Sans MS" pitchFamily="66" charset="0"/>
              </a:rPr>
              <a:t>of all materials are size dependent </a:t>
            </a:r>
            <a:endParaRPr lang="en-GB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196975" y="1554163"/>
            <a:ext cx="1912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900" b="1">
                <a:solidFill>
                  <a:schemeClr val="bg1"/>
                </a:solidFill>
                <a:latin typeface="Comic Sans MS" pitchFamily="66" charset="0"/>
              </a:rPr>
              <a:t>below ~ 100 nm!</a:t>
            </a:r>
            <a:endParaRPr lang="en-GB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5538" y="2057400"/>
            <a:ext cx="39544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92625" y="3697288"/>
            <a:ext cx="3132138" cy="2474912"/>
            <a:chOff x="2830" y="2329"/>
            <a:chExt cx="1973" cy="1341"/>
          </a:xfrm>
        </p:grpSpPr>
        <p:sp>
          <p:nvSpPr>
            <p:cNvPr id="9240" name="Rectangle 13"/>
            <p:cNvSpPr>
              <a:spLocks noChangeArrowheads="1"/>
            </p:cNvSpPr>
            <p:nvPr/>
          </p:nvSpPr>
          <p:spPr bwMode="auto">
            <a:xfrm>
              <a:off x="3784" y="2329"/>
              <a:ext cx="101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Rectangle 14"/>
            <p:cNvSpPr>
              <a:spLocks noChangeArrowheads="1"/>
            </p:cNvSpPr>
            <p:nvPr/>
          </p:nvSpPr>
          <p:spPr bwMode="auto">
            <a:xfrm>
              <a:off x="2830" y="3095"/>
              <a:ext cx="1666" cy="57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42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91" y="3126"/>
              <a:ext cx="341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5" y="3126"/>
              <a:ext cx="339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4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23" y="3126"/>
              <a:ext cx="322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5" name="Rectangle 18"/>
            <p:cNvSpPr>
              <a:spLocks noChangeArrowheads="1"/>
            </p:cNvSpPr>
            <p:nvPr/>
          </p:nvSpPr>
          <p:spPr bwMode="auto">
            <a:xfrm>
              <a:off x="2830" y="2440"/>
              <a:ext cx="1666" cy="577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46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04" y="2476"/>
              <a:ext cx="297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7" name="Picture 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16" y="2473"/>
              <a:ext cx="34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8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40" y="2468"/>
              <a:ext cx="299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9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16" y="2481"/>
              <a:ext cx="33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0" name="Picture 2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93" y="3127"/>
              <a:ext cx="356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9" name="Picture 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20975" y="4229100"/>
            <a:ext cx="1416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Rectangle 25"/>
          <p:cNvSpPr>
            <a:spLocks noChangeArrowheads="1"/>
          </p:cNvSpPr>
          <p:nvPr/>
        </p:nvSpPr>
        <p:spPr bwMode="auto">
          <a:xfrm>
            <a:off x="3016250" y="3519488"/>
            <a:ext cx="27781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Rectangle 26"/>
          <p:cNvSpPr>
            <a:spLocks noChangeArrowheads="1"/>
          </p:cNvSpPr>
          <p:nvPr/>
        </p:nvSpPr>
        <p:spPr bwMode="auto">
          <a:xfrm>
            <a:off x="685800" y="4724400"/>
            <a:ext cx="18780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900" i="1">
                <a:solidFill>
                  <a:srgbClr val="006600"/>
                </a:solidFill>
                <a:latin typeface="Times New Roman" pitchFamily="18" charset="0"/>
              </a:rPr>
              <a:t>(M. Faraday1857)!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9232" name="Rectangle 27"/>
          <p:cNvSpPr>
            <a:spLocks noChangeArrowheads="1"/>
          </p:cNvSpPr>
          <p:nvPr/>
        </p:nvSpPr>
        <p:spPr bwMode="auto">
          <a:xfrm>
            <a:off x="4421188" y="2193925"/>
            <a:ext cx="7826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Rectangle 28"/>
          <p:cNvSpPr>
            <a:spLocks noChangeArrowheads="1"/>
          </p:cNvSpPr>
          <p:nvPr/>
        </p:nvSpPr>
        <p:spPr bwMode="auto">
          <a:xfrm>
            <a:off x="5334000" y="1676400"/>
            <a:ext cx="4016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900" i="1">
                <a:solidFill>
                  <a:srgbClr val="FF0000"/>
                </a:solidFill>
                <a:latin typeface="Times New Roman" pitchFamily="18" charset="0"/>
              </a:rPr>
              <a:t>CdS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9234" name="Rectangle 29"/>
          <p:cNvSpPr>
            <a:spLocks noChangeArrowheads="1"/>
          </p:cNvSpPr>
          <p:nvPr/>
        </p:nvSpPr>
        <p:spPr bwMode="auto">
          <a:xfrm>
            <a:off x="7313613" y="4319588"/>
            <a:ext cx="6461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Rectangle 30"/>
          <p:cNvSpPr>
            <a:spLocks noChangeArrowheads="1"/>
          </p:cNvSpPr>
          <p:nvPr/>
        </p:nvSpPr>
        <p:spPr bwMode="auto">
          <a:xfrm>
            <a:off x="7385050" y="4371975"/>
            <a:ext cx="50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900" i="1">
                <a:solidFill>
                  <a:srgbClr val="333399"/>
                </a:solidFill>
                <a:latin typeface="Times New Roman" pitchFamily="18" charset="0"/>
              </a:rPr>
              <a:t>CdSe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9236" name="Rectangle 31"/>
          <p:cNvSpPr>
            <a:spLocks noChangeArrowheads="1"/>
          </p:cNvSpPr>
          <p:nvPr/>
        </p:nvSpPr>
        <p:spPr bwMode="auto">
          <a:xfrm>
            <a:off x="1939925" y="4968875"/>
            <a:ext cx="4095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Rectangle 32"/>
          <p:cNvSpPr>
            <a:spLocks noChangeArrowheads="1"/>
          </p:cNvSpPr>
          <p:nvPr/>
        </p:nvSpPr>
        <p:spPr bwMode="auto">
          <a:xfrm>
            <a:off x="3276600" y="3962400"/>
            <a:ext cx="2682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900" i="1">
                <a:solidFill>
                  <a:srgbClr val="008000"/>
                </a:solidFill>
                <a:latin typeface="Times New Roman" pitchFamily="18" charset="0"/>
              </a:rPr>
              <a:t>Ag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9238" name="Rectangle 33"/>
          <p:cNvSpPr>
            <a:spLocks noChangeArrowheads="1"/>
          </p:cNvSpPr>
          <p:nvPr/>
        </p:nvSpPr>
        <p:spPr bwMode="auto">
          <a:xfrm>
            <a:off x="1184275" y="2987675"/>
            <a:ext cx="4095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Rectangle 34"/>
          <p:cNvSpPr>
            <a:spLocks noChangeArrowheads="1"/>
          </p:cNvSpPr>
          <p:nvPr/>
        </p:nvSpPr>
        <p:spPr bwMode="auto">
          <a:xfrm>
            <a:off x="228600" y="2971800"/>
            <a:ext cx="2682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900" i="1">
                <a:solidFill>
                  <a:srgbClr val="006600"/>
                </a:solidFill>
                <a:latin typeface="Times New Roman" pitchFamily="18" charset="0"/>
              </a:rPr>
              <a:t>Au</a:t>
            </a:r>
            <a:endParaRPr lang="en-GB" sz="2400">
              <a:latin typeface="Times New Roman" pitchFamily="18" charset="0"/>
            </a:endParaRPr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16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17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56388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Thank You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949708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latin typeface="Arial Narrow" pitchFamily="34" charset="0"/>
              </a:rPr>
              <a:t>For </a:t>
            </a:r>
            <a:r>
              <a:rPr lang="en-IN" sz="2800" dirty="0" smtClean="0">
                <a:latin typeface="Arial Narrow" pitchFamily="34" charset="0"/>
              </a:rPr>
              <a:t>further details, please </a:t>
            </a:r>
            <a:r>
              <a:rPr lang="en-IN" sz="2800" dirty="0" smtClean="0">
                <a:latin typeface="Arial Narrow" pitchFamily="34" charset="0"/>
              </a:rPr>
              <a:t>contact</a:t>
            </a:r>
            <a:endParaRPr lang="en-IN" sz="2800" dirty="0" smtClean="0">
              <a:latin typeface="Arial Narrow" pitchFamily="34" charset="0"/>
            </a:endParaRPr>
          </a:p>
          <a:p>
            <a:pPr algn="ctr"/>
            <a:r>
              <a:rPr lang="en-IN" sz="2800" dirty="0" smtClean="0">
                <a:latin typeface="Arial Narrow" pitchFamily="34" charset="0"/>
              </a:rPr>
              <a:t>Dr. </a:t>
            </a:r>
            <a:r>
              <a:rPr lang="en-IN" sz="2800" dirty="0" err="1" smtClean="0">
                <a:latin typeface="Arial Narrow" pitchFamily="34" charset="0"/>
              </a:rPr>
              <a:t>Sandeep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Varpe</a:t>
            </a:r>
            <a:endParaRPr lang="en-IN" sz="2800" dirty="0" smtClean="0">
              <a:latin typeface="Arial Narrow" pitchFamily="34" charset="0"/>
            </a:endParaRPr>
          </a:p>
          <a:p>
            <a:pPr algn="ctr"/>
            <a:r>
              <a:rPr lang="en-IN" sz="2800" dirty="0" smtClean="0">
                <a:latin typeface="Arial Narrow" pitchFamily="34" charset="0"/>
                <a:hlinkClick r:id="rId3"/>
              </a:rPr>
              <a:t>sandeepv</a:t>
            </a:r>
            <a:r>
              <a:rPr lang="en-IN" sz="2800" dirty="0" smtClean="0">
                <a:latin typeface="Arial Narrow" pitchFamily="34" charset="0"/>
                <a:hlinkClick r:id="rId3"/>
              </a:rPr>
              <a:t>@isquareit.edu.in</a:t>
            </a:r>
            <a:r>
              <a:rPr lang="en-IN" sz="2800" dirty="0" smtClean="0">
                <a:latin typeface="Arial Narrow" pitchFamily="34" charset="0"/>
              </a:rPr>
              <a:t> </a:t>
            </a:r>
            <a:endParaRPr lang="en-IN" sz="2800" dirty="0" smtClean="0">
              <a:latin typeface="Arial Narrow" pitchFamily="34" charset="0"/>
            </a:endParaRPr>
          </a:p>
          <a:p>
            <a:pPr algn="ctr"/>
            <a:r>
              <a:rPr lang="en-IN" sz="2800" dirty="0" smtClean="0">
                <a:latin typeface="Arial Narrow" pitchFamily="34" charset="0"/>
              </a:rPr>
              <a:t>Department of Applied Sciences &amp; Engineering</a:t>
            </a:r>
          </a:p>
          <a:p>
            <a:pPr algn="ctr"/>
            <a:endParaRPr lang="en-IN" sz="2800" dirty="0" smtClean="0">
              <a:latin typeface="Arial Narrow" pitchFamily="34" charset="0"/>
            </a:endParaRPr>
          </a:p>
          <a:p>
            <a:pPr algn="ctr"/>
            <a:r>
              <a:rPr lang="en-IN" sz="2800" dirty="0" smtClean="0">
                <a:latin typeface="Arial Narrow" pitchFamily="34" charset="0"/>
              </a:rPr>
              <a:t>Hope Foundation’s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 International Institute of Information Technology, I²IT 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P-14,Rajiv Gandhi Infotech Park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MIDC Phase 1, Hinjawadi, Pune – 411057</a:t>
            </a:r>
          </a:p>
          <a:p>
            <a:pPr algn="ctr"/>
            <a:r>
              <a:rPr lang="en-IN" sz="2800" dirty="0" smtClean="0">
                <a:latin typeface="Arial Narrow" pitchFamily="34" charset="0"/>
              </a:rPr>
              <a:t>Tel - +91 20 22933441/2/3</a:t>
            </a:r>
          </a:p>
          <a:p>
            <a:pPr algn="ctr"/>
            <a:r>
              <a:rPr lang="en-IN" sz="2800" dirty="0" smtClean="0">
                <a:latin typeface="Arial Narrow" pitchFamily="34" charset="0"/>
                <a:hlinkClick r:id="rId4"/>
              </a:rPr>
              <a:t>www.isquareit.edu.in</a:t>
            </a:r>
            <a:r>
              <a:rPr lang="en-IN" sz="2800" dirty="0" smtClean="0">
                <a:latin typeface="Arial Narrow" pitchFamily="34" charset="0"/>
              </a:rPr>
              <a:t> | </a:t>
            </a:r>
            <a:r>
              <a:rPr lang="en-IN" sz="2800" dirty="0" smtClean="0">
                <a:latin typeface="Arial Narrow" pitchFamily="34" charset="0"/>
                <a:hlinkClick r:id="rId5"/>
              </a:rPr>
              <a:t>info@isquareit.edu.in</a:t>
            </a:r>
            <a:r>
              <a:rPr lang="en-IN" sz="2800" dirty="0" smtClean="0">
                <a:latin typeface="Arial Narrow" pitchFamily="34" charset="0"/>
              </a:rPr>
              <a:t> 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41325" y="198438"/>
            <a:ext cx="1670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Carbon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7411" name="Picture 3" descr="graphit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9430"/>
          <a:stretch>
            <a:fillRect/>
          </a:stretch>
        </p:blipFill>
        <p:spPr>
          <a:xfrm>
            <a:off x="533400" y="990600"/>
            <a:ext cx="2057400" cy="1543050"/>
          </a:xfrm>
          <a:noFill/>
        </p:spPr>
      </p:pic>
      <p:pic>
        <p:nvPicPr>
          <p:cNvPr id="101380" name="Picture 4" descr="graphite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43200" y="990600"/>
            <a:ext cx="2057400" cy="1468438"/>
          </a:xfrm>
          <a:noFill/>
        </p:spPr>
      </p:pic>
      <p:pic>
        <p:nvPicPr>
          <p:cNvPr id="17413" name="Picture 5" descr="DIAMO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l="12791" t="21315" r="13658" b="14743"/>
          <a:stretch>
            <a:fillRect/>
          </a:stretch>
        </p:blipFill>
        <p:spPr>
          <a:xfrm>
            <a:off x="4953000" y="990600"/>
            <a:ext cx="1925638" cy="1444625"/>
          </a:xfrm>
          <a:noFill/>
        </p:spPr>
      </p:pic>
      <p:pic>
        <p:nvPicPr>
          <p:cNvPr id="101382" name="Picture 6" descr="FG11_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934200" y="914400"/>
            <a:ext cx="1719263" cy="1670050"/>
          </a:xfr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124200"/>
            <a:ext cx="3048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कार्बन%20नॅनोनळ्य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3124200"/>
            <a:ext cx="52673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905000" y="2590800"/>
            <a:ext cx="1235075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Graphite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400800" y="2514600"/>
            <a:ext cx="1092200" cy="366713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Diamond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203325" y="5046663"/>
            <a:ext cx="1412875" cy="396875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Fullerenes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257800" y="5029200"/>
            <a:ext cx="2279650" cy="3968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Carbon Naotubes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667000" y="5486400"/>
            <a:ext cx="302895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Latest is </a:t>
            </a:r>
            <a:r>
              <a:rPr lang="en-US" sz="2400" b="1" dirty="0" err="1">
                <a:solidFill>
                  <a:schemeClr val="bg1"/>
                </a:solidFill>
                <a:cs typeface="Arial" pitchFamily="34" charset="0"/>
              </a:rPr>
              <a:t>Graphene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!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397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10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11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>
            <a:lum bright="-72000" contrast="90000"/>
            <a:grayscl/>
          </a:blip>
          <a:srcRect l="1666" t="3036" r="4916" b="8888"/>
          <a:stretch>
            <a:fillRect/>
          </a:stretch>
        </p:blipFill>
        <p:spPr bwMode="auto">
          <a:xfrm>
            <a:off x="1574800" y="666750"/>
            <a:ext cx="73406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6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-72000" contrast="90000"/>
            <a:grayscl/>
          </a:blip>
          <a:srcRect l="13425" t="829" r="11684" b="50766"/>
          <a:stretch>
            <a:fillRect/>
          </a:stretch>
        </p:blipFill>
        <p:spPr>
          <a:xfrm>
            <a:off x="685800" y="870686"/>
            <a:ext cx="4724400" cy="52279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410200" y="304800"/>
            <a:ext cx="37338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Physical Method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 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Planetary ball method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4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-72000" contrast="90000"/>
            <a:grayscl/>
          </a:blip>
          <a:srcRect l="24753" t="53488" r="25743" b="4651"/>
          <a:stretch>
            <a:fillRect/>
          </a:stretch>
        </p:blipFill>
        <p:spPr bwMode="auto">
          <a:xfrm>
            <a:off x="3276600" y="457200"/>
            <a:ext cx="5867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6670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Planetary ball method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56325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4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902" y="990600"/>
            <a:ext cx="663609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048000"/>
            <a:ext cx="3287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Vapor Condensation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4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37" y="838200"/>
            <a:ext cx="7180263" cy="505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8956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Reactor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56325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4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lum bright="-72000" contrast="90000"/>
            <a:grayscl/>
          </a:blip>
          <a:srcRect l="4903" t="5556" r="19608"/>
          <a:stretch>
            <a:fillRect/>
          </a:stretch>
        </p:blipFill>
        <p:spPr bwMode="auto">
          <a:xfrm>
            <a:off x="2895600" y="152400"/>
            <a:ext cx="6248400" cy="579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260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56325"/>
            <a:ext cx="9146382" cy="701675"/>
          </a:xfrm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International Institute of Information Technology, I²IT, P-14 Rajiv Gandhi Infotech Park, 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MIDC Phase 1, Hinjawadi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Pune - 411 057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Tel. +91 20 22933441 |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5"/>
              </a:rPr>
              <a:t>www.isquareit.edu.in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|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hlinkClick r:id="rId6"/>
              </a:rPr>
              <a:t>info@isquareit.edu.in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835</Words>
  <Application>Microsoft Office PowerPoint</Application>
  <PresentationFormat>On-screen Show (4:3)</PresentationFormat>
  <Paragraphs>134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I2IT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sandeepv</dc:creator>
  <cp:lastModifiedBy>Vaidehi Banerjee</cp:lastModifiedBy>
  <cp:revision>7</cp:revision>
  <dcterms:created xsi:type="dcterms:W3CDTF">2018-04-18T04:19:16Z</dcterms:created>
  <dcterms:modified xsi:type="dcterms:W3CDTF">2019-01-04T08:25:54Z</dcterms:modified>
</cp:coreProperties>
</file>