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0"/>
  </p:notesMasterIdLst>
  <p:sldIdLst>
    <p:sldId id="29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29" autoAdjust="0"/>
    <p:restoredTop sz="94660"/>
  </p:normalViewPr>
  <p:slideViewPr>
    <p:cSldViewPr>
      <p:cViewPr varScale="1">
        <p:scale>
          <a:sx n="64" d="100"/>
          <a:sy n="64" d="100"/>
        </p:scale>
        <p:origin x="-17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409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4198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410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9031AFFB-A563-4F04-9611-2D1A8423F6B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41FEC55-6BFA-42AC-9A7B-60DBB722D117}" type="slidenum">
              <a:rPr lang="en-US" smtClean="0"/>
              <a:pPr/>
              <a:t>2</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C4A255D-6638-47DC-B88E-20A5F7B3E04F}" type="slidenum">
              <a:rPr lang="en-US" smtClean="0"/>
              <a:pPr/>
              <a:t>11</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0DF7B07E-6175-482F-9805-0DC134A645F4}" type="slidenum">
              <a:rPr lang="en-US" smtClean="0"/>
              <a:pPr/>
              <a:t>12</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FDC6727-5C9A-48B0-B65C-010B0E878233}" type="slidenum">
              <a:rPr lang="en-US" smtClean="0"/>
              <a:pPr/>
              <a:t>13</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8A7AC45-16E6-4BFE-8035-8B792FAD7904}" type="slidenum">
              <a:rPr lang="en-US" smtClean="0"/>
              <a:pPr/>
              <a:t>14</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bstInsert was taking T and created a new node,</a:t>
            </a:r>
          </a:p>
          <a:p>
            <a:pPr eaLnBrk="1" hangingPunct="1"/>
            <a:r>
              <a:rPr lang="en-US" smtClean="0"/>
              <a:t>here we assume that a new node was already created and it’s passed as a second parameted to bstInsert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C7EF677-9E13-45B4-8638-D59CA14E19FB}" type="slidenum">
              <a:rPr lang="en-US" smtClean="0"/>
              <a:pPr/>
              <a:t>15</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smtClean="0"/>
              <a:t>Question: what is the time cost of Insertion algorithm?</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699262CF-0B5D-48B5-A018-249FB84AC229}" type="slidenum">
              <a:rPr lang="en-US" smtClean="0"/>
              <a:pPr/>
              <a:t>16</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023E35E5-07BB-41AF-B553-65B9D2F836D2}" type="slidenum">
              <a:rPr lang="en-US" smtClean="0"/>
              <a:pPr/>
              <a:t>17</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7955706-D87A-4B9B-9833-F6F8C8FD37A2}" type="slidenum">
              <a:rPr lang="en-US" smtClean="0"/>
              <a:pPr/>
              <a:t>18</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E2F45AC-F803-41BE-9DC3-818A76101610}" type="slidenum">
              <a:rPr lang="en-US" smtClean="0"/>
              <a:pPr/>
              <a:t>19</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A6A9CBC4-AD7F-4AAC-85A2-0665A20839AB}" type="slidenum">
              <a:rPr lang="en-US" smtClean="0"/>
              <a:pPr/>
              <a:t>20</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6131C324-6512-44D6-82A1-8445E22E9106}" type="slidenum">
              <a:rPr lang="en-US" smtClean="0"/>
              <a:pPr/>
              <a:t>3</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4CEFD1-634B-4389-8062-227AC9E4999E}" type="slidenum">
              <a:rPr lang="en-US" smtClean="0"/>
              <a:pPr/>
              <a:t>21</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EA9CBDA4-17F3-41F5-8625-33C237791E72}" type="slidenum">
              <a:rPr lang="en-US" smtClean="0"/>
              <a:pPr/>
              <a:t>22</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5AF69F6F-292A-4191-88A1-D55FF058DA2C}" type="slidenum">
              <a:rPr lang="en-US" smtClean="0"/>
              <a:pPr/>
              <a:t>23</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6B021952-C562-41ED-A67C-A83E49331724}" type="slidenum">
              <a:rPr lang="en-US" smtClean="0"/>
              <a:pPr/>
              <a:t>24</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2F22ECA5-4711-43B6-B1D8-DE6BCCDADB95}" type="slidenum">
              <a:rPr lang="en-US" smtClean="0"/>
              <a:pPr/>
              <a:t>25</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C387243-D444-4911-B22B-5475852D1F1F}" type="slidenum">
              <a:rPr lang="en-US" smtClean="0"/>
              <a:pPr/>
              <a:t>26</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D6ACB444-D99E-4B81-AA27-50DA2E8CCF3B}" type="slidenum">
              <a:rPr lang="en-US" smtClean="0"/>
              <a:pPr/>
              <a:t>27</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53AB183D-082A-48AB-80B1-0156F0459839}" type="slidenum">
              <a:rPr lang="en-US" smtClean="0"/>
              <a:pPr/>
              <a:t>28</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smtClean="0"/>
              <a:t>x’s sibling is red</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134B501A-2F81-44AD-8F0E-8DCFDBD1A07D}" type="slidenum">
              <a:rPr lang="en-US" smtClean="0"/>
              <a:pPr/>
              <a:t>29</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2C2E19B8-2196-4DCD-AA11-C61A04CD3673}" type="slidenum">
              <a:rPr lang="en-US" smtClean="0"/>
              <a:pPr/>
              <a:t>30</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r>
              <a:rPr lang="en-US" smtClean="0"/>
              <a:t>x’s sibling is black</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9D619E3-DD58-45F1-A49C-965C569E157E}" type="slidenum">
              <a:rPr lang="en-US" smtClean="0"/>
              <a:pPr/>
              <a:t>4</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81051D34-3425-48E9-A081-E518CBA9BED5}" type="slidenum">
              <a:rPr lang="en-US" smtClean="0"/>
              <a:pPr/>
              <a:t>31</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BBE9A31-6FD3-4F8F-8BED-045A8CD97DB0}" type="slidenum">
              <a:rPr lang="en-US" smtClean="0"/>
              <a:pPr/>
              <a:t>32</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smtClean="0"/>
              <a:t>Remark: it might seem that black token is going down, so the algorithm will never end (or takes more then O(height) time), but in the next it will finish, so it doesn’t matter we go one level down with black token</a:t>
            </a:r>
          </a:p>
          <a:p>
            <a:pPr eaLnBrk="1" hangingPunct="1"/>
            <a:endParaRPr lang="en-US" smtClean="0"/>
          </a:p>
          <a:p>
            <a:pPr eaLnBrk="1" hangingPunct="1"/>
            <a:r>
              <a:rPr lang="en-US" smtClean="0"/>
              <a:t>In symmetric cases, x is called z.</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25F170F0-DCD6-439B-A028-9E32BEC2E735}" type="slidenum">
              <a:rPr lang="en-US" smtClean="0"/>
              <a:pPr/>
              <a:t>33</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B557FD5B-6649-4F70-9288-D8E13229A926}" type="slidenum">
              <a:rPr lang="en-US" smtClean="0"/>
              <a:pPr/>
              <a:t>34</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F9EDE326-8710-4BBF-BDC6-AEC67EB916DC}" type="slidenum">
              <a:rPr lang="en-US" smtClean="0"/>
              <a:pPr/>
              <a:t>35</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991947B1-ECD9-419F-9411-EB74952CF7F5}" type="slidenum">
              <a:rPr lang="en-US" smtClean="0"/>
              <a:pPr/>
              <a:t>36</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951B7244-5DD9-4040-A6FF-911B09B3F538}" type="slidenum">
              <a:rPr lang="en-US" smtClean="0"/>
              <a:pPr/>
              <a:t>37</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DB82BD12-D5D9-4EAE-AA2C-653E5016A5DE}" type="slidenum">
              <a:rPr lang="en-US" smtClean="0"/>
              <a:pPr/>
              <a:t>5</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36B0A4F-0392-4087-BA68-84F49EFC2FF8}" type="slidenum">
              <a:rPr lang="en-US" smtClean="0"/>
              <a:pPr/>
              <a:t>6</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70F6541-E8AA-428E-AA10-77BE097F12A0}" type="slidenum">
              <a:rPr lang="en-US" smtClean="0"/>
              <a:pPr/>
              <a:t>7</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F37AF303-9D23-43C4-840C-DE66294049DE}" type="slidenum">
              <a:rPr lang="en-US" smtClean="0"/>
              <a:pPr/>
              <a:t>8</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3330AB2D-E4A7-4BFB-8956-87915900C5F0}" type="slidenum">
              <a:rPr lang="en-US" smtClean="0"/>
              <a:pPr/>
              <a:t>9</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2600C4-2895-412E-A45F-0CAF53F5B033}" type="slidenum">
              <a:rPr lang="en-US" smtClean="0"/>
              <a:pPr/>
              <a:t>10</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IN"/>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IN"/>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IN"/>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IN"/>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IN"/>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IN"/>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IN"/>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IN"/>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IN"/>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IN"/>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IN"/>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IN"/>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IN"/>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IN"/>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IN"/>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IN"/>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IN"/>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IN"/>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IN"/>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IN"/>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IN"/>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IN"/>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IN"/>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IN"/>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IN"/>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IN"/>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IN"/>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IN"/>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IN"/>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IN"/>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IN"/>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IN"/>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IN"/>
          </a:p>
        </p:txBody>
      </p:sp>
      <p:sp>
        <p:nvSpPr>
          <p:cNvPr id="156675"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15667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pPr>
              <a:defRPr/>
            </a:pPr>
            <a:fld id="{B283DBB8-7796-43C1-97F1-FA6F5F881099}"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7C0D5652-758E-4975-9AA6-AF7BF7D4088B}"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1DEB0E7D-473C-4790-B40E-1B82C3CC8202}"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457200" y="1719263"/>
            <a:ext cx="8229600" cy="2128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57200" y="4000500"/>
            <a:ext cx="8229600" cy="2130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0A3CCD3-70CB-4EFF-846C-24E3560B35ED}"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262D7BCC-43FD-4E5A-B013-C1778C5905CE}"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12CA48D-98D1-4C1E-A156-FF8B81465D7B}"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275A394F-70B9-466E-A2EC-1DA7A4A8B2A7}"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2136B44D-4F24-4687-A9E1-7FD72B54D1B0}"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2816A087-510D-4533-85A5-11E27DA48F12}"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AB7F2EE1-2CE6-427F-974D-372570E5B1C9}"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12951E04-2711-4E04-8EA8-25C2F57429EB}"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5B998F20-554F-4A59-A2EA-4B5A579308CB}"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0"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IN"/>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a:p>
        </p:txBody>
      </p:sp>
      <p:sp>
        <p:nvSpPr>
          <p:cNvPr id="15565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a:p>
        </p:txBody>
      </p:sp>
      <p:sp>
        <p:nvSpPr>
          <p:cNvPr id="15565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3F0E7C9-01B3-4531-85A4-8498DE9C2D5D}"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55657"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IN"/>
            </a:p>
          </p:txBody>
        </p:sp>
        <p:sp>
          <p:nvSpPr>
            <p:cNvPr id="155658"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IN"/>
            </a:p>
          </p:txBody>
        </p:sp>
        <p:sp>
          <p:nvSpPr>
            <p:cNvPr id="155659"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n-IN"/>
            </a:p>
          </p:txBody>
        </p:sp>
        <p:sp>
          <p:nvSpPr>
            <p:cNvPr id="155660"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n-IN"/>
            </a:p>
          </p:txBody>
        </p:sp>
        <p:sp>
          <p:nvSpPr>
            <p:cNvPr id="155661"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n-IN"/>
            </a:p>
          </p:txBody>
        </p:sp>
        <p:sp>
          <p:nvSpPr>
            <p:cNvPr id="155662"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n-IN"/>
            </a:p>
          </p:txBody>
        </p:sp>
        <p:sp>
          <p:nvSpPr>
            <p:cNvPr id="155663" name="Oval 15"/>
            <p:cNvSpPr>
              <a:spLocks noChangeArrowheads="1"/>
            </p:cNvSpPr>
            <p:nvPr/>
          </p:nvSpPr>
          <p:spPr bwMode="auto">
            <a:xfrm>
              <a:off x="5472" y="1072"/>
              <a:ext cx="76" cy="77"/>
            </a:xfrm>
            <a:prstGeom prst="ellipse">
              <a:avLst/>
            </a:prstGeom>
            <a:solidFill>
              <a:schemeClr val="accent2"/>
            </a:solidFill>
            <a:ln w="9525">
              <a:noFill/>
              <a:round/>
              <a:headEnd/>
              <a:tailEnd/>
            </a:ln>
            <a:effectLst/>
          </p:spPr>
          <p:txBody>
            <a:bodyPr wrap="none" anchor="ctr"/>
            <a:lstStyle/>
            <a:p>
              <a:pPr>
                <a:defRPr/>
              </a:pPr>
              <a:endParaRPr lang="en-IN"/>
            </a:p>
          </p:txBody>
        </p:sp>
        <p:sp>
          <p:nvSpPr>
            <p:cNvPr id="155664" name="Oval 16"/>
            <p:cNvSpPr>
              <a:spLocks noChangeArrowheads="1"/>
            </p:cNvSpPr>
            <p:nvPr/>
          </p:nvSpPr>
          <p:spPr bwMode="auto">
            <a:xfrm>
              <a:off x="5136" y="1184"/>
              <a:ext cx="80" cy="76"/>
            </a:xfrm>
            <a:prstGeom prst="ellipse">
              <a:avLst/>
            </a:prstGeom>
            <a:solidFill>
              <a:schemeClr val="tx2"/>
            </a:solidFill>
            <a:ln w="9525">
              <a:noFill/>
              <a:round/>
              <a:headEnd/>
              <a:tailEnd/>
            </a:ln>
            <a:effectLst/>
          </p:spPr>
          <p:txBody>
            <a:bodyPr wrap="none" anchor="ctr"/>
            <a:lstStyle/>
            <a:p>
              <a:pPr>
                <a:defRPr/>
              </a:pPr>
              <a:endParaRPr lang="en-IN"/>
            </a:p>
          </p:txBody>
        </p:sp>
        <p:sp>
          <p:nvSpPr>
            <p:cNvPr id="155665" name="Oval 17"/>
            <p:cNvSpPr>
              <a:spLocks noChangeArrowheads="1"/>
            </p:cNvSpPr>
            <p:nvPr/>
          </p:nvSpPr>
          <p:spPr bwMode="auto">
            <a:xfrm>
              <a:off x="5248" y="1184"/>
              <a:ext cx="79" cy="76"/>
            </a:xfrm>
            <a:prstGeom prst="ellipse">
              <a:avLst/>
            </a:prstGeom>
            <a:solidFill>
              <a:schemeClr val="tx2"/>
            </a:solidFill>
            <a:ln w="9525">
              <a:noFill/>
              <a:round/>
              <a:headEnd/>
              <a:tailEnd/>
            </a:ln>
            <a:effectLst/>
          </p:spPr>
          <p:txBody>
            <a:bodyPr wrap="none" anchor="ctr"/>
            <a:lstStyle/>
            <a:p>
              <a:pPr>
                <a:defRPr/>
              </a:pPr>
              <a:endParaRPr lang="en-IN"/>
            </a:p>
          </p:txBody>
        </p:sp>
        <p:sp>
          <p:nvSpPr>
            <p:cNvPr id="155666" name="Oval 18"/>
            <p:cNvSpPr>
              <a:spLocks noChangeArrowheads="1"/>
            </p:cNvSpPr>
            <p:nvPr/>
          </p:nvSpPr>
          <p:spPr bwMode="auto">
            <a:xfrm>
              <a:off x="5360" y="1184"/>
              <a:ext cx="76" cy="76"/>
            </a:xfrm>
            <a:prstGeom prst="ellipse">
              <a:avLst/>
            </a:prstGeom>
            <a:solidFill>
              <a:schemeClr val="accent2"/>
            </a:solidFill>
            <a:ln w="9525">
              <a:noFill/>
              <a:round/>
              <a:headEnd/>
              <a:tailEnd/>
            </a:ln>
            <a:effectLst/>
          </p:spPr>
          <p:txBody>
            <a:bodyPr wrap="none" anchor="ctr"/>
            <a:lstStyle/>
            <a:p>
              <a:pPr>
                <a:defRPr/>
              </a:pPr>
              <a:endParaRPr lang="en-IN"/>
            </a:p>
          </p:txBody>
        </p:sp>
        <p:sp>
          <p:nvSpPr>
            <p:cNvPr id="155667" name="Oval 19"/>
            <p:cNvSpPr>
              <a:spLocks noChangeArrowheads="1"/>
            </p:cNvSpPr>
            <p:nvPr/>
          </p:nvSpPr>
          <p:spPr bwMode="auto">
            <a:xfrm>
              <a:off x="5472" y="1184"/>
              <a:ext cx="76" cy="76"/>
            </a:xfrm>
            <a:prstGeom prst="ellipse">
              <a:avLst/>
            </a:prstGeom>
            <a:solidFill>
              <a:schemeClr val="accent2"/>
            </a:solidFill>
            <a:ln w="9525">
              <a:noFill/>
              <a:round/>
              <a:headEnd/>
              <a:tailEnd/>
            </a:ln>
            <a:effectLst/>
          </p:spPr>
          <p:txBody>
            <a:bodyPr wrap="none" anchor="ctr"/>
            <a:lstStyle/>
            <a:p>
              <a:pPr>
                <a:defRPr/>
              </a:pPr>
              <a:endParaRPr lang="en-IN"/>
            </a:p>
          </p:txBody>
        </p:sp>
        <p:sp>
          <p:nvSpPr>
            <p:cNvPr id="155668" name="Oval 20"/>
            <p:cNvSpPr>
              <a:spLocks noChangeArrowheads="1"/>
            </p:cNvSpPr>
            <p:nvPr/>
          </p:nvSpPr>
          <p:spPr bwMode="auto">
            <a:xfrm>
              <a:off x="5584" y="1184"/>
              <a:ext cx="80" cy="76"/>
            </a:xfrm>
            <a:prstGeom prst="ellipse">
              <a:avLst/>
            </a:prstGeom>
            <a:solidFill>
              <a:schemeClr val="accent1"/>
            </a:solidFill>
            <a:ln w="9525">
              <a:noFill/>
              <a:round/>
              <a:headEnd/>
              <a:tailEnd/>
            </a:ln>
            <a:effectLst/>
          </p:spPr>
          <p:txBody>
            <a:bodyPr wrap="none" anchor="ctr"/>
            <a:lstStyle/>
            <a:p>
              <a:pPr>
                <a:defRPr/>
              </a:pPr>
              <a:endParaRPr lang="en-IN"/>
            </a:p>
          </p:txBody>
        </p:sp>
        <p:sp>
          <p:nvSpPr>
            <p:cNvPr id="155669"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IN"/>
            </a:p>
          </p:txBody>
        </p:sp>
        <p:sp>
          <p:nvSpPr>
            <p:cNvPr id="155670"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IN"/>
            </a:p>
          </p:txBody>
        </p:sp>
        <p:sp>
          <p:nvSpPr>
            <p:cNvPr id="155671"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n-IN"/>
            </a:p>
          </p:txBody>
        </p:sp>
        <p:sp>
          <p:nvSpPr>
            <p:cNvPr id="155672" name="Oval 24"/>
            <p:cNvSpPr>
              <a:spLocks noChangeArrowheads="1"/>
            </p:cNvSpPr>
            <p:nvPr/>
          </p:nvSpPr>
          <p:spPr bwMode="auto">
            <a:xfrm>
              <a:off x="5472" y="1296"/>
              <a:ext cx="76" cy="80"/>
            </a:xfrm>
            <a:prstGeom prst="ellipse">
              <a:avLst/>
            </a:prstGeom>
            <a:solidFill>
              <a:schemeClr val="accent1"/>
            </a:solidFill>
            <a:ln w="9525">
              <a:noFill/>
              <a:round/>
              <a:headEnd/>
              <a:tailEnd/>
            </a:ln>
            <a:effectLst/>
          </p:spPr>
          <p:txBody>
            <a:bodyPr wrap="none" anchor="ctr"/>
            <a:lstStyle/>
            <a:p>
              <a:pPr>
                <a:defRPr/>
              </a:pPr>
              <a:endParaRPr lang="en-IN"/>
            </a:p>
          </p:txBody>
        </p:sp>
        <p:sp>
          <p:nvSpPr>
            <p:cNvPr id="155673"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IN"/>
            </a:p>
          </p:txBody>
        </p:sp>
        <p:sp>
          <p:nvSpPr>
            <p:cNvPr id="155674"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IN"/>
            </a:p>
          </p:txBody>
        </p:sp>
        <p:sp>
          <p:nvSpPr>
            <p:cNvPr id="155675"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n-IN"/>
            </a:p>
          </p:txBody>
        </p:sp>
        <p:sp>
          <p:nvSpPr>
            <p:cNvPr id="155676" name="Oval 28"/>
            <p:cNvSpPr>
              <a:spLocks noChangeArrowheads="1"/>
            </p:cNvSpPr>
            <p:nvPr/>
          </p:nvSpPr>
          <p:spPr bwMode="auto">
            <a:xfrm>
              <a:off x="5472" y="1408"/>
              <a:ext cx="76" cy="80"/>
            </a:xfrm>
            <a:prstGeom prst="ellipse">
              <a:avLst/>
            </a:prstGeom>
            <a:solidFill>
              <a:schemeClr val="accent1"/>
            </a:solidFill>
            <a:ln w="9525">
              <a:noFill/>
              <a:round/>
              <a:headEnd/>
              <a:tailEnd/>
            </a:ln>
            <a:effectLst/>
          </p:spPr>
          <p:txBody>
            <a:bodyPr wrap="none" anchor="ctr"/>
            <a:lstStyle/>
            <a:p>
              <a:pPr>
                <a:defRPr/>
              </a:pPr>
              <a:endParaRPr lang="en-IN"/>
            </a:p>
          </p:txBody>
        </p:sp>
        <p:sp>
          <p:nvSpPr>
            <p:cNvPr id="155677"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IN"/>
            </a:p>
          </p:txBody>
        </p:sp>
        <p:sp>
          <p:nvSpPr>
            <p:cNvPr id="155678"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IN"/>
            </a:p>
          </p:txBody>
        </p:sp>
        <p:sp>
          <p:nvSpPr>
            <p:cNvPr id="155679"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IN"/>
            </a:p>
          </p:txBody>
        </p:sp>
        <p:sp>
          <p:nvSpPr>
            <p:cNvPr id="155680"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n-IN"/>
            </a:p>
          </p:txBody>
        </p:sp>
        <p:sp>
          <p:nvSpPr>
            <p:cNvPr id="155681" name="Oval 33"/>
            <p:cNvSpPr>
              <a:spLocks noChangeArrowheads="1"/>
            </p:cNvSpPr>
            <p:nvPr/>
          </p:nvSpPr>
          <p:spPr bwMode="auto">
            <a:xfrm>
              <a:off x="5472" y="1520"/>
              <a:ext cx="76" cy="79"/>
            </a:xfrm>
            <a:prstGeom prst="ellipse">
              <a:avLst/>
            </a:prstGeom>
            <a:solidFill>
              <a:schemeClr val="folHlink"/>
            </a:solidFill>
            <a:ln w="9525">
              <a:noFill/>
              <a:round/>
              <a:headEnd/>
              <a:tailEnd/>
            </a:ln>
            <a:effectLst/>
          </p:spPr>
          <p:txBody>
            <a:bodyPr wrap="none" anchor="ctr"/>
            <a:lstStyle/>
            <a:p>
              <a:pPr>
                <a:defRPr/>
              </a:pPr>
              <a:endParaRPr lang="en-IN"/>
            </a:p>
          </p:txBody>
        </p:sp>
        <p:sp>
          <p:nvSpPr>
            <p:cNvPr id="155682" name="Oval 34"/>
            <p:cNvSpPr>
              <a:spLocks noChangeArrowheads="1"/>
            </p:cNvSpPr>
            <p:nvPr/>
          </p:nvSpPr>
          <p:spPr bwMode="auto">
            <a:xfrm>
              <a:off x="5136" y="1632"/>
              <a:ext cx="80" cy="76"/>
            </a:xfrm>
            <a:prstGeom prst="ellipse">
              <a:avLst/>
            </a:prstGeom>
            <a:solidFill>
              <a:schemeClr val="accent1"/>
            </a:solidFill>
            <a:ln w="9525">
              <a:noFill/>
              <a:round/>
              <a:headEnd/>
              <a:tailEnd/>
            </a:ln>
            <a:effectLst/>
          </p:spPr>
          <p:txBody>
            <a:bodyPr wrap="none" anchor="ctr"/>
            <a:lstStyle/>
            <a:p>
              <a:pPr>
                <a:defRPr/>
              </a:pPr>
              <a:endParaRPr lang="en-IN"/>
            </a:p>
          </p:txBody>
        </p:sp>
        <p:sp>
          <p:nvSpPr>
            <p:cNvPr id="155683" name="Oval 35"/>
            <p:cNvSpPr>
              <a:spLocks noChangeArrowheads="1"/>
            </p:cNvSpPr>
            <p:nvPr/>
          </p:nvSpPr>
          <p:spPr bwMode="auto">
            <a:xfrm>
              <a:off x="5248" y="1632"/>
              <a:ext cx="79" cy="76"/>
            </a:xfrm>
            <a:prstGeom prst="ellipse">
              <a:avLst/>
            </a:prstGeom>
            <a:solidFill>
              <a:schemeClr val="accent1"/>
            </a:solidFill>
            <a:ln w="9525">
              <a:noFill/>
              <a:round/>
              <a:headEnd/>
              <a:tailEnd/>
            </a:ln>
            <a:effectLst/>
          </p:spPr>
          <p:txBody>
            <a:bodyPr wrap="none" anchor="ctr"/>
            <a:lstStyle/>
            <a:p>
              <a:pPr>
                <a:defRPr/>
              </a:pPr>
              <a:endParaRPr lang="en-IN"/>
            </a:p>
          </p:txBody>
        </p:sp>
        <p:sp>
          <p:nvSpPr>
            <p:cNvPr id="155684" name="Oval 36"/>
            <p:cNvSpPr>
              <a:spLocks noChangeArrowheads="1"/>
            </p:cNvSpPr>
            <p:nvPr/>
          </p:nvSpPr>
          <p:spPr bwMode="auto">
            <a:xfrm>
              <a:off x="5360" y="1632"/>
              <a:ext cx="76" cy="76"/>
            </a:xfrm>
            <a:prstGeom prst="ellipse">
              <a:avLst/>
            </a:prstGeom>
            <a:solidFill>
              <a:schemeClr val="folHlink"/>
            </a:solidFill>
            <a:ln w="9525">
              <a:noFill/>
              <a:round/>
              <a:headEnd/>
              <a:tailEnd/>
            </a:ln>
            <a:effectLst/>
          </p:spPr>
          <p:txBody>
            <a:bodyPr wrap="none" anchor="ctr"/>
            <a:lstStyle/>
            <a:p>
              <a:pPr>
                <a:defRPr/>
              </a:pPr>
              <a:endParaRPr lang="en-IN"/>
            </a:p>
          </p:txBody>
        </p:sp>
        <p:sp>
          <p:nvSpPr>
            <p:cNvPr id="155685" name="Oval 37"/>
            <p:cNvSpPr>
              <a:spLocks noChangeArrowheads="1"/>
            </p:cNvSpPr>
            <p:nvPr/>
          </p:nvSpPr>
          <p:spPr bwMode="auto">
            <a:xfrm>
              <a:off x="5472" y="1632"/>
              <a:ext cx="76" cy="76"/>
            </a:xfrm>
            <a:prstGeom prst="ellipse">
              <a:avLst/>
            </a:prstGeom>
            <a:solidFill>
              <a:schemeClr val="folHlink"/>
            </a:solidFill>
            <a:ln w="9525">
              <a:noFill/>
              <a:round/>
              <a:headEnd/>
              <a:tailEnd/>
            </a:ln>
            <a:effectLst/>
          </p:spPr>
          <p:txBody>
            <a:bodyPr wrap="none" anchor="ctr"/>
            <a:lstStyle/>
            <a:p>
              <a:pPr>
                <a:defRPr/>
              </a:pPr>
              <a:endParaRPr lang="en-IN"/>
            </a:p>
          </p:txBody>
        </p:sp>
        <p:sp>
          <p:nvSpPr>
            <p:cNvPr id="155686"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IN"/>
            </a:p>
          </p:txBody>
        </p:sp>
        <p:sp>
          <p:nvSpPr>
            <p:cNvPr id="155687" name="Oval 39"/>
            <p:cNvSpPr>
              <a:spLocks noChangeArrowheads="1"/>
            </p:cNvSpPr>
            <p:nvPr/>
          </p:nvSpPr>
          <p:spPr bwMode="auto">
            <a:xfrm>
              <a:off x="5472" y="1744"/>
              <a:ext cx="76" cy="80"/>
            </a:xfrm>
            <a:prstGeom prst="ellipse">
              <a:avLst/>
            </a:prstGeom>
            <a:solidFill>
              <a:schemeClr val="folHlink"/>
            </a:solidFill>
            <a:ln w="9525">
              <a:noFill/>
              <a:round/>
              <a:headEnd/>
              <a:tailEnd/>
            </a:ln>
            <a:effectLst/>
          </p:spPr>
          <p:txBody>
            <a:bodyPr wrap="none" anchor="ctr"/>
            <a:lstStyle/>
            <a:p>
              <a:pPr>
                <a:defRPr/>
              </a:pPr>
              <a:endParaRPr lang="en-IN"/>
            </a:p>
          </p:txBody>
        </p:sp>
      </p:grpSp>
    </p:spTree>
  </p:cSld>
  <p:clrMap bg1="lt1" tx1="dk1" bg2="lt2" tx2="dk2" accent1="accent1" accent2="accent2" accent3="accent3" accent4="accent4" accent5="accent5" accent6="accent6" hlink="hlink" folHlink="folHlink"/>
  <p:sldLayoutIdLst>
    <p:sldLayoutId id="2147483713"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8.emf"/></Relationships>
</file>

<file path=ppt/slides/_rels/slide3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hyperlink" Target="mailto:keshavt@isquareit.edu.in" TargetMode="External"/><Relationship Id="rId1" Type="http://schemas.openxmlformats.org/officeDocument/2006/relationships/slideLayout" Target="../slideLayouts/slideLayout12.xml"/><Relationship Id="rId4" Type="http://schemas.openxmlformats.org/officeDocument/2006/relationships/hyperlink" Target="mailto:info@isquareit.edu.i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US" smtClean="0"/>
              <a:t>Red </a:t>
            </a:r>
            <a:r>
              <a:rPr lang="en-US" smtClean="0">
                <a:solidFill>
                  <a:schemeClr val="tx1"/>
                </a:solidFill>
              </a:rPr>
              <a:t>Black</a:t>
            </a:r>
            <a:r>
              <a:rPr lang="en-US" smtClean="0"/>
              <a:t> Tree</a:t>
            </a:r>
          </a:p>
        </p:txBody>
      </p:sp>
      <p:sp>
        <p:nvSpPr>
          <p:cNvPr id="3075" name="Subtitle 2"/>
          <p:cNvSpPr>
            <a:spLocks noGrp="1"/>
          </p:cNvSpPr>
          <p:nvPr>
            <p:ph type="subTitle" idx="1"/>
          </p:nvPr>
        </p:nvSpPr>
        <p:spPr>
          <a:xfrm>
            <a:off x="849313" y="3049588"/>
            <a:ext cx="6248400" cy="3427412"/>
          </a:xfrm>
        </p:spPr>
        <p:txBody>
          <a:bodyPr/>
          <a:lstStyle/>
          <a:p>
            <a:r>
              <a:rPr lang="en-US" sz="2600" b="1" smtClean="0">
                <a:solidFill>
                  <a:srgbClr val="FF0000"/>
                </a:solidFill>
              </a:rPr>
              <a:t>Prof. Keshav Tambre</a:t>
            </a:r>
            <a:r>
              <a:rPr lang="en-US" sz="2600" smtClean="0">
                <a:solidFill>
                  <a:srgbClr val="FF0000"/>
                </a:solidFill>
              </a:rPr>
              <a:t/>
            </a:r>
            <a:br>
              <a:rPr lang="en-US" sz="2600" smtClean="0">
                <a:solidFill>
                  <a:srgbClr val="FF0000"/>
                </a:solidFill>
              </a:rPr>
            </a:br>
            <a:r>
              <a:rPr lang="en-US" sz="2600" smtClean="0">
                <a:solidFill>
                  <a:srgbClr val="FF0000"/>
                </a:solidFill>
              </a:rPr>
              <a:t>Assistant Professor</a:t>
            </a:r>
            <a:br>
              <a:rPr lang="en-US" sz="2600" smtClean="0">
                <a:solidFill>
                  <a:srgbClr val="FF0000"/>
                </a:solidFill>
              </a:rPr>
            </a:br>
            <a:r>
              <a:rPr lang="en-US" sz="2600" smtClean="0">
                <a:solidFill>
                  <a:srgbClr val="FF0000"/>
                </a:solidFill>
              </a:rPr>
              <a:t>Department of Information Technology</a:t>
            </a:r>
            <a:br>
              <a:rPr lang="en-US" sz="2600" smtClean="0">
                <a:solidFill>
                  <a:srgbClr val="FF0000"/>
                </a:solidFill>
              </a:rPr>
            </a:br>
            <a:r>
              <a:rPr lang="en-US" sz="2600" smtClean="0">
                <a:solidFill>
                  <a:srgbClr val="FF0000"/>
                </a:solidFill>
              </a:rPr>
              <a:t/>
            </a:r>
            <a:br>
              <a:rPr lang="en-US" sz="2600" smtClean="0">
                <a:solidFill>
                  <a:srgbClr val="FF0000"/>
                </a:solidFill>
              </a:rPr>
            </a:br>
            <a:r>
              <a:rPr lang="en-US" altLang="en-US" sz="2600" smtClean="0">
                <a:solidFill>
                  <a:srgbClr val="FF0000"/>
                </a:solidFill>
                <a:cs typeface="Times New Roman" pitchFamily="18" charset="0"/>
              </a:rPr>
              <a:t>Hope Foundation’s</a:t>
            </a:r>
            <a:br>
              <a:rPr lang="en-US" altLang="en-US" sz="2600" smtClean="0">
                <a:solidFill>
                  <a:srgbClr val="FF0000"/>
                </a:solidFill>
                <a:cs typeface="Times New Roman" pitchFamily="18" charset="0"/>
              </a:rPr>
            </a:br>
            <a:r>
              <a:rPr lang="en-US" altLang="en-US" sz="2600" smtClean="0">
                <a:solidFill>
                  <a:srgbClr val="FF0000"/>
                </a:solidFill>
                <a:cs typeface="Times New Roman" pitchFamily="18" charset="0"/>
              </a:rPr>
              <a:t>International Institute of Information Technology, I²IT</a:t>
            </a:r>
            <a:br>
              <a:rPr lang="en-US" altLang="en-US" sz="2600" smtClean="0">
                <a:solidFill>
                  <a:srgbClr val="FF0000"/>
                </a:solidFill>
                <a:cs typeface="Times New Roman" pitchFamily="18" charset="0"/>
              </a:rPr>
            </a:br>
            <a:r>
              <a:rPr lang="en-US" altLang="en-US" sz="2600" smtClean="0">
                <a:solidFill>
                  <a:srgbClr val="FF0000"/>
                </a:solidFill>
                <a:cs typeface="Times New Roman" pitchFamily="18" charset="0"/>
              </a:rPr>
              <a:t>www.isquareit.edu.in</a:t>
            </a:r>
            <a:endParaRPr lang="en-US" sz="2600" smtClean="0">
              <a:solidFill>
                <a:srgbClr val="FF0000"/>
              </a:solidFill>
            </a:endParaRPr>
          </a:p>
        </p:txBody>
      </p:sp>
      <p:pic>
        <p:nvPicPr>
          <p:cNvPr id="3076" name="Picture 3" descr="logo"/>
          <p:cNvPicPr>
            <a:picLocks noChangeAspect="1" noChangeArrowheads="1"/>
          </p:cNvPicPr>
          <p:nvPr/>
        </p:nvPicPr>
        <p:blipFill>
          <a:blip r:embed="rId2" cstate="print"/>
          <a:srcRect/>
          <a:stretch>
            <a:fillRect/>
          </a:stretch>
        </p:blipFill>
        <p:spPr bwMode="auto">
          <a:xfrm>
            <a:off x="2895600" y="304800"/>
            <a:ext cx="3238500" cy="13684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2"/>
          <p:cNvGrpSpPr>
            <a:grpSpLocks/>
          </p:cNvGrpSpPr>
          <p:nvPr/>
        </p:nvGrpSpPr>
        <p:grpSpPr bwMode="auto">
          <a:xfrm>
            <a:off x="6877050" y="2971800"/>
            <a:ext cx="431800" cy="433388"/>
            <a:chOff x="2925" y="1525"/>
            <a:chExt cx="272" cy="273"/>
          </a:xfrm>
        </p:grpSpPr>
        <p:sp>
          <p:nvSpPr>
            <p:cNvPr id="12345"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2346"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12291" name="Group 5"/>
          <p:cNvGrpSpPr>
            <a:grpSpLocks/>
          </p:cNvGrpSpPr>
          <p:nvPr/>
        </p:nvGrpSpPr>
        <p:grpSpPr bwMode="auto">
          <a:xfrm>
            <a:off x="5435600" y="2971800"/>
            <a:ext cx="431800" cy="433388"/>
            <a:chOff x="2925" y="1525"/>
            <a:chExt cx="272" cy="273"/>
          </a:xfrm>
        </p:grpSpPr>
        <p:sp>
          <p:nvSpPr>
            <p:cNvPr id="12343" name="Oval 6"/>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2344" name="Text Box 7"/>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12292" name="Group 8"/>
          <p:cNvGrpSpPr>
            <a:grpSpLocks/>
          </p:cNvGrpSpPr>
          <p:nvPr/>
        </p:nvGrpSpPr>
        <p:grpSpPr bwMode="auto">
          <a:xfrm>
            <a:off x="6156325" y="2035175"/>
            <a:ext cx="431800" cy="433388"/>
            <a:chOff x="3424" y="2478"/>
            <a:chExt cx="272" cy="273"/>
          </a:xfrm>
        </p:grpSpPr>
        <p:sp>
          <p:nvSpPr>
            <p:cNvPr id="12341" name="Oval 9"/>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2342" name="Text Box 10"/>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12293" name="Group 11"/>
          <p:cNvGrpSpPr>
            <a:grpSpLocks/>
          </p:cNvGrpSpPr>
          <p:nvPr/>
        </p:nvGrpSpPr>
        <p:grpSpPr bwMode="auto">
          <a:xfrm flipH="1">
            <a:off x="7164388" y="3403600"/>
            <a:ext cx="360362" cy="576263"/>
            <a:chOff x="1746" y="1888"/>
            <a:chExt cx="227" cy="363"/>
          </a:xfrm>
        </p:grpSpPr>
        <p:sp>
          <p:nvSpPr>
            <p:cNvPr id="12339" name="Line 1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2340" name="Oval 1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2294" name="Group 14"/>
          <p:cNvGrpSpPr>
            <a:grpSpLocks/>
          </p:cNvGrpSpPr>
          <p:nvPr/>
        </p:nvGrpSpPr>
        <p:grpSpPr bwMode="auto">
          <a:xfrm>
            <a:off x="6443663" y="4051300"/>
            <a:ext cx="433387" cy="433388"/>
            <a:chOff x="4332" y="2478"/>
            <a:chExt cx="273" cy="273"/>
          </a:xfrm>
        </p:grpSpPr>
        <p:sp>
          <p:nvSpPr>
            <p:cNvPr id="12337" name="Oval 15"/>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2338" name="Text Box 16"/>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sp>
        <p:nvSpPr>
          <p:cNvPr id="12295" name="Rectangle 17"/>
          <p:cNvSpPr>
            <a:spLocks noGrp="1" noChangeArrowheads="1"/>
          </p:cNvSpPr>
          <p:nvPr>
            <p:ph type="title"/>
          </p:nvPr>
        </p:nvSpPr>
        <p:spPr/>
        <p:txBody>
          <a:bodyPr/>
          <a:lstStyle/>
          <a:p>
            <a:pPr eaLnBrk="1" hangingPunct="1"/>
            <a:r>
              <a:rPr lang="en-US" smtClean="0"/>
              <a:t>Insertion Example</a:t>
            </a:r>
          </a:p>
        </p:txBody>
      </p:sp>
      <p:sp>
        <p:nvSpPr>
          <p:cNvPr id="12296" name="Text Box 18"/>
          <p:cNvSpPr txBox="1">
            <a:spLocks noChangeArrowheads="1"/>
          </p:cNvSpPr>
          <p:nvPr/>
        </p:nvSpPr>
        <p:spPr bwMode="auto">
          <a:xfrm>
            <a:off x="755650" y="11715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12297" name="Group 19"/>
          <p:cNvGrpSpPr>
            <a:grpSpLocks/>
          </p:cNvGrpSpPr>
          <p:nvPr/>
        </p:nvGrpSpPr>
        <p:grpSpPr bwMode="auto">
          <a:xfrm>
            <a:off x="4643438" y="1458913"/>
            <a:ext cx="431800" cy="433387"/>
            <a:chOff x="2925" y="1525"/>
            <a:chExt cx="272" cy="273"/>
          </a:xfrm>
        </p:grpSpPr>
        <p:sp>
          <p:nvSpPr>
            <p:cNvPr id="12335" name="Oval 20"/>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2336" name="Text Box 21"/>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12298" name="Group 22"/>
          <p:cNvGrpSpPr>
            <a:grpSpLocks/>
          </p:cNvGrpSpPr>
          <p:nvPr/>
        </p:nvGrpSpPr>
        <p:grpSpPr bwMode="auto">
          <a:xfrm>
            <a:off x="3132138" y="2035175"/>
            <a:ext cx="431800" cy="433388"/>
            <a:chOff x="1973" y="1888"/>
            <a:chExt cx="272" cy="273"/>
          </a:xfrm>
        </p:grpSpPr>
        <p:sp>
          <p:nvSpPr>
            <p:cNvPr id="12333" name="Oval 23"/>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2334" name="Text Box 24"/>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12299" name="Line 25"/>
          <p:cNvSpPr>
            <a:spLocks noChangeShapeType="1"/>
          </p:cNvSpPr>
          <p:nvPr/>
        </p:nvSpPr>
        <p:spPr bwMode="auto">
          <a:xfrm flipH="1">
            <a:off x="3490913" y="1746250"/>
            <a:ext cx="1152525" cy="360363"/>
          </a:xfrm>
          <a:prstGeom prst="line">
            <a:avLst/>
          </a:prstGeom>
          <a:noFill/>
          <a:ln w="12700">
            <a:solidFill>
              <a:schemeClr val="tx1"/>
            </a:solidFill>
            <a:round/>
            <a:headEnd/>
            <a:tailEnd/>
          </a:ln>
        </p:spPr>
        <p:txBody>
          <a:bodyPr/>
          <a:lstStyle/>
          <a:p>
            <a:endParaRPr lang="en-IN"/>
          </a:p>
        </p:txBody>
      </p:sp>
      <p:sp>
        <p:nvSpPr>
          <p:cNvPr id="12300" name="Line 26"/>
          <p:cNvSpPr>
            <a:spLocks noChangeShapeType="1"/>
          </p:cNvSpPr>
          <p:nvPr/>
        </p:nvSpPr>
        <p:spPr bwMode="auto">
          <a:xfrm>
            <a:off x="5075238" y="1746250"/>
            <a:ext cx="1152525" cy="360363"/>
          </a:xfrm>
          <a:prstGeom prst="line">
            <a:avLst/>
          </a:prstGeom>
          <a:noFill/>
          <a:ln w="12700">
            <a:solidFill>
              <a:schemeClr val="tx1"/>
            </a:solidFill>
            <a:round/>
            <a:headEnd/>
            <a:tailEnd/>
          </a:ln>
        </p:spPr>
        <p:txBody>
          <a:bodyPr/>
          <a:lstStyle/>
          <a:p>
            <a:endParaRPr lang="en-IN"/>
          </a:p>
        </p:txBody>
      </p:sp>
      <p:sp>
        <p:nvSpPr>
          <p:cNvPr id="12301" name="Line 27"/>
          <p:cNvSpPr>
            <a:spLocks noChangeShapeType="1"/>
          </p:cNvSpPr>
          <p:nvPr/>
        </p:nvSpPr>
        <p:spPr bwMode="auto">
          <a:xfrm flipH="1">
            <a:off x="5724525" y="2466975"/>
            <a:ext cx="576263" cy="503238"/>
          </a:xfrm>
          <a:prstGeom prst="line">
            <a:avLst/>
          </a:prstGeom>
          <a:noFill/>
          <a:ln w="12700">
            <a:solidFill>
              <a:schemeClr val="tx1"/>
            </a:solidFill>
            <a:round/>
            <a:headEnd/>
            <a:tailEnd/>
          </a:ln>
        </p:spPr>
        <p:txBody>
          <a:bodyPr/>
          <a:lstStyle/>
          <a:p>
            <a:endParaRPr lang="en-IN"/>
          </a:p>
        </p:txBody>
      </p:sp>
      <p:sp>
        <p:nvSpPr>
          <p:cNvPr id="12302" name="Line 28"/>
          <p:cNvSpPr>
            <a:spLocks noChangeShapeType="1"/>
          </p:cNvSpPr>
          <p:nvPr/>
        </p:nvSpPr>
        <p:spPr bwMode="auto">
          <a:xfrm>
            <a:off x="6446838" y="2466975"/>
            <a:ext cx="574675" cy="503238"/>
          </a:xfrm>
          <a:prstGeom prst="line">
            <a:avLst/>
          </a:prstGeom>
          <a:noFill/>
          <a:ln w="12700">
            <a:solidFill>
              <a:schemeClr val="tx1"/>
            </a:solidFill>
            <a:round/>
            <a:headEnd/>
            <a:tailEnd/>
          </a:ln>
        </p:spPr>
        <p:txBody>
          <a:bodyPr/>
          <a:lstStyle/>
          <a:p>
            <a:endParaRPr lang="en-IN"/>
          </a:p>
        </p:txBody>
      </p:sp>
      <p:sp>
        <p:nvSpPr>
          <p:cNvPr id="12303" name="Text Box 29"/>
          <p:cNvSpPr txBox="1">
            <a:spLocks noChangeArrowheads="1"/>
          </p:cNvSpPr>
          <p:nvPr/>
        </p:nvSpPr>
        <p:spPr bwMode="auto">
          <a:xfrm>
            <a:off x="755650" y="1458913"/>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82</a:t>
            </a:r>
          </a:p>
        </p:txBody>
      </p:sp>
      <p:sp>
        <p:nvSpPr>
          <p:cNvPr id="12304" name="Line 30"/>
          <p:cNvSpPr>
            <a:spLocks noChangeShapeType="1"/>
          </p:cNvSpPr>
          <p:nvPr/>
        </p:nvSpPr>
        <p:spPr bwMode="auto">
          <a:xfrm flipV="1">
            <a:off x="6659563" y="3403600"/>
            <a:ext cx="361950" cy="649288"/>
          </a:xfrm>
          <a:prstGeom prst="line">
            <a:avLst/>
          </a:prstGeom>
          <a:noFill/>
          <a:ln w="12700">
            <a:solidFill>
              <a:schemeClr val="tx1"/>
            </a:solidFill>
            <a:round/>
            <a:headEnd/>
            <a:tailEnd/>
          </a:ln>
        </p:spPr>
        <p:txBody>
          <a:bodyPr/>
          <a:lstStyle/>
          <a:p>
            <a:endParaRPr lang="en-IN"/>
          </a:p>
        </p:txBody>
      </p:sp>
      <p:sp>
        <p:nvSpPr>
          <p:cNvPr id="12305" name="Text Box 31"/>
          <p:cNvSpPr txBox="1">
            <a:spLocks noChangeArrowheads="1"/>
          </p:cNvSpPr>
          <p:nvPr/>
        </p:nvSpPr>
        <p:spPr bwMode="auto">
          <a:xfrm>
            <a:off x="755650" y="1747838"/>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87</a:t>
            </a:r>
          </a:p>
        </p:txBody>
      </p:sp>
      <p:grpSp>
        <p:nvGrpSpPr>
          <p:cNvPr id="12306" name="Group 32"/>
          <p:cNvGrpSpPr>
            <a:grpSpLocks/>
          </p:cNvGrpSpPr>
          <p:nvPr/>
        </p:nvGrpSpPr>
        <p:grpSpPr bwMode="auto">
          <a:xfrm>
            <a:off x="5940425" y="5132388"/>
            <a:ext cx="431800" cy="433387"/>
            <a:chOff x="3424" y="2478"/>
            <a:chExt cx="272" cy="273"/>
          </a:xfrm>
        </p:grpSpPr>
        <p:sp>
          <p:nvSpPr>
            <p:cNvPr id="12331" name="Oval 33"/>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2332" name="Text Box 34"/>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12307" name="Group 35"/>
          <p:cNvGrpSpPr>
            <a:grpSpLocks/>
          </p:cNvGrpSpPr>
          <p:nvPr/>
        </p:nvGrpSpPr>
        <p:grpSpPr bwMode="auto">
          <a:xfrm>
            <a:off x="2916238" y="2466975"/>
            <a:ext cx="360362" cy="576263"/>
            <a:chOff x="1746" y="1888"/>
            <a:chExt cx="227" cy="363"/>
          </a:xfrm>
        </p:grpSpPr>
        <p:sp>
          <p:nvSpPr>
            <p:cNvPr id="12329" name="Line 3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2330" name="Oval 3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2308" name="Group 38"/>
          <p:cNvGrpSpPr>
            <a:grpSpLocks/>
          </p:cNvGrpSpPr>
          <p:nvPr/>
        </p:nvGrpSpPr>
        <p:grpSpPr bwMode="auto">
          <a:xfrm flipH="1">
            <a:off x="3419475" y="2466975"/>
            <a:ext cx="360363" cy="576263"/>
            <a:chOff x="1746" y="1888"/>
            <a:chExt cx="227" cy="363"/>
          </a:xfrm>
        </p:grpSpPr>
        <p:sp>
          <p:nvSpPr>
            <p:cNvPr id="12327" name="Line 39"/>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2328" name="Oval 40"/>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2309" name="Group 41"/>
          <p:cNvGrpSpPr>
            <a:grpSpLocks/>
          </p:cNvGrpSpPr>
          <p:nvPr/>
        </p:nvGrpSpPr>
        <p:grpSpPr bwMode="auto">
          <a:xfrm>
            <a:off x="5221288" y="3403600"/>
            <a:ext cx="360362" cy="576263"/>
            <a:chOff x="1746" y="1888"/>
            <a:chExt cx="227" cy="363"/>
          </a:xfrm>
        </p:grpSpPr>
        <p:sp>
          <p:nvSpPr>
            <p:cNvPr id="12325" name="Line 4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2326" name="Oval 4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2310" name="Group 44"/>
          <p:cNvGrpSpPr>
            <a:grpSpLocks/>
          </p:cNvGrpSpPr>
          <p:nvPr/>
        </p:nvGrpSpPr>
        <p:grpSpPr bwMode="auto">
          <a:xfrm flipH="1">
            <a:off x="5724525" y="3403600"/>
            <a:ext cx="360363" cy="576263"/>
            <a:chOff x="1746" y="1888"/>
            <a:chExt cx="227" cy="363"/>
          </a:xfrm>
        </p:grpSpPr>
        <p:sp>
          <p:nvSpPr>
            <p:cNvPr id="12323" name="Line 4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2324" name="Oval 4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2311" name="Group 47"/>
          <p:cNvGrpSpPr>
            <a:grpSpLocks/>
          </p:cNvGrpSpPr>
          <p:nvPr/>
        </p:nvGrpSpPr>
        <p:grpSpPr bwMode="auto">
          <a:xfrm>
            <a:off x="5724525" y="5564188"/>
            <a:ext cx="360363" cy="576262"/>
            <a:chOff x="1746" y="1888"/>
            <a:chExt cx="227" cy="363"/>
          </a:xfrm>
        </p:grpSpPr>
        <p:sp>
          <p:nvSpPr>
            <p:cNvPr id="12321" name="Line 4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2322" name="Oval 4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2312" name="Group 50"/>
          <p:cNvGrpSpPr>
            <a:grpSpLocks/>
          </p:cNvGrpSpPr>
          <p:nvPr/>
        </p:nvGrpSpPr>
        <p:grpSpPr bwMode="auto">
          <a:xfrm flipH="1">
            <a:off x="6227763" y="5564188"/>
            <a:ext cx="360362" cy="576262"/>
            <a:chOff x="1746" y="1888"/>
            <a:chExt cx="227" cy="363"/>
          </a:xfrm>
        </p:grpSpPr>
        <p:sp>
          <p:nvSpPr>
            <p:cNvPr id="12319" name="Line 5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2320" name="Oval 5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2313" name="Group 53"/>
          <p:cNvGrpSpPr>
            <a:grpSpLocks/>
          </p:cNvGrpSpPr>
          <p:nvPr/>
        </p:nvGrpSpPr>
        <p:grpSpPr bwMode="auto">
          <a:xfrm flipH="1">
            <a:off x="6732588" y="4484688"/>
            <a:ext cx="360362" cy="576262"/>
            <a:chOff x="1746" y="1888"/>
            <a:chExt cx="227" cy="363"/>
          </a:xfrm>
        </p:grpSpPr>
        <p:sp>
          <p:nvSpPr>
            <p:cNvPr id="12317" name="Line 5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2318" name="Oval 5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12314" name="Line 56"/>
          <p:cNvSpPr>
            <a:spLocks noChangeShapeType="1"/>
          </p:cNvSpPr>
          <p:nvPr/>
        </p:nvSpPr>
        <p:spPr bwMode="auto">
          <a:xfrm flipV="1">
            <a:off x="6227763" y="4484688"/>
            <a:ext cx="361950" cy="649287"/>
          </a:xfrm>
          <a:prstGeom prst="line">
            <a:avLst/>
          </a:prstGeom>
          <a:noFill/>
          <a:ln w="12700">
            <a:solidFill>
              <a:schemeClr val="tx1"/>
            </a:solidFill>
            <a:round/>
            <a:headEnd/>
            <a:tailEnd/>
          </a:ln>
        </p:spPr>
        <p:txBody>
          <a:bodyPr/>
          <a:lstStyle/>
          <a:p>
            <a:endParaRPr lang="en-IN"/>
          </a:p>
        </p:txBody>
      </p:sp>
      <p:pic>
        <p:nvPicPr>
          <p:cNvPr id="12315" name="Picture 56"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12316" name="TextBox 57"/>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6877050" y="2943225"/>
            <a:ext cx="431800" cy="433388"/>
            <a:chOff x="2925" y="1525"/>
            <a:chExt cx="272" cy="273"/>
          </a:xfrm>
        </p:grpSpPr>
        <p:sp>
          <p:nvSpPr>
            <p:cNvPr id="13377"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3378"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13315" name="Group 5"/>
          <p:cNvGrpSpPr>
            <a:grpSpLocks/>
          </p:cNvGrpSpPr>
          <p:nvPr/>
        </p:nvGrpSpPr>
        <p:grpSpPr bwMode="auto">
          <a:xfrm flipH="1">
            <a:off x="7164388" y="3375025"/>
            <a:ext cx="360362" cy="576263"/>
            <a:chOff x="1746" y="1888"/>
            <a:chExt cx="227" cy="363"/>
          </a:xfrm>
        </p:grpSpPr>
        <p:sp>
          <p:nvSpPr>
            <p:cNvPr id="13375" name="Line 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3376" name="Oval 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316" name="Group 8"/>
          <p:cNvGrpSpPr>
            <a:grpSpLocks/>
          </p:cNvGrpSpPr>
          <p:nvPr/>
        </p:nvGrpSpPr>
        <p:grpSpPr bwMode="auto">
          <a:xfrm>
            <a:off x="5435600" y="2943225"/>
            <a:ext cx="431800" cy="433388"/>
            <a:chOff x="2925" y="1525"/>
            <a:chExt cx="272" cy="273"/>
          </a:xfrm>
        </p:grpSpPr>
        <p:sp>
          <p:nvSpPr>
            <p:cNvPr id="13373" name="Oval 9"/>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3374" name="Text Box 10"/>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13317" name="Group 11"/>
          <p:cNvGrpSpPr>
            <a:grpSpLocks/>
          </p:cNvGrpSpPr>
          <p:nvPr/>
        </p:nvGrpSpPr>
        <p:grpSpPr bwMode="auto">
          <a:xfrm>
            <a:off x="6443663" y="4022725"/>
            <a:ext cx="433387" cy="433388"/>
            <a:chOff x="4332" y="2478"/>
            <a:chExt cx="273" cy="273"/>
          </a:xfrm>
        </p:grpSpPr>
        <p:sp>
          <p:nvSpPr>
            <p:cNvPr id="13371" name="Oval 12"/>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3372" name="Text Box 13"/>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sp>
        <p:nvSpPr>
          <p:cNvPr id="13318" name="Rectangle 14"/>
          <p:cNvSpPr>
            <a:spLocks noGrp="1" noChangeArrowheads="1"/>
          </p:cNvSpPr>
          <p:nvPr>
            <p:ph type="title"/>
          </p:nvPr>
        </p:nvSpPr>
        <p:spPr/>
        <p:txBody>
          <a:bodyPr/>
          <a:lstStyle/>
          <a:p>
            <a:pPr eaLnBrk="1" hangingPunct="1"/>
            <a:r>
              <a:rPr lang="en-US" smtClean="0"/>
              <a:t>Insertion Example</a:t>
            </a:r>
          </a:p>
        </p:txBody>
      </p:sp>
      <p:sp>
        <p:nvSpPr>
          <p:cNvPr id="13319" name="Text Box 15"/>
          <p:cNvSpPr txBox="1">
            <a:spLocks noChangeArrowheads="1"/>
          </p:cNvSpPr>
          <p:nvPr/>
        </p:nvSpPr>
        <p:spPr bwMode="auto">
          <a:xfrm>
            <a:off x="755650" y="149542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13320" name="Group 16"/>
          <p:cNvGrpSpPr>
            <a:grpSpLocks/>
          </p:cNvGrpSpPr>
          <p:nvPr/>
        </p:nvGrpSpPr>
        <p:grpSpPr bwMode="auto">
          <a:xfrm>
            <a:off x="4643438" y="1430338"/>
            <a:ext cx="431800" cy="433387"/>
            <a:chOff x="2925" y="1525"/>
            <a:chExt cx="272" cy="273"/>
          </a:xfrm>
        </p:grpSpPr>
        <p:sp>
          <p:nvSpPr>
            <p:cNvPr id="13369" name="Oval 17"/>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3370" name="Text Box 18"/>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13321" name="Group 19"/>
          <p:cNvGrpSpPr>
            <a:grpSpLocks/>
          </p:cNvGrpSpPr>
          <p:nvPr/>
        </p:nvGrpSpPr>
        <p:grpSpPr bwMode="auto">
          <a:xfrm>
            <a:off x="3132138" y="2006600"/>
            <a:ext cx="431800" cy="433388"/>
            <a:chOff x="1973" y="1888"/>
            <a:chExt cx="272" cy="273"/>
          </a:xfrm>
        </p:grpSpPr>
        <p:sp>
          <p:nvSpPr>
            <p:cNvPr id="13367" name="Oval 20"/>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3368" name="Text Box 21"/>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13322" name="Line 22"/>
          <p:cNvSpPr>
            <a:spLocks noChangeShapeType="1"/>
          </p:cNvSpPr>
          <p:nvPr/>
        </p:nvSpPr>
        <p:spPr bwMode="auto">
          <a:xfrm flipH="1">
            <a:off x="3490913" y="1717675"/>
            <a:ext cx="1152525" cy="360363"/>
          </a:xfrm>
          <a:prstGeom prst="line">
            <a:avLst/>
          </a:prstGeom>
          <a:noFill/>
          <a:ln w="12700">
            <a:solidFill>
              <a:schemeClr val="tx1"/>
            </a:solidFill>
            <a:round/>
            <a:headEnd/>
            <a:tailEnd/>
          </a:ln>
        </p:spPr>
        <p:txBody>
          <a:bodyPr/>
          <a:lstStyle/>
          <a:p>
            <a:endParaRPr lang="en-IN"/>
          </a:p>
        </p:txBody>
      </p:sp>
      <p:sp>
        <p:nvSpPr>
          <p:cNvPr id="13323" name="Line 23"/>
          <p:cNvSpPr>
            <a:spLocks noChangeShapeType="1"/>
          </p:cNvSpPr>
          <p:nvPr/>
        </p:nvSpPr>
        <p:spPr bwMode="auto">
          <a:xfrm>
            <a:off x="5075238" y="1717675"/>
            <a:ext cx="1152525" cy="360363"/>
          </a:xfrm>
          <a:prstGeom prst="line">
            <a:avLst/>
          </a:prstGeom>
          <a:noFill/>
          <a:ln w="12700">
            <a:solidFill>
              <a:schemeClr val="tx1"/>
            </a:solidFill>
            <a:round/>
            <a:headEnd/>
            <a:tailEnd/>
          </a:ln>
        </p:spPr>
        <p:txBody>
          <a:bodyPr/>
          <a:lstStyle/>
          <a:p>
            <a:endParaRPr lang="en-IN"/>
          </a:p>
        </p:txBody>
      </p:sp>
      <p:sp>
        <p:nvSpPr>
          <p:cNvPr id="13324" name="Line 24"/>
          <p:cNvSpPr>
            <a:spLocks noChangeShapeType="1"/>
          </p:cNvSpPr>
          <p:nvPr/>
        </p:nvSpPr>
        <p:spPr bwMode="auto">
          <a:xfrm flipH="1">
            <a:off x="5724525" y="2438400"/>
            <a:ext cx="576263" cy="503238"/>
          </a:xfrm>
          <a:prstGeom prst="line">
            <a:avLst/>
          </a:prstGeom>
          <a:noFill/>
          <a:ln w="12700">
            <a:solidFill>
              <a:schemeClr val="tx1"/>
            </a:solidFill>
            <a:round/>
            <a:headEnd/>
            <a:tailEnd/>
          </a:ln>
        </p:spPr>
        <p:txBody>
          <a:bodyPr/>
          <a:lstStyle/>
          <a:p>
            <a:endParaRPr lang="en-IN"/>
          </a:p>
        </p:txBody>
      </p:sp>
      <p:sp>
        <p:nvSpPr>
          <p:cNvPr id="13325" name="Line 25"/>
          <p:cNvSpPr>
            <a:spLocks noChangeShapeType="1"/>
          </p:cNvSpPr>
          <p:nvPr/>
        </p:nvSpPr>
        <p:spPr bwMode="auto">
          <a:xfrm>
            <a:off x="6446838" y="2438400"/>
            <a:ext cx="574675" cy="503238"/>
          </a:xfrm>
          <a:prstGeom prst="line">
            <a:avLst/>
          </a:prstGeom>
          <a:noFill/>
          <a:ln w="12700">
            <a:solidFill>
              <a:schemeClr val="tx1"/>
            </a:solidFill>
            <a:round/>
            <a:headEnd/>
            <a:tailEnd/>
          </a:ln>
        </p:spPr>
        <p:txBody>
          <a:bodyPr/>
          <a:lstStyle/>
          <a:p>
            <a:endParaRPr lang="en-IN"/>
          </a:p>
        </p:txBody>
      </p:sp>
      <p:sp>
        <p:nvSpPr>
          <p:cNvPr id="13326" name="Text Box 26"/>
          <p:cNvSpPr txBox="1">
            <a:spLocks noChangeArrowheads="1"/>
          </p:cNvSpPr>
          <p:nvPr/>
        </p:nvSpPr>
        <p:spPr bwMode="auto">
          <a:xfrm>
            <a:off x="755650" y="1782763"/>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82</a:t>
            </a:r>
          </a:p>
        </p:txBody>
      </p:sp>
      <p:sp>
        <p:nvSpPr>
          <p:cNvPr id="13327" name="Line 27"/>
          <p:cNvSpPr>
            <a:spLocks noChangeShapeType="1"/>
          </p:cNvSpPr>
          <p:nvPr/>
        </p:nvSpPr>
        <p:spPr bwMode="auto">
          <a:xfrm flipV="1">
            <a:off x="6659563" y="3375025"/>
            <a:ext cx="361950" cy="649288"/>
          </a:xfrm>
          <a:prstGeom prst="line">
            <a:avLst/>
          </a:prstGeom>
          <a:noFill/>
          <a:ln w="12700">
            <a:solidFill>
              <a:schemeClr val="tx1"/>
            </a:solidFill>
            <a:round/>
            <a:headEnd/>
            <a:tailEnd/>
          </a:ln>
        </p:spPr>
        <p:txBody>
          <a:bodyPr/>
          <a:lstStyle/>
          <a:p>
            <a:endParaRPr lang="en-IN"/>
          </a:p>
        </p:txBody>
      </p:sp>
      <p:sp>
        <p:nvSpPr>
          <p:cNvPr id="13328" name="Text Box 28"/>
          <p:cNvSpPr txBox="1">
            <a:spLocks noChangeArrowheads="1"/>
          </p:cNvSpPr>
          <p:nvPr/>
        </p:nvSpPr>
        <p:spPr bwMode="auto">
          <a:xfrm>
            <a:off x="755650" y="2071688"/>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87</a:t>
            </a:r>
          </a:p>
        </p:txBody>
      </p:sp>
      <p:grpSp>
        <p:nvGrpSpPr>
          <p:cNvPr id="13329" name="Group 29"/>
          <p:cNvGrpSpPr>
            <a:grpSpLocks/>
          </p:cNvGrpSpPr>
          <p:nvPr/>
        </p:nvGrpSpPr>
        <p:grpSpPr bwMode="auto">
          <a:xfrm>
            <a:off x="5940425" y="5103813"/>
            <a:ext cx="431800" cy="433387"/>
            <a:chOff x="3424" y="2478"/>
            <a:chExt cx="272" cy="273"/>
          </a:xfrm>
        </p:grpSpPr>
        <p:sp>
          <p:nvSpPr>
            <p:cNvPr id="13365" name="Oval 30"/>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3366" name="Text Box 31"/>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13330" name="Group 32"/>
          <p:cNvGrpSpPr>
            <a:grpSpLocks/>
          </p:cNvGrpSpPr>
          <p:nvPr/>
        </p:nvGrpSpPr>
        <p:grpSpPr bwMode="auto">
          <a:xfrm>
            <a:off x="2916238" y="2438400"/>
            <a:ext cx="360362" cy="576263"/>
            <a:chOff x="1746" y="1888"/>
            <a:chExt cx="227" cy="363"/>
          </a:xfrm>
        </p:grpSpPr>
        <p:sp>
          <p:nvSpPr>
            <p:cNvPr id="13363" name="Line 3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3364" name="Oval 3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331" name="Group 35"/>
          <p:cNvGrpSpPr>
            <a:grpSpLocks/>
          </p:cNvGrpSpPr>
          <p:nvPr/>
        </p:nvGrpSpPr>
        <p:grpSpPr bwMode="auto">
          <a:xfrm flipH="1">
            <a:off x="3419475" y="2438400"/>
            <a:ext cx="360363" cy="576263"/>
            <a:chOff x="1746" y="1888"/>
            <a:chExt cx="227" cy="363"/>
          </a:xfrm>
        </p:grpSpPr>
        <p:sp>
          <p:nvSpPr>
            <p:cNvPr id="13361" name="Line 3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3362" name="Oval 3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332" name="Group 38"/>
          <p:cNvGrpSpPr>
            <a:grpSpLocks/>
          </p:cNvGrpSpPr>
          <p:nvPr/>
        </p:nvGrpSpPr>
        <p:grpSpPr bwMode="auto">
          <a:xfrm>
            <a:off x="5221288" y="3375025"/>
            <a:ext cx="360362" cy="576263"/>
            <a:chOff x="1746" y="1888"/>
            <a:chExt cx="227" cy="363"/>
          </a:xfrm>
        </p:grpSpPr>
        <p:sp>
          <p:nvSpPr>
            <p:cNvPr id="13359" name="Line 39"/>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3360" name="Oval 40"/>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333" name="Group 41"/>
          <p:cNvGrpSpPr>
            <a:grpSpLocks/>
          </p:cNvGrpSpPr>
          <p:nvPr/>
        </p:nvGrpSpPr>
        <p:grpSpPr bwMode="auto">
          <a:xfrm flipH="1">
            <a:off x="5724525" y="3375025"/>
            <a:ext cx="360363" cy="576263"/>
            <a:chOff x="1746" y="1888"/>
            <a:chExt cx="227" cy="363"/>
          </a:xfrm>
        </p:grpSpPr>
        <p:sp>
          <p:nvSpPr>
            <p:cNvPr id="13357" name="Line 4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3358" name="Oval 4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334" name="Group 44"/>
          <p:cNvGrpSpPr>
            <a:grpSpLocks/>
          </p:cNvGrpSpPr>
          <p:nvPr/>
        </p:nvGrpSpPr>
        <p:grpSpPr bwMode="auto">
          <a:xfrm>
            <a:off x="5724525" y="5535613"/>
            <a:ext cx="360363" cy="576262"/>
            <a:chOff x="1746" y="1888"/>
            <a:chExt cx="227" cy="363"/>
          </a:xfrm>
        </p:grpSpPr>
        <p:sp>
          <p:nvSpPr>
            <p:cNvPr id="13355" name="Line 4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3356" name="Oval 4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335" name="Group 47"/>
          <p:cNvGrpSpPr>
            <a:grpSpLocks/>
          </p:cNvGrpSpPr>
          <p:nvPr/>
        </p:nvGrpSpPr>
        <p:grpSpPr bwMode="auto">
          <a:xfrm flipH="1">
            <a:off x="6227763" y="5535613"/>
            <a:ext cx="360362" cy="576262"/>
            <a:chOff x="1746" y="1888"/>
            <a:chExt cx="227" cy="363"/>
          </a:xfrm>
        </p:grpSpPr>
        <p:sp>
          <p:nvSpPr>
            <p:cNvPr id="13353" name="Line 4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3354" name="Oval 4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336" name="Group 50"/>
          <p:cNvGrpSpPr>
            <a:grpSpLocks/>
          </p:cNvGrpSpPr>
          <p:nvPr/>
        </p:nvGrpSpPr>
        <p:grpSpPr bwMode="auto">
          <a:xfrm flipH="1">
            <a:off x="6732588" y="4456113"/>
            <a:ext cx="360362" cy="576262"/>
            <a:chOff x="1746" y="1888"/>
            <a:chExt cx="227" cy="363"/>
          </a:xfrm>
        </p:grpSpPr>
        <p:sp>
          <p:nvSpPr>
            <p:cNvPr id="13351" name="Line 5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3352" name="Oval 5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13337" name="Line 53"/>
          <p:cNvSpPr>
            <a:spLocks noChangeShapeType="1"/>
          </p:cNvSpPr>
          <p:nvPr/>
        </p:nvSpPr>
        <p:spPr bwMode="auto">
          <a:xfrm flipV="1">
            <a:off x="6227763" y="4456113"/>
            <a:ext cx="361950" cy="649287"/>
          </a:xfrm>
          <a:prstGeom prst="line">
            <a:avLst/>
          </a:prstGeom>
          <a:noFill/>
          <a:ln w="12700">
            <a:solidFill>
              <a:schemeClr val="tx1"/>
            </a:solidFill>
            <a:round/>
            <a:headEnd/>
            <a:tailEnd/>
          </a:ln>
        </p:spPr>
        <p:txBody>
          <a:bodyPr/>
          <a:lstStyle/>
          <a:p>
            <a:endParaRPr lang="en-IN"/>
          </a:p>
        </p:txBody>
      </p:sp>
      <p:grpSp>
        <p:nvGrpSpPr>
          <p:cNvPr id="13338" name="Group 54"/>
          <p:cNvGrpSpPr>
            <a:grpSpLocks/>
          </p:cNvGrpSpPr>
          <p:nvPr/>
        </p:nvGrpSpPr>
        <p:grpSpPr bwMode="auto">
          <a:xfrm>
            <a:off x="6156325" y="2006600"/>
            <a:ext cx="431800" cy="433388"/>
            <a:chOff x="3424" y="2478"/>
            <a:chExt cx="272" cy="273"/>
          </a:xfrm>
        </p:grpSpPr>
        <p:sp>
          <p:nvSpPr>
            <p:cNvPr id="13349" name="Oval 55"/>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3350" name="Text Box 56"/>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17" name="Group 57"/>
          <p:cNvGrpSpPr>
            <a:grpSpLocks/>
          </p:cNvGrpSpPr>
          <p:nvPr/>
        </p:nvGrpSpPr>
        <p:grpSpPr bwMode="auto">
          <a:xfrm>
            <a:off x="6443663" y="4022725"/>
            <a:ext cx="431800" cy="433388"/>
            <a:chOff x="2925" y="1525"/>
            <a:chExt cx="272" cy="273"/>
          </a:xfrm>
        </p:grpSpPr>
        <p:sp>
          <p:nvSpPr>
            <p:cNvPr id="13347" name="Oval 58"/>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3348" name="Text Box 59"/>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18" name="Group 60"/>
          <p:cNvGrpSpPr>
            <a:grpSpLocks/>
          </p:cNvGrpSpPr>
          <p:nvPr/>
        </p:nvGrpSpPr>
        <p:grpSpPr bwMode="auto">
          <a:xfrm>
            <a:off x="6877050" y="2943225"/>
            <a:ext cx="431800" cy="433388"/>
            <a:chOff x="3424" y="2478"/>
            <a:chExt cx="272" cy="273"/>
          </a:xfrm>
        </p:grpSpPr>
        <p:sp>
          <p:nvSpPr>
            <p:cNvPr id="13345" name="Oval 61"/>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3346" name="Text Box 62"/>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sp>
        <p:nvSpPr>
          <p:cNvPr id="176191" name="Text Box 63"/>
          <p:cNvSpPr txBox="1">
            <a:spLocks noChangeArrowheads="1"/>
          </p:cNvSpPr>
          <p:nvPr/>
        </p:nvSpPr>
        <p:spPr bwMode="auto">
          <a:xfrm>
            <a:off x="1979613" y="3519488"/>
            <a:ext cx="3097212" cy="366712"/>
          </a:xfrm>
          <a:prstGeom prst="rect">
            <a:avLst/>
          </a:prstGeom>
          <a:solidFill>
            <a:schemeClr val="accent1"/>
          </a:solidFill>
          <a:ln w="9525">
            <a:noFill/>
            <a:miter lim="800000"/>
            <a:headEnd/>
            <a:tailEnd/>
          </a:ln>
        </p:spPr>
        <p:txBody>
          <a:bodyPr>
            <a:spAutoFit/>
          </a:bodyPr>
          <a:lstStyle/>
          <a:p>
            <a:pPr eaLnBrk="0" hangingPunct="0">
              <a:spcBef>
                <a:spcPct val="50000"/>
              </a:spcBef>
            </a:pPr>
            <a:r>
              <a:rPr lang="en-US" b="1">
                <a:latin typeface="Courier New" pitchFamily="49" charset="0"/>
              </a:rPr>
              <a:t>change nodes’ colors</a:t>
            </a:r>
          </a:p>
        </p:txBody>
      </p:sp>
      <p:sp>
        <p:nvSpPr>
          <p:cNvPr id="176192" name="AutoShape 64"/>
          <p:cNvSpPr>
            <a:spLocks noChangeArrowheads="1"/>
          </p:cNvSpPr>
          <p:nvPr/>
        </p:nvSpPr>
        <p:spPr bwMode="auto">
          <a:xfrm>
            <a:off x="6705600" y="3400425"/>
            <a:ext cx="762000" cy="6858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alpha val="74901"/>
            </a:schemeClr>
          </a:solidFill>
          <a:ln w="9525">
            <a:solidFill>
              <a:schemeClr val="tx1"/>
            </a:solidFill>
            <a:miter lim="800000"/>
            <a:headEnd/>
            <a:tailEnd/>
          </a:ln>
        </p:spPr>
        <p:txBody>
          <a:bodyPr wrap="none" anchor="ctr"/>
          <a:lstStyle/>
          <a:p>
            <a:endParaRPr lang="en-IN"/>
          </a:p>
        </p:txBody>
      </p:sp>
      <p:pic>
        <p:nvPicPr>
          <p:cNvPr id="13343" name="Picture 64"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13344" name="TextBox 65"/>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6191"/>
                                        </p:tgtEl>
                                        <p:attrNameLst>
                                          <p:attrName>style.visibility</p:attrName>
                                        </p:attrNameLst>
                                      </p:cBhvr>
                                      <p:to>
                                        <p:strVal val="visible"/>
                                      </p:to>
                                    </p:set>
                                    <p:animEffect transition="in" filter="wipe(left)">
                                      <p:cBhvr>
                                        <p:cTn id="7" dur="1000"/>
                                        <p:tgtEl>
                                          <p:spTgt spid="17619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2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20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76192"/>
                                        </p:tgtEl>
                                        <p:attrNameLst>
                                          <p:attrName>style.visibility</p:attrName>
                                        </p:attrNameLst>
                                      </p:cBhvr>
                                      <p:to>
                                        <p:strVal val="visible"/>
                                      </p:to>
                                    </p:set>
                                    <p:animEffect transition="in" filter="wheel(4)">
                                      <p:cBhvr>
                                        <p:cTn id="22" dur="2000"/>
                                        <p:tgtEl>
                                          <p:spTgt spid="176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91" grpId="0" animBg="1"/>
      <p:bldP spid="17619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2"/>
          <p:cNvGrpSpPr>
            <a:grpSpLocks/>
          </p:cNvGrpSpPr>
          <p:nvPr/>
        </p:nvGrpSpPr>
        <p:grpSpPr bwMode="auto">
          <a:xfrm>
            <a:off x="6877050" y="3429000"/>
            <a:ext cx="431800" cy="433388"/>
            <a:chOff x="2925" y="1525"/>
            <a:chExt cx="272" cy="273"/>
          </a:xfrm>
        </p:grpSpPr>
        <p:sp>
          <p:nvSpPr>
            <p:cNvPr id="14393"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4394"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14339" name="Group 5"/>
          <p:cNvGrpSpPr>
            <a:grpSpLocks/>
          </p:cNvGrpSpPr>
          <p:nvPr/>
        </p:nvGrpSpPr>
        <p:grpSpPr bwMode="auto">
          <a:xfrm>
            <a:off x="7380288" y="4508500"/>
            <a:ext cx="431800" cy="433388"/>
            <a:chOff x="3424" y="2478"/>
            <a:chExt cx="272" cy="273"/>
          </a:xfrm>
        </p:grpSpPr>
        <p:sp>
          <p:nvSpPr>
            <p:cNvPr id="14391" name="Oval 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4392" name="Text Box 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14340" name="Group 8"/>
          <p:cNvGrpSpPr>
            <a:grpSpLocks/>
          </p:cNvGrpSpPr>
          <p:nvPr/>
        </p:nvGrpSpPr>
        <p:grpSpPr bwMode="auto">
          <a:xfrm>
            <a:off x="5435600" y="3429000"/>
            <a:ext cx="431800" cy="433388"/>
            <a:chOff x="2925" y="1525"/>
            <a:chExt cx="272" cy="273"/>
          </a:xfrm>
        </p:grpSpPr>
        <p:sp>
          <p:nvSpPr>
            <p:cNvPr id="14389" name="Oval 9"/>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4390" name="Text Box 10"/>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14341" name="Rectangle 11"/>
          <p:cNvSpPr>
            <a:spLocks noGrp="1" noChangeArrowheads="1"/>
          </p:cNvSpPr>
          <p:nvPr>
            <p:ph type="title"/>
          </p:nvPr>
        </p:nvSpPr>
        <p:spPr/>
        <p:txBody>
          <a:bodyPr/>
          <a:lstStyle/>
          <a:p>
            <a:pPr eaLnBrk="1" hangingPunct="1"/>
            <a:r>
              <a:rPr lang="en-US" smtClean="0"/>
              <a:t>Insertion Example</a:t>
            </a:r>
          </a:p>
        </p:txBody>
      </p:sp>
      <p:sp>
        <p:nvSpPr>
          <p:cNvPr id="14342" name="Text Box 12"/>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14343" name="Group 13"/>
          <p:cNvGrpSpPr>
            <a:grpSpLocks/>
          </p:cNvGrpSpPr>
          <p:nvPr/>
        </p:nvGrpSpPr>
        <p:grpSpPr bwMode="auto">
          <a:xfrm>
            <a:off x="4643438" y="1916113"/>
            <a:ext cx="431800" cy="433387"/>
            <a:chOff x="2925" y="1525"/>
            <a:chExt cx="272" cy="273"/>
          </a:xfrm>
        </p:grpSpPr>
        <p:sp>
          <p:nvSpPr>
            <p:cNvPr id="14387" name="Oval 14"/>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4388" name="Text Box 15"/>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14344" name="Group 16"/>
          <p:cNvGrpSpPr>
            <a:grpSpLocks/>
          </p:cNvGrpSpPr>
          <p:nvPr/>
        </p:nvGrpSpPr>
        <p:grpSpPr bwMode="auto">
          <a:xfrm>
            <a:off x="3132138" y="2492375"/>
            <a:ext cx="431800" cy="433388"/>
            <a:chOff x="1973" y="1888"/>
            <a:chExt cx="272" cy="273"/>
          </a:xfrm>
        </p:grpSpPr>
        <p:sp>
          <p:nvSpPr>
            <p:cNvPr id="14385" name="Oval 17"/>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4386" name="Text Box 18"/>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14345" name="Line 19"/>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14346" name="Line 20"/>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14347" name="Line 21"/>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14348" name="Line 22"/>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14349" name="Text Box 23"/>
          <p:cNvSpPr txBox="1">
            <a:spLocks noChangeArrowheads="1"/>
          </p:cNvSpPr>
          <p:nvPr/>
        </p:nvSpPr>
        <p:spPr bwMode="auto">
          <a:xfrm>
            <a:off x="755650" y="1916113"/>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82</a:t>
            </a:r>
          </a:p>
        </p:txBody>
      </p:sp>
      <p:sp>
        <p:nvSpPr>
          <p:cNvPr id="14350" name="Line 24"/>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sp>
        <p:nvSpPr>
          <p:cNvPr id="14351" name="Text Box 25"/>
          <p:cNvSpPr txBox="1">
            <a:spLocks noChangeArrowheads="1"/>
          </p:cNvSpPr>
          <p:nvPr/>
        </p:nvSpPr>
        <p:spPr bwMode="auto">
          <a:xfrm>
            <a:off x="755650" y="2205038"/>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87</a:t>
            </a:r>
          </a:p>
        </p:txBody>
      </p:sp>
      <p:grpSp>
        <p:nvGrpSpPr>
          <p:cNvPr id="14352" name="Group 26"/>
          <p:cNvGrpSpPr>
            <a:grpSpLocks/>
          </p:cNvGrpSpPr>
          <p:nvPr/>
        </p:nvGrpSpPr>
        <p:grpSpPr bwMode="auto">
          <a:xfrm>
            <a:off x="6372225" y="4508500"/>
            <a:ext cx="431800" cy="433388"/>
            <a:chOff x="3424" y="2478"/>
            <a:chExt cx="272" cy="273"/>
          </a:xfrm>
        </p:grpSpPr>
        <p:sp>
          <p:nvSpPr>
            <p:cNvPr id="14383" name="Oval 27"/>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4384" name="Text Box 28"/>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14353" name="Group 29"/>
          <p:cNvGrpSpPr>
            <a:grpSpLocks/>
          </p:cNvGrpSpPr>
          <p:nvPr/>
        </p:nvGrpSpPr>
        <p:grpSpPr bwMode="auto">
          <a:xfrm>
            <a:off x="2916238" y="2924175"/>
            <a:ext cx="360362" cy="576263"/>
            <a:chOff x="1746" y="1888"/>
            <a:chExt cx="227" cy="363"/>
          </a:xfrm>
        </p:grpSpPr>
        <p:sp>
          <p:nvSpPr>
            <p:cNvPr id="14381" name="Line 3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4382" name="Oval 3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4354" name="Group 32"/>
          <p:cNvGrpSpPr>
            <a:grpSpLocks/>
          </p:cNvGrpSpPr>
          <p:nvPr/>
        </p:nvGrpSpPr>
        <p:grpSpPr bwMode="auto">
          <a:xfrm flipH="1">
            <a:off x="3419475" y="2924175"/>
            <a:ext cx="360363" cy="576263"/>
            <a:chOff x="1746" y="1888"/>
            <a:chExt cx="227" cy="363"/>
          </a:xfrm>
        </p:grpSpPr>
        <p:sp>
          <p:nvSpPr>
            <p:cNvPr id="14379" name="Line 3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4380" name="Oval 3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4355" name="Group 35"/>
          <p:cNvGrpSpPr>
            <a:grpSpLocks/>
          </p:cNvGrpSpPr>
          <p:nvPr/>
        </p:nvGrpSpPr>
        <p:grpSpPr bwMode="auto">
          <a:xfrm>
            <a:off x="5221288" y="3860800"/>
            <a:ext cx="360362" cy="576263"/>
            <a:chOff x="1746" y="1888"/>
            <a:chExt cx="227" cy="363"/>
          </a:xfrm>
        </p:grpSpPr>
        <p:sp>
          <p:nvSpPr>
            <p:cNvPr id="14377" name="Line 3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4378" name="Oval 3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4356" name="Group 38"/>
          <p:cNvGrpSpPr>
            <a:grpSpLocks/>
          </p:cNvGrpSpPr>
          <p:nvPr/>
        </p:nvGrpSpPr>
        <p:grpSpPr bwMode="auto">
          <a:xfrm flipH="1">
            <a:off x="5724525" y="3860800"/>
            <a:ext cx="360363" cy="576263"/>
            <a:chOff x="1746" y="1888"/>
            <a:chExt cx="227" cy="363"/>
          </a:xfrm>
        </p:grpSpPr>
        <p:sp>
          <p:nvSpPr>
            <p:cNvPr id="14375" name="Line 39"/>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4376" name="Oval 40"/>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4357" name="Group 41"/>
          <p:cNvGrpSpPr>
            <a:grpSpLocks/>
          </p:cNvGrpSpPr>
          <p:nvPr/>
        </p:nvGrpSpPr>
        <p:grpSpPr bwMode="auto">
          <a:xfrm>
            <a:off x="6156325" y="4940300"/>
            <a:ext cx="360363" cy="576263"/>
            <a:chOff x="1746" y="1888"/>
            <a:chExt cx="227" cy="363"/>
          </a:xfrm>
        </p:grpSpPr>
        <p:sp>
          <p:nvSpPr>
            <p:cNvPr id="14373" name="Line 4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4374" name="Oval 4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4358" name="Group 44"/>
          <p:cNvGrpSpPr>
            <a:grpSpLocks/>
          </p:cNvGrpSpPr>
          <p:nvPr/>
        </p:nvGrpSpPr>
        <p:grpSpPr bwMode="auto">
          <a:xfrm flipH="1">
            <a:off x="6659563" y="4940300"/>
            <a:ext cx="360362" cy="576263"/>
            <a:chOff x="1746" y="1888"/>
            <a:chExt cx="227" cy="363"/>
          </a:xfrm>
        </p:grpSpPr>
        <p:sp>
          <p:nvSpPr>
            <p:cNvPr id="14371" name="Line 4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4372" name="Oval 4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4359" name="Group 47"/>
          <p:cNvGrpSpPr>
            <a:grpSpLocks/>
          </p:cNvGrpSpPr>
          <p:nvPr/>
        </p:nvGrpSpPr>
        <p:grpSpPr bwMode="auto">
          <a:xfrm>
            <a:off x="6156325" y="2492375"/>
            <a:ext cx="431800" cy="433388"/>
            <a:chOff x="3424" y="2478"/>
            <a:chExt cx="272" cy="273"/>
          </a:xfrm>
        </p:grpSpPr>
        <p:sp>
          <p:nvSpPr>
            <p:cNvPr id="14369" name="Oval 48"/>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4370" name="Text Box 49"/>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sp>
        <p:nvSpPr>
          <p:cNvPr id="14360" name="Line 50"/>
          <p:cNvSpPr>
            <a:spLocks noChangeShapeType="1"/>
          </p:cNvSpPr>
          <p:nvPr/>
        </p:nvSpPr>
        <p:spPr bwMode="auto">
          <a:xfrm flipH="1" flipV="1">
            <a:off x="7164388" y="3860800"/>
            <a:ext cx="360362" cy="649288"/>
          </a:xfrm>
          <a:prstGeom prst="line">
            <a:avLst/>
          </a:prstGeom>
          <a:noFill/>
          <a:ln w="12700">
            <a:solidFill>
              <a:schemeClr val="tx1"/>
            </a:solidFill>
            <a:round/>
            <a:headEnd/>
            <a:tailEnd/>
          </a:ln>
        </p:spPr>
        <p:txBody>
          <a:bodyPr/>
          <a:lstStyle/>
          <a:p>
            <a:endParaRPr lang="en-IN"/>
          </a:p>
        </p:txBody>
      </p:sp>
      <p:grpSp>
        <p:nvGrpSpPr>
          <p:cNvPr id="14361" name="Group 51"/>
          <p:cNvGrpSpPr>
            <a:grpSpLocks/>
          </p:cNvGrpSpPr>
          <p:nvPr/>
        </p:nvGrpSpPr>
        <p:grpSpPr bwMode="auto">
          <a:xfrm>
            <a:off x="7164388" y="4941888"/>
            <a:ext cx="360362" cy="576262"/>
            <a:chOff x="1746" y="1888"/>
            <a:chExt cx="227" cy="363"/>
          </a:xfrm>
        </p:grpSpPr>
        <p:sp>
          <p:nvSpPr>
            <p:cNvPr id="14367" name="Line 5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4368" name="Oval 5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4362" name="Group 54"/>
          <p:cNvGrpSpPr>
            <a:grpSpLocks/>
          </p:cNvGrpSpPr>
          <p:nvPr/>
        </p:nvGrpSpPr>
        <p:grpSpPr bwMode="auto">
          <a:xfrm flipH="1">
            <a:off x="7667625" y="4941888"/>
            <a:ext cx="360363" cy="576262"/>
            <a:chOff x="1746" y="1888"/>
            <a:chExt cx="227" cy="363"/>
          </a:xfrm>
        </p:grpSpPr>
        <p:sp>
          <p:nvSpPr>
            <p:cNvPr id="14365" name="Line 5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4366" name="Oval 5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14363" name="Picture 56"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14364" name="TextBox 57"/>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Left Rotation: </a:t>
            </a:r>
            <a:br>
              <a:rPr lang="en-US" smtClean="0"/>
            </a:br>
            <a:r>
              <a:rPr lang="en-US" smtClean="0"/>
              <a:t>Modified algorithm</a:t>
            </a:r>
          </a:p>
        </p:txBody>
      </p:sp>
      <p:sp>
        <p:nvSpPr>
          <p:cNvPr id="15363" name="Rectangle 3"/>
          <p:cNvSpPr>
            <a:spLocks noGrp="1" noChangeArrowheads="1"/>
          </p:cNvSpPr>
          <p:nvPr>
            <p:ph type="body" idx="1"/>
          </p:nvPr>
        </p:nvSpPr>
        <p:spPr>
          <a:xfrm>
            <a:off x="457200" y="1447800"/>
            <a:ext cx="8229600" cy="5138738"/>
          </a:xfrm>
        </p:spPr>
        <p:txBody>
          <a:bodyPr/>
          <a:lstStyle/>
          <a:p>
            <a:pPr eaLnBrk="1" hangingPunct="1">
              <a:lnSpc>
                <a:spcPct val="80000"/>
              </a:lnSpc>
              <a:buFont typeface="Wingdings" pitchFamily="2" charset="2"/>
              <a:buNone/>
            </a:pPr>
            <a:r>
              <a:rPr lang="en-US" sz="1300" smtClean="0">
                <a:solidFill>
                  <a:srgbClr val="000000"/>
                </a:solidFill>
                <a:latin typeface="Courier New" pitchFamily="49" charset="0"/>
              </a:rPr>
              <a:t>TreeNode&lt;T&gt; leftRotate(TreeNode&lt;T&gt; root,TreeNode&lt;T&gt; x)</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39A826"/>
                </a:solidFill>
                <a:latin typeface="Courier New" pitchFamily="49" charset="0"/>
              </a:rPr>
              <a:t>//returns a new root; Pre: right child of x is a proper node (with value)</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TreeNode&lt;T&gt; z = x.getRight();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x.setRight(z.getLeft());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smtClean="0">
                <a:solidFill>
                  <a:srgbClr val="39A826"/>
                </a:solidFill>
                <a:latin typeface="Courier New" pitchFamily="49" charset="0"/>
              </a:rPr>
              <a:t>// Set parent reference</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if</a:t>
            </a:r>
            <a:r>
              <a:rPr lang="en-US" sz="1300" smtClean="0">
                <a:solidFill>
                  <a:srgbClr val="000000"/>
                </a:solidFill>
                <a:latin typeface="Courier New" pitchFamily="49" charset="0"/>
              </a:rPr>
              <a:t> (z.getLeft() != </a:t>
            </a:r>
            <a:r>
              <a:rPr lang="en-US" sz="1300" b="1" smtClean="0">
                <a:solidFill>
                  <a:srgbClr val="7F0055"/>
                </a:solidFill>
                <a:latin typeface="Courier New" pitchFamily="49" charset="0"/>
              </a:rPr>
              <a:t>null</a:t>
            </a:r>
            <a:r>
              <a:rPr lang="en-US" sz="1300" smtClean="0">
                <a:solidFill>
                  <a:srgbClr val="000000"/>
                </a:solidFill>
                <a:latin typeface="Courier New" pitchFamily="49" charset="0"/>
              </a:rPr>
              <a: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z.getLeft().setParent(x);</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z.setLeft(x); </a:t>
            </a:r>
            <a:r>
              <a:rPr lang="en-US" sz="1300" smtClean="0">
                <a:solidFill>
                  <a:srgbClr val="39A826"/>
                </a:solidFill>
                <a:latin typeface="Courier New" pitchFamily="49" charset="0"/>
              </a:rPr>
              <a:t>//move x down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z.setParent(x.getParent());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smtClean="0">
                <a:solidFill>
                  <a:srgbClr val="39A826"/>
                </a:solidFill>
                <a:latin typeface="Courier New" pitchFamily="49" charset="0"/>
              </a:rPr>
              <a:t>// Set parent reference of x</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if</a:t>
            </a:r>
            <a:r>
              <a:rPr lang="en-US" sz="1300" smtClean="0">
                <a:solidFill>
                  <a:srgbClr val="000000"/>
                </a:solidFill>
                <a:latin typeface="Courier New" pitchFamily="49" charset="0"/>
              </a:rPr>
              <a:t> (x.getParent() != </a:t>
            </a:r>
            <a:r>
              <a:rPr lang="en-US" sz="1300" b="1" smtClean="0">
                <a:solidFill>
                  <a:srgbClr val="7F0055"/>
                </a:solidFill>
                <a:latin typeface="Courier New" pitchFamily="49" charset="0"/>
              </a:rPr>
              <a:t>null</a:t>
            </a:r>
            <a:r>
              <a:rPr lang="en-US" sz="1300" smtClean="0">
                <a:solidFill>
                  <a:srgbClr val="000000"/>
                </a:solidFill>
                <a:latin typeface="Courier New" pitchFamily="49" charset="0"/>
              </a:rPr>
              <a:t>) </a:t>
            </a:r>
            <a:r>
              <a:rPr lang="en-US" sz="1300" smtClean="0">
                <a:solidFill>
                  <a:srgbClr val="39A826"/>
                </a:solidFill>
                <a:latin typeface="Courier New" pitchFamily="49" charset="0"/>
              </a:rPr>
              <a:t>//x is not the root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if</a:t>
            </a:r>
            <a:r>
              <a:rPr lang="en-US" sz="1300" smtClean="0">
                <a:solidFill>
                  <a:srgbClr val="000000"/>
                </a:solidFill>
                <a:latin typeface="Courier New" pitchFamily="49" charset="0"/>
              </a:rPr>
              <a:t> (x == x.getParent().getLeft()) </a:t>
            </a:r>
            <a:r>
              <a:rPr lang="en-US" sz="1300" smtClean="0">
                <a:solidFill>
                  <a:srgbClr val="39A826"/>
                </a:solidFill>
                <a:latin typeface="Courier New" pitchFamily="49" charset="0"/>
              </a:rPr>
              <a:t>//left child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x.getParent().setLeft(z);</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else</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x.getParent().setRight(z);</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else</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root=z;</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x.setParent(z);</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return</a:t>
            </a:r>
            <a:r>
              <a:rPr lang="en-US" sz="1300" smtClean="0">
                <a:solidFill>
                  <a:srgbClr val="000000"/>
                </a:solidFill>
                <a:latin typeface="Courier New" pitchFamily="49" charset="0"/>
              </a:rPr>
              <a:t> root;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a:t>
            </a:r>
          </a:p>
        </p:txBody>
      </p:sp>
      <p:pic>
        <p:nvPicPr>
          <p:cNvPr id="15364" name="Picture 3"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15365" name="TextBox 4"/>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RB Tree: Insertion Algorithm</a:t>
            </a:r>
          </a:p>
        </p:txBody>
      </p:sp>
      <p:sp>
        <p:nvSpPr>
          <p:cNvPr id="16387" name="Rectangle 3"/>
          <p:cNvSpPr>
            <a:spLocks noGrp="1" noChangeArrowheads="1"/>
          </p:cNvSpPr>
          <p:nvPr>
            <p:ph type="body" idx="1"/>
          </p:nvPr>
        </p:nvSpPr>
        <p:spPr>
          <a:xfrm>
            <a:off x="457200" y="1447800"/>
            <a:ext cx="8229600" cy="5181600"/>
          </a:xfrm>
        </p:spPr>
        <p:txBody>
          <a:bodyPr/>
          <a:lstStyle/>
          <a:p>
            <a:pPr eaLnBrk="1" hangingPunct="1">
              <a:lnSpc>
                <a:spcPct val="80000"/>
              </a:lnSpc>
              <a:buFont typeface="Wingdings" pitchFamily="2" charset="2"/>
              <a:buNone/>
            </a:pPr>
            <a:r>
              <a:rPr lang="en-US" sz="1400" smtClean="0">
                <a:solidFill>
                  <a:srgbClr val="000000"/>
                </a:solidFill>
                <a:latin typeface="Courier New" pitchFamily="49" charset="0"/>
              </a:rPr>
              <a:t>TreeNode&lt;T&gt; rbInsert(TreeNode&lt;T&gt; root,TreeNode&lt;T&gt; x)</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39A826"/>
                </a:solidFill>
                <a:latin typeface="Courier New" pitchFamily="49" charset="0"/>
              </a:rPr>
              <a:t>// returns a new root</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root=bstInsert(root,x); </a:t>
            </a:r>
            <a:r>
              <a:rPr lang="en-US" sz="1400" smtClean="0">
                <a:solidFill>
                  <a:srgbClr val="39A826"/>
                </a:solidFill>
                <a:latin typeface="Courier New" pitchFamily="49" charset="0"/>
              </a:rPr>
              <a:t>// a modification of BST insertItem</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x.setColor(red);</a:t>
            </a:r>
            <a:endParaRPr lang="en-US" sz="1400" smtClean="0">
              <a:latin typeface="Courier New" pitchFamily="49" charset="0"/>
            </a:endParaRPr>
          </a:p>
          <a:p>
            <a:pPr eaLnBrk="1" hangingPunct="1">
              <a:lnSpc>
                <a:spcPct val="80000"/>
              </a:lnSpc>
              <a:buFont typeface="Wingdings" pitchFamily="2" charset="2"/>
              <a:buNone/>
            </a:pPr>
            <a:r>
              <a:rPr lang="en-US" sz="1400" b="1" smtClean="0">
                <a:solidFill>
                  <a:srgbClr val="7F0055"/>
                </a:solidFill>
                <a:latin typeface="Courier New" pitchFamily="49" charset="0"/>
              </a:rPr>
              <a:t>  while</a:t>
            </a:r>
            <a:r>
              <a:rPr lang="en-US" sz="1400" smtClean="0">
                <a:solidFill>
                  <a:srgbClr val="000000"/>
                </a:solidFill>
                <a:latin typeface="Courier New" pitchFamily="49" charset="0"/>
              </a:rPr>
              <a:t> (x != root and x.getParent().getColor() == red) {</a:t>
            </a:r>
            <a:endParaRPr lang="en-US" sz="1400" smtClean="0">
              <a:latin typeface="Courier New" pitchFamily="49" charset="0"/>
            </a:endParaRPr>
          </a:p>
          <a:p>
            <a:pPr eaLnBrk="1" hangingPunct="1">
              <a:lnSpc>
                <a:spcPct val="80000"/>
              </a:lnSpc>
              <a:buFont typeface="Wingdings" pitchFamily="2" charset="2"/>
              <a:buNone/>
            </a:pPr>
            <a:r>
              <a:rPr lang="en-US" sz="1400" b="1" smtClean="0">
                <a:solidFill>
                  <a:srgbClr val="7F0055"/>
                </a:solidFill>
                <a:latin typeface="Courier New" pitchFamily="49" charset="0"/>
              </a:rPr>
              <a:t>    if</a:t>
            </a:r>
            <a:r>
              <a:rPr lang="en-US" sz="1400" smtClean="0">
                <a:solidFill>
                  <a:srgbClr val="000000"/>
                </a:solidFill>
                <a:latin typeface="Courier New" pitchFamily="49" charset="0"/>
              </a:rPr>
              <a:t> (x.getParent() == x.getParent().getParent().getLeft()) { </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39A826"/>
                </a:solidFill>
                <a:latin typeface="Courier New" pitchFamily="49" charset="0"/>
              </a:rPr>
              <a:t>      //parent is left child</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y = x.getParent().getParent().getRight() </a:t>
            </a:r>
            <a:r>
              <a:rPr lang="en-US" sz="1400" smtClean="0">
                <a:solidFill>
                  <a:srgbClr val="39A826"/>
                </a:solidFill>
                <a:latin typeface="Courier New" pitchFamily="49" charset="0"/>
              </a:rPr>
              <a:t>//uncle of x</a:t>
            </a:r>
            <a:endParaRPr lang="en-US" sz="1400" smtClean="0">
              <a:latin typeface="Courier New" pitchFamily="49" charset="0"/>
            </a:endParaRPr>
          </a:p>
          <a:p>
            <a:pPr eaLnBrk="1" hangingPunct="1">
              <a:lnSpc>
                <a:spcPct val="80000"/>
              </a:lnSpc>
              <a:buFont typeface="Wingdings" pitchFamily="2" charset="2"/>
              <a:buNone/>
            </a:pPr>
            <a:r>
              <a:rPr lang="en-US" sz="1400" b="1" smtClean="0">
                <a:solidFill>
                  <a:srgbClr val="7F0055"/>
                </a:solidFill>
                <a:latin typeface="Courier New" pitchFamily="49" charset="0"/>
              </a:rPr>
              <a:t>      if</a:t>
            </a:r>
            <a:r>
              <a:rPr lang="en-US" sz="1400" smtClean="0">
                <a:solidFill>
                  <a:srgbClr val="000000"/>
                </a:solidFill>
                <a:latin typeface="Courier New" pitchFamily="49" charset="0"/>
              </a:rPr>
              <a:t> (y.getColor() == red) {</a:t>
            </a:r>
            <a:r>
              <a:rPr lang="en-US" sz="1400" smtClean="0">
                <a:solidFill>
                  <a:srgbClr val="39A826"/>
                </a:solidFill>
                <a:latin typeface="Courier New" pitchFamily="49" charset="0"/>
              </a:rPr>
              <a:t>// uncle is red</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x.getParent().setColor(black);</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y.setColor(black);</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x.getParent().getParent().setColor(red);</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x = x.getParent().getParent();</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 </a:t>
            </a:r>
            <a:r>
              <a:rPr lang="en-US" sz="1400" b="1" smtClean="0">
                <a:solidFill>
                  <a:srgbClr val="7F0055"/>
                </a:solidFill>
                <a:latin typeface="Courier New" pitchFamily="49" charset="0"/>
              </a:rPr>
              <a:t>else</a:t>
            </a:r>
            <a:r>
              <a:rPr lang="en-US" sz="1400" smtClean="0">
                <a:solidFill>
                  <a:srgbClr val="000000"/>
                </a:solidFill>
                <a:latin typeface="Courier New" pitchFamily="49" charset="0"/>
              </a:rPr>
              <a:t> { </a:t>
            </a:r>
            <a:r>
              <a:rPr lang="en-US" sz="1400" smtClean="0">
                <a:solidFill>
                  <a:srgbClr val="39A826"/>
                </a:solidFill>
                <a:latin typeface="Courier New" pitchFamily="49" charset="0"/>
              </a:rPr>
              <a:t>// uncle is black</a:t>
            </a:r>
          </a:p>
          <a:p>
            <a:pPr eaLnBrk="1" hangingPunct="1">
              <a:lnSpc>
                <a:spcPct val="80000"/>
              </a:lnSpc>
              <a:buFont typeface="Wingdings" pitchFamily="2" charset="2"/>
              <a:buNone/>
            </a:pPr>
            <a:r>
              <a:rPr lang="en-US" sz="1400" smtClean="0">
                <a:solidFill>
                  <a:srgbClr val="39A826"/>
                </a:solidFill>
                <a:latin typeface="Courier New" pitchFamily="49" charset="0"/>
              </a:rPr>
              <a:t>        // ................</a:t>
            </a:r>
          </a:p>
          <a:p>
            <a:pPr eaLnBrk="1" hangingPunct="1">
              <a:lnSpc>
                <a:spcPct val="80000"/>
              </a:lnSpc>
              <a:buFont typeface="Wingdings" pitchFamily="2" charset="2"/>
              <a:buNone/>
            </a:pPr>
            <a:r>
              <a:rPr lang="en-US" sz="1400" smtClean="0">
                <a:solidFill>
                  <a:srgbClr val="000000"/>
                </a:solidFill>
                <a:latin typeface="Courier New" pitchFamily="49" charset="0"/>
              </a:rPr>
              <a:t>      }</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 </a:t>
            </a:r>
            <a:r>
              <a:rPr lang="en-US" sz="1400" b="1" smtClean="0">
                <a:solidFill>
                  <a:srgbClr val="7F0055"/>
                </a:solidFill>
                <a:latin typeface="Courier New" pitchFamily="49" charset="0"/>
              </a:rPr>
              <a:t>else</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39A826"/>
                </a:solidFill>
                <a:latin typeface="Courier New" pitchFamily="49" charset="0"/>
              </a:rPr>
              <a:t>      // ... symmetric to if</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 </a:t>
            </a:r>
            <a:r>
              <a:rPr lang="en-US" sz="1400" smtClean="0">
                <a:solidFill>
                  <a:srgbClr val="39A826"/>
                </a:solidFill>
                <a:latin typeface="Courier New" pitchFamily="49" charset="0"/>
              </a:rPr>
              <a:t>// end while</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  root.setColor(black);</a:t>
            </a:r>
            <a:endParaRPr lang="en-US" sz="1400" smtClean="0">
              <a:latin typeface="Courier New" pitchFamily="49" charset="0"/>
            </a:endParaRPr>
          </a:p>
          <a:p>
            <a:pPr eaLnBrk="1" hangingPunct="1">
              <a:lnSpc>
                <a:spcPct val="80000"/>
              </a:lnSpc>
              <a:buFont typeface="Wingdings" pitchFamily="2" charset="2"/>
              <a:buNone/>
            </a:pPr>
            <a:r>
              <a:rPr lang="en-US" sz="1400" b="1" smtClean="0">
                <a:solidFill>
                  <a:srgbClr val="7F0055"/>
                </a:solidFill>
                <a:latin typeface="Courier New" pitchFamily="49" charset="0"/>
              </a:rPr>
              <a:t>  return</a:t>
            </a:r>
            <a:r>
              <a:rPr lang="en-US" sz="1400" smtClean="0">
                <a:solidFill>
                  <a:srgbClr val="000000"/>
                </a:solidFill>
                <a:latin typeface="Courier New" pitchFamily="49" charset="0"/>
              </a:rPr>
              <a:t> root;</a:t>
            </a:r>
            <a:endParaRPr lang="en-US" sz="1400" smtClean="0">
              <a:latin typeface="Courier New" pitchFamily="49" charset="0"/>
            </a:endParaRPr>
          </a:p>
          <a:p>
            <a:pPr eaLnBrk="1" hangingPunct="1">
              <a:lnSpc>
                <a:spcPct val="80000"/>
              </a:lnSpc>
              <a:buFont typeface="Wingdings" pitchFamily="2" charset="2"/>
              <a:buNone/>
            </a:pPr>
            <a:r>
              <a:rPr lang="en-US" sz="1400" smtClean="0">
                <a:solidFill>
                  <a:srgbClr val="000000"/>
                </a:solidFill>
                <a:latin typeface="Courier New" pitchFamily="49" charset="0"/>
              </a:rPr>
              <a:t>}</a:t>
            </a:r>
          </a:p>
        </p:txBody>
      </p:sp>
      <p:pic>
        <p:nvPicPr>
          <p:cNvPr id="16388" name="Picture 4" descr="RB09"/>
          <p:cNvPicPr>
            <a:picLocks noChangeAspect="1" noChangeArrowheads="1"/>
          </p:cNvPicPr>
          <p:nvPr/>
        </p:nvPicPr>
        <p:blipFill>
          <a:blip r:embed="rId3" cstate="print"/>
          <a:srcRect/>
          <a:stretch>
            <a:fillRect/>
          </a:stretch>
        </p:blipFill>
        <p:spPr bwMode="auto">
          <a:xfrm>
            <a:off x="5181600" y="4454525"/>
            <a:ext cx="3665538" cy="1717675"/>
          </a:xfrm>
          <a:prstGeom prst="rect">
            <a:avLst/>
          </a:prstGeom>
          <a:noFill/>
          <a:ln w="9525">
            <a:noFill/>
            <a:miter lim="800000"/>
            <a:headEnd/>
            <a:tailEnd/>
          </a:ln>
        </p:spPr>
      </p:pic>
      <p:pic>
        <p:nvPicPr>
          <p:cNvPr id="16389" name="Picture 4" descr="logo"/>
          <p:cNvPicPr>
            <a:picLocks noChangeAspect="1" noChangeArrowheads="1"/>
          </p:cNvPicPr>
          <p:nvPr/>
        </p:nvPicPr>
        <p:blipFill>
          <a:blip r:embed="rId4" cstate="print"/>
          <a:srcRect/>
          <a:stretch>
            <a:fillRect/>
          </a:stretch>
        </p:blipFill>
        <p:spPr bwMode="auto">
          <a:xfrm>
            <a:off x="3962400" y="82550"/>
            <a:ext cx="1249363" cy="527050"/>
          </a:xfrm>
          <a:prstGeom prst="rect">
            <a:avLst/>
          </a:prstGeom>
          <a:noFill/>
          <a:ln w="9525">
            <a:noFill/>
            <a:miter lim="800000"/>
            <a:headEnd/>
            <a:tailEnd/>
          </a:ln>
        </p:spPr>
      </p:pic>
      <p:sp>
        <p:nvSpPr>
          <p:cNvPr id="16390" name="TextBox 5"/>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Picture1"/>
          <p:cNvPicPr>
            <a:picLocks noChangeAspect="1" noChangeArrowheads="1"/>
          </p:cNvPicPr>
          <p:nvPr/>
        </p:nvPicPr>
        <p:blipFill>
          <a:blip r:embed="rId3" cstate="print"/>
          <a:srcRect/>
          <a:stretch>
            <a:fillRect/>
          </a:stretch>
        </p:blipFill>
        <p:spPr bwMode="auto">
          <a:xfrm>
            <a:off x="6019800" y="2743200"/>
            <a:ext cx="2906713" cy="2411413"/>
          </a:xfrm>
          <a:prstGeom prst="rect">
            <a:avLst/>
          </a:prstGeom>
          <a:noFill/>
          <a:ln w="9525">
            <a:noFill/>
            <a:miter lim="800000"/>
            <a:headEnd/>
            <a:tailEnd/>
          </a:ln>
        </p:spPr>
      </p:pic>
      <p:sp>
        <p:nvSpPr>
          <p:cNvPr id="17411" name="Rectangle 3"/>
          <p:cNvSpPr>
            <a:spLocks noGrp="1" noChangeArrowheads="1"/>
          </p:cNvSpPr>
          <p:nvPr>
            <p:ph type="title"/>
          </p:nvPr>
        </p:nvSpPr>
        <p:spPr>
          <a:xfrm>
            <a:off x="457200" y="-228600"/>
            <a:ext cx="7543800" cy="1295400"/>
          </a:xfrm>
        </p:spPr>
        <p:txBody>
          <a:bodyPr/>
          <a:lstStyle/>
          <a:p>
            <a:pPr eaLnBrk="1" hangingPunct="1"/>
            <a:r>
              <a:rPr lang="en-US" smtClean="0"/>
              <a:t>RB Tree: Insertion Algorithm</a:t>
            </a:r>
          </a:p>
        </p:txBody>
      </p:sp>
      <p:sp>
        <p:nvSpPr>
          <p:cNvPr id="17412" name="Rectangle 4"/>
          <p:cNvSpPr>
            <a:spLocks noGrp="1" noChangeArrowheads="1"/>
          </p:cNvSpPr>
          <p:nvPr>
            <p:ph type="body" idx="1"/>
          </p:nvPr>
        </p:nvSpPr>
        <p:spPr>
          <a:xfrm>
            <a:off x="228600" y="990600"/>
            <a:ext cx="8458200" cy="5867400"/>
          </a:xfrm>
        </p:spPr>
        <p:txBody>
          <a:bodyPr/>
          <a:lstStyle/>
          <a:p>
            <a:pPr eaLnBrk="1" hangingPunct="1">
              <a:lnSpc>
                <a:spcPct val="80000"/>
              </a:lnSpc>
              <a:buFont typeface="Wingdings" pitchFamily="2" charset="2"/>
              <a:buNone/>
            </a:pPr>
            <a:r>
              <a:rPr lang="en-US" sz="1300" smtClean="0">
                <a:solidFill>
                  <a:srgbClr val="000000"/>
                </a:solidFill>
                <a:latin typeface="Courier New" pitchFamily="49" charset="0"/>
              </a:rPr>
              <a:t>TreeNode&lt;T&gt; rbInsert(TreeNode&lt;T&gt; root,TreeNode&lt;T&gt; newNode)</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39A826"/>
                </a:solidFill>
                <a:latin typeface="Courier New" pitchFamily="49" charset="0"/>
              </a:rPr>
              <a:t>// returns a new root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root=bstInsert(root,newNode); </a:t>
            </a:r>
            <a:r>
              <a:rPr lang="en-US" sz="1300" smtClean="0">
                <a:solidFill>
                  <a:srgbClr val="39A826"/>
                </a:solidFill>
                <a:latin typeface="Courier New" pitchFamily="49" charset="0"/>
              </a:rPr>
              <a:t>// a modification of BST insertItem</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x.setColor(red);</a:t>
            </a:r>
            <a:endParaRPr lang="en-US" sz="1300" smtClean="0">
              <a:latin typeface="Courier New" pitchFamily="49" charset="0"/>
            </a:endParaRPr>
          </a:p>
          <a:p>
            <a:pPr eaLnBrk="1" hangingPunct="1">
              <a:lnSpc>
                <a:spcPct val="80000"/>
              </a:lnSpc>
              <a:buFont typeface="Wingdings" pitchFamily="2" charset="2"/>
              <a:buNone/>
            </a:pPr>
            <a:r>
              <a:rPr lang="en-US" sz="1300" b="1" smtClean="0">
                <a:solidFill>
                  <a:srgbClr val="7F0055"/>
                </a:solidFill>
                <a:latin typeface="Courier New" pitchFamily="49" charset="0"/>
              </a:rPr>
              <a:t>  while</a:t>
            </a:r>
            <a:r>
              <a:rPr lang="en-US" sz="1300" smtClean="0">
                <a:solidFill>
                  <a:srgbClr val="000000"/>
                </a:solidFill>
                <a:latin typeface="Courier New" pitchFamily="49" charset="0"/>
              </a:rPr>
              <a:t> (x != root and x.getParent().getColor() == red) {</a:t>
            </a:r>
            <a:endParaRPr lang="en-US" sz="1300" smtClean="0">
              <a:latin typeface="Courier New" pitchFamily="49" charset="0"/>
            </a:endParaRPr>
          </a:p>
          <a:p>
            <a:pPr eaLnBrk="1" hangingPunct="1">
              <a:lnSpc>
                <a:spcPct val="80000"/>
              </a:lnSpc>
              <a:buFont typeface="Wingdings" pitchFamily="2" charset="2"/>
              <a:buNone/>
            </a:pPr>
            <a:r>
              <a:rPr lang="en-US" sz="1300" b="1" smtClean="0">
                <a:solidFill>
                  <a:srgbClr val="7F0055"/>
                </a:solidFill>
                <a:latin typeface="Courier New" pitchFamily="49" charset="0"/>
              </a:rPr>
              <a:t>    if</a:t>
            </a:r>
            <a:r>
              <a:rPr lang="en-US" sz="1300" smtClean="0">
                <a:solidFill>
                  <a:srgbClr val="000000"/>
                </a:solidFill>
                <a:latin typeface="Courier New" pitchFamily="49" charset="0"/>
              </a:rPr>
              <a:t> (x.getParent() == x.getParent().getParent().getLeft()) {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39A826"/>
                </a:solidFill>
                <a:latin typeface="Courier New" pitchFamily="49" charset="0"/>
              </a:rPr>
              <a:t>      //parent is left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y = x.getParent().getParent().getRight() </a:t>
            </a:r>
            <a:r>
              <a:rPr lang="en-US" sz="1300" smtClean="0">
                <a:solidFill>
                  <a:srgbClr val="39A826"/>
                </a:solidFill>
                <a:latin typeface="Courier New" pitchFamily="49" charset="0"/>
              </a:rPr>
              <a:t>//uncle of x</a:t>
            </a:r>
            <a:endParaRPr lang="en-US" sz="1300" smtClean="0">
              <a:latin typeface="Courier New" pitchFamily="49" charset="0"/>
            </a:endParaRPr>
          </a:p>
          <a:p>
            <a:pPr eaLnBrk="1" hangingPunct="1">
              <a:lnSpc>
                <a:spcPct val="80000"/>
              </a:lnSpc>
              <a:buFont typeface="Wingdings" pitchFamily="2" charset="2"/>
              <a:buNone/>
            </a:pPr>
            <a:r>
              <a:rPr lang="en-US" sz="1300" b="1" smtClean="0">
                <a:solidFill>
                  <a:srgbClr val="7F0055"/>
                </a:solidFill>
                <a:latin typeface="Courier New" pitchFamily="49" charset="0"/>
              </a:rPr>
              <a:t>      if</a:t>
            </a:r>
            <a:r>
              <a:rPr lang="en-US" sz="1300" smtClean="0">
                <a:solidFill>
                  <a:srgbClr val="000000"/>
                </a:solidFill>
                <a:latin typeface="Courier New" pitchFamily="49" charset="0"/>
              </a:rPr>
              <a:t> (y.getColor() == red) {</a:t>
            </a:r>
            <a:r>
              <a:rPr lang="en-US" sz="1300" smtClean="0">
                <a:solidFill>
                  <a:srgbClr val="39A826"/>
                </a:solidFill>
                <a:latin typeface="Courier New" pitchFamily="49" charset="0"/>
              </a:rPr>
              <a:t>// uncle is red</a:t>
            </a:r>
          </a:p>
          <a:p>
            <a:pPr eaLnBrk="1" hangingPunct="1">
              <a:lnSpc>
                <a:spcPct val="80000"/>
              </a:lnSpc>
              <a:buFont typeface="Wingdings" pitchFamily="2" charset="2"/>
              <a:buNone/>
            </a:pPr>
            <a:r>
              <a:rPr lang="en-US" sz="1300" smtClean="0">
                <a:latin typeface="Courier New" pitchFamily="49" charset="0"/>
              </a:rPr>
              <a:t>        // ................</a:t>
            </a:r>
          </a:p>
          <a:p>
            <a:pPr eaLnBrk="1" hangingPunct="1">
              <a:lnSpc>
                <a:spcPct val="80000"/>
              </a:lnSpc>
              <a:buFont typeface="Wingdings" pitchFamily="2" charset="2"/>
              <a:buNone/>
            </a:pPr>
            <a:r>
              <a:rPr lang="en-US" sz="1300" smtClean="0">
                <a:solidFill>
                  <a:srgbClr val="000000"/>
                </a:solidFill>
                <a:latin typeface="Courier New" pitchFamily="49" charset="0"/>
              </a:rPr>
              <a:t>      } </a:t>
            </a:r>
            <a:r>
              <a:rPr lang="en-US" sz="1300" b="1" smtClean="0">
                <a:solidFill>
                  <a:srgbClr val="7F0055"/>
                </a:solidFill>
                <a:latin typeface="Courier New" pitchFamily="49" charset="0"/>
              </a:rPr>
              <a:t>else</a:t>
            </a:r>
            <a:r>
              <a:rPr lang="en-US" sz="1300" smtClean="0">
                <a:solidFill>
                  <a:srgbClr val="000000"/>
                </a:solidFill>
                <a:latin typeface="Courier New" pitchFamily="49" charset="0"/>
              </a:rPr>
              <a:t> { </a:t>
            </a:r>
            <a:r>
              <a:rPr lang="en-US" sz="1300" smtClean="0">
                <a:solidFill>
                  <a:srgbClr val="39A826"/>
                </a:solidFill>
                <a:latin typeface="Courier New" pitchFamily="49" charset="0"/>
              </a:rPr>
              <a:t>// uncle is black</a:t>
            </a:r>
            <a:endParaRPr lang="en-US" sz="1300" smtClean="0">
              <a:latin typeface="Courier New" pitchFamily="49" charset="0"/>
            </a:endParaRPr>
          </a:p>
          <a:p>
            <a:pPr eaLnBrk="1" hangingPunct="1">
              <a:lnSpc>
                <a:spcPct val="80000"/>
              </a:lnSpc>
              <a:buFont typeface="Wingdings" pitchFamily="2" charset="2"/>
              <a:buNone/>
            </a:pPr>
            <a:r>
              <a:rPr lang="en-US" sz="1300" b="1" smtClean="0">
                <a:solidFill>
                  <a:srgbClr val="7F0055"/>
                </a:solidFill>
                <a:latin typeface="Courier New" pitchFamily="49" charset="0"/>
              </a:rPr>
              <a:t>        if</a:t>
            </a:r>
            <a:r>
              <a:rPr lang="en-US" sz="1300" smtClean="0">
                <a:solidFill>
                  <a:srgbClr val="000000"/>
                </a:solidFill>
                <a:latin typeface="Courier New" pitchFamily="49" charset="0"/>
              </a:rPr>
              <a:t> (x == x.getParent().getRight())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 = x.getParent();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root = left_rotate(root,x);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x.getParent().setColor(black);</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x.getParent().getParent().setColor(red);</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root = right_rotate(root,x.getParent().getParent());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 </a:t>
            </a:r>
            <a:r>
              <a:rPr lang="en-US" sz="1300" b="1" smtClean="0">
                <a:solidFill>
                  <a:srgbClr val="7F0055"/>
                </a:solidFill>
                <a:latin typeface="Courier New" pitchFamily="49" charset="0"/>
              </a:rPr>
              <a:t>else</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39A826"/>
                </a:solidFill>
                <a:latin typeface="Courier New" pitchFamily="49" charset="0"/>
              </a:rPr>
              <a:t>      // ... symmetric to if</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 </a:t>
            </a:r>
            <a:r>
              <a:rPr lang="en-US" sz="1300" smtClean="0">
                <a:solidFill>
                  <a:srgbClr val="39A826"/>
                </a:solidFill>
                <a:latin typeface="Courier New" pitchFamily="49" charset="0"/>
              </a:rPr>
              <a:t>// end while</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root.setColor(black);</a:t>
            </a:r>
            <a:endParaRPr lang="en-US" sz="1300" smtClean="0">
              <a:latin typeface="Courier New" pitchFamily="49" charset="0"/>
            </a:endParaRPr>
          </a:p>
          <a:p>
            <a:pPr eaLnBrk="1" hangingPunct="1">
              <a:lnSpc>
                <a:spcPct val="80000"/>
              </a:lnSpc>
              <a:buFont typeface="Wingdings" pitchFamily="2" charset="2"/>
              <a:buNone/>
            </a:pPr>
            <a:r>
              <a:rPr lang="en-US" sz="1300" b="1" smtClean="0">
                <a:solidFill>
                  <a:srgbClr val="7F0055"/>
                </a:solidFill>
                <a:latin typeface="Courier New" pitchFamily="49" charset="0"/>
              </a:rPr>
              <a:t>  return</a:t>
            </a:r>
            <a:r>
              <a:rPr lang="en-US" sz="1300" smtClean="0">
                <a:solidFill>
                  <a:srgbClr val="000000"/>
                </a:solidFill>
                <a:latin typeface="Courier New" pitchFamily="49" charset="0"/>
              </a:rPr>
              <a:t> root;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a:t>
            </a:r>
          </a:p>
        </p:txBody>
      </p:sp>
      <p:pic>
        <p:nvPicPr>
          <p:cNvPr id="17413" name="Picture 4" descr="logo"/>
          <p:cNvPicPr>
            <a:picLocks noChangeAspect="1" noChangeArrowheads="1"/>
          </p:cNvPicPr>
          <p:nvPr/>
        </p:nvPicPr>
        <p:blipFill>
          <a:blip r:embed="rId4" cstate="print"/>
          <a:srcRect/>
          <a:stretch>
            <a:fillRect/>
          </a:stretch>
        </p:blipFill>
        <p:spPr bwMode="auto">
          <a:xfrm>
            <a:off x="3962400" y="82550"/>
            <a:ext cx="1249363" cy="527050"/>
          </a:xfrm>
          <a:prstGeom prst="rect">
            <a:avLst/>
          </a:prstGeom>
          <a:noFill/>
          <a:ln w="9525">
            <a:noFill/>
            <a:miter lim="800000"/>
            <a:headEnd/>
            <a:tailEnd/>
          </a:ln>
        </p:spPr>
      </p:pic>
      <p:sp>
        <p:nvSpPr>
          <p:cNvPr id="17414" name="TextBox 5"/>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0" smtClean="0">
                <a:solidFill>
                  <a:srgbClr val="FF0000"/>
                </a:solidFill>
              </a:rPr>
              <a:t>Red</a:t>
            </a:r>
            <a:r>
              <a:rPr lang="en-US" b="0" smtClean="0"/>
              <a:t>-black</a:t>
            </a:r>
            <a:r>
              <a:rPr lang="en-US" smtClean="0"/>
              <a:t> Tree Deletion</a:t>
            </a:r>
          </a:p>
        </p:txBody>
      </p:sp>
      <p:sp>
        <p:nvSpPr>
          <p:cNvPr id="18435" name="Rectangle 3"/>
          <p:cNvSpPr>
            <a:spLocks noGrp="1" noChangeArrowheads="1"/>
          </p:cNvSpPr>
          <p:nvPr>
            <p:ph type="body" idx="1"/>
          </p:nvPr>
        </p:nvSpPr>
        <p:spPr>
          <a:xfrm>
            <a:off x="457200" y="1795463"/>
            <a:ext cx="8229600" cy="4681537"/>
          </a:xfrm>
        </p:spPr>
        <p:txBody>
          <a:bodyPr/>
          <a:lstStyle/>
          <a:p>
            <a:pPr eaLnBrk="1" hangingPunct="1">
              <a:lnSpc>
                <a:spcPct val="80000"/>
              </a:lnSpc>
            </a:pPr>
            <a:r>
              <a:rPr lang="en-US" sz="2100" smtClean="0"/>
              <a:t>First use the standard BST tree deletion algorithm</a:t>
            </a:r>
          </a:p>
          <a:p>
            <a:pPr lvl="1" eaLnBrk="1" hangingPunct="1">
              <a:lnSpc>
                <a:spcPct val="80000"/>
              </a:lnSpc>
            </a:pPr>
            <a:r>
              <a:rPr lang="en-US" sz="2000" smtClean="0"/>
              <a:t>If the node to be deleted is replaced by its successor/predecessor (if it has two non-null children), consider the deleted node’s data as being replaced by it’s successor/predecessor's, and its color remaining the same</a:t>
            </a:r>
          </a:p>
          <a:p>
            <a:pPr lvl="2" eaLnBrk="1" hangingPunct="1">
              <a:lnSpc>
                <a:spcPct val="80000"/>
              </a:lnSpc>
            </a:pPr>
            <a:r>
              <a:rPr lang="en-US" sz="1900" smtClean="0"/>
              <a:t>The successor/predecessor node is then removed</a:t>
            </a:r>
          </a:p>
          <a:p>
            <a:pPr eaLnBrk="1" hangingPunct="1">
              <a:lnSpc>
                <a:spcPct val="80000"/>
              </a:lnSpc>
            </a:pPr>
            <a:r>
              <a:rPr lang="en-US" sz="2200" smtClean="0"/>
              <a:t>Let y be the node to be removed</a:t>
            </a:r>
          </a:p>
          <a:p>
            <a:pPr eaLnBrk="1" hangingPunct="1">
              <a:lnSpc>
                <a:spcPct val="80000"/>
              </a:lnSpc>
            </a:pPr>
            <a:r>
              <a:rPr lang="en-US" sz="2100" smtClean="0"/>
              <a:t>If the removed node was red, no property could get violated, so just remove it.</a:t>
            </a:r>
          </a:p>
          <a:p>
            <a:pPr eaLnBrk="1" hangingPunct="1">
              <a:lnSpc>
                <a:spcPct val="80000"/>
              </a:lnSpc>
            </a:pPr>
            <a:r>
              <a:rPr lang="en-US" sz="2100" smtClean="0"/>
              <a:t>Otherwise, remove it and call the tree-fix algorithm on y’s child x (the node which replaced the position of y)</a:t>
            </a:r>
          </a:p>
          <a:p>
            <a:pPr lvl="1" eaLnBrk="1" hangingPunct="1">
              <a:lnSpc>
                <a:spcPct val="80000"/>
              </a:lnSpc>
            </a:pPr>
            <a:r>
              <a:rPr lang="en-US" sz="1900" smtClean="0"/>
              <a:t>Remember, the removed node can have at most one real (non-null) child</a:t>
            </a:r>
          </a:p>
          <a:p>
            <a:pPr lvl="1" eaLnBrk="1" hangingPunct="1">
              <a:lnSpc>
                <a:spcPct val="80000"/>
              </a:lnSpc>
            </a:pPr>
            <a:r>
              <a:rPr lang="en-US" sz="1900" smtClean="0"/>
              <a:t>If it has one real child, call the tree-fix algorithm on it</a:t>
            </a:r>
          </a:p>
          <a:p>
            <a:pPr lvl="1" eaLnBrk="1" hangingPunct="1">
              <a:lnSpc>
                <a:spcPct val="80000"/>
              </a:lnSpc>
            </a:pPr>
            <a:r>
              <a:rPr lang="en-US" sz="1900" smtClean="0"/>
              <a:t>If it has no real children (both children are null), Note that this child may be a (black) pretend (null) child</a:t>
            </a:r>
          </a:p>
        </p:txBody>
      </p:sp>
      <p:pic>
        <p:nvPicPr>
          <p:cNvPr id="18436" name="Picture 3"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18437" name="TextBox 4"/>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Fixing a</a:t>
            </a:r>
            <a:r>
              <a:rPr lang="en-US" smtClean="0">
                <a:solidFill>
                  <a:srgbClr val="FF0000"/>
                </a:solidFill>
              </a:rPr>
              <a:t> </a:t>
            </a:r>
            <a:r>
              <a:rPr lang="en-US" b="0" smtClean="0">
                <a:solidFill>
                  <a:srgbClr val="FF0000"/>
                </a:solidFill>
              </a:rPr>
              <a:t>red</a:t>
            </a:r>
            <a:r>
              <a:rPr lang="en-US" b="0" smtClean="0"/>
              <a:t>-black</a:t>
            </a:r>
            <a:r>
              <a:rPr lang="en-US" smtClean="0"/>
              <a:t> Tree</a:t>
            </a:r>
          </a:p>
        </p:txBody>
      </p:sp>
      <p:sp>
        <p:nvSpPr>
          <p:cNvPr id="19459" name="Rectangle 3"/>
          <p:cNvSpPr>
            <a:spLocks noGrp="1" noChangeArrowheads="1"/>
          </p:cNvSpPr>
          <p:nvPr>
            <p:ph type="body" idx="1"/>
          </p:nvPr>
        </p:nvSpPr>
        <p:spPr>
          <a:xfrm>
            <a:off x="457200" y="1719263"/>
            <a:ext cx="8229600" cy="4305300"/>
          </a:xfrm>
        </p:spPr>
        <p:txBody>
          <a:bodyPr/>
          <a:lstStyle/>
          <a:p>
            <a:pPr eaLnBrk="1" hangingPunct="1">
              <a:lnSpc>
                <a:spcPct val="90000"/>
              </a:lnSpc>
            </a:pPr>
            <a:r>
              <a:rPr lang="en-US" sz="2600" smtClean="0"/>
              <a:t>The tree-fix algorithm considers the parameter (</a:t>
            </a:r>
            <a:r>
              <a:rPr lang="en-US" sz="2600" b="1" smtClean="0">
                <a:latin typeface="Courier New" pitchFamily="49" charset="0"/>
              </a:rPr>
              <a:t>x</a:t>
            </a:r>
            <a:r>
              <a:rPr lang="en-US" sz="2600" smtClean="0"/>
              <a:t>) as having an </a:t>
            </a:r>
            <a:r>
              <a:rPr lang="en-US" sz="2600" i="1" smtClean="0"/>
              <a:t>“extra” black token</a:t>
            </a:r>
          </a:p>
          <a:p>
            <a:pPr lvl="1" eaLnBrk="1" hangingPunct="1">
              <a:lnSpc>
                <a:spcPct val="90000"/>
              </a:lnSpc>
            </a:pPr>
            <a:r>
              <a:rPr lang="en-US" sz="2200" smtClean="0"/>
              <a:t>This corrects the violation of property 4 caused by removing a black node</a:t>
            </a:r>
          </a:p>
          <a:p>
            <a:pPr eaLnBrk="1" hangingPunct="1">
              <a:lnSpc>
                <a:spcPct val="90000"/>
              </a:lnSpc>
            </a:pPr>
            <a:r>
              <a:rPr lang="en-US" sz="2600" smtClean="0"/>
              <a:t>If </a:t>
            </a:r>
            <a:r>
              <a:rPr lang="en-US" sz="2600" b="1" smtClean="0">
                <a:latin typeface="Courier New" pitchFamily="49" charset="0"/>
              </a:rPr>
              <a:t>x</a:t>
            </a:r>
            <a:r>
              <a:rPr lang="en-US" sz="2600" smtClean="0"/>
              <a:t> is red, just color it black</a:t>
            </a:r>
          </a:p>
          <a:p>
            <a:pPr eaLnBrk="1" hangingPunct="1">
              <a:lnSpc>
                <a:spcPct val="90000"/>
              </a:lnSpc>
            </a:pPr>
            <a:r>
              <a:rPr lang="en-US" sz="2600" smtClean="0"/>
              <a:t>But if </a:t>
            </a:r>
            <a:r>
              <a:rPr lang="en-US" sz="2600" b="1" smtClean="0">
                <a:latin typeface="Courier New" pitchFamily="49" charset="0"/>
              </a:rPr>
              <a:t>x</a:t>
            </a:r>
            <a:r>
              <a:rPr lang="en-US" sz="2600" smtClean="0"/>
              <a:t> is black then it becomes “doubly black”</a:t>
            </a:r>
          </a:p>
          <a:p>
            <a:pPr lvl="1" eaLnBrk="1" hangingPunct="1">
              <a:lnSpc>
                <a:spcPct val="90000"/>
              </a:lnSpc>
            </a:pPr>
            <a:r>
              <a:rPr lang="en-US" sz="2200" smtClean="0"/>
              <a:t>This is a violation of property 1</a:t>
            </a:r>
          </a:p>
          <a:p>
            <a:pPr lvl="1" eaLnBrk="1" hangingPunct="1">
              <a:lnSpc>
                <a:spcPct val="90000"/>
              </a:lnSpc>
            </a:pPr>
            <a:r>
              <a:rPr lang="en-US" sz="2200" smtClean="0"/>
              <a:t>The extra black token is pushed up the tree until</a:t>
            </a:r>
          </a:p>
          <a:p>
            <a:pPr lvl="2" eaLnBrk="1" hangingPunct="1">
              <a:lnSpc>
                <a:spcPct val="90000"/>
              </a:lnSpc>
            </a:pPr>
            <a:r>
              <a:rPr lang="en-US" smtClean="0"/>
              <a:t>a red node is reached, when it is made black</a:t>
            </a:r>
          </a:p>
          <a:p>
            <a:pPr lvl="2" eaLnBrk="1" hangingPunct="1">
              <a:lnSpc>
                <a:spcPct val="90000"/>
              </a:lnSpc>
            </a:pPr>
            <a:r>
              <a:rPr lang="en-US" smtClean="0"/>
              <a:t>the root node is reached or </a:t>
            </a:r>
          </a:p>
          <a:p>
            <a:pPr lvl="2" eaLnBrk="1" hangingPunct="1">
              <a:lnSpc>
                <a:spcPct val="90000"/>
              </a:lnSpc>
            </a:pPr>
            <a:r>
              <a:rPr lang="en-US" smtClean="0"/>
              <a:t>it can be removed by rotating and recoloring</a:t>
            </a:r>
          </a:p>
        </p:txBody>
      </p:sp>
      <p:pic>
        <p:nvPicPr>
          <p:cNvPr id="19460" name="Picture 3"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19461" name="TextBox 4"/>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p:cNvGrpSpPr>
            <a:grpSpLocks/>
          </p:cNvGrpSpPr>
          <p:nvPr/>
        </p:nvGrpSpPr>
        <p:grpSpPr bwMode="auto">
          <a:xfrm>
            <a:off x="6877050" y="3429000"/>
            <a:ext cx="431800" cy="433388"/>
            <a:chOff x="2925" y="1525"/>
            <a:chExt cx="272" cy="273"/>
          </a:xfrm>
        </p:grpSpPr>
        <p:sp>
          <p:nvSpPr>
            <p:cNvPr id="20535"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0536"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20483" name="Group 5"/>
          <p:cNvGrpSpPr>
            <a:grpSpLocks/>
          </p:cNvGrpSpPr>
          <p:nvPr/>
        </p:nvGrpSpPr>
        <p:grpSpPr bwMode="auto">
          <a:xfrm>
            <a:off x="7380288" y="4508500"/>
            <a:ext cx="431800" cy="433388"/>
            <a:chOff x="3424" y="2478"/>
            <a:chExt cx="272" cy="273"/>
          </a:xfrm>
        </p:grpSpPr>
        <p:sp>
          <p:nvSpPr>
            <p:cNvPr id="20533" name="Oval 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0534" name="Text Box 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20484" name="Group 8"/>
          <p:cNvGrpSpPr>
            <a:grpSpLocks/>
          </p:cNvGrpSpPr>
          <p:nvPr/>
        </p:nvGrpSpPr>
        <p:grpSpPr bwMode="auto">
          <a:xfrm>
            <a:off x="5435600" y="3429000"/>
            <a:ext cx="431800" cy="433388"/>
            <a:chOff x="2925" y="1525"/>
            <a:chExt cx="272" cy="273"/>
          </a:xfrm>
        </p:grpSpPr>
        <p:sp>
          <p:nvSpPr>
            <p:cNvPr id="20531" name="Oval 9"/>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0532" name="Text Box 10"/>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20485" name="Rectangle 11"/>
          <p:cNvSpPr>
            <a:spLocks noGrp="1" noChangeArrowheads="1"/>
          </p:cNvSpPr>
          <p:nvPr>
            <p:ph type="title"/>
          </p:nvPr>
        </p:nvSpPr>
        <p:spPr/>
        <p:txBody>
          <a:bodyPr/>
          <a:lstStyle/>
          <a:p>
            <a:pPr eaLnBrk="1" hangingPunct="1"/>
            <a:r>
              <a:rPr lang="en-US" smtClean="0"/>
              <a:t>Deletion Example 1</a:t>
            </a:r>
          </a:p>
        </p:txBody>
      </p:sp>
      <p:sp>
        <p:nvSpPr>
          <p:cNvPr id="190476" name="Text Box 12"/>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Delete 87</a:t>
            </a:r>
          </a:p>
        </p:txBody>
      </p:sp>
      <p:grpSp>
        <p:nvGrpSpPr>
          <p:cNvPr id="20487" name="Group 13"/>
          <p:cNvGrpSpPr>
            <a:grpSpLocks/>
          </p:cNvGrpSpPr>
          <p:nvPr/>
        </p:nvGrpSpPr>
        <p:grpSpPr bwMode="auto">
          <a:xfrm>
            <a:off x="4643438" y="1916113"/>
            <a:ext cx="431800" cy="433387"/>
            <a:chOff x="2925" y="1525"/>
            <a:chExt cx="272" cy="273"/>
          </a:xfrm>
        </p:grpSpPr>
        <p:sp>
          <p:nvSpPr>
            <p:cNvPr id="20529" name="Oval 14"/>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0530" name="Text Box 15"/>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20488" name="Group 16"/>
          <p:cNvGrpSpPr>
            <a:grpSpLocks/>
          </p:cNvGrpSpPr>
          <p:nvPr/>
        </p:nvGrpSpPr>
        <p:grpSpPr bwMode="auto">
          <a:xfrm>
            <a:off x="3132138" y="2492375"/>
            <a:ext cx="431800" cy="433388"/>
            <a:chOff x="1973" y="1888"/>
            <a:chExt cx="272" cy="273"/>
          </a:xfrm>
        </p:grpSpPr>
        <p:sp>
          <p:nvSpPr>
            <p:cNvPr id="20527" name="Oval 17"/>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0528" name="Text Box 18"/>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20489" name="Line 19"/>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20490" name="Line 20"/>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20491" name="Line 21"/>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20492" name="Line 22"/>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20493" name="Line 23"/>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20494" name="Group 24"/>
          <p:cNvGrpSpPr>
            <a:grpSpLocks/>
          </p:cNvGrpSpPr>
          <p:nvPr/>
        </p:nvGrpSpPr>
        <p:grpSpPr bwMode="auto">
          <a:xfrm>
            <a:off x="6372225" y="4508500"/>
            <a:ext cx="431800" cy="433388"/>
            <a:chOff x="3424" y="2478"/>
            <a:chExt cx="272" cy="273"/>
          </a:xfrm>
        </p:grpSpPr>
        <p:sp>
          <p:nvSpPr>
            <p:cNvPr id="20525" name="Oval 25"/>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0526" name="Text Box 26"/>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20495" name="Group 27"/>
          <p:cNvGrpSpPr>
            <a:grpSpLocks/>
          </p:cNvGrpSpPr>
          <p:nvPr/>
        </p:nvGrpSpPr>
        <p:grpSpPr bwMode="auto">
          <a:xfrm>
            <a:off x="2916238" y="2924175"/>
            <a:ext cx="360362" cy="576263"/>
            <a:chOff x="1746" y="1888"/>
            <a:chExt cx="227" cy="363"/>
          </a:xfrm>
        </p:grpSpPr>
        <p:sp>
          <p:nvSpPr>
            <p:cNvPr id="20523" name="Line 2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0524" name="Oval 2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0496" name="Group 30"/>
          <p:cNvGrpSpPr>
            <a:grpSpLocks/>
          </p:cNvGrpSpPr>
          <p:nvPr/>
        </p:nvGrpSpPr>
        <p:grpSpPr bwMode="auto">
          <a:xfrm flipH="1">
            <a:off x="3419475" y="2924175"/>
            <a:ext cx="360363" cy="576263"/>
            <a:chOff x="1746" y="1888"/>
            <a:chExt cx="227" cy="363"/>
          </a:xfrm>
        </p:grpSpPr>
        <p:sp>
          <p:nvSpPr>
            <p:cNvPr id="20521" name="Line 3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0522" name="Oval 3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0497" name="Group 33"/>
          <p:cNvGrpSpPr>
            <a:grpSpLocks/>
          </p:cNvGrpSpPr>
          <p:nvPr/>
        </p:nvGrpSpPr>
        <p:grpSpPr bwMode="auto">
          <a:xfrm>
            <a:off x="5221288" y="3860800"/>
            <a:ext cx="360362" cy="576263"/>
            <a:chOff x="1746" y="1888"/>
            <a:chExt cx="227" cy="363"/>
          </a:xfrm>
        </p:grpSpPr>
        <p:sp>
          <p:nvSpPr>
            <p:cNvPr id="20519" name="Line 3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0520" name="Oval 3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0498" name="Group 36"/>
          <p:cNvGrpSpPr>
            <a:grpSpLocks/>
          </p:cNvGrpSpPr>
          <p:nvPr/>
        </p:nvGrpSpPr>
        <p:grpSpPr bwMode="auto">
          <a:xfrm flipH="1">
            <a:off x="5724525" y="3860800"/>
            <a:ext cx="360363" cy="576263"/>
            <a:chOff x="1746" y="1888"/>
            <a:chExt cx="227" cy="363"/>
          </a:xfrm>
        </p:grpSpPr>
        <p:sp>
          <p:nvSpPr>
            <p:cNvPr id="20517" name="Line 3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0518" name="Oval 3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0499" name="Group 39"/>
          <p:cNvGrpSpPr>
            <a:grpSpLocks/>
          </p:cNvGrpSpPr>
          <p:nvPr/>
        </p:nvGrpSpPr>
        <p:grpSpPr bwMode="auto">
          <a:xfrm>
            <a:off x="6156325" y="4940300"/>
            <a:ext cx="360363" cy="576263"/>
            <a:chOff x="1746" y="1888"/>
            <a:chExt cx="227" cy="363"/>
          </a:xfrm>
        </p:grpSpPr>
        <p:sp>
          <p:nvSpPr>
            <p:cNvPr id="20515"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0516"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0500" name="Group 42"/>
          <p:cNvGrpSpPr>
            <a:grpSpLocks/>
          </p:cNvGrpSpPr>
          <p:nvPr/>
        </p:nvGrpSpPr>
        <p:grpSpPr bwMode="auto">
          <a:xfrm flipH="1">
            <a:off x="6659563" y="4940300"/>
            <a:ext cx="360362" cy="576263"/>
            <a:chOff x="1746" y="1888"/>
            <a:chExt cx="227" cy="363"/>
          </a:xfrm>
        </p:grpSpPr>
        <p:sp>
          <p:nvSpPr>
            <p:cNvPr id="20513" name="Line 4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0514" name="Oval 4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0501" name="Group 45"/>
          <p:cNvGrpSpPr>
            <a:grpSpLocks/>
          </p:cNvGrpSpPr>
          <p:nvPr/>
        </p:nvGrpSpPr>
        <p:grpSpPr bwMode="auto">
          <a:xfrm>
            <a:off x="6156325" y="2492375"/>
            <a:ext cx="431800" cy="433388"/>
            <a:chOff x="3424" y="2478"/>
            <a:chExt cx="272" cy="273"/>
          </a:xfrm>
        </p:grpSpPr>
        <p:sp>
          <p:nvSpPr>
            <p:cNvPr id="20511" name="Oval 4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0512" name="Text Box 4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sp>
        <p:nvSpPr>
          <p:cNvPr id="20502" name="Line 48"/>
          <p:cNvSpPr>
            <a:spLocks noChangeShapeType="1"/>
          </p:cNvSpPr>
          <p:nvPr/>
        </p:nvSpPr>
        <p:spPr bwMode="auto">
          <a:xfrm flipH="1" flipV="1">
            <a:off x="7164388" y="3860800"/>
            <a:ext cx="360362" cy="649288"/>
          </a:xfrm>
          <a:prstGeom prst="line">
            <a:avLst/>
          </a:prstGeom>
          <a:noFill/>
          <a:ln w="12700">
            <a:solidFill>
              <a:schemeClr val="tx1"/>
            </a:solidFill>
            <a:round/>
            <a:headEnd/>
            <a:tailEnd/>
          </a:ln>
        </p:spPr>
        <p:txBody>
          <a:bodyPr/>
          <a:lstStyle/>
          <a:p>
            <a:endParaRPr lang="en-IN"/>
          </a:p>
        </p:txBody>
      </p:sp>
      <p:grpSp>
        <p:nvGrpSpPr>
          <p:cNvPr id="20503" name="Group 49"/>
          <p:cNvGrpSpPr>
            <a:grpSpLocks/>
          </p:cNvGrpSpPr>
          <p:nvPr/>
        </p:nvGrpSpPr>
        <p:grpSpPr bwMode="auto">
          <a:xfrm>
            <a:off x="7164388" y="4941888"/>
            <a:ext cx="360362" cy="576262"/>
            <a:chOff x="1746" y="1888"/>
            <a:chExt cx="227" cy="363"/>
          </a:xfrm>
        </p:grpSpPr>
        <p:sp>
          <p:nvSpPr>
            <p:cNvPr id="20509" name="Line 5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0510" name="Oval 5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0504" name="Group 52"/>
          <p:cNvGrpSpPr>
            <a:grpSpLocks/>
          </p:cNvGrpSpPr>
          <p:nvPr/>
        </p:nvGrpSpPr>
        <p:grpSpPr bwMode="auto">
          <a:xfrm flipH="1">
            <a:off x="7667625" y="4941888"/>
            <a:ext cx="360363" cy="576262"/>
            <a:chOff x="1746" y="1888"/>
            <a:chExt cx="227" cy="363"/>
          </a:xfrm>
        </p:grpSpPr>
        <p:sp>
          <p:nvSpPr>
            <p:cNvPr id="20507" name="Line 5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0508" name="Oval 5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20505" name="Picture 54"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20506" name="TextBox 55"/>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90476"/>
                                        </p:tgtEl>
                                        <p:attrNameLst>
                                          <p:attrName>style.visibility</p:attrName>
                                        </p:attrNameLst>
                                      </p:cBhvr>
                                      <p:to>
                                        <p:strVal val="visible"/>
                                      </p:to>
                                    </p:set>
                                    <p:anim calcmode="discrete" valueType="clr">
                                      <p:cBhvr override="childStyle">
                                        <p:cTn id="7" dur="80"/>
                                        <p:tgtEl>
                                          <p:spTgt spid="19047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90476"/>
                                        </p:tgtEl>
                                        <p:attrNameLst>
                                          <p:attrName>fillcolor</p:attrName>
                                        </p:attrNameLst>
                                      </p:cBhvr>
                                      <p:tavLst>
                                        <p:tav tm="0">
                                          <p:val>
                                            <p:clrVal>
                                              <a:schemeClr val="accent2"/>
                                            </p:clrVal>
                                          </p:val>
                                        </p:tav>
                                        <p:tav tm="50000">
                                          <p:val>
                                            <p:clrVal>
                                              <a:schemeClr val="hlink"/>
                                            </p:clrVal>
                                          </p:val>
                                        </p:tav>
                                      </p:tavLst>
                                    </p:anim>
                                    <p:set>
                                      <p:cBhvr>
                                        <p:cTn id="9" dur="80"/>
                                        <p:tgtEl>
                                          <p:spTgt spid="19047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6877050" y="3429000"/>
            <a:ext cx="431800" cy="433388"/>
            <a:chOff x="2925" y="1525"/>
            <a:chExt cx="272" cy="273"/>
          </a:xfrm>
        </p:grpSpPr>
        <p:sp>
          <p:nvSpPr>
            <p:cNvPr id="21567"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1568"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21507" name="Group 5"/>
          <p:cNvGrpSpPr>
            <a:grpSpLocks/>
          </p:cNvGrpSpPr>
          <p:nvPr/>
        </p:nvGrpSpPr>
        <p:grpSpPr bwMode="auto">
          <a:xfrm>
            <a:off x="7380288" y="4508500"/>
            <a:ext cx="431800" cy="433388"/>
            <a:chOff x="3424" y="2478"/>
            <a:chExt cx="272" cy="273"/>
          </a:xfrm>
        </p:grpSpPr>
        <p:sp>
          <p:nvSpPr>
            <p:cNvPr id="21565" name="Oval 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1566" name="Text Box 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21508" name="Group 8"/>
          <p:cNvGrpSpPr>
            <a:grpSpLocks/>
          </p:cNvGrpSpPr>
          <p:nvPr/>
        </p:nvGrpSpPr>
        <p:grpSpPr bwMode="auto">
          <a:xfrm>
            <a:off x="5435600" y="3429000"/>
            <a:ext cx="431800" cy="433388"/>
            <a:chOff x="2925" y="1525"/>
            <a:chExt cx="272" cy="273"/>
          </a:xfrm>
        </p:grpSpPr>
        <p:sp>
          <p:nvSpPr>
            <p:cNvPr id="21563" name="Oval 9"/>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1564" name="Text Box 10"/>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21509" name="Rectangle 11"/>
          <p:cNvSpPr>
            <a:spLocks noGrp="1" noChangeArrowheads="1"/>
          </p:cNvSpPr>
          <p:nvPr>
            <p:ph type="title"/>
          </p:nvPr>
        </p:nvSpPr>
        <p:spPr/>
        <p:txBody>
          <a:bodyPr/>
          <a:lstStyle/>
          <a:p>
            <a:pPr eaLnBrk="1" hangingPunct="1"/>
            <a:r>
              <a:rPr lang="en-US" smtClean="0"/>
              <a:t>Deletion Example 1</a:t>
            </a:r>
          </a:p>
        </p:txBody>
      </p:sp>
      <p:sp>
        <p:nvSpPr>
          <p:cNvPr id="21510" name="Text Box 12"/>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Delete 87</a:t>
            </a:r>
          </a:p>
        </p:txBody>
      </p:sp>
      <p:grpSp>
        <p:nvGrpSpPr>
          <p:cNvPr id="21511" name="Group 13"/>
          <p:cNvGrpSpPr>
            <a:grpSpLocks/>
          </p:cNvGrpSpPr>
          <p:nvPr/>
        </p:nvGrpSpPr>
        <p:grpSpPr bwMode="auto">
          <a:xfrm>
            <a:off x="4643438" y="1916113"/>
            <a:ext cx="431800" cy="433387"/>
            <a:chOff x="2925" y="1525"/>
            <a:chExt cx="272" cy="273"/>
          </a:xfrm>
        </p:grpSpPr>
        <p:sp>
          <p:nvSpPr>
            <p:cNvPr id="21561" name="Oval 14"/>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1562" name="Text Box 15"/>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21512" name="Group 16"/>
          <p:cNvGrpSpPr>
            <a:grpSpLocks/>
          </p:cNvGrpSpPr>
          <p:nvPr/>
        </p:nvGrpSpPr>
        <p:grpSpPr bwMode="auto">
          <a:xfrm>
            <a:off x="3132138" y="2492375"/>
            <a:ext cx="431800" cy="433388"/>
            <a:chOff x="1973" y="1888"/>
            <a:chExt cx="272" cy="273"/>
          </a:xfrm>
        </p:grpSpPr>
        <p:sp>
          <p:nvSpPr>
            <p:cNvPr id="21559" name="Oval 17"/>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1560" name="Text Box 18"/>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21513" name="Line 19"/>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21514" name="Line 20"/>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21515" name="Line 21"/>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21516" name="Line 22"/>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192535" name="Line 23"/>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7" name="Group 24"/>
          <p:cNvGrpSpPr>
            <a:grpSpLocks/>
          </p:cNvGrpSpPr>
          <p:nvPr/>
        </p:nvGrpSpPr>
        <p:grpSpPr bwMode="auto">
          <a:xfrm>
            <a:off x="6372225" y="4508500"/>
            <a:ext cx="431800" cy="433388"/>
            <a:chOff x="3424" y="2478"/>
            <a:chExt cx="272" cy="273"/>
          </a:xfrm>
        </p:grpSpPr>
        <p:sp>
          <p:nvSpPr>
            <p:cNvPr id="21557" name="Oval 25"/>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1558" name="Text Box 26"/>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21519" name="Group 27"/>
          <p:cNvGrpSpPr>
            <a:grpSpLocks/>
          </p:cNvGrpSpPr>
          <p:nvPr/>
        </p:nvGrpSpPr>
        <p:grpSpPr bwMode="auto">
          <a:xfrm>
            <a:off x="2916238" y="2924175"/>
            <a:ext cx="360362" cy="576263"/>
            <a:chOff x="1746" y="1888"/>
            <a:chExt cx="227" cy="363"/>
          </a:xfrm>
        </p:grpSpPr>
        <p:sp>
          <p:nvSpPr>
            <p:cNvPr id="21555" name="Line 2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1556" name="Oval 2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1520" name="Group 30"/>
          <p:cNvGrpSpPr>
            <a:grpSpLocks/>
          </p:cNvGrpSpPr>
          <p:nvPr/>
        </p:nvGrpSpPr>
        <p:grpSpPr bwMode="auto">
          <a:xfrm flipH="1">
            <a:off x="3419475" y="2924175"/>
            <a:ext cx="360363" cy="576263"/>
            <a:chOff x="1746" y="1888"/>
            <a:chExt cx="227" cy="363"/>
          </a:xfrm>
        </p:grpSpPr>
        <p:sp>
          <p:nvSpPr>
            <p:cNvPr id="21553" name="Line 3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1554" name="Oval 3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1521" name="Group 33"/>
          <p:cNvGrpSpPr>
            <a:grpSpLocks/>
          </p:cNvGrpSpPr>
          <p:nvPr/>
        </p:nvGrpSpPr>
        <p:grpSpPr bwMode="auto">
          <a:xfrm>
            <a:off x="5221288" y="3860800"/>
            <a:ext cx="360362" cy="576263"/>
            <a:chOff x="1746" y="1888"/>
            <a:chExt cx="227" cy="363"/>
          </a:xfrm>
        </p:grpSpPr>
        <p:sp>
          <p:nvSpPr>
            <p:cNvPr id="21551" name="Line 3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1552" name="Oval 3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1522" name="Group 36"/>
          <p:cNvGrpSpPr>
            <a:grpSpLocks/>
          </p:cNvGrpSpPr>
          <p:nvPr/>
        </p:nvGrpSpPr>
        <p:grpSpPr bwMode="auto">
          <a:xfrm flipH="1">
            <a:off x="5724525" y="3860800"/>
            <a:ext cx="360363" cy="576263"/>
            <a:chOff x="1746" y="1888"/>
            <a:chExt cx="227" cy="363"/>
          </a:xfrm>
        </p:grpSpPr>
        <p:sp>
          <p:nvSpPr>
            <p:cNvPr id="21549" name="Line 3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1550" name="Oval 3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2" name="Group 39"/>
          <p:cNvGrpSpPr>
            <a:grpSpLocks/>
          </p:cNvGrpSpPr>
          <p:nvPr/>
        </p:nvGrpSpPr>
        <p:grpSpPr bwMode="auto">
          <a:xfrm>
            <a:off x="6156325" y="4940300"/>
            <a:ext cx="360363" cy="576263"/>
            <a:chOff x="1746" y="1888"/>
            <a:chExt cx="227" cy="363"/>
          </a:xfrm>
        </p:grpSpPr>
        <p:sp>
          <p:nvSpPr>
            <p:cNvPr id="21547"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1548"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 name="Group 42"/>
          <p:cNvGrpSpPr>
            <a:grpSpLocks/>
          </p:cNvGrpSpPr>
          <p:nvPr/>
        </p:nvGrpSpPr>
        <p:grpSpPr bwMode="auto">
          <a:xfrm flipH="1">
            <a:off x="6659563" y="4940300"/>
            <a:ext cx="360362" cy="576263"/>
            <a:chOff x="1746" y="1888"/>
            <a:chExt cx="227" cy="363"/>
          </a:xfrm>
        </p:grpSpPr>
        <p:sp>
          <p:nvSpPr>
            <p:cNvPr id="21545" name="Line 4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1546" name="Oval 4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1525" name="Group 45"/>
          <p:cNvGrpSpPr>
            <a:grpSpLocks/>
          </p:cNvGrpSpPr>
          <p:nvPr/>
        </p:nvGrpSpPr>
        <p:grpSpPr bwMode="auto">
          <a:xfrm>
            <a:off x="6156325" y="2492375"/>
            <a:ext cx="431800" cy="433388"/>
            <a:chOff x="3424" y="2478"/>
            <a:chExt cx="272" cy="273"/>
          </a:xfrm>
        </p:grpSpPr>
        <p:sp>
          <p:nvSpPr>
            <p:cNvPr id="21543" name="Oval 4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1544" name="Text Box 4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sp>
        <p:nvSpPr>
          <p:cNvPr id="21526" name="Line 48"/>
          <p:cNvSpPr>
            <a:spLocks noChangeShapeType="1"/>
          </p:cNvSpPr>
          <p:nvPr/>
        </p:nvSpPr>
        <p:spPr bwMode="auto">
          <a:xfrm flipH="1" flipV="1">
            <a:off x="7164388" y="3860800"/>
            <a:ext cx="360362" cy="649288"/>
          </a:xfrm>
          <a:prstGeom prst="line">
            <a:avLst/>
          </a:prstGeom>
          <a:noFill/>
          <a:ln w="12700">
            <a:solidFill>
              <a:schemeClr val="tx1"/>
            </a:solidFill>
            <a:round/>
            <a:headEnd/>
            <a:tailEnd/>
          </a:ln>
        </p:spPr>
        <p:txBody>
          <a:bodyPr/>
          <a:lstStyle/>
          <a:p>
            <a:endParaRPr lang="en-IN"/>
          </a:p>
        </p:txBody>
      </p:sp>
      <p:grpSp>
        <p:nvGrpSpPr>
          <p:cNvPr id="21527" name="Group 49"/>
          <p:cNvGrpSpPr>
            <a:grpSpLocks/>
          </p:cNvGrpSpPr>
          <p:nvPr/>
        </p:nvGrpSpPr>
        <p:grpSpPr bwMode="auto">
          <a:xfrm>
            <a:off x="7164388" y="4941888"/>
            <a:ext cx="360362" cy="576262"/>
            <a:chOff x="1746" y="1888"/>
            <a:chExt cx="227" cy="363"/>
          </a:xfrm>
        </p:grpSpPr>
        <p:sp>
          <p:nvSpPr>
            <p:cNvPr id="21541" name="Line 5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1542" name="Oval 5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1528" name="Group 52"/>
          <p:cNvGrpSpPr>
            <a:grpSpLocks/>
          </p:cNvGrpSpPr>
          <p:nvPr/>
        </p:nvGrpSpPr>
        <p:grpSpPr bwMode="auto">
          <a:xfrm flipH="1">
            <a:off x="7667625" y="4941888"/>
            <a:ext cx="360363" cy="576262"/>
            <a:chOff x="1746" y="1888"/>
            <a:chExt cx="227" cy="363"/>
          </a:xfrm>
        </p:grpSpPr>
        <p:sp>
          <p:nvSpPr>
            <p:cNvPr id="21539" name="Line 5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1540" name="Oval 5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192567" name="Text Box 55"/>
          <p:cNvSpPr txBox="1">
            <a:spLocks noChangeArrowheads="1"/>
          </p:cNvSpPr>
          <p:nvPr/>
        </p:nvSpPr>
        <p:spPr bwMode="auto">
          <a:xfrm>
            <a:off x="827088" y="3644900"/>
            <a:ext cx="4249737" cy="366713"/>
          </a:xfrm>
          <a:prstGeom prst="rect">
            <a:avLst/>
          </a:prstGeom>
          <a:solidFill>
            <a:schemeClr val="accent1"/>
          </a:solidFill>
          <a:ln w="9525">
            <a:noFill/>
            <a:miter lim="800000"/>
            <a:headEnd/>
            <a:tailEnd/>
          </a:ln>
        </p:spPr>
        <p:txBody>
          <a:bodyPr>
            <a:spAutoFit/>
          </a:bodyPr>
          <a:lstStyle/>
          <a:p>
            <a:pPr eaLnBrk="0" hangingPunct="0">
              <a:spcBef>
                <a:spcPct val="50000"/>
              </a:spcBef>
            </a:pPr>
            <a:r>
              <a:rPr lang="en-US" b="1">
                <a:latin typeface="Courier New" pitchFamily="49" charset="0"/>
              </a:rPr>
              <a:t>Replace data with predecessor</a:t>
            </a:r>
          </a:p>
        </p:txBody>
      </p:sp>
      <p:sp>
        <p:nvSpPr>
          <p:cNvPr id="192568" name="Text Box 56"/>
          <p:cNvSpPr txBox="1">
            <a:spLocks noChangeArrowheads="1"/>
          </p:cNvSpPr>
          <p:nvPr/>
        </p:nvSpPr>
        <p:spPr bwMode="auto">
          <a:xfrm>
            <a:off x="838200" y="4114800"/>
            <a:ext cx="4249738" cy="366713"/>
          </a:xfrm>
          <a:prstGeom prst="rect">
            <a:avLst/>
          </a:prstGeom>
          <a:solidFill>
            <a:schemeClr val="accent1"/>
          </a:solidFill>
          <a:ln w="9525">
            <a:noFill/>
            <a:miter lim="800000"/>
            <a:headEnd/>
            <a:tailEnd/>
          </a:ln>
        </p:spPr>
        <p:txBody>
          <a:bodyPr>
            <a:spAutoFit/>
          </a:bodyPr>
          <a:lstStyle/>
          <a:p>
            <a:pPr eaLnBrk="0" hangingPunct="0">
              <a:spcBef>
                <a:spcPct val="50000"/>
              </a:spcBef>
            </a:pPr>
            <a:r>
              <a:rPr lang="en-US" b="1">
                <a:latin typeface="Courier New" pitchFamily="49" charset="0"/>
              </a:rPr>
              <a:t>Predecessor red: no violation</a:t>
            </a:r>
          </a:p>
        </p:txBody>
      </p:sp>
      <p:grpSp>
        <p:nvGrpSpPr>
          <p:cNvPr id="17" name="Group 57"/>
          <p:cNvGrpSpPr>
            <a:grpSpLocks/>
          </p:cNvGrpSpPr>
          <p:nvPr/>
        </p:nvGrpSpPr>
        <p:grpSpPr bwMode="auto">
          <a:xfrm>
            <a:off x="6877050" y="3429000"/>
            <a:ext cx="431800" cy="433388"/>
            <a:chOff x="2925" y="1525"/>
            <a:chExt cx="272" cy="273"/>
          </a:xfrm>
        </p:grpSpPr>
        <p:sp>
          <p:nvSpPr>
            <p:cNvPr id="21537" name="Oval 58"/>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1538" name="Text Box 59"/>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18" name="Group 60"/>
          <p:cNvGrpSpPr>
            <a:grpSpLocks/>
          </p:cNvGrpSpPr>
          <p:nvPr/>
        </p:nvGrpSpPr>
        <p:grpSpPr bwMode="auto">
          <a:xfrm>
            <a:off x="6659563" y="3860800"/>
            <a:ext cx="360362" cy="576263"/>
            <a:chOff x="1746" y="1888"/>
            <a:chExt cx="227" cy="363"/>
          </a:xfrm>
        </p:grpSpPr>
        <p:sp>
          <p:nvSpPr>
            <p:cNvPr id="21535" name="Line 6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1536" name="Oval 6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21533" name="Picture 62"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21534" name="TextBox 63"/>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92567"/>
                                        </p:tgtEl>
                                        <p:attrNameLst>
                                          <p:attrName>style.visibility</p:attrName>
                                        </p:attrNameLst>
                                      </p:cBhvr>
                                      <p:to>
                                        <p:strVal val="visible"/>
                                      </p:to>
                                    </p:set>
                                    <p:anim calcmode="discrete" valueType="clr">
                                      <p:cBhvr override="childStyle">
                                        <p:cTn id="7" dur="80"/>
                                        <p:tgtEl>
                                          <p:spTgt spid="19256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92567"/>
                                        </p:tgtEl>
                                        <p:attrNameLst>
                                          <p:attrName>fillcolor</p:attrName>
                                        </p:attrNameLst>
                                      </p:cBhvr>
                                      <p:tavLst>
                                        <p:tav tm="0">
                                          <p:val>
                                            <p:clrVal>
                                              <a:schemeClr val="accent2"/>
                                            </p:clrVal>
                                          </p:val>
                                        </p:tav>
                                        <p:tav tm="50000">
                                          <p:val>
                                            <p:clrVal>
                                              <a:schemeClr val="hlink"/>
                                            </p:clrVal>
                                          </p:val>
                                        </p:tav>
                                      </p:tavLst>
                                    </p:anim>
                                    <p:set>
                                      <p:cBhvr>
                                        <p:cTn id="9" dur="80"/>
                                        <p:tgtEl>
                                          <p:spTgt spid="19256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2000"/>
                                        <p:tgtEl>
                                          <p:spTgt spid="1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2000"/>
                                        <p:tgtEl>
                                          <p:spTgt spid="192535"/>
                                        </p:tgtEl>
                                      </p:cBhvr>
                                    </p:animEffect>
                                    <p:set>
                                      <p:cBhvr>
                                        <p:cTn id="19" dur="1" fill="hold">
                                          <p:stCondLst>
                                            <p:cond delay="1999"/>
                                          </p:stCondLst>
                                        </p:cTn>
                                        <p:tgtEl>
                                          <p:spTgt spid="192535"/>
                                        </p:tgtEl>
                                        <p:attrNameLst>
                                          <p:attrName>style.visibility</p:attrName>
                                        </p:attrNameLst>
                                      </p:cBhvr>
                                      <p:to>
                                        <p:strVal val="hidden"/>
                                      </p:to>
                                    </p:se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up)">
                                      <p:cBhvr>
                                        <p:cTn id="23" dur="1000"/>
                                        <p:tgtEl>
                                          <p:spTgt spid="18"/>
                                        </p:tgtEl>
                                      </p:cBhvr>
                                    </p:animEffect>
                                  </p:childTnLst>
                                </p:cTn>
                              </p:par>
                            </p:childTnLst>
                          </p:cTn>
                        </p:par>
                        <p:par>
                          <p:cTn id="24" fill="hold">
                            <p:stCondLst>
                              <p:cond delay="3000"/>
                            </p:stCondLst>
                            <p:childTnLst>
                              <p:par>
                                <p:cTn id="25" presetID="10" presetClass="exit" presetSubtype="0" fill="hold" nodeType="after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2000"/>
                                        <p:tgtEl>
                                          <p:spTgt spid="12"/>
                                        </p:tgtEl>
                                      </p:cBhvr>
                                    </p:animEffect>
                                    <p:set>
                                      <p:cBhvr>
                                        <p:cTn id="30" dur="1" fill="hold">
                                          <p:stCondLst>
                                            <p:cond delay="1999"/>
                                          </p:stCondLst>
                                        </p:cTn>
                                        <p:tgtEl>
                                          <p:spTgt spid="12"/>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2000"/>
                                        <p:tgtEl>
                                          <p:spTgt spid="13"/>
                                        </p:tgtEl>
                                      </p:cBhvr>
                                    </p:animEffect>
                                    <p:set>
                                      <p:cBhvr>
                                        <p:cTn id="33" dur="1" fill="hold">
                                          <p:stCondLst>
                                            <p:cond delay="1999"/>
                                          </p:stCondLst>
                                        </p:cTn>
                                        <p:tgtEl>
                                          <p:spTgt spid="13"/>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grpId="0" nodeType="clickEffect">
                                  <p:stCondLst>
                                    <p:cond delay="0"/>
                                  </p:stCondLst>
                                  <p:iterate type="lt">
                                    <p:tmPct val="50000"/>
                                  </p:iterate>
                                  <p:childTnLst>
                                    <p:set>
                                      <p:cBhvr>
                                        <p:cTn id="37" dur="1" fill="hold">
                                          <p:stCondLst>
                                            <p:cond delay="0"/>
                                          </p:stCondLst>
                                        </p:cTn>
                                        <p:tgtEl>
                                          <p:spTgt spid="192568"/>
                                        </p:tgtEl>
                                        <p:attrNameLst>
                                          <p:attrName>style.visibility</p:attrName>
                                        </p:attrNameLst>
                                      </p:cBhvr>
                                      <p:to>
                                        <p:strVal val="visible"/>
                                      </p:to>
                                    </p:set>
                                    <p:anim calcmode="discrete" valueType="clr">
                                      <p:cBhvr override="childStyle">
                                        <p:cTn id="38" dur="80"/>
                                        <p:tgtEl>
                                          <p:spTgt spid="192568"/>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192568"/>
                                        </p:tgtEl>
                                        <p:attrNameLst>
                                          <p:attrName>fillcolor</p:attrName>
                                        </p:attrNameLst>
                                      </p:cBhvr>
                                      <p:tavLst>
                                        <p:tav tm="0">
                                          <p:val>
                                            <p:clrVal>
                                              <a:schemeClr val="accent2"/>
                                            </p:clrVal>
                                          </p:val>
                                        </p:tav>
                                        <p:tav tm="50000">
                                          <p:val>
                                            <p:clrVal>
                                              <a:schemeClr val="hlink"/>
                                            </p:clrVal>
                                          </p:val>
                                        </p:tav>
                                      </p:tavLst>
                                    </p:anim>
                                    <p:set>
                                      <p:cBhvr>
                                        <p:cTn id="40" dur="80"/>
                                        <p:tgtEl>
                                          <p:spTgt spid="19256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35" grpId="0" animBg="1"/>
      <p:bldP spid="192567" grpId="0" animBg="1"/>
      <p:bldP spid="1925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Insertion Example</a:t>
            </a:r>
          </a:p>
        </p:txBody>
      </p:sp>
      <p:sp>
        <p:nvSpPr>
          <p:cNvPr id="157699" name="Text Box 3"/>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4100" name="Group 4"/>
          <p:cNvGrpSpPr>
            <a:grpSpLocks/>
          </p:cNvGrpSpPr>
          <p:nvPr/>
        </p:nvGrpSpPr>
        <p:grpSpPr bwMode="auto">
          <a:xfrm>
            <a:off x="4643438" y="1916113"/>
            <a:ext cx="431800" cy="433387"/>
            <a:chOff x="2925" y="1525"/>
            <a:chExt cx="272" cy="273"/>
          </a:xfrm>
        </p:grpSpPr>
        <p:sp>
          <p:nvSpPr>
            <p:cNvPr id="4130" name="Oval 5"/>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4131" name="Text Box 6"/>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4101" name="Group 7"/>
          <p:cNvGrpSpPr>
            <a:grpSpLocks/>
          </p:cNvGrpSpPr>
          <p:nvPr/>
        </p:nvGrpSpPr>
        <p:grpSpPr bwMode="auto">
          <a:xfrm>
            <a:off x="6156325" y="2492375"/>
            <a:ext cx="431800" cy="433388"/>
            <a:chOff x="3878" y="1888"/>
            <a:chExt cx="272" cy="273"/>
          </a:xfrm>
        </p:grpSpPr>
        <p:sp>
          <p:nvSpPr>
            <p:cNvPr id="4128" name="Oval 8"/>
            <p:cNvSpPr>
              <a:spLocks noChangeArrowheads="1"/>
            </p:cNvSpPr>
            <p:nvPr/>
          </p:nvSpPr>
          <p:spPr bwMode="auto">
            <a:xfrm>
              <a:off x="3878"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4129" name="Text Box 9"/>
            <p:cNvSpPr txBox="1">
              <a:spLocks noChangeArrowheads="1"/>
            </p:cNvSpPr>
            <p:nvPr/>
          </p:nvSpPr>
          <p:spPr bwMode="auto">
            <a:xfrm>
              <a:off x="3878"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4102" name="Group 10"/>
          <p:cNvGrpSpPr>
            <a:grpSpLocks/>
          </p:cNvGrpSpPr>
          <p:nvPr/>
        </p:nvGrpSpPr>
        <p:grpSpPr bwMode="auto">
          <a:xfrm>
            <a:off x="3132138" y="2492375"/>
            <a:ext cx="431800" cy="433388"/>
            <a:chOff x="1973" y="1888"/>
            <a:chExt cx="272" cy="273"/>
          </a:xfrm>
        </p:grpSpPr>
        <p:sp>
          <p:nvSpPr>
            <p:cNvPr id="4126" name="Oval 11"/>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4127" name="Text Box 12"/>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4103" name="Line 13"/>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4104" name="Line 14"/>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grpSp>
        <p:nvGrpSpPr>
          <p:cNvPr id="4105" name="Group 15"/>
          <p:cNvGrpSpPr>
            <a:grpSpLocks/>
          </p:cNvGrpSpPr>
          <p:nvPr/>
        </p:nvGrpSpPr>
        <p:grpSpPr bwMode="auto">
          <a:xfrm>
            <a:off x="6877050" y="3429000"/>
            <a:ext cx="433388" cy="433388"/>
            <a:chOff x="4332" y="2478"/>
            <a:chExt cx="273" cy="273"/>
          </a:xfrm>
        </p:grpSpPr>
        <p:sp>
          <p:nvSpPr>
            <p:cNvPr id="4124" name="Oval 16"/>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4125" name="Text Box 17"/>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sp>
        <p:nvSpPr>
          <p:cNvPr id="4106" name="Line 18"/>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grpSp>
        <p:nvGrpSpPr>
          <p:cNvPr id="4107" name="Group 19"/>
          <p:cNvGrpSpPr>
            <a:grpSpLocks/>
          </p:cNvGrpSpPr>
          <p:nvPr/>
        </p:nvGrpSpPr>
        <p:grpSpPr bwMode="auto">
          <a:xfrm>
            <a:off x="2916238" y="2924175"/>
            <a:ext cx="360362" cy="576263"/>
            <a:chOff x="1746" y="1888"/>
            <a:chExt cx="227" cy="363"/>
          </a:xfrm>
        </p:grpSpPr>
        <p:sp>
          <p:nvSpPr>
            <p:cNvPr id="4122" name="Line 2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4123" name="Oval 2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4108" name="Group 22"/>
          <p:cNvGrpSpPr>
            <a:grpSpLocks/>
          </p:cNvGrpSpPr>
          <p:nvPr/>
        </p:nvGrpSpPr>
        <p:grpSpPr bwMode="auto">
          <a:xfrm flipH="1">
            <a:off x="3419475" y="2924175"/>
            <a:ext cx="360363" cy="576263"/>
            <a:chOff x="1746" y="1888"/>
            <a:chExt cx="227" cy="363"/>
          </a:xfrm>
        </p:grpSpPr>
        <p:sp>
          <p:nvSpPr>
            <p:cNvPr id="4120" name="Line 2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4121" name="Oval 2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4109" name="Group 25"/>
          <p:cNvGrpSpPr>
            <a:grpSpLocks/>
          </p:cNvGrpSpPr>
          <p:nvPr/>
        </p:nvGrpSpPr>
        <p:grpSpPr bwMode="auto">
          <a:xfrm>
            <a:off x="5940425" y="2924175"/>
            <a:ext cx="360363" cy="576263"/>
            <a:chOff x="1746" y="1888"/>
            <a:chExt cx="227" cy="363"/>
          </a:xfrm>
        </p:grpSpPr>
        <p:sp>
          <p:nvSpPr>
            <p:cNvPr id="4118" name="Line 2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4119" name="Oval 2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4110" name="Group 28"/>
          <p:cNvGrpSpPr>
            <a:grpSpLocks/>
          </p:cNvGrpSpPr>
          <p:nvPr/>
        </p:nvGrpSpPr>
        <p:grpSpPr bwMode="auto">
          <a:xfrm>
            <a:off x="6661150" y="3860800"/>
            <a:ext cx="360363" cy="576263"/>
            <a:chOff x="1746" y="1888"/>
            <a:chExt cx="227" cy="363"/>
          </a:xfrm>
        </p:grpSpPr>
        <p:sp>
          <p:nvSpPr>
            <p:cNvPr id="4116" name="Line 29"/>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4117" name="Oval 30"/>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4111" name="Group 31"/>
          <p:cNvGrpSpPr>
            <a:grpSpLocks/>
          </p:cNvGrpSpPr>
          <p:nvPr/>
        </p:nvGrpSpPr>
        <p:grpSpPr bwMode="auto">
          <a:xfrm flipH="1">
            <a:off x="7164388" y="3860800"/>
            <a:ext cx="360362" cy="576263"/>
            <a:chOff x="1746" y="1888"/>
            <a:chExt cx="227" cy="363"/>
          </a:xfrm>
        </p:grpSpPr>
        <p:sp>
          <p:nvSpPr>
            <p:cNvPr id="4114" name="Line 3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4115" name="Oval 3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4112" name="Picture 33"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4113" name="TextBox 34"/>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7699"/>
                                        </p:tgtEl>
                                        <p:attrNameLst>
                                          <p:attrName>style.visibility</p:attrName>
                                        </p:attrNameLst>
                                      </p:cBhvr>
                                      <p:to>
                                        <p:strVal val="visible"/>
                                      </p:to>
                                    </p:set>
                                    <p:anim calcmode="discrete" valueType="clr">
                                      <p:cBhvr override="childStyle">
                                        <p:cTn id="7" dur="80"/>
                                        <p:tgtEl>
                                          <p:spTgt spid="15769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7699"/>
                                        </p:tgtEl>
                                        <p:attrNameLst>
                                          <p:attrName>fillcolor</p:attrName>
                                        </p:attrNameLst>
                                      </p:cBhvr>
                                      <p:tavLst>
                                        <p:tav tm="0">
                                          <p:val>
                                            <p:clrVal>
                                              <a:schemeClr val="accent2"/>
                                            </p:clrVal>
                                          </p:val>
                                        </p:tav>
                                        <p:tav tm="50000">
                                          <p:val>
                                            <p:clrVal>
                                              <a:schemeClr val="hlink"/>
                                            </p:clrVal>
                                          </p:val>
                                        </p:tav>
                                      </p:tavLst>
                                    </p:anim>
                                    <p:set>
                                      <p:cBhvr>
                                        <p:cTn id="9" dur="80"/>
                                        <p:tgtEl>
                                          <p:spTgt spid="15769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
          <p:cNvGrpSpPr>
            <a:grpSpLocks/>
          </p:cNvGrpSpPr>
          <p:nvPr/>
        </p:nvGrpSpPr>
        <p:grpSpPr bwMode="auto">
          <a:xfrm>
            <a:off x="6877050" y="3429000"/>
            <a:ext cx="431800" cy="433388"/>
            <a:chOff x="2925" y="1525"/>
            <a:chExt cx="272" cy="273"/>
          </a:xfrm>
        </p:grpSpPr>
        <p:sp>
          <p:nvSpPr>
            <p:cNvPr id="22590"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2591"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22531" name="Group 5"/>
          <p:cNvGrpSpPr>
            <a:grpSpLocks/>
          </p:cNvGrpSpPr>
          <p:nvPr/>
        </p:nvGrpSpPr>
        <p:grpSpPr bwMode="auto">
          <a:xfrm>
            <a:off x="7380288" y="4508500"/>
            <a:ext cx="431800" cy="433388"/>
            <a:chOff x="3424" y="2478"/>
            <a:chExt cx="272" cy="273"/>
          </a:xfrm>
        </p:grpSpPr>
        <p:sp>
          <p:nvSpPr>
            <p:cNvPr id="22588" name="Oval 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2589" name="Text Box 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22532" name="Group 8"/>
          <p:cNvGrpSpPr>
            <a:grpSpLocks/>
          </p:cNvGrpSpPr>
          <p:nvPr/>
        </p:nvGrpSpPr>
        <p:grpSpPr bwMode="auto">
          <a:xfrm>
            <a:off x="5435600" y="3429000"/>
            <a:ext cx="431800" cy="433388"/>
            <a:chOff x="2925" y="1525"/>
            <a:chExt cx="272" cy="273"/>
          </a:xfrm>
        </p:grpSpPr>
        <p:sp>
          <p:nvSpPr>
            <p:cNvPr id="22586" name="Oval 9"/>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2587" name="Text Box 10"/>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22533" name="Rectangle 11"/>
          <p:cNvSpPr>
            <a:spLocks noGrp="1" noChangeArrowheads="1"/>
          </p:cNvSpPr>
          <p:nvPr>
            <p:ph type="title"/>
          </p:nvPr>
        </p:nvSpPr>
        <p:spPr/>
        <p:txBody>
          <a:bodyPr/>
          <a:lstStyle/>
          <a:p>
            <a:pPr eaLnBrk="1" hangingPunct="1"/>
            <a:r>
              <a:rPr lang="en-US" smtClean="0"/>
              <a:t>Deletion Example 2</a:t>
            </a:r>
          </a:p>
        </p:txBody>
      </p:sp>
      <p:sp>
        <p:nvSpPr>
          <p:cNvPr id="194572" name="Text Box 12"/>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Delete 71</a:t>
            </a:r>
          </a:p>
        </p:txBody>
      </p:sp>
      <p:grpSp>
        <p:nvGrpSpPr>
          <p:cNvPr id="22535" name="Group 13"/>
          <p:cNvGrpSpPr>
            <a:grpSpLocks/>
          </p:cNvGrpSpPr>
          <p:nvPr/>
        </p:nvGrpSpPr>
        <p:grpSpPr bwMode="auto">
          <a:xfrm>
            <a:off x="4643438" y="1916113"/>
            <a:ext cx="431800" cy="433387"/>
            <a:chOff x="2925" y="1525"/>
            <a:chExt cx="272" cy="273"/>
          </a:xfrm>
        </p:grpSpPr>
        <p:sp>
          <p:nvSpPr>
            <p:cNvPr id="22584" name="Oval 14"/>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2585" name="Text Box 15"/>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22536" name="Group 16"/>
          <p:cNvGrpSpPr>
            <a:grpSpLocks/>
          </p:cNvGrpSpPr>
          <p:nvPr/>
        </p:nvGrpSpPr>
        <p:grpSpPr bwMode="auto">
          <a:xfrm>
            <a:off x="3132138" y="2492375"/>
            <a:ext cx="431800" cy="433388"/>
            <a:chOff x="1973" y="1888"/>
            <a:chExt cx="272" cy="273"/>
          </a:xfrm>
        </p:grpSpPr>
        <p:sp>
          <p:nvSpPr>
            <p:cNvPr id="22582" name="Oval 17"/>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2583" name="Text Box 18"/>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22537" name="Line 19"/>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22538" name="Line 20"/>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22539" name="Line 21"/>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22540" name="Line 22"/>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22541" name="Line 23"/>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22542" name="Group 24"/>
          <p:cNvGrpSpPr>
            <a:grpSpLocks/>
          </p:cNvGrpSpPr>
          <p:nvPr/>
        </p:nvGrpSpPr>
        <p:grpSpPr bwMode="auto">
          <a:xfrm>
            <a:off x="6372225" y="4508500"/>
            <a:ext cx="431800" cy="433388"/>
            <a:chOff x="3424" y="2478"/>
            <a:chExt cx="272" cy="273"/>
          </a:xfrm>
        </p:grpSpPr>
        <p:sp>
          <p:nvSpPr>
            <p:cNvPr id="22580" name="Oval 25"/>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2581" name="Text Box 26"/>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22543" name="Group 27"/>
          <p:cNvGrpSpPr>
            <a:grpSpLocks/>
          </p:cNvGrpSpPr>
          <p:nvPr/>
        </p:nvGrpSpPr>
        <p:grpSpPr bwMode="auto">
          <a:xfrm>
            <a:off x="2916238" y="2924175"/>
            <a:ext cx="360362" cy="576263"/>
            <a:chOff x="1746" y="1888"/>
            <a:chExt cx="227" cy="363"/>
          </a:xfrm>
        </p:grpSpPr>
        <p:sp>
          <p:nvSpPr>
            <p:cNvPr id="22578" name="Line 2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2579" name="Oval 2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2544" name="Group 30"/>
          <p:cNvGrpSpPr>
            <a:grpSpLocks/>
          </p:cNvGrpSpPr>
          <p:nvPr/>
        </p:nvGrpSpPr>
        <p:grpSpPr bwMode="auto">
          <a:xfrm flipH="1">
            <a:off x="3419475" y="2924175"/>
            <a:ext cx="360363" cy="576263"/>
            <a:chOff x="1746" y="1888"/>
            <a:chExt cx="227" cy="363"/>
          </a:xfrm>
        </p:grpSpPr>
        <p:sp>
          <p:nvSpPr>
            <p:cNvPr id="22576" name="Line 3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2577" name="Oval 3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2545" name="Group 33"/>
          <p:cNvGrpSpPr>
            <a:grpSpLocks/>
          </p:cNvGrpSpPr>
          <p:nvPr/>
        </p:nvGrpSpPr>
        <p:grpSpPr bwMode="auto">
          <a:xfrm flipH="1">
            <a:off x="5724525" y="3860800"/>
            <a:ext cx="360363" cy="576263"/>
            <a:chOff x="1746" y="1888"/>
            <a:chExt cx="227" cy="363"/>
          </a:xfrm>
        </p:grpSpPr>
        <p:sp>
          <p:nvSpPr>
            <p:cNvPr id="22574" name="Line 3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2575" name="Oval 3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2546" name="Group 36"/>
          <p:cNvGrpSpPr>
            <a:grpSpLocks/>
          </p:cNvGrpSpPr>
          <p:nvPr/>
        </p:nvGrpSpPr>
        <p:grpSpPr bwMode="auto">
          <a:xfrm>
            <a:off x="6156325" y="4940300"/>
            <a:ext cx="360363" cy="576263"/>
            <a:chOff x="1746" y="1888"/>
            <a:chExt cx="227" cy="363"/>
          </a:xfrm>
        </p:grpSpPr>
        <p:sp>
          <p:nvSpPr>
            <p:cNvPr id="22572" name="Line 3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2573" name="Oval 3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2547" name="Group 39"/>
          <p:cNvGrpSpPr>
            <a:grpSpLocks/>
          </p:cNvGrpSpPr>
          <p:nvPr/>
        </p:nvGrpSpPr>
        <p:grpSpPr bwMode="auto">
          <a:xfrm flipH="1">
            <a:off x="6659563" y="4940300"/>
            <a:ext cx="360362" cy="576263"/>
            <a:chOff x="1746" y="1888"/>
            <a:chExt cx="227" cy="363"/>
          </a:xfrm>
        </p:grpSpPr>
        <p:sp>
          <p:nvSpPr>
            <p:cNvPr id="22570"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2571"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2548" name="Group 42"/>
          <p:cNvGrpSpPr>
            <a:grpSpLocks/>
          </p:cNvGrpSpPr>
          <p:nvPr/>
        </p:nvGrpSpPr>
        <p:grpSpPr bwMode="auto">
          <a:xfrm>
            <a:off x="6156325" y="2492375"/>
            <a:ext cx="431800" cy="433388"/>
            <a:chOff x="3424" y="2478"/>
            <a:chExt cx="272" cy="273"/>
          </a:xfrm>
        </p:grpSpPr>
        <p:sp>
          <p:nvSpPr>
            <p:cNvPr id="22568" name="Oval 43"/>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2569" name="Text Box 44"/>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sp>
        <p:nvSpPr>
          <p:cNvPr id="22549" name="Line 45"/>
          <p:cNvSpPr>
            <a:spLocks noChangeShapeType="1"/>
          </p:cNvSpPr>
          <p:nvPr/>
        </p:nvSpPr>
        <p:spPr bwMode="auto">
          <a:xfrm flipH="1" flipV="1">
            <a:off x="7164388" y="3860800"/>
            <a:ext cx="360362" cy="649288"/>
          </a:xfrm>
          <a:prstGeom prst="line">
            <a:avLst/>
          </a:prstGeom>
          <a:noFill/>
          <a:ln w="12700">
            <a:solidFill>
              <a:schemeClr val="tx1"/>
            </a:solidFill>
            <a:round/>
            <a:headEnd/>
            <a:tailEnd/>
          </a:ln>
        </p:spPr>
        <p:txBody>
          <a:bodyPr/>
          <a:lstStyle/>
          <a:p>
            <a:endParaRPr lang="en-IN"/>
          </a:p>
        </p:txBody>
      </p:sp>
      <p:grpSp>
        <p:nvGrpSpPr>
          <p:cNvPr id="22550" name="Group 46"/>
          <p:cNvGrpSpPr>
            <a:grpSpLocks/>
          </p:cNvGrpSpPr>
          <p:nvPr/>
        </p:nvGrpSpPr>
        <p:grpSpPr bwMode="auto">
          <a:xfrm>
            <a:off x="7164388" y="4941888"/>
            <a:ext cx="360362" cy="576262"/>
            <a:chOff x="1746" y="1888"/>
            <a:chExt cx="227" cy="363"/>
          </a:xfrm>
        </p:grpSpPr>
        <p:sp>
          <p:nvSpPr>
            <p:cNvPr id="22566" name="Line 4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2567" name="Oval 4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2551" name="Group 49"/>
          <p:cNvGrpSpPr>
            <a:grpSpLocks/>
          </p:cNvGrpSpPr>
          <p:nvPr/>
        </p:nvGrpSpPr>
        <p:grpSpPr bwMode="auto">
          <a:xfrm flipH="1">
            <a:off x="7667625" y="4941888"/>
            <a:ext cx="360363" cy="576262"/>
            <a:chOff x="1746" y="1888"/>
            <a:chExt cx="227" cy="363"/>
          </a:xfrm>
        </p:grpSpPr>
        <p:sp>
          <p:nvSpPr>
            <p:cNvPr id="22564" name="Line 5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2565" name="Oval 5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22552" name="Line 52"/>
          <p:cNvSpPr>
            <a:spLocks noChangeShapeType="1"/>
          </p:cNvSpPr>
          <p:nvPr/>
        </p:nvSpPr>
        <p:spPr bwMode="auto">
          <a:xfrm flipV="1">
            <a:off x="5219700" y="3860800"/>
            <a:ext cx="361950" cy="649288"/>
          </a:xfrm>
          <a:prstGeom prst="line">
            <a:avLst/>
          </a:prstGeom>
          <a:noFill/>
          <a:ln w="12700">
            <a:solidFill>
              <a:schemeClr val="tx1"/>
            </a:solidFill>
            <a:round/>
            <a:headEnd/>
            <a:tailEnd/>
          </a:ln>
        </p:spPr>
        <p:txBody>
          <a:bodyPr/>
          <a:lstStyle/>
          <a:p>
            <a:endParaRPr lang="en-IN"/>
          </a:p>
        </p:txBody>
      </p:sp>
      <p:grpSp>
        <p:nvGrpSpPr>
          <p:cNvPr id="22553" name="Group 53"/>
          <p:cNvGrpSpPr>
            <a:grpSpLocks/>
          </p:cNvGrpSpPr>
          <p:nvPr/>
        </p:nvGrpSpPr>
        <p:grpSpPr bwMode="auto">
          <a:xfrm>
            <a:off x="4932363" y="4508500"/>
            <a:ext cx="431800" cy="433388"/>
            <a:chOff x="3424" y="2478"/>
            <a:chExt cx="272" cy="273"/>
          </a:xfrm>
        </p:grpSpPr>
        <p:sp>
          <p:nvSpPr>
            <p:cNvPr id="22562" name="Oval 54"/>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2563" name="Text Box 55"/>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51</a:t>
              </a:r>
            </a:p>
          </p:txBody>
        </p:sp>
      </p:grpSp>
      <p:grpSp>
        <p:nvGrpSpPr>
          <p:cNvPr id="22554" name="Group 56"/>
          <p:cNvGrpSpPr>
            <a:grpSpLocks/>
          </p:cNvGrpSpPr>
          <p:nvPr/>
        </p:nvGrpSpPr>
        <p:grpSpPr bwMode="auto">
          <a:xfrm>
            <a:off x="4716463" y="4940300"/>
            <a:ext cx="360362" cy="576263"/>
            <a:chOff x="1746" y="1888"/>
            <a:chExt cx="227" cy="363"/>
          </a:xfrm>
        </p:grpSpPr>
        <p:sp>
          <p:nvSpPr>
            <p:cNvPr id="22560" name="Line 5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2561" name="Oval 5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2555" name="Group 59"/>
          <p:cNvGrpSpPr>
            <a:grpSpLocks/>
          </p:cNvGrpSpPr>
          <p:nvPr/>
        </p:nvGrpSpPr>
        <p:grpSpPr bwMode="auto">
          <a:xfrm flipH="1">
            <a:off x="5219700" y="4940300"/>
            <a:ext cx="360363" cy="576263"/>
            <a:chOff x="1746" y="1888"/>
            <a:chExt cx="227" cy="363"/>
          </a:xfrm>
        </p:grpSpPr>
        <p:sp>
          <p:nvSpPr>
            <p:cNvPr id="22558" name="Line 6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2559" name="Oval 6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22556" name="Picture 61"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22557" name="TextBox 62"/>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94572"/>
                                        </p:tgtEl>
                                        <p:attrNameLst>
                                          <p:attrName>style.visibility</p:attrName>
                                        </p:attrNameLst>
                                      </p:cBhvr>
                                      <p:to>
                                        <p:strVal val="visible"/>
                                      </p:to>
                                    </p:set>
                                    <p:anim calcmode="discrete" valueType="clr">
                                      <p:cBhvr override="childStyle">
                                        <p:cTn id="7" dur="80"/>
                                        <p:tgtEl>
                                          <p:spTgt spid="19457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94572"/>
                                        </p:tgtEl>
                                        <p:attrNameLst>
                                          <p:attrName>fillcolor</p:attrName>
                                        </p:attrNameLst>
                                      </p:cBhvr>
                                      <p:tavLst>
                                        <p:tav tm="0">
                                          <p:val>
                                            <p:clrVal>
                                              <a:schemeClr val="accent2"/>
                                            </p:clrVal>
                                          </p:val>
                                        </p:tav>
                                        <p:tav tm="50000">
                                          <p:val>
                                            <p:clrVal>
                                              <a:schemeClr val="hlink"/>
                                            </p:clrVal>
                                          </p:val>
                                        </p:tav>
                                      </p:tavLst>
                                    </p:anim>
                                    <p:set>
                                      <p:cBhvr>
                                        <p:cTn id="9" dur="80"/>
                                        <p:tgtEl>
                                          <p:spTgt spid="1945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6877050" y="3429000"/>
            <a:ext cx="431800" cy="433388"/>
            <a:chOff x="2925" y="1525"/>
            <a:chExt cx="272" cy="273"/>
          </a:xfrm>
        </p:grpSpPr>
        <p:sp>
          <p:nvSpPr>
            <p:cNvPr id="23620"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3621"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23555" name="Group 5"/>
          <p:cNvGrpSpPr>
            <a:grpSpLocks/>
          </p:cNvGrpSpPr>
          <p:nvPr/>
        </p:nvGrpSpPr>
        <p:grpSpPr bwMode="auto">
          <a:xfrm>
            <a:off x="7380288" y="4508500"/>
            <a:ext cx="431800" cy="433388"/>
            <a:chOff x="3424" y="2478"/>
            <a:chExt cx="272" cy="273"/>
          </a:xfrm>
        </p:grpSpPr>
        <p:sp>
          <p:nvSpPr>
            <p:cNvPr id="23618" name="Oval 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3619" name="Text Box 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4" name="Group 8"/>
          <p:cNvGrpSpPr>
            <a:grpSpLocks/>
          </p:cNvGrpSpPr>
          <p:nvPr/>
        </p:nvGrpSpPr>
        <p:grpSpPr bwMode="auto">
          <a:xfrm>
            <a:off x="5435600" y="3429000"/>
            <a:ext cx="431800" cy="433388"/>
            <a:chOff x="2925" y="1525"/>
            <a:chExt cx="272" cy="273"/>
          </a:xfrm>
        </p:grpSpPr>
        <p:sp>
          <p:nvSpPr>
            <p:cNvPr id="23616" name="Oval 9"/>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3617" name="Text Box 10"/>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23557" name="Rectangle 11"/>
          <p:cNvSpPr>
            <a:spLocks noGrp="1" noChangeArrowheads="1"/>
          </p:cNvSpPr>
          <p:nvPr>
            <p:ph type="title"/>
          </p:nvPr>
        </p:nvSpPr>
        <p:spPr/>
        <p:txBody>
          <a:bodyPr/>
          <a:lstStyle/>
          <a:p>
            <a:pPr eaLnBrk="1" hangingPunct="1"/>
            <a:r>
              <a:rPr lang="en-US" smtClean="0"/>
              <a:t>Deletion Example 2</a:t>
            </a:r>
          </a:p>
        </p:txBody>
      </p:sp>
      <p:sp>
        <p:nvSpPr>
          <p:cNvPr id="23558" name="Text Box 12"/>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Delete 71</a:t>
            </a:r>
          </a:p>
        </p:txBody>
      </p:sp>
      <p:grpSp>
        <p:nvGrpSpPr>
          <p:cNvPr id="23559" name="Group 13"/>
          <p:cNvGrpSpPr>
            <a:grpSpLocks/>
          </p:cNvGrpSpPr>
          <p:nvPr/>
        </p:nvGrpSpPr>
        <p:grpSpPr bwMode="auto">
          <a:xfrm>
            <a:off x="4643438" y="1916113"/>
            <a:ext cx="431800" cy="433387"/>
            <a:chOff x="2925" y="1525"/>
            <a:chExt cx="272" cy="273"/>
          </a:xfrm>
        </p:grpSpPr>
        <p:sp>
          <p:nvSpPr>
            <p:cNvPr id="23614" name="Oval 14"/>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3615" name="Text Box 15"/>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23560" name="Group 16"/>
          <p:cNvGrpSpPr>
            <a:grpSpLocks/>
          </p:cNvGrpSpPr>
          <p:nvPr/>
        </p:nvGrpSpPr>
        <p:grpSpPr bwMode="auto">
          <a:xfrm>
            <a:off x="3132138" y="2492375"/>
            <a:ext cx="431800" cy="433388"/>
            <a:chOff x="1973" y="1888"/>
            <a:chExt cx="272" cy="273"/>
          </a:xfrm>
        </p:grpSpPr>
        <p:sp>
          <p:nvSpPr>
            <p:cNvPr id="23612" name="Oval 17"/>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3613" name="Text Box 18"/>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23561" name="Line 19"/>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23562" name="Line 20"/>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196629" name="Line 21"/>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23564" name="Line 22"/>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23565" name="Line 23"/>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23566" name="Group 24"/>
          <p:cNvGrpSpPr>
            <a:grpSpLocks/>
          </p:cNvGrpSpPr>
          <p:nvPr/>
        </p:nvGrpSpPr>
        <p:grpSpPr bwMode="auto">
          <a:xfrm>
            <a:off x="6372225" y="4508500"/>
            <a:ext cx="431800" cy="433388"/>
            <a:chOff x="3424" y="2478"/>
            <a:chExt cx="272" cy="273"/>
          </a:xfrm>
        </p:grpSpPr>
        <p:sp>
          <p:nvSpPr>
            <p:cNvPr id="23610" name="Oval 25"/>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3611" name="Text Box 26"/>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23567" name="Group 27"/>
          <p:cNvGrpSpPr>
            <a:grpSpLocks/>
          </p:cNvGrpSpPr>
          <p:nvPr/>
        </p:nvGrpSpPr>
        <p:grpSpPr bwMode="auto">
          <a:xfrm>
            <a:off x="2916238" y="2924175"/>
            <a:ext cx="360362" cy="576263"/>
            <a:chOff x="1746" y="1888"/>
            <a:chExt cx="227" cy="363"/>
          </a:xfrm>
        </p:grpSpPr>
        <p:sp>
          <p:nvSpPr>
            <p:cNvPr id="23608" name="Line 2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3609" name="Oval 2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3568" name="Group 30"/>
          <p:cNvGrpSpPr>
            <a:grpSpLocks/>
          </p:cNvGrpSpPr>
          <p:nvPr/>
        </p:nvGrpSpPr>
        <p:grpSpPr bwMode="auto">
          <a:xfrm flipH="1">
            <a:off x="3419475" y="2924175"/>
            <a:ext cx="360363" cy="576263"/>
            <a:chOff x="1746" y="1888"/>
            <a:chExt cx="227" cy="363"/>
          </a:xfrm>
        </p:grpSpPr>
        <p:sp>
          <p:nvSpPr>
            <p:cNvPr id="23606" name="Line 3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3607" name="Oval 3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0" name="Group 33"/>
          <p:cNvGrpSpPr>
            <a:grpSpLocks/>
          </p:cNvGrpSpPr>
          <p:nvPr/>
        </p:nvGrpSpPr>
        <p:grpSpPr bwMode="auto">
          <a:xfrm flipH="1">
            <a:off x="5724525" y="3860800"/>
            <a:ext cx="360363" cy="576263"/>
            <a:chOff x="1746" y="1888"/>
            <a:chExt cx="227" cy="363"/>
          </a:xfrm>
        </p:grpSpPr>
        <p:sp>
          <p:nvSpPr>
            <p:cNvPr id="23604" name="Line 3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3605" name="Oval 3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3570" name="Group 36"/>
          <p:cNvGrpSpPr>
            <a:grpSpLocks/>
          </p:cNvGrpSpPr>
          <p:nvPr/>
        </p:nvGrpSpPr>
        <p:grpSpPr bwMode="auto">
          <a:xfrm>
            <a:off x="6156325" y="4940300"/>
            <a:ext cx="360363" cy="576263"/>
            <a:chOff x="1746" y="1888"/>
            <a:chExt cx="227" cy="363"/>
          </a:xfrm>
        </p:grpSpPr>
        <p:sp>
          <p:nvSpPr>
            <p:cNvPr id="23602" name="Line 3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3603" name="Oval 3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3571" name="Group 39"/>
          <p:cNvGrpSpPr>
            <a:grpSpLocks/>
          </p:cNvGrpSpPr>
          <p:nvPr/>
        </p:nvGrpSpPr>
        <p:grpSpPr bwMode="auto">
          <a:xfrm flipH="1">
            <a:off x="6659563" y="4940300"/>
            <a:ext cx="360362" cy="576263"/>
            <a:chOff x="1746" y="1888"/>
            <a:chExt cx="227" cy="363"/>
          </a:xfrm>
        </p:grpSpPr>
        <p:sp>
          <p:nvSpPr>
            <p:cNvPr id="23600"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3601"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3572" name="Group 42"/>
          <p:cNvGrpSpPr>
            <a:grpSpLocks/>
          </p:cNvGrpSpPr>
          <p:nvPr/>
        </p:nvGrpSpPr>
        <p:grpSpPr bwMode="auto">
          <a:xfrm>
            <a:off x="6156325" y="2492375"/>
            <a:ext cx="431800" cy="433388"/>
            <a:chOff x="3424" y="2478"/>
            <a:chExt cx="272" cy="273"/>
          </a:xfrm>
        </p:grpSpPr>
        <p:sp>
          <p:nvSpPr>
            <p:cNvPr id="23598" name="Oval 43"/>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3599" name="Text Box 44"/>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sp>
        <p:nvSpPr>
          <p:cNvPr id="23573" name="Line 45"/>
          <p:cNvSpPr>
            <a:spLocks noChangeShapeType="1"/>
          </p:cNvSpPr>
          <p:nvPr/>
        </p:nvSpPr>
        <p:spPr bwMode="auto">
          <a:xfrm flipH="1" flipV="1">
            <a:off x="7164388" y="3860800"/>
            <a:ext cx="360362" cy="649288"/>
          </a:xfrm>
          <a:prstGeom prst="line">
            <a:avLst/>
          </a:prstGeom>
          <a:noFill/>
          <a:ln w="12700">
            <a:solidFill>
              <a:schemeClr val="tx1"/>
            </a:solidFill>
            <a:round/>
            <a:headEnd/>
            <a:tailEnd/>
          </a:ln>
        </p:spPr>
        <p:txBody>
          <a:bodyPr/>
          <a:lstStyle/>
          <a:p>
            <a:endParaRPr lang="en-IN"/>
          </a:p>
        </p:txBody>
      </p:sp>
      <p:grpSp>
        <p:nvGrpSpPr>
          <p:cNvPr id="23574" name="Group 46"/>
          <p:cNvGrpSpPr>
            <a:grpSpLocks/>
          </p:cNvGrpSpPr>
          <p:nvPr/>
        </p:nvGrpSpPr>
        <p:grpSpPr bwMode="auto">
          <a:xfrm>
            <a:off x="7164388" y="4941888"/>
            <a:ext cx="360362" cy="576262"/>
            <a:chOff x="1746" y="1888"/>
            <a:chExt cx="227" cy="363"/>
          </a:xfrm>
        </p:grpSpPr>
        <p:sp>
          <p:nvSpPr>
            <p:cNvPr id="23596" name="Line 4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3597" name="Oval 4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3575" name="Group 49"/>
          <p:cNvGrpSpPr>
            <a:grpSpLocks/>
          </p:cNvGrpSpPr>
          <p:nvPr/>
        </p:nvGrpSpPr>
        <p:grpSpPr bwMode="auto">
          <a:xfrm flipH="1">
            <a:off x="7667625" y="4941888"/>
            <a:ext cx="360363" cy="576262"/>
            <a:chOff x="1746" y="1888"/>
            <a:chExt cx="227" cy="363"/>
          </a:xfrm>
        </p:grpSpPr>
        <p:sp>
          <p:nvSpPr>
            <p:cNvPr id="23594" name="Line 5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3595" name="Oval 5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196660" name="Line 52"/>
          <p:cNvSpPr>
            <a:spLocks noChangeShapeType="1"/>
          </p:cNvSpPr>
          <p:nvPr/>
        </p:nvSpPr>
        <p:spPr bwMode="auto">
          <a:xfrm flipV="1">
            <a:off x="5219700" y="3860800"/>
            <a:ext cx="361950" cy="649288"/>
          </a:xfrm>
          <a:prstGeom prst="line">
            <a:avLst/>
          </a:prstGeom>
          <a:noFill/>
          <a:ln w="12700">
            <a:solidFill>
              <a:schemeClr val="tx1"/>
            </a:solidFill>
            <a:round/>
            <a:headEnd/>
            <a:tailEnd/>
          </a:ln>
        </p:spPr>
        <p:txBody>
          <a:bodyPr/>
          <a:lstStyle/>
          <a:p>
            <a:endParaRPr lang="en-IN"/>
          </a:p>
        </p:txBody>
      </p:sp>
      <p:grpSp>
        <p:nvGrpSpPr>
          <p:cNvPr id="23577" name="Group 53"/>
          <p:cNvGrpSpPr>
            <a:grpSpLocks/>
          </p:cNvGrpSpPr>
          <p:nvPr/>
        </p:nvGrpSpPr>
        <p:grpSpPr bwMode="auto">
          <a:xfrm>
            <a:off x="4932363" y="4508500"/>
            <a:ext cx="431800" cy="433388"/>
            <a:chOff x="3424" y="2478"/>
            <a:chExt cx="272" cy="273"/>
          </a:xfrm>
        </p:grpSpPr>
        <p:sp>
          <p:nvSpPr>
            <p:cNvPr id="23592" name="Oval 54"/>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3593" name="Text Box 55"/>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51</a:t>
              </a:r>
            </a:p>
          </p:txBody>
        </p:sp>
      </p:grpSp>
      <p:grpSp>
        <p:nvGrpSpPr>
          <p:cNvPr id="23578" name="Group 56"/>
          <p:cNvGrpSpPr>
            <a:grpSpLocks/>
          </p:cNvGrpSpPr>
          <p:nvPr/>
        </p:nvGrpSpPr>
        <p:grpSpPr bwMode="auto">
          <a:xfrm>
            <a:off x="4716463" y="4940300"/>
            <a:ext cx="360362" cy="576263"/>
            <a:chOff x="1746" y="1888"/>
            <a:chExt cx="227" cy="363"/>
          </a:xfrm>
        </p:grpSpPr>
        <p:sp>
          <p:nvSpPr>
            <p:cNvPr id="23590" name="Line 5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3591" name="Oval 5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3579" name="Group 59"/>
          <p:cNvGrpSpPr>
            <a:grpSpLocks/>
          </p:cNvGrpSpPr>
          <p:nvPr/>
        </p:nvGrpSpPr>
        <p:grpSpPr bwMode="auto">
          <a:xfrm flipH="1">
            <a:off x="5219700" y="4940300"/>
            <a:ext cx="360363" cy="576263"/>
            <a:chOff x="1746" y="1888"/>
            <a:chExt cx="227" cy="363"/>
          </a:xfrm>
        </p:grpSpPr>
        <p:sp>
          <p:nvSpPr>
            <p:cNvPr id="23588" name="Line 6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3589" name="Oval 6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196670" name="Text Box 62"/>
          <p:cNvSpPr txBox="1">
            <a:spLocks noChangeArrowheads="1"/>
          </p:cNvSpPr>
          <p:nvPr/>
        </p:nvSpPr>
        <p:spPr bwMode="auto">
          <a:xfrm>
            <a:off x="827088" y="3644900"/>
            <a:ext cx="3744912"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Replace with predecessor</a:t>
            </a:r>
          </a:p>
        </p:txBody>
      </p:sp>
      <p:grpSp>
        <p:nvGrpSpPr>
          <p:cNvPr id="19" name="Group 63"/>
          <p:cNvGrpSpPr>
            <a:grpSpLocks/>
          </p:cNvGrpSpPr>
          <p:nvPr/>
        </p:nvGrpSpPr>
        <p:grpSpPr bwMode="auto">
          <a:xfrm>
            <a:off x="6156325" y="2492375"/>
            <a:ext cx="431800" cy="433388"/>
            <a:chOff x="3424" y="2478"/>
            <a:chExt cx="272" cy="273"/>
          </a:xfrm>
        </p:grpSpPr>
        <p:sp>
          <p:nvSpPr>
            <p:cNvPr id="23586" name="Oval 64"/>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3587" name="Text Box 65"/>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196674" name="Line 66"/>
          <p:cNvSpPr>
            <a:spLocks noChangeShapeType="1"/>
          </p:cNvSpPr>
          <p:nvPr/>
        </p:nvSpPr>
        <p:spPr bwMode="auto">
          <a:xfrm flipH="1">
            <a:off x="5219700" y="2924175"/>
            <a:ext cx="1081088" cy="1584325"/>
          </a:xfrm>
          <a:prstGeom prst="line">
            <a:avLst/>
          </a:prstGeom>
          <a:noFill/>
          <a:ln w="12700">
            <a:solidFill>
              <a:schemeClr val="tx1"/>
            </a:solidFill>
            <a:round/>
            <a:headEnd/>
            <a:tailEnd/>
          </a:ln>
        </p:spPr>
        <p:txBody>
          <a:bodyPr/>
          <a:lstStyle/>
          <a:p>
            <a:endParaRPr lang="en-IN"/>
          </a:p>
        </p:txBody>
      </p:sp>
      <p:sp>
        <p:nvSpPr>
          <p:cNvPr id="196675" name="Text Box 67"/>
          <p:cNvSpPr txBox="1">
            <a:spLocks noChangeArrowheads="1"/>
          </p:cNvSpPr>
          <p:nvPr/>
        </p:nvSpPr>
        <p:spPr bwMode="auto">
          <a:xfrm>
            <a:off x="838200" y="4038600"/>
            <a:ext cx="3733800" cy="641350"/>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Attach predecessor’s child</a:t>
            </a:r>
          </a:p>
        </p:txBody>
      </p:sp>
      <p:pic>
        <p:nvPicPr>
          <p:cNvPr id="23584" name="Picture 67"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23585" name="TextBox 68"/>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96670">
                                            <p:txEl>
                                              <p:pRg st="0" end="0"/>
                                            </p:txEl>
                                          </p:spTgt>
                                        </p:tgtEl>
                                        <p:attrNameLst>
                                          <p:attrName>style.visibility</p:attrName>
                                        </p:attrNameLst>
                                      </p:cBhvr>
                                      <p:to>
                                        <p:strVal val="visible"/>
                                      </p:to>
                                    </p:set>
                                    <p:anim calcmode="discrete" valueType="clr">
                                      <p:cBhvr override="childStyle">
                                        <p:cTn id="7" dur="80"/>
                                        <p:tgtEl>
                                          <p:spTgt spid="19667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96670">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96670">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fade">
                                      <p:cBhvr>
                                        <p:cTn id="14" dur="20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96675"/>
                                        </p:tgtEl>
                                        <p:attrNameLst>
                                          <p:attrName>style.visibility</p:attrName>
                                        </p:attrNameLst>
                                      </p:cBhvr>
                                      <p:to>
                                        <p:strVal val="visible"/>
                                      </p:to>
                                    </p:set>
                                    <p:animEffect transition="in" filter="wipe(left)">
                                      <p:cBhvr>
                                        <p:cTn id="19" dur="1000"/>
                                        <p:tgtEl>
                                          <p:spTgt spid="19667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96674"/>
                                        </p:tgtEl>
                                        <p:attrNameLst>
                                          <p:attrName>style.visibility</p:attrName>
                                        </p:attrNameLst>
                                      </p:cBhvr>
                                      <p:to>
                                        <p:strVal val="visible"/>
                                      </p:to>
                                    </p:set>
                                    <p:animEffect transition="in" filter="wipe(up)">
                                      <p:cBhvr>
                                        <p:cTn id="24" dur="1000"/>
                                        <p:tgtEl>
                                          <p:spTgt spid="19667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0" nodeType="clickEffect">
                                  <p:stCondLst>
                                    <p:cond delay="0"/>
                                  </p:stCondLst>
                                  <p:childTnLst>
                                    <p:animEffect transition="out" filter="fade">
                                      <p:cBhvr>
                                        <p:cTn id="28" dur="2000"/>
                                        <p:tgtEl>
                                          <p:spTgt spid="196629"/>
                                        </p:tgtEl>
                                      </p:cBhvr>
                                    </p:animEffect>
                                    <p:set>
                                      <p:cBhvr>
                                        <p:cTn id="29" dur="1" fill="hold">
                                          <p:stCondLst>
                                            <p:cond delay="1999"/>
                                          </p:stCondLst>
                                        </p:cTn>
                                        <p:tgtEl>
                                          <p:spTgt spid="196629"/>
                                        </p:tgtEl>
                                        <p:attrNameLst>
                                          <p:attrName>style.visibility</p:attrName>
                                        </p:attrNameLst>
                                      </p:cBhvr>
                                      <p:to>
                                        <p:strVal val="hidden"/>
                                      </p:to>
                                    </p:set>
                                  </p:childTnLst>
                                </p:cTn>
                              </p:par>
                              <p:par>
                                <p:cTn id="30" presetID="10" presetClass="exit" presetSubtype="0" fill="hold" nodeType="withEffect">
                                  <p:stCondLst>
                                    <p:cond delay="0"/>
                                  </p:stCondLst>
                                  <p:childTnLst>
                                    <p:animEffect transition="out" filter="fade">
                                      <p:cBhvr>
                                        <p:cTn id="31" dur="2000"/>
                                        <p:tgtEl>
                                          <p:spTgt spid="4"/>
                                        </p:tgtEl>
                                      </p:cBhvr>
                                    </p:animEffect>
                                    <p:set>
                                      <p:cBhvr>
                                        <p:cTn id="32" dur="1" fill="hold">
                                          <p:stCondLst>
                                            <p:cond delay="1999"/>
                                          </p:stCondLst>
                                        </p:cTn>
                                        <p:tgtEl>
                                          <p:spTgt spid="4"/>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2000"/>
                                        <p:tgtEl>
                                          <p:spTgt spid="10"/>
                                        </p:tgtEl>
                                      </p:cBhvr>
                                    </p:animEffect>
                                    <p:set>
                                      <p:cBhvr>
                                        <p:cTn id="35" dur="1" fill="hold">
                                          <p:stCondLst>
                                            <p:cond delay="1999"/>
                                          </p:stCondLst>
                                        </p:cTn>
                                        <p:tgtEl>
                                          <p:spTgt spid="10"/>
                                        </p:tgtEl>
                                        <p:attrNameLst>
                                          <p:attrName>style.visibility</p:attrName>
                                        </p:attrNameLst>
                                      </p:cBhvr>
                                      <p:to>
                                        <p:strVal val="hidden"/>
                                      </p:to>
                                    </p:set>
                                  </p:childTnLst>
                                </p:cTn>
                              </p:par>
                              <p:par>
                                <p:cTn id="36" presetID="10" presetClass="exit" presetSubtype="0" fill="hold" grpId="0" nodeType="withEffect">
                                  <p:stCondLst>
                                    <p:cond delay="0"/>
                                  </p:stCondLst>
                                  <p:childTnLst>
                                    <p:animEffect transition="out" filter="fade">
                                      <p:cBhvr>
                                        <p:cTn id="37" dur="2000"/>
                                        <p:tgtEl>
                                          <p:spTgt spid="196660"/>
                                        </p:tgtEl>
                                      </p:cBhvr>
                                    </p:animEffect>
                                    <p:set>
                                      <p:cBhvr>
                                        <p:cTn id="38" dur="1" fill="hold">
                                          <p:stCondLst>
                                            <p:cond delay="1999"/>
                                          </p:stCondLst>
                                        </p:cTn>
                                        <p:tgtEl>
                                          <p:spTgt spid="19666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29" grpId="0" animBg="1"/>
      <p:bldP spid="196660" grpId="0" animBg="1"/>
      <p:bldP spid="196674" grpId="0" animBg="1"/>
      <p:bldP spid="19667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6156325" y="2492375"/>
            <a:ext cx="431800" cy="433388"/>
            <a:chOff x="3424" y="2478"/>
            <a:chExt cx="272" cy="273"/>
          </a:xfrm>
        </p:grpSpPr>
        <p:sp>
          <p:nvSpPr>
            <p:cNvPr id="24637" name="Oval 3"/>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4638" name="Text Box 4"/>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24579" name="Group 5"/>
          <p:cNvGrpSpPr>
            <a:grpSpLocks/>
          </p:cNvGrpSpPr>
          <p:nvPr/>
        </p:nvGrpSpPr>
        <p:grpSpPr bwMode="auto">
          <a:xfrm>
            <a:off x="6877050" y="3429000"/>
            <a:ext cx="431800" cy="433388"/>
            <a:chOff x="2925" y="1525"/>
            <a:chExt cx="272" cy="273"/>
          </a:xfrm>
        </p:grpSpPr>
        <p:sp>
          <p:nvSpPr>
            <p:cNvPr id="24635" name="Oval 6"/>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4636" name="Text Box 7"/>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24580" name="Group 8"/>
          <p:cNvGrpSpPr>
            <a:grpSpLocks/>
          </p:cNvGrpSpPr>
          <p:nvPr/>
        </p:nvGrpSpPr>
        <p:grpSpPr bwMode="auto">
          <a:xfrm>
            <a:off x="7380288" y="4508500"/>
            <a:ext cx="431800" cy="433388"/>
            <a:chOff x="3424" y="2478"/>
            <a:chExt cx="272" cy="273"/>
          </a:xfrm>
        </p:grpSpPr>
        <p:sp>
          <p:nvSpPr>
            <p:cNvPr id="24633" name="Oval 9"/>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4634" name="Text Box 10"/>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sp>
        <p:nvSpPr>
          <p:cNvPr id="24581" name="Rectangle 11"/>
          <p:cNvSpPr>
            <a:spLocks noGrp="1" noChangeArrowheads="1"/>
          </p:cNvSpPr>
          <p:nvPr>
            <p:ph type="title"/>
          </p:nvPr>
        </p:nvSpPr>
        <p:spPr/>
        <p:txBody>
          <a:bodyPr/>
          <a:lstStyle/>
          <a:p>
            <a:pPr eaLnBrk="1" hangingPunct="1"/>
            <a:r>
              <a:rPr lang="en-US" smtClean="0"/>
              <a:t>Deletion Example 2</a:t>
            </a:r>
          </a:p>
        </p:txBody>
      </p:sp>
      <p:sp>
        <p:nvSpPr>
          <p:cNvPr id="24582" name="Text Box 12"/>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Delete 71</a:t>
            </a:r>
          </a:p>
        </p:txBody>
      </p:sp>
      <p:grpSp>
        <p:nvGrpSpPr>
          <p:cNvPr id="24583" name="Group 13"/>
          <p:cNvGrpSpPr>
            <a:grpSpLocks/>
          </p:cNvGrpSpPr>
          <p:nvPr/>
        </p:nvGrpSpPr>
        <p:grpSpPr bwMode="auto">
          <a:xfrm>
            <a:off x="4643438" y="1916113"/>
            <a:ext cx="431800" cy="433387"/>
            <a:chOff x="2925" y="1525"/>
            <a:chExt cx="272" cy="273"/>
          </a:xfrm>
        </p:grpSpPr>
        <p:sp>
          <p:nvSpPr>
            <p:cNvPr id="24631" name="Oval 14"/>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4632" name="Text Box 15"/>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24584" name="Group 16"/>
          <p:cNvGrpSpPr>
            <a:grpSpLocks/>
          </p:cNvGrpSpPr>
          <p:nvPr/>
        </p:nvGrpSpPr>
        <p:grpSpPr bwMode="auto">
          <a:xfrm>
            <a:off x="3132138" y="2492375"/>
            <a:ext cx="431800" cy="433388"/>
            <a:chOff x="1973" y="1888"/>
            <a:chExt cx="272" cy="273"/>
          </a:xfrm>
        </p:grpSpPr>
        <p:sp>
          <p:nvSpPr>
            <p:cNvPr id="24629" name="Oval 17"/>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4630" name="Text Box 18"/>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24585" name="Line 19"/>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24586" name="Line 20"/>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24587" name="Line 21"/>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24588" name="Line 22"/>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24589" name="Group 23"/>
          <p:cNvGrpSpPr>
            <a:grpSpLocks/>
          </p:cNvGrpSpPr>
          <p:nvPr/>
        </p:nvGrpSpPr>
        <p:grpSpPr bwMode="auto">
          <a:xfrm>
            <a:off x="6372225" y="4508500"/>
            <a:ext cx="431800" cy="433388"/>
            <a:chOff x="3424" y="2478"/>
            <a:chExt cx="272" cy="273"/>
          </a:xfrm>
        </p:grpSpPr>
        <p:sp>
          <p:nvSpPr>
            <p:cNvPr id="24627" name="Oval 24"/>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4628" name="Text Box 25"/>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24590" name="Group 26"/>
          <p:cNvGrpSpPr>
            <a:grpSpLocks/>
          </p:cNvGrpSpPr>
          <p:nvPr/>
        </p:nvGrpSpPr>
        <p:grpSpPr bwMode="auto">
          <a:xfrm>
            <a:off x="2916238" y="2924175"/>
            <a:ext cx="360362" cy="576263"/>
            <a:chOff x="1746" y="1888"/>
            <a:chExt cx="227" cy="363"/>
          </a:xfrm>
        </p:grpSpPr>
        <p:sp>
          <p:nvSpPr>
            <p:cNvPr id="24625" name="Line 2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4626" name="Oval 2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4591" name="Group 29"/>
          <p:cNvGrpSpPr>
            <a:grpSpLocks/>
          </p:cNvGrpSpPr>
          <p:nvPr/>
        </p:nvGrpSpPr>
        <p:grpSpPr bwMode="auto">
          <a:xfrm flipH="1">
            <a:off x="3419475" y="2924175"/>
            <a:ext cx="360363" cy="576263"/>
            <a:chOff x="1746" y="1888"/>
            <a:chExt cx="227" cy="363"/>
          </a:xfrm>
        </p:grpSpPr>
        <p:sp>
          <p:nvSpPr>
            <p:cNvPr id="24623" name="Line 3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4624" name="Oval 3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4592" name="Group 32"/>
          <p:cNvGrpSpPr>
            <a:grpSpLocks/>
          </p:cNvGrpSpPr>
          <p:nvPr/>
        </p:nvGrpSpPr>
        <p:grpSpPr bwMode="auto">
          <a:xfrm>
            <a:off x="6156325" y="4940300"/>
            <a:ext cx="360363" cy="576263"/>
            <a:chOff x="1746" y="1888"/>
            <a:chExt cx="227" cy="363"/>
          </a:xfrm>
        </p:grpSpPr>
        <p:sp>
          <p:nvSpPr>
            <p:cNvPr id="24621" name="Line 3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4622" name="Oval 3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4593" name="Group 35"/>
          <p:cNvGrpSpPr>
            <a:grpSpLocks/>
          </p:cNvGrpSpPr>
          <p:nvPr/>
        </p:nvGrpSpPr>
        <p:grpSpPr bwMode="auto">
          <a:xfrm flipH="1">
            <a:off x="6659563" y="4940300"/>
            <a:ext cx="360362" cy="576263"/>
            <a:chOff x="1746" y="1888"/>
            <a:chExt cx="227" cy="363"/>
          </a:xfrm>
        </p:grpSpPr>
        <p:sp>
          <p:nvSpPr>
            <p:cNvPr id="24619" name="Line 3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4620" name="Oval 3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24594" name="Line 38"/>
          <p:cNvSpPr>
            <a:spLocks noChangeShapeType="1"/>
          </p:cNvSpPr>
          <p:nvPr/>
        </p:nvSpPr>
        <p:spPr bwMode="auto">
          <a:xfrm flipH="1" flipV="1">
            <a:off x="7164388" y="3860800"/>
            <a:ext cx="360362" cy="649288"/>
          </a:xfrm>
          <a:prstGeom prst="line">
            <a:avLst/>
          </a:prstGeom>
          <a:noFill/>
          <a:ln w="12700">
            <a:solidFill>
              <a:schemeClr val="tx1"/>
            </a:solidFill>
            <a:round/>
            <a:headEnd/>
            <a:tailEnd/>
          </a:ln>
        </p:spPr>
        <p:txBody>
          <a:bodyPr/>
          <a:lstStyle/>
          <a:p>
            <a:endParaRPr lang="en-IN"/>
          </a:p>
        </p:txBody>
      </p:sp>
      <p:grpSp>
        <p:nvGrpSpPr>
          <p:cNvPr id="24595" name="Group 39"/>
          <p:cNvGrpSpPr>
            <a:grpSpLocks/>
          </p:cNvGrpSpPr>
          <p:nvPr/>
        </p:nvGrpSpPr>
        <p:grpSpPr bwMode="auto">
          <a:xfrm>
            <a:off x="7164388" y="4941888"/>
            <a:ext cx="360362" cy="576262"/>
            <a:chOff x="1746" y="1888"/>
            <a:chExt cx="227" cy="363"/>
          </a:xfrm>
        </p:grpSpPr>
        <p:sp>
          <p:nvSpPr>
            <p:cNvPr id="24617"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4618"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4596" name="Group 42"/>
          <p:cNvGrpSpPr>
            <a:grpSpLocks/>
          </p:cNvGrpSpPr>
          <p:nvPr/>
        </p:nvGrpSpPr>
        <p:grpSpPr bwMode="auto">
          <a:xfrm flipH="1">
            <a:off x="7667625" y="4941888"/>
            <a:ext cx="360363" cy="576262"/>
            <a:chOff x="1746" y="1888"/>
            <a:chExt cx="227" cy="363"/>
          </a:xfrm>
        </p:grpSpPr>
        <p:sp>
          <p:nvSpPr>
            <p:cNvPr id="24615" name="Line 4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4616" name="Oval 4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4597" name="Group 45"/>
          <p:cNvGrpSpPr>
            <a:grpSpLocks/>
          </p:cNvGrpSpPr>
          <p:nvPr/>
        </p:nvGrpSpPr>
        <p:grpSpPr bwMode="auto">
          <a:xfrm>
            <a:off x="4932363" y="4508500"/>
            <a:ext cx="431800" cy="433388"/>
            <a:chOff x="3424" y="2478"/>
            <a:chExt cx="272" cy="273"/>
          </a:xfrm>
        </p:grpSpPr>
        <p:sp>
          <p:nvSpPr>
            <p:cNvPr id="24613" name="Oval 4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4614" name="Text Box 4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51</a:t>
              </a:r>
            </a:p>
          </p:txBody>
        </p:sp>
      </p:grpSp>
      <p:grpSp>
        <p:nvGrpSpPr>
          <p:cNvPr id="24598" name="Group 48"/>
          <p:cNvGrpSpPr>
            <a:grpSpLocks/>
          </p:cNvGrpSpPr>
          <p:nvPr/>
        </p:nvGrpSpPr>
        <p:grpSpPr bwMode="auto">
          <a:xfrm>
            <a:off x="4716463" y="4940300"/>
            <a:ext cx="360362" cy="576263"/>
            <a:chOff x="1746" y="1888"/>
            <a:chExt cx="227" cy="363"/>
          </a:xfrm>
        </p:grpSpPr>
        <p:sp>
          <p:nvSpPr>
            <p:cNvPr id="24611" name="Line 49"/>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4612" name="Oval 50"/>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4599" name="Group 51"/>
          <p:cNvGrpSpPr>
            <a:grpSpLocks/>
          </p:cNvGrpSpPr>
          <p:nvPr/>
        </p:nvGrpSpPr>
        <p:grpSpPr bwMode="auto">
          <a:xfrm flipH="1">
            <a:off x="5219700" y="4940300"/>
            <a:ext cx="360363" cy="576263"/>
            <a:chOff x="1746" y="1888"/>
            <a:chExt cx="227" cy="363"/>
          </a:xfrm>
        </p:grpSpPr>
        <p:sp>
          <p:nvSpPr>
            <p:cNvPr id="24609" name="Line 5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4610" name="Oval 5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24600" name="Text Box 54"/>
          <p:cNvSpPr txBox="1">
            <a:spLocks noChangeArrowheads="1"/>
          </p:cNvSpPr>
          <p:nvPr/>
        </p:nvSpPr>
        <p:spPr bwMode="auto">
          <a:xfrm>
            <a:off x="827088" y="3644900"/>
            <a:ext cx="3744912" cy="366713"/>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Replace with predecessor</a:t>
            </a:r>
          </a:p>
        </p:txBody>
      </p:sp>
      <p:sp>
        <p:nvSpPr>
          <p:cNvPr id="24601" name="Line 55"/>
          <p:cNvSpPr>
            <a:spLocks noChangeShapeType="1"/>
          </p:cNvSpPr>
          <p:nvPr/>
        </p:nvSpPr>
        <p:spPr bwMode="auto">
          <a:xfrm flipH="1">
            <a:off x="5219700" y="2924175"/>
            <a:ext cx="1081088" cy="1584325"/>
          </a:xfrm>
          <a:prstGeom prst="line">
            <a:avLst/>
          </a:prstGeom>
          <a:noFill/>
          <a:ln w="12700">
            <a:solidFill>
              <a:schemeClr val="tx1"/>
            </a:solidFill>
            <a:round/>
            <a:headEnd/>
            <a:tailEnd/>
          </a:ln>
        </p:spPr>
        <p:txBody>
          <a:bodyPr/>
          <a:lstStyle/>
          <a:p>
            <a:endParaRPr lang="en-IN"/>
          </a:p>
        </p:txBody>
      </p:sp>
      <p:sp>
        <p:nvSpPr>
          <p:cNvPr id="198712" name="Text Box 56"/>
          <p:cNvSpPr txBox="1">
            <a:spLocks noChangeArrowheads="1"/>
          </p:cNvSpPr>
          <p:nvPr/>
        </p:nvSpPr>
        <p:spPr bwMode="auto">
          <a:xfrm>
            <a:off x="838200" y="4572000"/>
            <a:ext cx="3733800" cy="641350"/>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Fix tree by coloring predecessor’s child black</a:t>
            </a:r>
          </a:p>
        </p:txBody>
      </p:sp>
      <p:grpSp>
        <p:nvGrpSpPr>
          <p:cNvPr id="17" name="Group 57"/>
          <p:cNvGrpSpPr>
            <a:grpSpLocks/>
          </p:cNvGrpSpPr>
          <p:nvPr/>
        </p:nvGrpSpPr>
        <p:grpSpPr bwMode="auto">
          <a:xfrm>
            <a:off x="4932363" y="4508500"/>
            <a:ext cx="431800" cy="433388"/>
            <a:chOff x="2925" y="1525"/>
            <a:chExt cx="272" cy="273"/>
          </a:xfrm>
        </p:grpSpPr>
        <p:sp>
          <p:nvSpPr>
            <p:cNvPr id="24607" name="Oval 58"/>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4608" name="Text Box 59"/>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51</a:t>
              </a:r>
            </a:p>
          </p:txBody>
        </p:sp>
      </p:grpSp>
      <p:sp>
        <p:nvSpPr>
          <p:cNvPr id="24604" name="Text Box 60"/>
          <p:cNvSpPr txBox="1">
            <a:spLocks noChangeArrowheads="1"/>
          </p:cNvSpPr>
          <p:nvPr/>
        </p:nvSpPr>
        <p:spPr bwMode="auto">
          <a:xfrm>
            <a:off x="838200" y="4038600"/>
            <a:ext cx="3733800" cy="641350"/>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Attach predecessor’s child</a:t>
            </a:r>
          </a:p>
        </p:txBody>
      </p:sp>
      <p:pic>
        <p:nvPicPr>
          <p:cNvPr id="24605" name="Picture 60"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24606" name="TextBox 61"/>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8712"/>
                                        </p:tgtEl>
                                        <p:attrNameLst>
                                          <p:attrName>style.visibility</p:attrName>
                                        </p:attrNameLst>
                                      </p:cBhvr>
                                      <p:to>
                                        <p:strVal val="visible"/>
                                      </p:to>
                                    </p:set>
                                    <p:animEffect transition="in" filter="wipe(left)">
                                      <p:cBhvr>
                                        <p:cTn id="7" dur="1000"/>
                                        <p:tgtEl>
                                          <p:spTgt spid="1987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7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6877050" y="3429000"/>
            <a:ext cx="431800" cy="433388"/>
            <a:chOff x="2925" y="1525"/>
            <a:chExt cx="272" cy="273"/>
          </a:xfrm>
        </p:grpSpPr>
        <p:sp>
          <p:nvSpPr>
            <p:cNvPr id="25655"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5656"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25603" name="Group 5"/>
          <p:cNvGrpSpPr>
            <a:grpSpLocks/>
          </p:cNvGrpSpPr>
          <p:nvPr/>
        </p:nvGrpSpPr>
        <p:grpSpPr bwMode="auto">
          <a:xfrm>
            <a:off x="7380288" y="4508500"/>
            <a:ext cx="431800" cy="433388"/>
            <a:chOff x="3424" y="2478"/>
            <a:chExt cx="272" cy="273"/>
          </a:xfrm>
        </p:grpSpPr>
        <p:sp>
          <p:nvSpPr>
            <p:cNvPr id="25653" name="Oval 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5654" name="Text Box 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25604" name="Group 8"/>
          <p:cNvGrpSpPr>
            <a:grpSpLocks/>
          </p:cNvGrpSpPr>
          <p:nvPr/>
        </p:nvGrpSpPr>
        <p:grpSpPr bwMode="auto">
          <a:xfrm>
            <a:off x="5435600" y="3429000"/>
            <a:ext cx="431800" cy="433388"/>
            <a:chOff x="2925" y="1525"/>
            <a:chExt cx="272" cy="273"/>
          </a:xfrm>
        </p:grpSpPr>
        <p:sp>
          <p:nvSpPr>
            <p:cNvPr id="25651" name="Oval 9"/>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5652" name="Text Box 10"/>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25605" name="Rectangle 11"/>
          <p:cNvSpPr>
            <a:spLocks noGrp="1" noChangeArrowheads="1"/>
          </p:cNvSpPr>
          <p:nvPr>
            <p:ph type="title"/>
          </p:nvPr>
        </p:nvSpPr>
        <p:spPr/>
        <p:txBody>
          <a:bodyPr/>
          <a:lstStyle/>
          <a:p>
            <a:pPr eaLnBrk="1" hangingPunct="1"/>
            <a:r>
              <a:rPr lang="en-US" smtClean="0"/>
              <a:t>Deletion Example 3</a:t>
            </a:r>
          </a:p>
        </p:txBody>
      </p:sp>
      <p:sp>
        <p:nvSpPr>
          <p:cNvPr id="200716" name="Text Box 12"/>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Delete 32</a:t>
            </a:r>
          </a:p>
        </p:txBody>
      </p:sp>
      <p:grpSp>
        <p:nvGrpSpPr>
          <p:cNvPr id="25607" name="Group 13"/>
          <p:cNvGrpSpPr>
            <a:grpSpLocks/>
          </p:cNvGrpSpPr>
          <p:nvPr/>
        </p:nvGrpSpPr>
        <p:grpSpPr bwMode="auto">
          <a:xfrm>
            <a:off x="4643438" y="1916113"/>
            <a:ext cx="431800" cy="433387"/>
            <a:chOff x="2925" y="1525"/>
            <a:chExt cx="272" cy="273"/>
          </a:xfrm>
        </p:grpSpPr>
        <p:sp>
          <p:nvSpPr>
            <p:cNvPr id="25649" name="Oval 14"/>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5650" name="Text Box 15"/>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25608" name="Group 16"/>
          <p:cNvGrpSpPr>
            <a:grpSpLocks/>
          </p:cNvGrpSpPr>
          <p:nvPr/>
        </p:nvGrpSpPr>
        <p:grpSpPr bwMode="auto">
          <a:xfrm>
            <a:off x="3132138" y="2492375"/>
            <a:ext cx="431800" cy="433388"/>
            <a:chOff x="1973" y="1888"/>
            <a:chExt cx="272" cy="273"/>
          </a:xfrm>
        </p:grpSpPr>
        <p:sp>
          <p:nvSpPr>
            <p:cNvPr id="25647" name="Oval 17"/>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5648" name="Text Box 18"/>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25609" name="Line 19"/>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25610" name="Line 20"/>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25611" name="Line 21"/>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25612" name="Line 22"/>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25613" name="Line 23"/>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25614" name="Group 24"/>
          <p:cNvGrpSpPr>
            <a:grpSpLocks/>
          </p:cNvGrpSpPr>
          <p:nvPr/>
        </p:nvGrpSpPr>
        <p:grpSpPr bwMode="auto">
          <a:xfrm>
            <a:off x="6372225" y="4508500"/>
            <a:ext cx="431800" cy="433388"/>
            <a:chOff x="3424" y="2478"/>
            <a:chExt cx="272" cy="273"/>
          </a:xfrm>
        </p:grpSpPr>
        <p:sp>
          <p:nvSpPr>
            <p:cNvPr id="25645" name="Oval 25"/>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5646" name="Text Box 26"/>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25615" name="Group 27"/>
          <p:cNvGrpSpPr>
            <a:grpSpLocks/>
          </p:cNvGrpSpPr>
          <p:nvPr/>
        </p:nvGrpSpPr>
        <p:grpSpPr bwMode="auto">
          <a:xfrm>
            <a:off x="2916238" y="2924175"/>
            <a:ext cx="360362" cy="576263"/>
            <a:chOff x="1746" y="1888"/>
            <a:chExt cx="227" cy="363"/>
          </a:xfrm>
        </p:grpSpPr>
        <p:sp>
          <p:nvSpPr>
            <p:cNvPr id="25643" name="Line 2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5644" name="Oval 2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5616" name="Group 30"/>
          <p:cNvGrpSpPr>
            <a:grpSpLocks/>
          </p:cNvGrpSpPr>
          <p:nvPr/>
        </p:nvGrpSpPr>
        <p:grpSpPr bwMode="auto">
          <a:xfrm flipH="1">
            <a:off x="3419475" y="2924175"/>
            <a:ext cx="360363" cy="576263"/>
            <a:chOff x="1746" y="1888"/>
            <a:chExt cx="227" cy="363"/>
          </a:xfrm>
        </p:grpSpPr>
        <p:sp>
          <p:nvSpPr>
            <p:cNvPr id="25641" name="Line 3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5642" name="Oval 3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5617" name="Group 33"/>
          <p:cNvGrpSpPr>
            <a:grpSpLocks/>
          </p:cNvGrpSpPr>
          <p:nvPr/>
        </p:nvGrpSpPr>
        <p:grpSpPr bwMode="auto">
          <a:xfrm>
            <a:off x="5221288" y="3860800"/>
            <a:ext cx="360362" cy="576263"/>
            <a:chOff x="1746" y="1888"/>
            <a:chExt cx="227" cy="363"/>
          </a:xfrm>
        </p:grpSpPr>
        <p:sp>
          <p:nvSpPr>
            <p:cNvPr id="25639" name="Line 3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5640" name="Oval 3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5618" name="Group 36"/>
          <p:cNvGrpSpPr>
            <a:grpSpLocks/>
          </p:cNvGrpSpPr>
          <p:nvPr/>
        </p:nvGrpSpPr>
        <p:grpSpPr bwMode="auto">
          <a:xfrm flipH="1">
            <a:off x="5724525" y="3860800"/>
            <a:ext cx="360363" cy="576263"/>
            <a:chOff x="1746" y="1888"/>
            <a:chExt cx="227" cy="363"/>
          </a:xfrm>
        </p:grpSpPr>
        <p:sp>
          <p:nvSpPr>
            <p:cNvPr id="25637" name="Line 3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5638" name="Oval 3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5619" name="Group 39"/>
          <p:cNvGrpSpPr>
            <a:grpSpLocks/>
          </p:cNvGrpSpPr>
          <p:nvPr/>
        </p:nvGrpSpPr>
        <p:grpSpPr bwMode="auto">
          <a:xfrm>
            <a:off x="6156325" y="4940300"/>
            <a:ext cx="360363" cy="576263"/>
            <a:chOff x="1746" y="1888"/>
            <a:chExt cx="227" cy="363"/>
          </a:xfrm>
        </p:grpSpPr>
        <p:sp>
          <p:nvSpPr>
            <p:cNvPr id="25635"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5636"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5620" name="Group 42"/>
          <p:cNvGrpSpPr>
            <a:grpSpLocks/>
          </p:cNvGrpSpPr>
          <p:nvPr/>
        </p:nvGrpSpPr>
        <p:grpSpPr bwMode="auto">
          <a:xfrm flipH="1">
            <a:off x="6659563" y="4940300"/>
            <a:ext cx="360362" cy="576263"/>
            <a:chOff x="1746" y="1888"/>
            <a:chExt cx="227" cy="363"/>
          </a:xfrm>
        </p:grpSpPr>
        <p:sp>
          <p:nvSpPr>
            <p:cNvPr id="25633" name="Line 4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5634" name="Oval 4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5621" name="Group 45"/>
          <p:cNvGrpSpPr>
            <a:grpSpLocks/>
          </p:cNvGrpSpPr>
          <p:nvPr/>
        </p:nvGrpSpPr>
        <p:grpSpPr bwMode="auto">
          <a:xfrm>
            <a:off x="6156325" y="2492375"/>
            <a:ext cx="431800" cy="433388"/>
            <a:chOff x="3424" y="2478"/>
            <a:chExt cx="272" cy="273"/>
          </a:xfrm>
        </p:grpSpPr>
        <p:sp>
          <p:nvSpPr>
            <p:cNvPr id="25631" name="Oval 4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5632" name="Text Box 4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sp>
        <p:nvSpPr>
          <p:cNvPr id="25622" name="Line 48"/>
          <p:cNvSpPr>
            <a:spLocks noChangeShapeType="1"/>
          </p:cNvSpPr>
          <p:nvPr/>
        </p:nvSpPr>
        <p:spPr bwMode="auto">
          <a:xfrm flipH="1" flipV="1">
            <a:off x="7164388" y="3860800"/>
            <a:ext cx="360362" cy="649288"/>
          </a:xfrm>
          <a:prstGeom prst="line">
            <a:avLst/>
          </a:prstGeom>
          <a:noFill/>
          <a:ln w="12700">
            <a:solidFill>
              <a:schemeClr val="tx1"/>
            </a:solidFill>
            <a:round/>
            <a:headEnd/>
            <a:tailEnd/>
          </a:ln>
        </p:spPr>
        <p:txBody>
          <a:bodyPr/>
          <a:lstStyle/>
          <a:p>
            <a:endParaRPr lang="en-IN"/>
          </a:p>
        </p:txBody>
      </p:sp>
      <p:grpSp>
        <p:nvGrpSpPr>
          <p:cNvPr id="25623" name="Group 49"/>
          <p:cNvGrpSpPr>
            <a:grpSpLocks/>
          </p:cNvGrpSpPr>
          <p:nvPr/>
        </p:nvGrpSpPr>
        <p:grpSpPr bwMode="auto">
          <a:xfrm>
            <a:off x="7164388" y="4941888"/>
            <a:ext cx="360362" cy="576262"/>
            <a:chOff x="1746" y="1888"/>
            <a:chExt cx="227" cy="363"/>
          </a:xfrm>
        </p:grpSpPr>
        <p:sp>
          <p:nvSpPr>
            <p:cNvPr id="25629" name="Line 5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5630" name="Oval 5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5624" name="Group 52"/>
          <p:cNvGrpSpPr>
            <a:grpSpLocks/>
          </p:cNvGrpSpPr>
          <p:nvPr/>
        </p:nvGrpSpPr>
        <p:grpSpPr bwMode="auto">
          <a:xfrm flipH="1">
            <a:off x="7667625" y="4941888"/>
            <a:ext cx="360363" cy="576262"/>
            <a:chOff x="1746" y="1888"/>
            <a:chExt cx="227" cy="363"/>
          </a:xfrm>
        </p:grpSpPr>
        <p:sp>
          <p:nvSpPr>
            <p:cNvPr id="25627" name="Line 5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5628" name="Oval 5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25625" name="Picture 54"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25626" name="TextBox 55"/>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00716">
                                            <p:txEl>
                                              <p:pRg st="0" end="0"/>
                                            </p:txEl>
                                          </p:spTgt>
                                        </p:tgtEl>
                                        <p:attrNameLst>
                                          <p:attrName>style.visibility</p:attrName>
                                        </p:attrNameLst>
                                      </p:cBhvr>
                                      <p:to>
                                        <p:strVal val="visible"/>
                                      </p:to>
                                    </p:set>
                                    <p:anim calcmode="discrete" valueType="clr">
                                      <p:cBhvr override="childStyle">
                                        <p:cTn id="7" dur="80"/>
                                        <p:tgtEl>
                                          <p:spTgt spid="20071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0716">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00716">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2"/>
          <p:cNvGrpSpPr>
            <a:grpSpLocks/>
          </p:cNvGrpSpPr>
          <p:nvPr/>
        </p:nvGrpSpPr>
        <p:grpSpPr bwMode="auto">
          <a:xfrm>
            <a:off x="6877050" y="3429000"/>
            <a:ext cx="431800" cy="433388"/>
            <a:chOff x="2925" y="1525"/>
            <a:chExt cx="272" cy="273"/>
          </a:xfrm>
        </p:grpSpPr>
        <p:sp>
          <p:nvSpPr>
            <p:cNvPr id="26687"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6688"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26627" name="Group 5"/>
          <p:cNvGrpSpPr>
            <a:grpSpLocks/>
          </p:cNvGrpSpPr>
          <p:nvPr/>
        </p:nvGrpSpPr>
        <p:grpSpPr bwMode="auto">
          <a:xfrm>
            <a:off x="7380288" y="4508500"/>
            <a:ext cx="431800" cy="433388"/>
            <a:chOff x="3424" y="2478"/>
            <a:chExt cx="272" cy="273"/>
          </a:xfrm>
        </p:grpSpPr>
        <p:sp>
          <p:nvSpPr>
            <p:cNvPr id="26685" name="Oval 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6686" name="Text Box 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26628" name="Group 8"/>
          <p:cNvGrpSpPr>
            <a:grpSpLocks/>
          </p:cNvGrpSpPr>
          <p:nvPr/>
        </p:nvGrpSpPr>
        <p:grpSpPr bwMode="auto">
          <a:xfrm>
            <a:off x="5435600" y="3429000"/>
            <a:ext cx="431800" cy="433388"/>
            <a:chOff x="2925" y="1525"/>
            <a:chExt cx="272" cy="273"/>
          </a:xfrm>
        </p:grpSpPr>
        <p:sp>
          <p:nvSpPr>
            <p:cNvPr id="26683" name="Oval 9"/>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6684" name="Text Box 10"/>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26629" name="Rectangle 11"/>
          <p:cNvSpPr>
            <a:spLocks noGrp="1" noChangeArrowheads="1"/>
          </p:cNvSpPr>
          <p:nvPr>
            <p:ph type="title"/>
          </p:nvPr>
        </p:nvSpPr>
        <p:spPr/>
        <p:txBody>
          <a:bodyPr/>
          <a:lstStyle/>
          <a:p>
            <a:pPr eaLnBrk="1" hangingPunct="1"/>
            <a:r>
              <a:rPr lang="en-US" smtClean="0"/>
              <a:t>Deletion Example 3</a:t>
            </a:r>
          </a:p>
        </p:txBody>
      </p:sp>
      <p:sp>
        <p:nvSpPr>
          <p:cNvPr id="26630" name="Text Box 12"/>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Delete 32</a:t>
            </a:r>
          </a:p>
        </p:txBody>
      </p:sp>
      <p:grpSp>
        <p:nvGrpSpPr>
          <p:cNvPr id="26631" name="Group 13"/>
          <p:cNvGrpSpPr>
            <a:grpSpLocks/>
          </p:cNvGrpSpPr>
          <p:nvPr/>
        </p:nvGrpSpPr>
        <p:grpSpPr bwMode="auto">
          <a:xfrm>
            <a:off x="4643438" y="1916113"/>
            <a:ext cx="431800" cy="433387"/>
            <a:chOff x="2925" y="1525"/>
            <a:chExt cx="272" cy="273"/>
          </a:xfrm>
        </p:grpSpPr>
        <p:sp>
          <p:nvSpPr>
            <p:cNvPr id="26681" name="Oval 14"/>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6682" name="Text Box 15"/>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6" name="Group 16"/>
          <p:cNvGrpSpPr>
            <a:grpSpLocks/>
          </p:cNvGrpSpPr>
          <p:nvPr/>
        </p:nvGrpSpPr>
        <p:grpSpPr bwMode="auto">
          <a:xfrm>
            <a:off x="3132138" y="2492375"/>
            <a:ext cx="431800" cy="433388"/>
            <a:chOff x="1973" y="1888"/>
            <a:chExt cx="272" cy="273"/>
          </a:xfrm>
        </p:grpSpPr>
        <p:sp>
          <p:nvSpPr>
            <p:cNvPr id="26679" name="Oval 17"/>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6680" name="Text Box 18"/>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202771" name="Line 19"/>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26634" name="Line 20"/>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26635" name="Line 21"/>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26636" name="Line 22"/>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26637" name="Line 23"/>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26638" name="Group 24"/>
          <p:cNvGrpSpPr>
            <a:grpSpLocks/>
          </p:cNvGrpSpPr>
          <p:nvPr/>
        </p:nvGrpSpPr>
        <p:grpSpPr bwMode="auto">
          <a:xfrm>
            <a:off x="6372225" y="4508500"/>
            <a:ext cx="431800" cy="433388"/>
            <a:chOff x="3424" y="2478"/>
            <a:chExt cx="272" cy="273"/>
          </a:xfrm>
        </p:grpSpPr>
        <p:sp>
          <p:nvSpPr>
            <p:cNvPr id="26677" name="Oval 25"/>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6678" name="Text Box 26"/>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8" name="Group 27"/>
          <p:cNvGrpSpPr>
            <a:grpSpLocks/>
          </p:cNvGrpSpPr>
          <p:nvPr/>
        </p:nvGrpSpPr>
        <p:grpSpPr bwMode="auto">
          <a:xfrm>
            <a:off x="2916238" y="2924175"/>
            <a:ext cx="360362" cy="576263"/>
            <a:chOff x="1746" y="1888"/>
            <a:chExt cx="227" cy="363"/>
          </a:xfrm>
        </p:grpSpPr>
        <p:sp>
          <p:nvSpPr>
            <p:cNvPr id="26675" name="Line 2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6676" name="Oval 2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9" name="Group 30"/>
          <p:cNvGrpSpPr>
            <a:grpSpLocks/>
          </p:cNvGrpSpPr>
          <p:nvPr/>
        </p:nvGrpSpPr>
        <p:grpSpPr bwMode="auto">
          <a:xfrm flipH="1">
            <a:off x="3419475" y="2924175"/>
            <a:ext cx="360363" cy="576263"/>
            <a:chOff x="1746" y="1888"/>
            <a:chExt cx="227" cy="363"/>
          </a:xfrm>
        </p:grpSpPr>
        <p:sp>
          <p:nvSpPr>
            <p:cNvPr id="26673" name="Line 3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6674" name="Oval 3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6641" name="Group 33"/>
          <p:cNvGrpSpPr>
            <a:grpSpLocks/>
          </p:cNvGrpSpPr>
          <p:nvPr/>
        </p:nvGrpSpPr>
        <p:grpSpPr bwMode="auto">
          <a:xfrm>
            <a:off x="5221288" y="3860800"/>
            <a:ext cx="360362" cy="576263"/>
            <a:chOff x="1746" y="1888"/>
            <a:chExt cx="227" cy="363"/>
          </a:xfrm>
        </p:grpSpPr>
        <p:sp>
          <p:nvSpPr>
            <p:cNvPr id="26671" name="Line 3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6672" name="Oval 3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6642" name="Group 36"/>
          <p:cNvGrpSpPr>
            <a:grpSpLocks/>
          </p:cNvGrpSpPr>
          <p:nvPr/>
        </p:nvGrpSpPr>
        <p:grpSpPr bwMode="auto">
          <a:xfrm flipH="1">
            <a:off x="5724525" y="3860800"/>
            <a:ext cx="360363" cy="576263"/>
            <a:chOff x="1746" y="1888"/>
            <a:chExt cx="227" cy="363"/>
          </a:xfrm>
        </p:grpSpPr>
        <p:sp>
          <p:nvSpPr>
            <p:cNvPr id="26669" name="Line 3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6670" name="Oval 3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6643" name="Group 39"/>
          <p:cNvGrpSpPr>
            <a:grpSpLocks/>
          </p:cNvGrpSpPr>
          <p:nvPr/>
        </p:nvGrpSpPr>
        <p:grpSpPr bwMode="auto">
          <a:xfrm>
            <a:off x="6156325" y="4940300"/>
            <a:ext cx="360363" cy="576263"/>
            <a:chOff x="1746" y="1888"/>
            <a:chExt cx="227" cy="363"/>
          </a:xfrm>
        </p:grpSpPr>
        <p:sp>
          <p:nvSpPr>
            <p:cNvPr id="26667"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6668"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6644" name="Group 42"/>
          <p:cNvGrpSpPr>
            <a:grpSpLocks/>
          </p:cNvGrpSpPr>
          <p:nvPr/>
        </p:nvGrpSpPr>
        <p:grpSpPr bwMode="auto">
          <a:xfrm flipH="1">
            <a:off x="6659563" y="4940300"/>
            <a:ext cx="360362" cy="576263"/>
            <a:chOff x="1746" y="1888"/>
            <a:chExt cx="227" cy="363"/>
          </a:xfrm>
        </p:grpSpPr>
        <p:sp>
          <p:nvSpPr>
            <p:cNvPr id="26665" name="Line 4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6666" name="Oval 4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6645" name="Group 45"/>
          <p:cNvGrpSpPr>
            <a:grpSpLocks/>
          </p:cNvGrpSpPr>
          <p:nvPr/>
        </p:nvGrpSpPr>
        <p:grpSpPr bwMode="auto">
          <a:xfrm>
            <a:off x="6156325" y="2492375"/>
            <a:ext cx="431800" cy="433388"/>
            <a:chOff x="3424" y="2478"/>
            <a:chExt cx="272" cy="273"/>
          </a:xfrm>
        </p:grpSpPr>
        <p:sp>
          <p:nvSpPr>
            <p:cNvPr id="26663" name="Oval 4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6664" name="Text Box 4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sp>
        <p:nvSpPr>
          <p:cNvPr id="26646" name="Line 48"/>
          <p:cNvSpPr>
            <a:spLocks noChangeShapeType="1"/>
          </p:cNvSpPr>
          <p:nvPr/>
        </p:nvSpPr>
        <p:spPr bwMode="auto">
          <a:xfrm flipH="1" flipV="1">
            <a:off x="7164388" y="3860800"/>
            <a:ext cx="360362" cy="649288"/>
          </a:xfrm>
          <a:prstGeom prst="line">
            <a:avLst/>
          </a:prstGeom>
          <a:noFill/>
          <a:ln w="12700">
            <a:solidFill>
              <a:schemeClr val="tx1"/>
            </a:solidFill>
            <a:round/>
            <a:headEnd/>
            <a:tailEnd/>
          </a:ln>
        </p:spPr>
        <p:txBody>
          <a:bodyPr/>
          <a:lstStyle/>
          <a:p>
            <a:endParaRPr lang="en-IN"/>
          </a:p>
        </p:txBody>
      </p:sp>
      <p:grpSp>
        <p:nvGrpSpPr>
          <p:cNvPr id="26647" name="Group 49"/>
          <p:cNvGrpSpPr>
            <a:grpSpLocks/>
          </p:cNvGrpSpPr>
          <p:nvPr/>
        </p:nvGrpSpPr>
        <p:grpSpPr bwMode="auto">
          <a:xfrm>
            <a:off x="7164388" y="4941888"/>
            <a:ext cx="360362" cy="576262"/>
            <a:chOff x="1746" y="1888"/>
            <a:chExt cx="227" cy="363"/>
          </a:xfrm>
        </p:grpSpPr>
        <p:sp>
          <p:nvSpPr>
            <p:cNvPr id="26661" name="Line 5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6662" name="Oval 5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6648" name="Group 52"/>
          <p:cNvGrpSpPr>
            <a:grpSpLocks/>
          </p:cNvGrpSpPr>
          <p:nvPr/>
        </p:nvGrpSpPr>
        <p:grpSpPr bwMode="auto">
          <a:xfrm flipH="1">
            <a:off x="7667625" y="4941888"/>
            <a:ext cx="360363" cy="576262"/>
            <a:chOff x="1746" y="1888"/>
            <a:chExt cx="227" cy="363"/>
          </a:xfrm>
        </p:grpSpPr>
        <p:sp>
          <p:nvSpPr>
            <p:cNvPr id="26659" name="Line 5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6660" name="Oval 5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7" name="Group 55"/>
          <p:cNvGrpSpPr>
            <a:grpSpLocks/>
          </p:cNvGrpSpPr>
          <p:nvPr/>
        </p:nvGrpSpPr>
        <p:grpSpPr bwMode="auto">
          <a:xfrm>
            <a:off x="4427538" y="2349500"/>
            <a:ext cx="360362" cy="576263"/>
            <a:chOff x="1746" y="1888"/>
            <a:chExt cx="227" cy="363"/>
          </a:xfrm>
        </p:grpSpPr>
        <p:sp>
          <p:nvSpPr>
            <p:cNvPr id="26657" name="Line 5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6658" name="Oval 5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202810" name="Text Box 58"/>
          <p:cNvSpPr txBox="1">
            <a:spLocks noChangeArrowheads="1"/>
          </p:cNvSpPr>
          <p:nvPr/>
        </p:nvSpPr>
        <p:spPr bwMode="auto">
          <a:xfrm>
            <a:off x="3124200" y="3200400"/>
            <a:ext cx="4318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x</a:t>
            </a:r>
          </a:p>
        </p:txBody>
      </p:sp>
      <p:sp>
        <p:nvSpPr>
          <p:cNvPr id="202811" name="Text Box 59"/>
          <p:cNvSpPr txBox="1">
            <a:spLocks noChangeArrowheads="1"/>
          </p:cNvSpPr>
          <p:nvPr/>
        </p:nvSpPr>
        <p:spPr bwMode="auto">
          <a:xfrm>
            <a:off x="827088" y="3644900"/>
            <a:ext cx="3744912" cy="641350"/>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Identify x – the removed node’s left child</a:t>
            </a:r>
          </a:p>
        </p:txBody>
      </p:sp>
      <p:sp>
        <p:nvSpPr>
          <p:cNvPr id="202812" name="Text Box 60"/>
          <p:cNvSpPr txBox="1">
            <a:spLocks noChangeArrowheads="1"/>
          </p:cNvSpPr>
          <p:nvPr/>
        </p:nvSpPr>
        <p:spPr bwMode="auto">
          <a:xfrm>
            <a:off x="838200" y="4572000"/>
            <a:ext cx="41148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Attach x to parent of target</a:t>
            </a:r>
          </a:p>
        </p:txBody>
      </p:sp>
      <p:sp>
        <p:nvSpPr>
          <p:cNvPr id="202813" name="Text Box 61"/>
          <p:cNvSpPr txBox="1">
            <a:spLocks noChangeArrowheads="1"/>
          </p:cNvSpPr>
          <p:nvPr/>
        </p:nvSpPr>
        <p:spPr bwMode="auto">
          <a:xfrm>
            <a:off x="838200" y="4267200"/>
            <a:ext cx="41148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Remove target node</a:t>
            </a:r>
          </a:p>
        </p:txBody>
      </p:sp>
      <p:sp>
        <p:nvSpPr>
          <p:cNvPr id="202814" name="Text Box 62"/>
          <p:cNvSpPr txBox="1">
            <a:spLocks noChangeArrowheads="1"/>
          </p:cNvSpPr>
          <p:nvPr/>
        </p:nvSpPr>
        <p:spPr bwMode="auto">
          <a:xfrm>
            <a:off x="4572000" y="2667000"/>
            <a:ext cx="4318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x</a:t>
            </a:r>
          </a:p>
        </p:txBody>
      </p:sp>
      <p:pic>
        <p:nvPicPr>
          <p:cNvPr id="26655" name="Picture 62"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26656" name="TextBox 63"/>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02811">
                                            <p:txEl>
                                              <p:pRg st="0" end="0"/>
                                            </p:txEl>
                                          </p:spTgt>
                                        </p:tgtEl>
                                        <p:attrNameLst>
                                          <p:attrName>style.visibility</p:attrName>
                                        </p:attrNameLst>
                                      </p:cBhvr>
                                      <p:to>
                                        <p:strVal val="visible"/>
                                      </p:to>
                                    </p:set>
                                    <p:anim calcmode="discrete" valueType="clr">
                                      <p:cBhvr override="childStyle">
                                        <p:cTn id="7" dur="80"/>
                                        <p:tgtEl>
                                          <p:spTgt spid="20281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281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02811">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02810"/>
                                        </p:tgtEl>
                                        <p:attrNameLst>
                                          <p:attrName>style.visibility</p:attrName>
                                        </p:attrNameLst>
                                      </p:cBhvr>
                                      <p:to>
                                        <p:strVal val="visible"/>
                                      </p:to>
                                    </p:set>
                                    <p:animEffect transition="in" filter="fade">
                                      <p:cBhvr>
                                        <p:cTn id="14" dur="2000"/>
                                        <p:tgtEl>
                                          <p:spTgt spid="202810"/>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nodeType="clickEffect">
                                  <p:stCondLst>
                                    <p:cond delay="0"/>
                                  </p:stCondLst>
                                  <p:iterate type="lt">
                                    <p:tmPct val="50000"/>
                                  </p:iterate>
                                  <p:childTnLst>
                                    <p:set>
                                      <p:cBhvr>
                                        <p:cTn id="18" dur="1" fill="hold">
                                          <p:stCondLst>
                                            <p:cond delay="0"/>
                                          </p:stCondLst>
                                        </p:cTn>
                                        <p:tgtEl>
                                          <p:spTgt spid="202813">
                                            <p:txEl>
                                              <p:pRg st="0" end="0"/>
                                            </p:txEl>
                                          </p:spTgt>
                                        </p:tgtEl>
                                        <p:attrNameLst>
                                          <p:attrName>style.visibility</p:attrName>
                                        </p:attrNameLst>
                                      </p:cBhvr>
                                      <p:to>
                                        <p:strVal val="visible"/>
                                      </p:to>
                                    </p:set>
                                    <p:anim calcmode="discrete" valueType="clr">
                                      <p:cBhvr override="childStyle">
                                        <p:cTn id="19" dur="80"/>
                                        <p:tgtEl>
                                          <p:spTgt spid="20281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02813">
                                            <p:txEl>
                                              <p:pRg st="0" end="0"/>
                                            </p:txEl>
                                          </p:spTgt>
                                        </p:tgtEl>
                                        <p:attrNameLst>
                                          <p:attrName>fillcolor</p:attrName>
                                        </p:attrNameLst>
                                      </p:cBhvr>
                                      <p:tavLst>
                                        <p:tav tm="0">
                                          <p:val>
                                            <p:clrVal>
                                              <a:schemeClr val="accent2"/>
                                            </p:clrVal>
                                          </p:val>
                                        </p:tav>
                                        <p:tav tm="50000">
                                          <p:val>
                                            <p:clrVal>
                                              <a:schemeClr val="hlink"/>
                                            </p:clrVal>
                                          </p:val>
                                        </p:tav>
                                      </p:tavLst>
                                    </p:anim>
                                    <p:set>
                                      <p:cBhvr>
                                        <p:cTn id="21" dur="80"/>
                                        <p:tgtEl>
                                          <p:spTgt spid="202813">
                                            <p:txEl>
                                              <p:pRg st="0" end="0"/>
                                            </p:txEl>
                                          </p:spTgt>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nodeType="clickEffect">
                                  <p:stCondLst>
                                    <p:cond delay="0"/>
                                  </p:stCondLst>
                                  <p:childTnLst>
                                    <p:animEffect transition="out" filter="fade">
                                      <p:cBhvr>
                                        <p:cTn id="25" dur="2000"/>
                                        <p:tgtEl>
                                          <p:spTgt spid="6"/>
                                        </p:tgtEl>
                                      </p:cBhvr>
                                    </p:animEffect>
                                    <p:set>
                                      <p:cBhvr>
                                        <p:cTn id="26" dur="1" fill="hold">
                                          <p:stCondLst>
                                            <p:cond delay="1999"/>
                                          </p:stCondLst>
                                        </p:cTn>
                                        <p:tgtEl>
                                          <p:spTgt spid="6"/>
                                        </p:tgtEl>
                                        <p:attrNameLst>
                                          <p:attrName>style.visibility</p:attrName>
                                        </p:attrNameLst>
                                      </p:cBhvr>
                                      <p:to>
                                        <p:strVal val="hidden"/>
                                      </p:to>
                                    </p:set>
                                  </p:childTnLst>
                                </p:cTn>
                              </p:par>
                              <p:par>
                                <p:cTn id="27" presetID="10" presetClass="exit" presetSubtype="0" fill="hold" nodeType="withEffect">
                                  <p:stCondLst>
                                    <p:cond delay="0"/>
                                  </p:stCondLst>
                                  <p:childTnLst>
                                    <p:animEffect transition="out" filter="fade">
                                      <p:cBhvr>
                                        <p:cTn id="28" dur="2000"/>
                                        <p:tgtEl>
                                          <p:spTgt spid="9"/>
                                        </p:tgtEl>
                                      </p:cBhvr>
                                    </p:animEffect>
                                    <p:set>
                                      <p:cBhvr>
                                        <p:cTn id="29" dur="1" fill="hold">
                                          <p:stCondLst>
                                            <p:cond delay="1999"/>
                                          </p:stCondLst>
                                        </p:cTn>
                                        <p:tgtEl>
                                          <p:spTgt spid="9"/>
                                        </p:tgtEl>
                                        <p:attrNameLst>
                                          <p:attrName>style.visibility</p:attrName>
                                        </p:attrNameLst>
                                      </p:cBhvr>
                                      <p:to>
                                        <p:strVal val="hidden"/>
                                      </p:to>
                                    </p:set>
                                  </p:childTnLst>
                                </p:cTn>
                              </p:par>
                              <p:par>
                                <p:cTn id="30" presetID="10" presetClass="exit" presetSubtype="0" fill="hold" grpId="0" nodeType="withEffect">
                                  <p:stCondLst>
                                    <p:cond delay="0"/>
                                  </p:stCondLst>
                                  <p:childTnLst>
                                    <p:animEffect transition="out" filter="fade">
                                      <p:cBhvr>
                                        <p:cTn id="31" dur="2000"/>
                                        <p:tgtEl>
                                          <p:spTgt spid="202771"/>
                                        </p:tgtEl>
                                      </p:cBhvr>
                                    </p:animEffect>
                                    <p:set>
                                      <p:cBhvr>
                                        <p:cTn id="32" dur="1" fill="hold">
                                          <p:stCondLst>
                                            <p:cond delay="1999"/>
                                          </p:stCondLst>
                                        </p:cTn>
                                        <p:tgtEl>
                                          <p:spTgt spid="20277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nodeType="clickEffect">
                                  <p:stCondLst>
                                    <p:cond delay="0"/>
                                  </p:stCondLst>
                                  <p:iterate type="lt">
                                    <p:tmPct val="50000"/>
                                  </p:iterate>
                                  <p:childTnLst>
                                    <p:set>
                                      <p:cBhvr>
                                        <p:cTn id="36" dur="1" fill="hold">
                                          <p:stCondLst>
                                            <p:cond delay="0"/>
                                          </p:stCondLst>
                                        </p:cTn>
                                        <p:tgtEl>
                                          <p:spTgt spid="202812">
                                            <p:txEl>
                                              <p:pRg st="0" end="0"/>
                                            </p:txEl>
                                          </p:spTgt>
                                        </p:tgtEl>
                                        <p:attrNameLst>
                                          <p:attrName>style.visibility</p:attrName>
                                        </p:attrNameLst>
                                      </p:cBhvr>
                                      <p:to>
                                        <p:strVal val="visible"/>
                                      </p:to>
                                    </p:set>
                                    <p:anim calcmode="discrete" valueType="clr">
                                      <p:cBhvr override="childStyle">
                                        <p:cTn id="37" dur="80"/>
                                        <p:tgtEl>
                                          <p:spTgt spid="20281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202812">
                                            <p:txEl>
                                              <p:pRg st="0" end="0"/>
                                            </p:txEl>
                                          </p:spTgt>
                                        </p:tgtEl>
                                        <p:attrNameLst>
                                          <p:attrName>fillcolor</p:attrName>
                                        </p:attrNameLst>
                                      </p:cBhvr>
                                      <p:tavLst>
                                        <p:tav tm="0">
                                          <p:val>
                                            <p:clrVal>
                                              <a:schemeClr val="accent2"/>
                                            </p:clrVal>
                                          </p:val>
                                        </p:tav>
                                        <p:tav tm="50000">
                                          <p:val>
                                            <p:clrVal>
                                              <a:schemeClr val="hlink"/>
                                            </p:clrVal>
                                          </p:val>
                                        </p:tav>
                                      </p:tavLst>
                                    </p:anim>
                                    <p:set>
                                      <p:cBhvr>
                                        <p:cTn id="39" dur="80"/>
                                        <p:tgtEl>
                                          <p:spTgt spid="202812">
                                            <p:txEl>
                                              <p:pRg st="0" end="0"/>
                                            </p:txEl>
                                          </p:spTgt>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up)">
                                      <p:cBhvr>
                                        <p:cTn id="44" dur="500"/>
                                        <p:tgtEl>
                                          <p:spTgt spid="17"/>
                                        </p:tgtEl>
                                      </p:cBhvr>
                                    </p:animEffect>
                                  </p:childTnLst>
                                </p:cTn>
                              </p:par>
                              <p:par>
                                <p:cTn id="45" presetID="10" presetClass="exit" presetSubtype="0" fill="hold" nodeType="withEffect">
                                  <p:stCondLst>
                                    <p:cond delay="0"/>
                                  </p:stCondLst>
                                  <p:childTnLst>
                                    <p:animEffect transition="out" filter="fade">
                                      <p:cBhvr>
                                        <p:cTn id="46" dur="2000"/>
                                        <p:tgtEl>
                                          <p:spTgt spid="8"/>
                                        </p:tgtEl>
                                      </p:cBhvr>
                                    </p:animEffect>
                                    <p:set>
                                      <p:cBhvr>
                                        <p:cTn id="47" dur="1" fill="hold">
                                          <p:stCondLst>
                                            <p:cond delay="1999"/>
                                          </p:stCondLst>
                                        </p:cTn>
                                        <p:tgtEl>
                                          <p:spTgt spid="8"/>
                                        </p:tgtEl>
                                        <p:attrNameLst>
                                          <p:attrName>style.visibility</p:attrName>
                                        </p:attrNameLst>
                                      </p:cBhvr>
                                      <p:to>
                                        <p:strVal val="hidden"/>
                                      </p:to>
                                    </p:set>
                                  </p:childTnLst>
                                </p:cTn>
                              </p:par>
                              <p:par>
                                <p:cTn id="48" presetID="9" presetClass="exit" presetSubtype="0" fill="hold" grpId="1" nodeType="withEffect">
                                  <p:stCondLst>
                                    <p:cond delay="0"/>
                                  </p:stCondLst>
                                  <p:childTnLst>
                                    <p:animEffect transition="out" filter="dissolve">
                                      <p:cBhvr>
                                        <p:cTn id="49" dur="500"/>
                                        <p:tgtEl>
                                          <p:spTgt spid="202810"/>
                                        </p:tgtEl>
                                      </p:cBhvr>
                                    </p:animEffect>
                                    <p:set>
                                      <p:cBhvr>
                                        <p:cTn id="50" dur="1" fill="hold">
                                          <p:stCondLst>
                                            <p:cond delay="499"/>
                                          </p:stCondLst>
                                        </p:cTn>
                                        <p:tgtEl>
                                          <p:spTgt spid="202810"/>
                                        </p:tgtEl>
                                        <p:attrNameLst>
                                          <p:attrName>style.visibility</p:attrName>
                                        </p:attrNameLst>
                                      </p:cBhvr>
                                      <p:to>
                                        <p:strVal val="hidden"/>
                                      </p:to>
                                    </p:set>
                                  </p:childTnLst>
                                </p:cTn>
                              </p:par>
                              <p:par>
                                <p:cTn id="51" presetID="10" presetClass="entr" presetSubtype="0" fill="hold" grpId="0" nodeType="withEffect">
                                  <p:stCondLst>
                                    <p:cond delay="0"/>
                                  </p:stCondLst>
                                  <p:childTnLst>
                                    <p:set>
                                      <p:cBhvr>
                                        <p:cTn id="52" dur="1" fill="hold">
                                          <p:stCondLst>
                                            <p:cond delay="0"/>
                                          </p:stCondLst>
                                        </p:cTn>
                                        <p:tgtEl>
                                          <p:spTgt spid="202814"/>
                                        </p:tgtEl>
                                        <p:attrNameLst>
                                          <p:attrName>style.visibility</p:attrName>
                                        </p:attrNameLst>
                                      </p:cBhvr>
                                      <p:to>
                                        <p:strVal val="visible"/>
                                      </p:to>
                                    </p:set>
                                    <p:animEffect transition="in" filter="fade">
                                      <p:cBhvr>
                                        <p:cTn id="53" dur="2000"/>
                                        <p:tgtEl>
                                          <p:spTgt spid="2028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71" grpId="0" animBg="1"/>
      <p:bldP spid="202810" grpId="0"/>
      <p:bldP spid="202810" grpId="1"/>
      <p:bldP spid="2028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6877050" y="3429000"/>
            <a:ext cx="431800" cy="433388"/>
            <a:chOff x="2925" y="1525"/>
            <a:chExt cx="272" cy="273"/>
          </a:xfrm>
        </p:grpSpPr>
        <p:sp>
          <p:nvSpPr>
            <p:cNvPr id="27701"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7702"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27651" name="Group 5"/>
          <p:cNvGrpSpPr>
            <a:grpSpLocks/>
          </p:cNvGrpSpPr>
          <p:nvPr/>
        </p:nvGrpSpPr>
        <p:grpSpPr bwMode="auto">
          <a:xfrm>
            <a:off x="7380288" y="4508500"/>
            <a:ext cx="431800" cy="433388"/>
            <a:chOff x="3424" y="2478"/>
            <a:chExt cx="272" cy="273"/>
          </a:xfrm>
        </p:grpSpPr>
        <p:sp>
          <p:nvSpPr>
            <p:cNvPr id="27699" name="Oval 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7700" name="Text Box 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27652" name="Group 8"/>
          <p:cNvGrpSpPr>
            <a:grpSpLocks/>
          </p:cNvGrpSpPr>
          <p:nvPr/>
        </p:nvGrpSpPr>
        <p:grpSpPr bwMode="auto">
          <a:xfrm>
            <a:off x="5435600" y="3429000"/>
            <a:ext cx="431800" cy="433388"/>
            <a:chOff x="2925" y="1525"/>
            <a:chExt cx="272" cy="273"/>
          </a:xfrm>
        </p:grpSpPr>
        <p:sp>
          <p:nvSpPr>
            <p:cNvPr id="27697" name="Oval 9"/>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7698" name="Text Box 10"/>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27653" name="Rectangle 11"/>
          <p:cNvSpPr>
            <a:spLocks noGrp="1" noChangeArrowheads="1"/>
          </p:cNvSpPr>
          <p:nvPr>
            <p:ph type="title"/>
          </p:nvPr>
        </p:nvSpPr>
        <p:spPr/>
        <p:txBody>
          <a:bodyPr/>
          <a:lstStyle/>
          <a:p>
            <a:pPr eaLnBrk="1" hangingPunct="1"/>
            <a:r>
              <a:rPr lang="en-US" smtClean="0"/>
              <a:t>Deletion Example 3</a:t>
            </a:r>
          </a:p>
        </p:txBody>
      </p:sp>
      <p:sp>
        <p:nvSpPr>
          <p:cNvPr id="27654" name="Text Box 12"/>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Delete 32</a:t>
            </a:r>
          </a:p>
        </p:txBody>
      </p:sp>
      <p:grpSp>
        <p:nvGrpSpPr>
          <p:cNvPr id="27655" name="Group 13"/>
          <p:cNvGrpSpPr>
            <a:grpSpLocks/>
          </p:cNvGrpSpPr>
          <p:nvPr/>
        </p:nvGrpSpPr>
        <p:grpSpPr bwMode="auto">
          <a:xfrm>
            <a:off x="4643438" y="1916113"/>
            <a:ext cx="431800" cy="433387"/>
            <a:chOff x="2925" y="1525"/>
            <a:chExt cx="272" cy="273"/>
          </a:xfrm>
        </p:grpSpPr>
        <p:sp>
          <p:nvSpPr>
            <p:cNvPr id="27695" name="Oval 14"/>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27696" name="Text Box 15"/>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sp>
        <p:nvSpPr>
          <p:cNvPr id="27656" name="Line 16"/>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27657" name="Line 17"/>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27658" name="Line 18"/>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27659" name="Line 19"/>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27660" name="Group 20"/>
          <p:cNvGrpSpPr>
            <a:grpSpLocks/>
          </p:cNvGrpSpPr>
          <p:nvPr/>
        </p:nvGrpSpPr>
        <p:grpSpPr bwMode="auto">
          <a:xfrm>
            <a:off x="6372225" y="4508500"/>
            <a:ext cx="431800" cy="433388"/>
            <a:chOff x="3424" y="2478"/>
            <a:chExt cx="272" cy="273"/>
          </a:xfrm>
        </p:grpSpPr>
        <p:sp>
          <p:nvSpPr>
            <p:cNvPr id="27693" name="Oval 21"/>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7694" name="Text Box 22"/>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27661" name="Group 23"/>
          <p:cNvGrpSpPr>
            <a:grpSpLocks/>
          </p:cNvGrpSpPr>
          <p:nvPr/>
        </p:nvGrpSpPr>
        <p:grpSpPr bwMode="auto">
          <a:xfrm>
            <a:off x="5221288" y="3860800"/>
            <a:ext cx="360362" cy="576263"/>
            <a:chOff x="1746" y="1888"/>
            <a:chExt cx="227" cy="363"/>
          </a:xfrm>
        </p:grpSpPr>
        <p:sp>
          <p:nvSpPr>
            <p:cNvPr id="27691" name="Line 2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7692" name="Oval 2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7662" name="Group 26"/>
          <p:cNvGrpSpPr>
            <a:grpSpLocks/>
          </p:cNvGrpSpPr>
          <p:nvPr/>
        </p:nvGrpSpPr>
        <p:grpSpPr bwMode="auto">
          <a:xfrm flipH="1">
            <a:off x="5724525" y="3860800"/>
            <a:ext cx="360363" cy="576263"/>
            <a:chOff x="1746" y="1888"/>
            <a:chExt cx="227" cy="363"/>
          </a:xfrm>
        </p:grpSpPr>
        <p:sp>
          <p:nvSpPr>
            <p:cNvPr id="27689" name="Line 2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7690" name="Oval 2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7663" name="Group 29"/>
          <p:cNvGrpSpPr>
            <a:grpSpLocks/>
          </p:cNvGrpSpPr>
          <p:nvPr/>
        </p:nvGrpSpPr>
        <p:grpSpPr bwMode="auto">
          <a:xfrm>
            <a:off x="6156325" y="4940300"/>
            <a:ext cx="360363" cy="576263"/>
            <a:chOff x="1746" y="1888"/>
            <a:chExt cx="227" cy="363"/>
          </a:xfrm>
        </p:grpSpPr>
        <p:sp>
          <p:nvSpPr>
            <p:cNvPr id="27687" name="Line 3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7688" name="Oval 3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7664" name="Group 32"/>
          <p:cNvGrpSpPr>
            <a:grpSpLocks/>
          </p:cNvGrpSpPr>
          <p:nvPr/>
        </p:nvGrpSpPr>
        <p:grpSpPr bwMode="auto">
          <a:xfrm flipH="1">
            <a:off x="6659563" y="4940300"/>
            <a:ext cx="360362" cy="576263"/>
            <a:chOff x="1746" y="1888"/>
            <a:chExt cx="227" cy="363"/>
          </a:xfrm>
        </p:grpSpPr>
        <p:sp>
          <p:nvSpPr>
            <p:cNvPr id="27685" name="Line 3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7686" name="Oval 3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7665" name="Group 35"/>
          <p:cNvGrpSpPr>
            <a:grpSpLocks/>
          </p:cNvGrpSpPr>
          <p:nvPr/>
        </p:nvGrpSpPr>
        <p:grpSpPr bwMode="auto">
          <a:xfrm>
            <a:off x="6156325" y="2492375"/>
            <a:ext cx="431800" cy="433388"/>
            <a:chOff x="3424" y="2478"/>
            <a:chExt cx="272" cy="273"/>
          </a:xfrm>
        </p:grpSpPr>
        <p:sp>
          <p:nvSpPr>
            <p:cNvPr id="27683" name="Oval 3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27684" name="Text Box 3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sp>
        <p:nvSpPr>
          <p:cNvPr id="27666" name="Line 38"/>
          <p:cNvSpPr>
            <a:spLocks noChangeShapeType="1"/>
          </p:cNvSpPr>
          <p:nvPr/>
        </p:nvSpPr>
        <p:spPr bwMode="auto">
          <a:xfrm flipH="1" flipV="1">
            <a:off x="7164388" y="3860800"/>
            <a:ext cx="360362" cy="649288"/>
          </a:xfrm>
          <a:prstGeom prst="line">
            <a:avLst/>
          </a:prstGeom>
          <a:noFill/>
          <a:ln w="12700">
            <a:solidFill>
              <a:schemeClr val="tx1"/>
            </a:solidFill>
            <a:round/>
            <a:headEnd/>
            <a:tailEnd/>
          </a:ln>
        </p:spPr>
        <p:txBody>
          <a:bodyPr/>
          <a:lstStyle/>
          <a:p>
            <a:endParaRPr lang="en-IN"/>
          </a:p>
        </p:txBody>
      </p:sp>
      <p:grpSp>
        <p:nvGrpSpPr>
          <p:cNvPr id="27667" name="Group 39"/>
          <p:cNvGrpSpPr>
            <a:grpSpLocks/>
          </p:cNvGrpSpPr>
          <p:nvPr/>
        </p:nvGrpSpPr>
        <p:grpSpPr bwMode="auto">
          <a:xfrm>
            <a:off x="7164388" y="4941888"/>
            <a:ext cx="360362" cy="576262"/>
            <a:chOff x="1746" y="1888"/>
            <a:chExt cx="227" cy="363"/>
          </a:xfrm>
        </p:grpSpPr>
        <p:sp>
          <p:nvSpPr>
            <p:cNvPr id="27681"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7682"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7668" name="Group 42"/>
          <p:cNvGrpSpPr>
            <a:grpSpLocks/>
          </p:cNvGrpSpPr>
          <p:nvPr/>
        </p:nvGrpSpPr>
        <p:grpSpPr bwMode="auto">
          <a:xfrm flipH="1">
            <a:off x="7667625" y="4941888"/>
            <a:ext cx="360363" cy="576262"/>
            <a:chOff x="1746" y="1888"/>
            <a:chExt cx="227" cy="363"/>
          </a:xfrm>
        </p:grpSpPr>
        <p:sp>
          <p:nvSpPr>
            <p:cNvPr id="27679" name="Line 4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7680" name="Oval 4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27669" name="Group 45"/>
          <p:cNvGrpSpPr>
            <a:grpSpLocks/>
          </p:cNvGrpSpPr>
          <p:nvPr/>
        </p:nvGrpSpPr>
        <p:grpSpPr bwMode="auto">
          <a:xfrm>
            <a:off x="4427538" y="2349500"/>
            <a:ext cx="360362" cy="576263"/>
            <a:chOff x="1746" y="1888"/>
            <a:chExt cx="227" cy="363"/>
          </a:xfrm>
        </p:grpSpPr>
        <p:sp>
          <p:nvSpPr>
            <p:cNvPr id="27677" name="Line 4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27678" name="Oval 4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27670" name="Text Box 48"/>
          <p:cNvSpPr txBox="1">
            <a:spLocks noChangeArrowheads="1"/>
          </p:cNvSpPr>
          <p:nvPr/>
        </p:nvSpPr>
        <p:spPr bwMode="auto">
          <a:xfrm>
            <a:off x="4643438" y="2565400"/>
            <a:ext cx="4318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x</a:t>
            </a:r>
          </a:p>
        </p:txBody>
      </p:sp>
      <p:sp>
        <p:nvSpPr>
          <p:cNvPr id="27671" name="Text Box 49"/>
          <p:cNvSpPr txBox="1">
            <a:spLocks noChangeArrowheads="1"/>
          </p:cNvSpPr>
          <p:nvPr/>
        </p:nvSpPr>
        <p:spPr bwMode="auto">
          <a:xfrm>
            <a:off x="827088" y="3644900"/>
            <a:ext cx="3744912" cy="641350"/>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Identify x – the removed node’s left child</a:t>
            </a:r>
          </a:p>
        </p:txBody>
      </p:sp>
      <p:sp>
        <p:nvSpPr>
          <p:cNvPr id="204850" name="Text Box 50"/>
          <p:cNvSpPr txBox="1">
            <a:spLocks noChangeArrowheads="1"/>
          </p:cNvSpPr>
          <p:nvPr/>
        </p:nvSpPr>
        <p:spPr bwMode="auto">
          <a:xfrm>
            <a:off x="838200" y="4953000"/>
            <a:ext cx="37338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Call rbTreeFix on x</a:t>
            </a:r>
          </a:p>
        </p:txBody>
      </p:sp>
      <p:sp>
        <p:nvSpPr>
          <p:cNvPr id="27673" name="Text Box 51"/>
          <p:cNvSpPr txBox="1">
            <a:spLocks noChangeArrowheads="1"/>
          </p:cNvSpPr>
          <p:nvPr/>
        </p:nvSpPr>
        <p:spPr bwMode="auto">
          <a:xfrm>
            <a:off x="838200" y="4572000"/>
            <a:ext cx="4114800" cy="366713"/>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Attach x to parent of target</a:t>
            </a:r>
          </a:p>
        </p:txBody>
      </p:sp>
      <p:sp>
        <p:nvSpPr>
          <p:cNvPr id="27674" name="Text Box 52"/>
          <p:cNvSpPr txBox="1">
            <a:spLocks noChangeArrowheads="1"/>
          </p:cNvSpPr>
          <p:nvPr/>
        </p:nvSpPr>
        <p:spPr bwMode="auto">
          <a:xfrm>
            <a:off x="838200" y="4267200"/>
            <a:ext cx="4114800" cy="366713"/>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Remove target node</a:t>
            </a:r>
          </a:p>
        </p:txBody>
      </p:sp>
      <p:pic>
        <p:nvPicPr>
          <p:cNvPr id="27675" name="Picture 52"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27676" name="TextBox 53"/>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50"/>
                                        </p:tgtEl>
                                        <p:attrNameLst>
                                          <p:attrName>style.visibility</p:attrName>
                                        </p:attrNameLst>
                                      </p:cBhvr>
                                      <p:to>
                                        <p:strVal val="visible"/>
                                      </p:to>
                                    </p:set>
                                    <p:animEffect transition="in" filter="wipe(left)">
                                      <p:cBhvr>
                                        <p:cTn id="7" dur="1000"/>
                                        <p:tgtEl>
                                          <p:spTgt spid="204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0"/>
            <a:ext cx="7543800" cy="1219200"/>
          </a:xfrm>
        </p:spPr>
        <p:txBody>
          <a:bodyPr/>
          <a:lstStyle/>
          <a:p>
            <a:pPr eaLnBrk="1" hangingPunct="1"/>
            <a:r>
              <a:rPr lang="en-US" smtClean="0"/>
              <a:t>RB Tree Deletion Algorithm</a:t>
            </a:r>
          </a:p>
        </p:txBody>
      </p:sp>
      <p:sp>
        <p:nvSpPr>
          <p:cNvPr id="28675" name="Rectangle 3"/>
          <p:cNvSpPr>
            <a:spLocks noGrp="1" noChangeArrowheads="1"/>
          </p:cNvSpPr>
          <p:nvPr>
            <p:ph type="body" idx="1"/>
          </p:nvPr>
        </p:nvSpPr>
        <p:spPr>
          <a:xfrm>
            <a:off x="381000" y="1143000"/>
            <a:ext cx="8229600" cy="5410200"/>
          </a:xfrm>
        </p:spPr>
        <p:txBody>
          <a:bodyPr/>
          <a:lstStyle/>
          <a:p>
            <a:pPr eaLnBrk="1" hangingPunct="1">
              <a:lnSpc>
                <a:spcPct val="80000"/>
              </a:lnSpc>
              <a:buFont typeface="Wingdings" pitchFamily="2" charset="2"/>
              <a:buNone/>
            </a:pPr>
            <a:r>
              <a:rPr lang="en-US" sz="1500" smtClean="0">
                <a:solidFill>
                  <a:srgbClr val="000000"/>
                </a:solidFill>
                <a:latin typeface="Courier New" pitchFamily="49" charset="0"/>
              </a:rPr>
              <a:t>TreeNode&lt;T&gt; rbDelete(TreeNode&lt;T&gt; root,TreeNode&lt;T&gt; z)</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39A826"/>
                </a:solidFill>
                <a:latin typeface="Courier New" pitchFamily="49" charset="0"/>
              </a:rPr>
              <a:t>//return new root, z contains item to be deleted</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TreeNode&lt;T&gt; x,y;</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smtClean="0">
                <a:solidFill>
                  <a:srgbClr val="39A826"/>
                </a:solidFill>
                <a:latin typeface="Courier New" pitchFamily="49" charset="0"/>
              </a:rPr>
              <a:t>// find node y, which is going to be removed</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if</a:t>
            </a:r>
            <a:r>
              <a:rPr lang="en-US" sz="1500" smtClean="0">
                <a:solidFill>
                  <a:srgbClr val="000000"/>
                </a:solidFill>
                <a:latin typeface="Courier New" pitchFamily="49" charset="0"/>
              </a:rPr>
              <a:t> (z.getLeft() == </a:t>
            </a:r>
            <a:r>
              <a:rPr lang="en-US" sz="1500" b="1" smtClean="0">
                <a:solidFill>
                  <a:srgbClr val="7F0055"/>
                </a:solidFill>
                <a:latin typeface="Courier New" pitchFamily="49" charset="0"/>
              </a:rPr>
              <a:t>null</a:t>
            </a:r>
            <a:r>
              <a:rPr lang="en-US" sz="1500" smtClean="0">
                <a:solidFill>
                  <a:srgbClr val="000000"/>
                </a:solidFill>
                <a:latin typeface="Courier New" pitchFamily="49" charset="0"/>
              </a:rPr>
              <a:t> || z.getRight() == </a:t>
            </a:r>
            <a:r>
              <a:rPr lang="en-US" sz="1500" b="1" smtClean="0">
                <a:solidFill>
                  <a:srgbClr val="7F0055"/>
                </a:solidFill>
                <a:latin typeface="Courier New" pitchFamily="49" charset="0"/>
              </a:rPr>
              <a:t>null</a:t>
            </a:r>
            <a:r>
              <a:rPr lang="en-US" sz="1500" smtClean="0">
                <a:solidFill>
                  <a:srgbClr val="000000"/>
                </a:solidFill>
                <a:latin typeface="Courier New" pitchFamily="49" charset="0"/>
              </a:rPr>
              <a: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y = z;</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else</a:t>
            </a:r>
            <a:r>
              <a:rPr lang="en-US" sz="1500" smtClean="0">
                <a:solidFill>
                  <a:srgbClr val="000000"/>
                </a:solidFill>
                <a:latin typeface="Courier New" pitchFamily="49" charset="0"/>
              </a:rPr>
              <a:t> {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y = successor(z); </a:t>
            </a:r>
            <a:r>
              <a:rPr lang="en-US" sz="1500" smtClean="0">
                <a:solidFill>
                  <a:srgbClr val="39A826"/>
                </a:solidFill>
                <a:latin typeface="Courier New" pitchFamily="49" charset="0"/>
              </a:rPr>
              <a:t>// or predecessor</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z.setItem(y.getItem); </a:t>
            </a:r>
            <a:r>
              <a:rPr lang="en-US" sz="1500" smtClean="0">
                <a:solidFill>
                  <a:srgbClr val="39A826"/>
                </a:solidFill>
                <a:latin typeface="Courier New" pitchFamily="49" charset="0"/>
              </a:rPr>
              <a:t>// move data from y to z</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smtClean="0">
                <a:solidFill>
                  <a:srgbClr val="39A826"/>
                </a:solidFill>
                <a:latin typeface="Courier New" pitchFamily="49" charset="0"/>
              </a:rPr>
              <a:t>// find child x of y</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if</a:t>
            </a:r>
            <a:r>
              <a:rPr lang="en-US" sz="1500" smtClean="0">
                <a:solidFill>
                  <a:srgbClr val="000000"/>
                </a:solidFill>
                <a:latin typeface="Courier New" pitchFamily="49" charset="0"/>
              </a:rPr>
              <a:t> (y.getRight() != </a:t>
            </a:r>
            <a:r>
              <a:rPr lang="en-US" sz="1500" b="1" smtClean="0">
                <a:solidFill>
                  <a:srgbClr val="7F0055"/>
                </a:solidFill>
                <a:latin typeface="Courier New" pitchFamily="49" charset="0"/>
              </a:rPr>
              <a:t>null</a:t>
            </a:r>
            <a:r>
              <a:rPr lang="en-US" sz="1500" smtClean="0">
                <a:solidFill>
                  <a:srgbClr val="000000"/>
                </a:solidFill>
                <a:latin typeface="Courier New" pitchFamily="49" charset="0"/>
              </a:rPr>
              <a: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x = y.getRight();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else</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x = y.getLeft();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smtClean="0">
                <a:solidFill>
                  <a:srgbClr val="39A826"/>
                </a:solidFill>
                <a:latin typeface="Courier New" pitchFamily="49" charset="0"/>
              </a:rPr>
              <a:t>// Note x might be null; create a pretend node</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if</a:t>
            </a:r>
            <a:r>
              <a:rPr lang="en-US" sz="1500" smtClean="0">
                <a:solidFill>
                  <a:srgbClr val="000000"/>
                </a:solidFill>
                <a:latin typeface="Courier New" pitchFamily="49" charset="0"/>
              </a:rPr>
              <a:t> (x == </a:t>
            </a:r>
            <a:r>
              <a:rPr lang="en-US" sz="1500" b="1" smtClean="0">
                <a:solidFill>
                  <a:srgbClr val="7F0055"/>
                </a:solidFill>
                <a:latin typeface="Courier New" pitchFamily="49" charset="0"/>
              </a:rPr>
              <a:t>null</a:t>
            </a:r>
            <a:r>
              <a:rPr lang="en-US" sz="1500" smtClean="0">
                <a:solidFill>
                  <a:srgbClr val="000000"/>
                </a:solidFill>
                <a:latin typeface="Courier New" pitchFamily="49" charset="0"/>
              </a:rPr>
              <a:t>)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x = </a:t>
            </a:r>
            <a:r>
              <a:rPr lang="en-US" sz="1500" b="1" smtClean="0">
                <a:solidFill>
                  <a:srgbClr val="7F0055"/>
                </a:solidFill>
                <a:latin typeface="Courier New" pitchFamily="49" charset="0"/>
              </a:rPr>
              <a:t>new</a:t>
            </a:r>
            <a:r>
              <a:rPr lang="en-US" sz="1500" smtClean="0">
                <a:solidFill>
                  <a:srgbClr val="000000"/>
                </a:solidFill>
                <a:latin typeface="Courier New" pitchFamily="49" charset="0"/>
              </a:rPr>
              <a:t> TreeNode&lt;T&gt;(</a:t>
            </a:r>
            <a:r>
              <a:rPr lang="en-US" sz="1500" b="1" smtClean="0">
                <a:solidFill>
                  <a:srgbClr val="7F0055"/>
                </a:solidFill>
                <a:latin typeface="Courier New" pitchFamily="49" charset="0"/>
              </a:rPr>
              <a:t>null</a:t>
            </a:r>
            <a:r>
              <a:rPr lang="en-US" sz="1500" smtClean="0">
                <a:solidFill>
                  <a:srgbClr val="000000"/>
                </a:solidFill>
                <a:latin typeface="Courier New" pitchFamily="49" charset="0"/>
              </a:rPr>
              <a:t>);</a:t>
            </a:r>
          </a:p>
          <a:p>
            <a:pPr eaLnBrk="1" hangingPunct="1">
              <a:lnSpc>
                <a:spcPct val="80000"/>
              </a:lnSpc>
              <a:buFont typeface="Wingdings" pitchFamily="2" charset="2"/>
              <a:buNone/>
            </a:pPr>
            <a:r>
              <a:rPr lang="en-US" sz="1500" smtClean="0">
                <a:latin typeface="Courier New" pitchFamily="49" charset="0"/>
              </a:rPr>
              <a:t>    x.setColor(black);</a:t>
            </a:r>
          </a:p>
          <a:p>
            <a:pPr eaLnBrk="1" hangingPunct="1">
              <a:lnSpc>
                <a:spcPct val="80000"/>
              </a:lnSpc>
              <a:buFont typeface="Wingdings" pitchFamily="2" charset="2"/>
              <a:buNone/>
            </a:pPr>
            <a:r>
              <a:rPr lang="en-US" sz="1500" smtClean="0">
                <a:latin typeface="Courier New" pitchFamily="49" charset="0"/>
              </a:rPr>
              <a:t>  }</a:t>
            </a:r>
          </a:p>
          <a:p>
            <a:pPr eaLnBrk="1" hangingPunct="1">
              <a:lnSpc>
                <a:spcPct val="80000"/>
              </a:lnSpc>
              <a:buFont typeface="Wingdings" pitchFamily="2" charset="2"/>
              <a:buNone/>
            </a:pPr>
            <a:endParaRPr lang="en-US" sz="1500" smtClean="0">
              <a:solidFill>
                <a:srgbClr val="000000"/>
              </a:solidFill>
              <a:latin typeface="Courier New" pitchFamily="49" charset="0"/>
            </a:endParaRPr>
          </a:p>
        </p:txBody>
      </p:sp>
      <p:pic>
        <p:nvPicPr>
          <p:cNvPr id="28676" name="Picture 3"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28677" name="TextBox 4"/>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0"/>
            <a:ext cx="7543800" cy="1219200"/>
          </a:xfrm>
        </p:spPr>
        <p:txBody>
          <a:bodyPr/>
          <a:lstStyle/>
          <a:p>
            <a:pPr eaLnBrk="1" hangingPunct="1"/>
            <a:r>
              <a:rPr lang="en-US" smtClean="0"/>
              <a:t>RB Tree Deletion Algorithm</a:t>
            </a:r>
          </a:p>
        </p:txBody>
      </p:sp>
      <p:sp>
        <p:nvSpPr>
          <p:cNvPr id="29699" name="Rectangle 3"/>
          <p:cNvSpPr>
            <a:spLocks noGrp="1" noChangeArrowheads="1"/>
          </p:cNvSpPr>
          <p:nvPr>
            <p:ph type="body" idx="1"/>
          </p:nvPr>
        </p:nvSpPr>
        <p:spPr>
          <a:xfrm>
            <a:off x="381000" y="1143000"/>
            <a:ext cx="8229600" cy="5486400"/>
          </a:xfrm>
        </p:spPr>
        <p:txBody>
          <a:bodyPr/>
          <a:lstStyle/>
          <a:p>
            <a:pPr eaLnBrk="1" hangingPunct="1">
              <a:lnSpc>
                <a:spcPct val="80000"/>
              </a:lnSpc>
              <a:buFont typeface="Wingdings" pitchFamily="2" charset="2"/>
              <a:buNone/>
            </a:pPr>
            <a:r>
              <a:rPr lang="en-US" sz="1500" smtClean="0">
                <a:solidFill>
                  <a:srgbClr val="000000"/>
                </a:solidFill>
                <a:latin typeface="Courier New" pitchFamily="49" charset="0"/>
              </a:rPr>
              <a:t>  x.setParent(y.getParent()); </a:t>
            </a:r>
            <a:r>
              <a:rPr lang="en-US" sz="1500" smtClean="0">
                <a:solidFill>
                  <a:srgbClr val="39A826"/>
                </a:solidFill>
                <a:latin typeface="Courier New" pitchFamily="49" charset="0"/>
              </a:rPr>
              <a:t>// detach x from y</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if</a:t>
            </a:r>
            <a:r>
              <a:rPr lang="en-US" sz="1500" smtClean="0">
                <a:solidFill>
                  <a:srgbClr val="000000"/>
                </a:solidFill>
                <a:latin typeface="Courier New" pitchFamily="49" charset="0"/>
              </a:rPr>
              <a:t> (y.getParent() == </a:t>
            </a:r>
            <a:r>
              <a:rPr lang="en-US" sz="1500" b="1" smtClean="0">
                <a:solidFill>
                  <a:srgbClr val="7F0055"/>
                </a:solidFill>
                <a:latin typeface="Courier New" pitchFamily="49" charset="0"/>
              </a:rPr>
              <a:t>null</a:t>
            </a:r>
            <a:r>
              <a:rPr lang="en-US" sz="1500" smtClean="0">
                <a:solidFill>
                  <a:srgbClr val="000000"/>
                </a:solidFill>
                <a:latin typeface="Courier New" pitchFamily="49" charset="0"/>
              </a:rPr>
              <a:t>)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smtClean="0">
                <a:solidFill>
                  <a:srgbClr val="39A826"/>
                </a:solidFill>
                <a:latin typeface="Courier New" pitchFamily="49" charset="0"/>
              </a:rPr>
              <a:t>// if y was the root, x is a new root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root = x;</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else</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smtClean="0">
                <a:solidFill>
                  <a:srgbClr val="39A826"/>
                </a:solidFill>
                <a:latin typeface="Courier New" pitchFamily="49" charset="0"/>
              </a:rPr>
              <a:t>// Atttach x to y’s parent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if</a:t>
            </a:r>
            <a:r>
              <a:rPr lang="en-US" sz="1500" smtClean="0">
                <a:solidFill>
                  <a:srgbClr val="000000"/>
                </a:solidFill>
                <a:latin typeface="Courier New" pitchFamily="49" charset="0"/>
              </a:rPr>
              <a:t> (y == y.getParent().getLeft()) </a:t>
            </a:r>
            <a:r>
              <a:rPr lang="en-US" sz="1500" smtClean="0">
                <a:solidFill>
                  <a:srgbClr val="39A826"/>
                </a:solidFill>
                <a:latin typeface="Courier New" pitchFamily="49" charset="0"/>
              </a:rPr>
              <a:t>// left child</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y.getParent().setLeft(x);</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else</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y.getParent().setRight(x);</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if</a:t>
            </a:r>
            <a:r>
              <a:rPr lang="en-US" sz="1500" smtClean="0">
                <a:solidFill>
                  <a:srgbClr val="000000"/>
                </a:solidFill>
                <a:latin typeface="Courier New" pitchFamily="49" charset="0"/>
              </a:rPr>
              <a:t> (y.getColor() == black)</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root=rbTreeFix(root,x);</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if</a:t>
            </a:r>
            <a:r>
              <a:rPr lang="en-US" sz="1500" smtClean="0">
                <a:solidFill>
                  <a:srgbClr val="000000"/>
                </a:solidFill>
                <a:latin typeface="Courier New" pitchFamily="49" charset="0"/>
              </a:rPr>
              <a:t> (x.getItem() == </a:t>
            </a:r>
            <a:r>
              <a:rPr lang="en-US" sz="1500" b="1" smtClean="0">
                <a:solidFill>
                  <a:srgbClr val="7F0055"/>
                </a:solidFill>
                <a:latin typeface="Courier New" pitchFamily="49" charset="0"/>
              </a:rPr>
              <a:t>null</a:t>
            </a:r>
            <a:r>
              <a:rPr lang="en-US" sz="1500" smtClean="0">
                <a:solidFill>
                  <a:srgbClr val="000000"/>
                </a:solidFill>
                <a:latin typeface="Courier New" pitchFamily="49" charset="0"/>
              </a:rPr>
              <a:t>) </a:t>
            </a:r>
            <a:r>
              <a:rPr lang="en-US" sz="1500" smtClean="0">
                <a:solidFill>
                  <a:srgbClr val="39A826"/>
                </a:solidFill>
                <a:latin typeface="Courier New" pitchFamily="49" charset="0"/>
              </a:rPr>
              <a:t>// x is a pretend node</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if</a:t>
            </a:r>
            <a:r>
              <a:rPr lang="en-US" sz="1500" smtClean="0">
                <a:solidFill>
                  <a:srgbClr val="000000"/>
                </a:solidFill>
                <a:latin typeface="Courier New" pitchFamily="49" charset="0"/>
              </a:rPr>
              <a:t> (x==x.getParent().getLeft())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x.getParent().setLeft(</a:t>
            </a:r>
            <a:r>
              <a:rPr lang="en-US" sz="1500" b="1" smtClean="0">
                <a:solidFill>
                  <a:srgbClr val="7F0055"/>
                </a:solidFill>
                <a:latin typeface="Courier New" pitchFamily="49" charset="0"/>
              </a:rPr>
              <a:t>null</a:t>
            </a:r>
            <a:r>
              <a:rPr lang="en-US" sz="1500" smtClean="0">
                <a:solidFill>
                  <a:srgbClr val="000000"/>
                </a:solidFill>
                <a:latin typeface="Courier New" pitchFamily="49" charset="0"/>
              </a:rPr>
              <a: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else</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x.getParent().setRight(</a:t>
            </a:r>
            <a:r>
              <a:rPr lang="en-US" sz="1500" b="1" smtClean="0">
                <a:solidFill>
                  <a:srgbClr val="7F0055"/>
                </a:solidFill>
                <a:latin typeface="Courier New" pitchFamily="49" charset="0"/>
              </a:rPr>
              <a:t>null</a:t>
            </a:r>
            <a:r>
              <a:rPr lang="en-US" sz="1500" smtClean="0">
                <a:solidFill>
                  <a:srgbClr val="000000"/>
                </a:solidFill>
                <a:latin typeface="Courier New" pitchFamily="49" charset="0"/>
              </a:rPr>
              <a: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return</a:t>
            </a:r>
            <a:r>
              <a:rPr lang="en-US" sz="1500" smtClean="0">
                <a:solidFill>
                  <a:srgbClr val="000000"/>
                </a:solidFill>
                <a:latin typeface="Courier New" pitchFamily="49" charset="0"/>
              </a:rPr>
              <a:t> root;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a:t>
            </a:r>
          </a:p>
        </p:txBody>
      </p:sp>
      <p:pic>
        <p:nvPicPr>
          <p:cNvPr id="29700" name="Picture 3"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29701" name="TextBox 4"/>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Text Box 2"/>
          <p:cNvSpPr txBox="1">
            <a:spLocks noChangeArrowheads="1"/>
          </p:cNvSpPr>
          <p:nvPr/>
        </p:nvSpPr>
        <p:spPr bwMode="auto">
          <a:xfrm>
            <a:off x="990600" y="4114800"/>
            <a:ext cx="4114800" cy="641350"/>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Make y black and y’s parent red</a:t>
            </a:r>
          </a:p>
        </p:txBody>
      </p:sp>
      <p:grpSp>
        <p:nvGrpSpPr>
          <p:cNvPr id="30723" name="Group 3"/>
          <p:cNvGrpSpPr>
            <a:grpSpLocks/>
          </p:cNvGrpSpPr>
          <p:nvPr/>
        </p:nvGrpSpPr>
        <p:grpSpPr bwMode="auto">
          <a:xfrm>
            <a:off x="6877050" y="3429000"/>
            <a:ext cx="431800" cy="433388"/>
            <a:chOff x="2925" y="1525"/>
            <a:chExt cx="272" cy="273"/>
          </a:xfrm>
        </p:grpSpPr>
        <p:sp>
          <p:nvSpPr>
            <p:cNvPr id="30781" name="Oval 4"/>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0782" name="Text Box 5"/>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30724" name="Group 6"/>
          <p:cNvGrpSpPr>
            <a:grpSpLocks/>
          </p:cNvGrpSpPr>
          <p:nvPr/>
        </p:nvGrpSpPr>
        <p:grpSpPr bwMode="auto">
          <a:xfrm>
            <a:off x="7380288" y="4508500"/>
            <a:ext cx="431800" cy="433388"/>
            <a:chOff x="3424" y="2478"/>
            <a:chExt cx="272" cy="273"/>
          </a:xfrm>
        </p:grpSpPr>
        <p:sp>
          <p:nvSpPr>
            <p:cNvPr id="30779" name="Oval 7"/>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0780" name="Text Box 8"/>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30725" name="Group 9"/>
          <p:cNvGrpSpPr>
            <a:grpSpLocks/>
          </p:cNvGrpSpPr>
          <p:nvPr/>
        </p:nvGrpSpPr>
        <p:grpSpPr bwMode="auto">
          <a:xfrm>
            <a:off x="5435600" y="3429000"/>
            <a:ext cx="431800" cy="433388"/>
            <a:chOff x="2925" y="1525"/>
            <a:chExt cx="272" cy="273"/>
          </a:xfrm>
        </p:grpSpPr>
        <p:sp>
          <p:nvSpPr>
            <p:cNvPr id="30777" name="Oval 10"/>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0778" name="Text Box 11"/>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30726" name="Rectangle 12"/>
          <p:cNvSpPr>
            <a:spLocks noGrp="1" noChangeArrowheads="1"/>
          </p:cNvSpPr>
          <p:nvPr>
            <p:ph type="title"/>
          </p:nvPr>
        </p:nvSpPr>
        <p:spPr>
          <a:xfrm>
            <a:off x="304800" y="914400"/>
            <a:ext cx="7543800" cy="1295400"/>
          </a:xfrm>
        </p:spPr>
        <p:txBody>
          <a:bodyPr/>
          <a:lstStyle/>
          <a:p>
            <a:pPr eaLnBrk="1" hangingPunct="1"/>
            <a:r>
              <a:rPr lang="en-US" smtClean="0"/>
              <a:t>Deletion Example 3 (continued)</a:t>
            </a:r>
          </a:p>
        </p:txBody>
      </p:sp>
      <p:sp>
        <p:nvSpPr>
          <p:cNvPr id="30727" name="Text Box 13"/>
          <p:cNvSpPr txBox="1">
            <a:spLocks noChangeArrowheads="1"/>
          </p:cNvSpPr>
          <p:nvPr/>
        </p:nvSpPr>
        <p:spPr bwMode="auto">
          <a:xfrm>
            <a:off x="609600" y="2209800"/>
            <a:ext cx="2825750" cy="915988"/>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After deleting 32, x is a node with black token</a:t>
            </a:r>
          </a:p>
        </p:txBody>
      </p:sp>
      <p:grpSp>
        <p:nvGrpSpPr>
          <p:cNvPr id="30728" name="Group 14"/>
          <p:cNvGrpSpPr>
            <a:grpSpLocks/>
          </p:cNvGrpSpPr>
          <p:nvPr/>
        </p:nvGrpSpPr>
        <p:grpSpPr bwMode="auto">
          <a:xfrm>
            <a:off x="4643438" y="1916113"/>
            <a:ext cx="431800" cy="433387"/>
            <a:chOff x="2925" y="1525"/>
            <a:chExt cx="272" cy="273"/>
          </a:xfrm>
        </p:grpSpPr>
        <p:sp>
          <p:nvSpPr>
            <p:cNvPr id="30775" name="Oval 15"/>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0776" name="Text Box 16"/>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sp>
        <p:nvSpPr>
          <p:cNvPr id="30729" name="Line 17"/>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30730" name="Line 18"/>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30731" name="Line 19"/>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30732" name="Line 20"/>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30733" name="Group 21"/>
          <p:cNvGrpSpPr>
            <a:grpSpLocks/>
          </p:cNvGrpSpPr>
          <p:nvPr/>
        </p:nvGrpSpPr>
        <p:grpSpPr bwMode="auto">
          <a:xfrm>
            <a:off x="6372225" y="4508500"/>
            <a:ext cx="431800" cy="433388"/>
            <a:chOff x="3424" y="2478"/>
            <a:chExt cx="272" cy="273"/>
          </a:xfrm>
        </p:grpSpPr>
        <p:sp>
          <p:nvSpPr>
            <p:cNvPr id="30773" name="Oval 22"/>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0774" name="Text Box 23"/>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grpSp>
        <p:nvGrpSpPr>
          <p:cNvPr id="30734" name="Group 24"/>
          <p:cNvGrpSpPr>
            <a:grpSpLocks/>
          </p:cNvGrpSpPr>
          <p:nvPr/>
        </p:nvGrpSpPr>
        <p:grpSpPr bwMode="auto">
          <a:xfrm>
            <a:off x="5221288" y="3860800"/>
            <a:ext cx="360362" cy="576263"/>
            <a:chOff x="1746" y="1888"/>
            <a:chExt cx="227" cy="363"/>
          </a:xfrm>
        </p:grpSpPr>
        <p:sp>
          <p:nvSpPr>
            <p:cNvPr id="30771" name="Line 2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0772" name="Oval 2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0735" name="Group 27"/>
          <p:cNvGrpSpPr>
            <a:grpSpLocks/>
          </p:cNvGrpSpPr>
          <p:nvPr/>
        </p:nvGrpSpPr>
        <p:grpSpPr bwMode="auto">
          <a:xfrm flipH="1">
            <a:off x="5724525" y="3860800"/>
            <a:ext cx="360363" cy="576263"/>
            <a:chOff x="1746" y="1888"/>
            <a:chExt cx="227" cy="363"/>
          </a:xfrm>
        </p:grpSpPr>
        <p:sp>
          <p:nvSpPr>
            <p:cNvPr id="30769" name="Line 2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0770" name="Oval 2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0736" name="Group 30"/>
          <p:cNvGrpSpPr>
            <a:grpSpLocks/>
          </p:cNvGrpSpPr>
          <p:nvPr/>
        </p:nvGrpSpPr>
        <p:grpSpPr bwMode="auto">
          <a:xfrm>
            <a:off x="6156325" y="4940300"/>
            <a:ext cx="360363" cy="576263"/>
            <a:chOff x="1746" y="1888"/>
            <a:chExt cx="227" cy="363"/>
          </a:xfrm>
        </p:grpSpPr>
        <p:sp>
          <p:nvSpPr>
            <p:cNvPr id="30767" name="Line 3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0768" name="Oval 3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0737" name="Group 33"/>
          <p:cNvGrpSpPr>
            <a:grpSpLocks/>
          </p:cNvGrpSpPr>
          <p:nvPr/>
        </p:nvGrpSpPr>
        <p:grpSpPr bwMode="auto">
          <a:xfrm flipH="1">
            <a:off x="6659563" y="4940300"/>
            <a:ext cx="360362" cy="576263"/>
            <a:chOff x="1746" y="1888"/>
            <a:chExt cx="227" cy="363"/>
          </a:xfrm>
        </p:grpSpPr>
        <p:sp>
          <p:nvSpPr>
            <p:cNvPr id="30765" name="Line 3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0766" name="Oval 3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0738" name="Group 36"/>
          <p:cNvGrpSpPr>
            <a:grpSpLocks/>
          </p:cNvGrpSpPr>
          <p:nvPr/>
        </p:nvGrpSpPr>
        <p:grpSpPr bwMode="auto">
          <a:xfrm>
            <a:off x="6156325" y="2492375"/>
            <a:ext cx="431800" cy="433388"/>
            <a:chOff x="3424" y="2478"/>
            <a:chExt cx="272" cy="273"/>
          </a:xfrm>
        </p:grpSpPr>
        <p:sp>
          <p:nvSpPr>
            <p:cNvPr id="30763" name="Oval 37"/>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0764" name="Text Box 38"/>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sp>
        <p:nvSpPr>
          <p:cNvPr id="30739" name="Line 39"/>
          <p:cNvSpPr>
            <a:spLocks noChangeShapeType="1"/>
          </p:cNvSpPr>
          <p:nvPr/>
        </p:nvSpPr>
        <p:spPr bwMode="auto">
          <a:xfrm flipH="1" flipV="1">
            <a:off x="7164388" y="3860800"/>
            <a:ext cx="360362" cy="649288"/>
          </a:xfrm>
          <a:prstGeom prst="line">
            <a:avLst/>
          </a:prstGeom>
          <a:noFill/>
          <a:ln w="12700">
            <a:solidFill>
              <a:schemeClr val="tx1"/>
            </a:solidFill>
            <a:round/>
            <a:headEnd/>
            <a:tailEnd/>
          </a:ln>
        </p:spPr>
        <p:txBody>
          <a:bodyPr/>
          <a:lstStyle/>
          <a:p>
            <a:endParaRPr lang="en-IN"/>
          </a:p>
        </p:txBody>
      </p:sp>
      <p:grpSp>
        <p:nvGrpSpPr>
          <p:cNvPr id="30740" name="Group 40"/>
          <p:cNvGrpSpPr>
            <a:grpSpLocks/>
          </p:cNvGrpSpPr>
          <p:nvPr/>
        </p:nvGrpSpPr>
        <p:grpSpPr bwMode="auto">
          <a:xfrm>
            <a:off x="7164388" y="4941888"/>
            <a:ext cx="360362" cy="576262"/>
            <a:chOff x="1746" y="1888"/>
            <a:chExt cx="227" cy="363"/>
          </a:xfrm>
        </p:grpSpPr>
        <p:sp>
          <p:nvSpPr>
            <p:cNvPr id="30761" name="Line 4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0762" name="Oval 4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0741" name="Group 43"/>
          <p:cNvGrpSpPr>
            <a:grpSpLocks/>
          </p:cNvGrpSpPr>
          <p:nvPr/>
        </p:nvGrpSpPr>
        <p:grpSpPr bwMode="auto">
          <a:xfrm flipH="1">
            <a:off x="7667625" y="4941888"/>
            <a:ext cx="360363" cy="576262"/>
            <a:chOff x="1746" y="1888"/>
            <a:chExt cx="227" cy="363"/>
          </a:xfrm>
        </p:grpSpPr>
        <p:sp>
          <p:nvSpPr>
            <p:cNvPr id="30759" name="Line 4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0760" name="Oval 4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0742" name="Group 46"/>
          <p:cNvGrpSpPr>
            <a:grpSpLocks/>
          </p:cNvGrpSpPr>
          <p:nvPr/>
        </p:nvGrpSpPr>
        <p:grpSpPr bwMode="auto">
          <a:xfrm>
            <a:off x="4427538" y="2349500"/>
            <a:ext cx="360362" cy="576263"/>
            <a:chOff x="1746" y="1888"/>
            <a:chExt cx="227" cy="363"/>
          </a:xfrm>
        </p:grpSpPr>
        <p:sp>
          <p:nvSpPr>
            <p:cNvPr id="30757" name="Line 4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0758" name="Oval 4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30743" name="Text Box 49"/>
          <p:cNvSpPr txBox="1">
            <a:spLocks noChangeArrowheads="1"/>
          </p:cNvSpPr>
          <p:nvPr/>
        </p:nvSpPr>
        <p:spPr bwMode="auto">
          <a:xfrm>
            <a:off x="4643438" y="2565400"/>
            <a:ext cx="4318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x</a:t>
            </a:r>
          </a:p>
        </p:txBody>
      </p:sp>
      <p:sp>
        <p:nvSpPr>
          <p:cNvPr id="210994" name="Text Box 50"/>
          <p:cNvSpPr txBox="1">
            <a:spLocks noChangeArrowheads="1"/>
          </p:cNvSpPr>
          <p:nvPr/>
        </p:nvSpPr>
        <p:spPr bwMode="auto">
          <a:xfrm>
            <a:off x="6516688" y="2349500"/>
            <a:ext cx="4318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y</a:t>
            </a:r>
          </a:p>
        </p:txBody>
      </p:sp>
      <p:grpSp>
        <p:nvGrpSpPr>
          <p:cNvPr id="15" name="Group 51"/>
          <p:cNvGrpSpPr>
            <a:grpSpLocks/>
          </p:cNvGrpSpPr>
          <p:nvPr/>
        </p:nvGrpSpPr>
        <p:grpSpPr bwMode="auto">
          <a:xfrm>
            <a:off x="6156325" y="2492375"/>
            <a:ext cx="431800" cy="433388"/>
            <a:chOff x="2925" y="1525"/>
            <a:chExt cx="272" cy="273"/>
          </a:xfrm>
        </p:grpSpPr>
        <p:sp>
          <p:nvSpPr>
            <p:cNvPr id="30755" name="Oval 52"/>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0756" name="Text Box 53"/>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16" name="Group 54"/>
          <p:cNvGrpSpPr>
            <a:grpSpLocks/>
          </p:cNvGrpSpPr>
          <p:nvPr/>
        </p:nvGrpSpPr>
        <p:grpSpPr bwMode="auto">
          <a:xfrm>
            <a:off x="4643438" y="1916113"/>
            <a:ext cx="431800" cy="433387"/>
            <a:chOff x="3424" y="2478"/>
            <a:chExt cx="272" cy="273"/>
          </a:xfrm>
        </p:grpSpPr>
        <p:sp>
          <p:nvSpPr>
            <p:cNvPr id="30753" name="Oval 55"/>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0754" name="Text Box 56"/>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sp>
        <p:nvSpPr>
          <p:cNvPr id="211001" name="Text Box 57"/>
          <p:cNvSpPr txBox="1">
            <a:spLocks noChangeArrowheads="1"/>
          </p:cNvSpPr>
          <p:nvPr/>
        </p:nvSpPr>
        <p:spPr bwMode="auto">
          <a:xfrm>
            <a:off x="979488" y="3797300"/>
            <a:ext cx="3744912"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Identify y, x’s sibling</a:t>
            </a:r>
          </a:p>
        </p:txBody>
      </p:sp>
      <p:sp>
        <p:nvSpPr>
          <p:cNvPr id="211002" name="Text Box 58"/>
          <p:cNvSpPr txBox="1">
            <a:spLocks noChangeArrowheads="1"/>
          </p:cNvSpPr>
          <p:nvPr/>
        </p:nvSpPr>
        <p:spPr bwMode="auto">
          <a:xfrm>
            <a:off x="990600" y="4724400"/>
            <a:ext cx="41148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Left rotate x’s parent</a:t>
            </a:r>
          </a:p>
        </p:txBody>
      </p:sp>
      <p:sp>
        <p:nvSpPr>
          <p:cNvPr id="211003" name="AutoShape 59"/>
          <p:cNvSpPr>
            <a:spLocks noChangeArrowheads="1"/>
          </p:cNvSpPr>
          <p:nvPr/>
        </p:nvSpPr>
        <p:spPr bwMode="auto">
          <a:xfrm flipH="1">
            <a:off x="4495800" y="2362200"/>
            <a:ext cx="762000" cy="6858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alpha val="74901"/>
            </a:schemeClr>
          </a:solidFill>
          <a:ln w="9525">
            <a:solidFill>
              <a:schemeClr val="tx1"/>
            </a:solidFill>
            <a:miter lim="800000"/>
            <a:headEnd/>
            <a:tailEnd/>
          </a:ln>
        </p:spPr>
        <p:txBody>
          <a:bodyPr wrap="none" anchor="ctr"/>
          <a:lstStyle/>
          <a:p>
            <a:endParaRPr lang="en-IN"/>
          </a:p>
        </p:txBody>
      </p:sp>
      <p:sp>
        <p:nvSpPr>
          <p:cNvPr id="30750" name="Rectangle 60"/>
          <p:cNvSpPr>
            <a:spLocks noChangeArrowheads="1"/>
          </p:cNvSpPr>
          <p:nvPr/>
        </p:nvSpPr>
        <p:spPr bwMode="auto">
          <a:xfrm>
            <a:off x="4038600" y="2819400"/>
            <a:ext cx="152400" cy="152400"/>
          </a:xfrm>
          <a:prstGeom prst="rect">
            <a:avLst/>
          </a:prstGeom>
          <a:solidFill>
            <a:schemeClr val="tx1"/>
          </a:solidFill>
          <a:ln w="9525">
            <a:solidFill>
              <a:schemeClr val="tx1"/>
            </a:solidFill>
            <a:miter lim="800000"/>
            <a:headEnd/>
            <a:tailEnd/>
          </a:ln>
        </p:spPr>
        <p:txBody>
          <a:bodyPr wrap="none" anchor="ctr"/>
          <a:lstStyle/>
          <a:p>
            <a:endParaRPr lang="en-IN"/>
          </a:p>
        </p:txBody>
      </p:sp>
      <p:pic>
        <p:nvPicPr>
          <p:cNvPr id="30751" name="Picture 60"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30752" name="TextBox 61"/>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11001">
                                            <p:txEl>
                                              <p:pRg st="0" end="0"/>
                                            </p:txEl>
                                          </p:spTgt>
                                        </p:tgtEl>
                                        <p:attrNameLst>
                                          <p:attrName>style.visibility</p:attrName>
                                        </p:attrNameLst>
                                      </p:cBhvr>
                                      <p:to>
                                        <p:strVal val="visible"/>
                                      </p:to>
                                    </p:set>
                                    <p:anim calcmode="discrete" valueType="clr">
                                      <p:cBhvr override="childStyle">
                                        <p:cTn id="7" dur="80"/>
                                        <p:tgtEl>
                                          <p:spTgt spid="21100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1100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11001">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21099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nodeType="clickEffect">
                                  <p:stCondLst>
                                    <p:cond delay="0"/>
                                  </p:stCondLst>
                                  <p:iterate type="lt">
                                    <p:tmPct val="50000"/>
                                  </p:iterate>
                                  <p:childTnLst>
                                    <p:set>
                                      <p:cBhvr>
                                        <p:cTn id="17" dur="1" fill="hold">
                                          <p:stCondLst>
                                            <p:cond delay="0"/>
                                          </p:stCondLst>
                                        </p:cTn>
                                        <p:tgtEl>
                                          <p:spTgt spid="210946">
                                            <p:txEl>
                                              <p:pRg st="0" end="0"/>
                                            </p:txEl>
                                          </p:spTgt>
                                        </p:tgtEl>
                                        <p:attrNameLst>
                                          <p:attrName>style.visibility</p:attrName>
                                        </p:attrNameLst>
                                      </p:cBhvr>
                                      <p:to>
                                        <p:strVal val="visible"/>
                                      </p:to>
                                    </p:set>
                                    <p:anim calcmode="discrete" valueType="clr">
                                      <p:cBhvr override="childStyle">
                                        <p:cTn id="18" dur="80"/>
                                        <p:tgtEl>
                                          <p:spTgt spid="21094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210946">
                                            <p:txEl>
                                              <p:pRg st="0" end="0"/>
                                            </p:txEl>
                                          </p:spTgt>
                                        </p:tgtEl>
                                        <p:attrNameLst>
                                          <p:attrName>fillcolor</p:attrName>
                                        </p:attrNameLst>
                                      </p:cBhvr>
                                      <p:tavLst>
                                        <p:tav tm="0">
                                          <p:val>
                                            <p:clrVal>
                                              <a:schemeClr val="accent2"/>
                                            </p:clrVal>
                                          </p:val>
                                        </p:tav>
                                        <p:tav tm="50000">
                                          <p:val>
                                            <p:clrVal>
                                              <a:schemeClr val="hlink"/>
                                            </p:clrVal>
                                          </p:val>
                                        </p:tav>
                                      </p:tavLst>
                                    </p:anim>
                                    <p:set>
                                      <p:cBhvr>
                                        <p:cTn id="20" dur="80"/>
                                        <p:tgtEl>
                                          <p:spTgt spid="210946">
                                            <p:txEl>
                                              <p:pRg st="0" end="0"/>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2000"/>
                                        <p:tgtEl>
                                          <p:spTgt spid="15"/>
                                        </p:tgtEl>
                                      </p:cBhvr>
                                    </p:animEffect>
                                  </p:childTnLst>
                                </p:cTn>
                              </p:par>
                            </p:childTnLst>
                          </p:cTn>
                        </p:par>
                        <p:par>
                          <p:cTn id="26" fill="hold">
                            <p:stCondLst>
                              <p:cond delay="2000"/>
                            </p:stCondLst>
                            <p:childTnLst>
                              <p:par>
                                <p:cTn id="27" presetID="10" presetClass="entr" presetSubtype="0"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20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nodeType="clickEffect">
                                  <p:stCondLst>
                                    <p:cond delay="0"/>
                                  </p:stCondLst>
                                  <p:iterate type="lt">
                                    <p:tmPct val="50000"/>
                                  </p:iterate>
                                  <p:childTnLst>
                                    <p:set>
                                      <p:cBhvr>
                                        <p:cTn id="33" dur="1" fill="hold">
                                          <p:stCondLst>
                                            <p:cond delay="0"/>
                                          </p:stCondLst>
                                        </p:cTn>
                                        <p:tgtEl>
                                          <p:spTgt spid="211002">
                                            <p:txEl>
                                              <p:pRg st="0" end="0"/>
                                            </p:txEl>
                                          </p:spTgt>
                                        </p:tgtEl>
                                        <p:attrNameLst>
                                          <p:attrName>style.visibility</p:attrName>
                                        </p:attrNameLst>
                                      </p:cBhvr>
                                      <p:to>
                                        <p:strVal val="visible"/>
                                      </p:to>
                                    </p:set>
                                    <p:anim calcmode="discrete" valueType="clr">
                                      <p:cBhvr override="childStyle">
                                        <p:cTn id="34" dur="80"/>
                                        <p:tgtEl>
                                          <p:spTgt spid="21100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211002">
                                            <p:txEl>
                                              <p:pRg st="0" end="0"/>
                                            </p:txEl>
                                          </p:spTgt>
                                        </p:tgtEl>
                                        <p:attrNameLst>
                                          <p:attrName>fillcolor</p:attrName>
                                        </p:attrNameLst>
                                      </p:cBhvr>
                                      <p:tavLst>
                                        <p:tav tm="0">
                                          <p:val>
                                            <p:clrVal>
                                              <a:schemeClr val="accent2"/>
                                            </p:clrVal>
                                          </p:val>
                                        </p:tav>
                                        <p:tav tm="50000">
                                          <p:val>
                                            <p:clrVal>
                                              <a:schemeClr val="hlink"/>
                                            </p:clrVal>
                                          </p:val>
                                        </p:tav>
                                      </p:tavLst>
                                    </p:anim>
                                    <p:set>
                                      <p:cBhvr>
                                        <p:cTn id="36" dur="80"/>
                                        <p:tgtEl>
                                          <p:spTgt spid="211002">
                                            <p:txEl>
                                              <p:pRg st="0" end="0"/>
                                            </p:txEl>
                                          </p:spTgt>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211003"/>
                                        </p:tgtEl>
                                        <p:attrNameLst>
                                          <p:attrName>style.visibility</p:attrName>
                                        </p:attrNameLst>
                                      </p:cBhvr>
                                      <p:to>
                                        <p:strVal val="visible"/>
                                      </p:to>
                                    </p:set>
                                    <p:animEffect transition="in" filter="dissolve">
                                      <p:cBhvr>
                                        <p:cTn id="41" dur="500"/>
                                        <p:tgtEl>
                                          <p:spTgt spid="2110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94" grpId="0" autoUpdateAnimBg="0"/>
      <p:bldP spid="21100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979488" y="3797300"/>
            <a:ext cx="3744912" cy="366713"/>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Identify y, x’s sibling</a:t>
            </a:r>
          </a:p>
        </p:txBody>
      </p:sp>
      <p:grpSp>
        <p:nvGrpSpPr>
          <p:cNvPr id="31747" name="Group 3"/>
          <p:cNvGrpSpPr>
            <a:grpSpLocks/>
          </p:cNvGrpSpPr>
          <p:nvPr/>
        </p:nvGrpSpPr>
        <p:grpSpPr bwMode="auto">
          <a:xfrm>
            <a:off x="6877050" y="3429000"/>
            <a:ext cx="431800" cy="433388"/>
            <a:chOff x="3424" y="2478"/>
            <a:chExt cx="272" cy="273"/>
          </a:xfrm>
        </p:grpSpPr>
        <p:sp>
          <p:nvSpPr>
            <p:cNvPr id="31806" name="Oval 4"/>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1807" name="Text Box 5"/>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31748" name="Group 6"/>
          <p:cNvGrpSpPr>
            <a:grpSpLocks/>
          </p:cNvGrpSpPr>
          <p:nvPr/>
        </p:nvGrpSpPr>
        <p:grpSpPr bwMode="auto">
          <a:xfrm>
            <a:off x="6661150" y="3862388"/>
            <a:ext cx="360363" cy="576262"/>
            <a:chOff x="1746" y="1888"/>
            <a:chExt cx="227" cy="363"/>
          </a:xfrm>
        </p:grpSpPr>
        <p:sp>
          <p:nvSpPr>
            <p:cNvPr id="31804" name="Line 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1805" name="Oval 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1749" name="Group 9"/>
          <p:cNvGrpSpPr>
            <a:grpSpLocks/>
          </p:cNvGrpSpPr>
          <p:nvPr/>
        </p:nvGrpSpPr>
        <p:grpSpPr bwMode="auto">
          <a:xfrm flipH="1">
            <a:off x="7164388" y="3862388"/>
            <a:ext cx="360362" cy="576262"/>
            <a:chOff x="1746" y="1888"/>
            <a:chExt cx="227" cy="363"/>
          </a:xfrm>
        </p:grpSpPr>
        <p:sp>
          <p:nvSpPr>
            <p:cNvPr id="31802" name="Line 1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1803" name="Oval 1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1750" name="Group 12"/>
          <p:cNvGrpSpPr>
            <a:grpSpLocks/>
          </p:cNvGrpSpPr>
          <p:nvPr/>
        </p:nvGrpSpPr>
        <p:grpSpPr bwMode="auto">
          <a:xfrm>
            <a:off x="5435600" y="3429000"/>
            <a:ext cx="431800" cy="433388"/>
            <a:chOff x="3424" y="2478"/>
            <a:chExt cx="272" cy="273"/>
          </a:xfrm>
        </p:grpSpPr>
        <p:sp>
          <p:nvSpPr>
            <p:cNvPr id="31800" name="Oval 13"/>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1801" name="Text Box 14"/>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sp>
        <p:nvSpPr>
          <p:cNvPr id="31751" name="Line 15"/>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grpSp>
        <p:nvGrpSpPr>
          <p:cNvPr id="31752" name="Group 16"/>
          <p:cNvGrpSpPr>
            <a:grpSpLocks/>
          </p:cNvGrpSpPr>
          <p:nvPr/>
        </p:nvGrpSpPr>
        <p:grpSpPr bwMode="auto">
          <a:xfrm>
            <a:off x="4643438" y="1916113"/>
            <a:ext cx="431800" cy="433387"/>
            <a:chOff x="2925" y="1525"/>
            <a:chExt cx="272" cy="273"/>
          </a:xfrm>
        </p:grpSpPr>
        <p:sp>
          <p:nvSpPr>
            <p:cNvPr id="31798" name="Oval 17"/>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1799" name="Text Box 18"/>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31753" name="Group 19"/>
          <p:cNvGrpSpPr>
            <a:grpSpLocks/>
          </p:cNvGrpSpPr>
          <p:nvPr/>
        </p:nvGrpSpPr>
        <p:grpSpPr bwMode="auto">
          <a:xfrm>
            <a:off x="6156325" y="2492375"/>
            <a:ext cx="431800" cy="433388"/>
            <a:chOff x="2925" y="1525"/>
            <a:chExt cx="272" cy="273"/>
          </a:xfrm>
        </p:grpSpPr>
        <p:sp>
          <p:nvSpPr>
            <p:cNvPr id="31796" name="Oval 20"/>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1797" name="Text Box 21"/>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31754" name="Group 22"/>
          <p:cNvGrpSpPr>
            <a:grpSpLocks/>
          </p:cNvGrpSpPr>
          <p:nvPr/>
        </p:nvGrpSpPr>
        <p:grpSpPr bwMode="auto">
          <a:xfrm>
            <a:off x="3132138" y="2492375"/>
            <a:ext cx="431800" cy="433388"/>
            <a:chOff x="3424" y="2478"/>
            <a:chExt cx="272" cy="273"/>
          </a:xfrm>
        </p:grpSpPr>
        <p:sp>
          <p:nvSpPr>
            <p:cNvPr id="31794" name="Oval 23"/>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1795" name="Text Box 24"/>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sp>
        <p:nvSpPr>
          <p:cNvPr id="31755" name="Rectangle 25"/>
          <p:cNvSpPr>
            <a:spLocks noGrp="1" noChangeArrowheads="1"/>
          </p:cNvSpPr>
          <p:nvPr>
            <p:ph type="title"/>
          </p:nvPr>
        </p:nvSpPr>
        <p:spPr/>
        <p:txBody>
          <a:bodyPr/>
          <a:lstStyle/>
          <a:p>
            <a:pPr eaLnBrk="1" hangingPunct="1"/>
            <a:r>
              <a:rPr lang="en-US" smtClean="0"/>
              <a:t>Deletion Example 3</a:t>
            </a:r>
          </a:p>
        </p:txBody>
      </p:sp>
      <p:sp>
        <p:nvSpPr>
          <p:cNvPr id="31756" name="Line 26"/>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31757" name="Line 27"/>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31758" name="Line 28"/>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grpSp>
        <p:nvGrpSpPr>
          <p:cNvPr id="31759" name="Group 29"/>
          <p:cNvGrpSpPr>
            <a:grpSpLocks/>
          </p:cNvGrpSpPr>
          <p:nvPr/>
        </p:nvGrpSpPr>
        <p:grpSpPr bwMode="auto">
          <a:xfrm>
            <a:off x="5221288" y="3860800"/>
            <a:ext cx="360362" cy="576263"/>
            <a:chOff x="1746" y="1888"/>
            <a:chExt cx="227" cy="363"/>
          </a:xfrm>
        </p:grpSpPr>
        <p:sp>
          <p:nvSpPr>
            <p:cNvPr id="31792" name="Line 3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1793" name="Oval 3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1760" name="Group 32"/>
          <p:cNvGrpSpPr>
            <a:grpSpLocks/>
          </p:cNvGrpSpPr>
          <p:nvPr/>
        </p:nvGrpSpPr>
        <p:grpSpPr bwMode="auto">
          <a:xfrm flipH="1">
            <a:off x="5724525" y="3860800"/>
            <a:ext cx="360363" cy="576263"/>
            <a:chOff x="1746" y="1888"/>
            <a:chExt cx="227" cy="363"/>
          </a:xfrm>
        </p:grpSpPr>
        <p:sp>
          <p:nvSpPr>
            <p:cNvPr id="31790" name="Line 3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1791" name="Oval 3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31761" name="Text Box 35"/>
          <p:cNvSpPr txBox="1">
            <a:spLocks noChangeArrowheads="1"/>
          </p:cNvSpPr>
          <p:nvPr/>
        </p:nvSpPr>
        <p:spPr bwMode="auto">
          <a:xfrm>
            <a:off x="3059113" y="3068638"/>
            <a:ext cx="431800"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x</a:t>
            </a:r>
          </a:p>
        </p:txBody>
      </p:sp>
      <p:sp>
        <p:nvSpPr>
          <p:cNvPr id="213028" name="Text Box 36"/>
          <p:cNvSpPr txBox="1">
            <a:spLocks noChangeArrowheads="1"/>
          </p:cNvSpPr>
          <p:nvPr/>
        </p:nvSpPr>
        <p:spPr bwMode="auto">
          <a:xfrm>
            <a:off x="4932363" y="1700213"/>
            <a:ext cx="431800"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y</a:t>
            </a:r>
          </a:p>
        </p:txBody>
      </p:sp>
      <p:grpSp>
        <p:nvGrpSpPr>
          <p:cNvPr id="31763" name="Group 37"/>
          <p:cNvGrpSpPr>
            <a:grpSpLocks/>
          </p:cNvGrpSpPr>
          <p:nvPr/>
        </p:nvGrpSpPr>
        <p:grpSpPr bwMode="auto">
          <a:xfrm>
            <a:off x="2916238" y="2924175"/>
            <a:ext cx="360362" cy="576263"/>
            <a:chOff x="1746" y="1888"/>
            <a:chExt cx="227" cy="363"/>
          </a:xfrm>
        </p:grpSpPr>
        <p:sp>
          <p:nvSpPr>
            <p:cNvPr id="31788" name="Line 3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1789" name="Oval 3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1764" name="Group 40"/>
          <p:cNvGrpSpPr>
            <a:grpSpLocks/>
          </p:cNvGrpSpPr>
          <p:nvPr/>
        </p:nvGrpSpPr>
        <p:grpSpPr bwMode="auto">
          <a:xfrm>
            <a:off x="3851275" y="3429000"/>
            <a:ext cx="431800" cy="433388"/>
            <a:chOff x="2925" y="1525"/>
            <a:chExt cx="272" cy="273"/>
          </a:xfrm>
        </p:grpSpPr>
        <p:sp>
          <p:nvSpPr>
            <p:cNvPr id="31786" name="Oval 41"/>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1787" name="Text Box 42"/>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31765" name="Group 43"/>
          <p:cNvGrpSpPr>
            <a:grpSpLocks/>
          </p:cNvGrpSpPr>
          <p:nvPr/>
        </p:nvGrpSpPr>
        <p:grpSpPr bwMode="auto">
          <a:xfrm>
            <a:off x="3636963" y="3860800"/>
            <a:ext cx="360362" cy="576263"/>
            <a:chOff x="1746" y="1888"/>
            <a:chExt cx="227" cy="363"/>
          </a:xfrm>
        </p:grpSpPr>
        <p:sp>
          <p:nvSpPr>
            <p:cNvPr id="31784" name="Line 4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1785" name="Oval 4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1766" name="Group 46"/>
          <p:cNvGrpSpPr>
            <a:grpSpLocks/>
          </p:cNvGrpSpPr>
          <p:nvPr/>
        </p:nvGrpSpPr>
        <p:grpSpPr bwMode="auto">
          <a:xfrm flipH="1">
            <a:off x="4140200" y="3860800"/>
            <a:ext cx="360363" cy="576263"/>
            <a:chOff x="1746" y="1888"/>
            <a:chExt cx="227" cy="363"/>
          </a:xfrm>
        </p:grpSpPr>
        <p:sp>
          <p:nvSpPr>
            <p:cNvPr id="31782" name="Line 4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1783" name="Oval 4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31767" name="Line 49"/>
          <p:cNvSpPr>
            <a:spLocks noChangeShapeType="1"/>
          </p:cNvSpPr>
          <p:nvPr/>
        </p:nvSpPr>
        <p:spPr bwMode="auto">
          <a:xfrm>
            <a:off x="3419475" y="2924175"/>
            <a:ext cx="574675" cy="503238"/>
          </a:xfrm>
          <a:prstGeom prst="line">
            <a:avLst/>
          </a:prstGeom>
          <a:noFill/>
          <a:ln w="12700">
            <a:solidFill>
              <a:schemeClr val="tx1"/>
            </a:solidFill>
            <a:round/>
            <a:headEnd/>
            <a:tailEnd/>
          </a:ln>
        </p:spPr>
        <p:txBody>
          <a:bodyPr/>
          <a:lstStyle/>
          <a:p>
            <a:endParaRPr lang="en-IN"/>
          </a:p>
        </p:txBody>
      </p:sp>
      <p:sp>
        <p:nvSpPr>
          <p:cNvPr id="213042" name="Text Box 50"/>
          <p:cNvSpPr txBox="1">
            <a:spLocks noChangeArrowheads="1"/>
          </p:cNvSpPr>
          <p:nvPr/>
        </p:nvSpPr>
        <p:spPr bwMode="auto">
          <a:xfrm>
            <a:off x="3886200" y="3124200"/>
            <a:ext cx="9144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new y</a:t>
            </a:r>
          </a:p>
        </p:txBody>
      </p:sp>
      <p:grpSp>
        <p:nvGrpSpPr>
          <p:cNvPr id="31769" name="Group 51"/>
          <p:cNvGrpSpPr>
            <a:grpSpLocks/>
          </p:cNvGrpSpPr>
          <p:nvPr/>
        </p:nvGrpSpPr>
        <p:grpSpPr bwMode="auto">
          <a:xfrm>
            <a:off x="5221288" y="3860800"/>
            <a:ext cx="360362" cy="576263"/>
            <a:chOff x="1746" y="1888"/>
            <a:chExt cx="227" cy="363"/>
          </a:xfrm>
        </p:grpSpPr>
        <p:sp>
          <p:nvSpPr>
            <p:cNvPr id="31780" name="Line 5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1781" name="Oval 5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1770" name="Group 54"/>
          <p:cNvGrpSpPr>
            <a:grpSpLocks/>
          </p:cNvGrpSpPr>
          <p:nvPr/>
        </p:nvGrpSpPr>
        <p:grpSpPr bwMode="auto">
          <a:xfrm flipH="1">
            <a:off x="5724525" y="3860800"/>
            <a:ext cx="360363" cy="576263"/>
            <a:chOff x="1746" y="1888"/>
            <a:chExt cx="227" cy="363"/>
          </a:xfrm>
        </p:grpSpPr>
        <p:sp>
          <p:nvSpPr>
            <p:cNvPr id="31778" name="Line 5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1779" name="Oval 5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213049" name="Text Box 57"/>
          <p:cNvSpPr txBox="1">
            <a:spLocks noChangeArrowheads="1"/>
          </p:cNvSpPr>
          <p:nvPr/>
        </p:nvSpPr>
        <p:spPr bwMode="auto">
          <a:xfrm>
            <a:off x="990600" y="5029200"/>
            <a:ext cx="44196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Identify y – x’s new sibling</a:t>
            </a:r>
          </a:p>
        </p:txBody>
      </p:sp>
      <p:sp>
        <p:nvSpPr>
          <p:cNvPr id="31772" name="Text Box 58"/>
          <p:cNvSpPr txBox="1">
            <a:spLocks noChangeArrowheads="1"/>
          </p:cNvSpPr>
          <p:nvPr/>
        </p:nvSpPr>
        <p:spPr bwMode="auto">
          <a:xfrm>
            <a:off x="990600" y="4114800"/>
            <a:ext cx="2590800" cy="641350"/>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Make y black and y’s parent red</a:t>
            </a:r>
          </a:p>
        </p:txBody>
      </p:sp>
      <p:sp>
        <p:nvSpPr>
          <p:cNvPr id="31773" name="Text Box 59"/>
          <p:cNvSpPr txBox="1">
            <a:spLocks noChangeArrowheads="1"/>
          </p:cNvSpPr>
          <p:nvPr/>
        </p:nvSpPr>
        <p:spPr bwMode="auto">
          <a:xfrm>
            <a:off x="990600" y="4724400"/>
            <a:ext cx="4114800" cy="366713"/>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Left rotate x’s parent</a:t>
            </a:r>
          </a:p>
        </p:txBody>
      </p:sp>
      <p:sp>
        <p:nvSpPr>
          <p:cNvPr id="31774" name="Text Box 60"/>
          <p:cNvSpPr txBox="1">
            <a:spLocks noChangeArrowheads="1"/>
          </p:cNvSpPr>
          <p:nvPr/>
        </p:nvSpPr>
        <p:spPr bwMode="auto">
          <a:xfrm>
            <a:off x="755650" y="1628775"/>
            <a:ext cx="2825750" cy="915988"/>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After deleting 32, x is a node with black token</a:t>
            </a:r>
          </a:p>
        </p:txBody>
      </p:sp>
      <p:sp>
        <p:nvSpPr>
          <p:cNvPr id="31775" name="Rectangle 61"/>
          <p:cNvSpPr>
            <a:spLocks noChangeArrowheads="1"/>
          </p:cNvSpPr>
          <p:nvPr/>
        </p:nvSpPr>
        <p:spPr bwMode="auto">
          <a:xfrm>
            <a:off x="2590800" y="3276600"/>
            <a:ext cx="152400" cy="152400"/>
          </a:xfrm>
          <a:prstGeom prst="rect">
            <a:avLst/>
          </a:prstGeom>
          <a:solidFill>
            <a:schemeClr val="tx1"/>
          </a:solidFill>
          <a:ln w="9525">
            <a:solidFill>
              <a:schemeClr val="tx1"/>
            </a:solidFill>
            <a:miter lim="800000"/>
            <a:headEnd/>
            <a:tailEnd/>
          </a:ln>
        </p:spPr>
        <p:txBody>
          <a:bodyPr wrap="none" anchor="ctr"/>
          <a:lstStyle/>
          <a:p>
            <a:endParaRPr lang="en-IN"/>
          </a:p>
        </p:txBody>
      </p:sp>
      <p:pic>
        <p:nvPicPr>
          <p:cNvPr id="31776" name="Picture 61"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31777" name="TextBox 62"/>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13049">
                                            <p:txEl>
                                              <p:pRg st="0" end="0"/>
                                            </p:txEl>
                                          </p:spTgt>
                                        </p:tgtEl>
                                        <p:attrNameLst>
                                          <p:attrName>style.visibility</p:attrName>
                                        </p:attrNameLst>
                                      </p:cBhvr>
                                      <p:to>
                                        <p:strVal val="visible"/>
                                      </p:to>
                                    </p:set>
                                    <p:anim calcmode="discrete" valueType="clr">
                                      <p:cBhvr override="childStyle">
                                        <p:cTn id="7" dur="80"/>
                                        <p:tgtEl>
                                          <p:spTgt spid="21304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1304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13049">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0" nodeType="clickEffect">
                                  <p:stCondLst>
                                    <p:cond delay="0"/>
                                  </p:stCondLst>
                                  <p:childTnLst>
                                    <p:animEffect transition="out" filter="fade">
                                      <p:cBhvr>
                                        <p:cTn id="13" dur="2000"/>
                                        <p:tgtEl>
                                          <p:spTgt spid="213028"/>
                                        </p:tgtEl>
                                      </p:cBhvr>
                                    </p:animEffect>
                                    <p:set>
                                      <p:cBhvr>
                                        <p:cTn id="14" dur="1" fill="hold">
                                          <p:stCondLst>
                                            <p:cond delay="1999"/>
                                          </p:stCondLst>
                                        </p:cTn>
                                        <p:tgtEl>
                                          <p:spTgt spid="213028"/>
                                        </p:tgtEl>
                                        <p:attrNameLst>
                                          <p:attrName>style.visibility</p:attrName>
                                        </p:attrNameLst>
                                      </p:cBhvr>
                                      <p:to>
                                        <p:strVal val="hidden"/>
                                      </p:to>
                                    </p:set>
                                  </p:childTnLst>
                                </p:cTn>
                              </p:par>
                              <p:par>
                                <p:cTn id="15" presetID="10" presetClass="entr" presetSubtype="0" fill="hold" grpId="0" nodeType="withEffect">
                                  <p:stCondLst>
                                    <p:cond delay="0"/>
                                  </p:stCondLst>
                                  <p:childTnLst>
                                    <p:set>
                                      <p:cBhvr>
                                        <p:cTn id="16" dur="1" fill="hold">
                                          <p:stCondLst>
                                            <p:cond delay="0"/>
                                          </p:stCondLst>
                                        </p:cTn>
                                        <p:tgtEl>
                                          <p:spTgt spid="213042"/>
                                        </p:tgtEl>
                                        <p:attrNameLst>
                                          <p:attrName>style.visibility</p:attrName>
                                        </p:attrNameLst>
                                      </p:cBhvr>
                                      <p:to>
                                        <p:strVal val="visible"/>
                                      </p:to>
                                    </p:set>
                                    <p:animEffect transition="in" filter="fade">
                                      <p:cBhvr>
                                        <p:cTn id="17" dur="2000"/>
                                        <p:tgtEl>
                                          <p:spTgt spid="213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028" grpId="0"/>
      <p:bldP spid="2130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Insertion Example</a:t>
            </a:r>
          </a:p>
        </p:txBody>
      </p:sp>
      <p:sp>
        <p:nvSpPr>
          <p:cNvPr id="5123" name="Text Box 3"/>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5124" name="Group 4"/>
          <p:cNvGrpSpPr>
            <a:grpSpLocks/>
          </p:cNvGrpSpPr>
          <p:nvPr/>
        </p:nvGrpSpPr>
        <p:grpSpPr bwMode="auto">
          <a:xfrm>
            <a:off x="4643438" y="1916113"/>
            <a:ext cx="431800" cy="433387"/>
            <a:chOff x="2925" y="1525"/>
            <a:chExt cx="272" cy="273"/>
          </a:xfrm>
        </p:grpSpPr>
        <p:sp>
          <p:nvSpPr>
            <p:cNvPr id="5164" name="Oval 5"/>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5165" name="Text Box 6"/>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5125" name="Group 7"/>
          <p:cNvGrpSpPr>
            <a:grpSpLocks/>
          </p:cNvGrpSpPr>
          <p:nvPr/>
        </p:nvGrpSpPr>
        <p:grpSpPr bwMode="auto">
          <a:xfrm>
            <a:off x="6156325" y="2492375"/>
            <a:ext cx="431800" cy="433388"/>
            <a:chOff x="3878" y="1888"/>
            <a:chExt cx="272" cy="273"/>
          </a:xfrm>
        </p:grpSpPr>
        <p:sp>
          <p:nvSpPr>
            <p:cNvPr id="5162" name="Oval 8"/>
            <p:cNvSpPr>
              <a:spLocks noChangeArrowheads="1"/>
            </p:cNvSpPr>
            <p:nvPr/>
          </p:nvSpPr>
          <p:spPr bwMode="auto">
            <a:xfrm>
              <a:off x="3878"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5163" name="Text Box 9"/>
            <p:cNvSpPr txBox="1">
              <a:spLocks noChangeArrowheads="1"/>
            </p:cNvSpPr>
            <p:nvPr/>
          </p:nvSpPr>
          <p:spPr bwMode="auto">
            <a:xfrm>
              <a:off x="3878"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5126" name="Group 10"/>
          <p:cNvGrpSpPr>
            <a:grpSpLocks/>
          </p:cNvGrpSpPr>
          <p:nvPr/>
        </p:nvGrpSpPr>
        <p:grpSpPr bwMode="auto">
          <a:xfrm>
            <a:off x="3132138" y="2492375"/>
            <a:ext cx="431800" cy="433388"/>
            <a:chOff x="1973" y="1888"/>
            <a:chExt cx="272" cy="273"/>
          </a:xfrm>
        </p:grpSpPr>
        <p:sp>
          <p:nvSpPr>
            <p:cNvPr id="5160" name="Oval 11"/>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5161" name="Text Box 12"/>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5127" name="Line 13"/>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5128" name="Line 14"/>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grpSp>
        <p:nvGrpSpPr>
          <p:cNvPr id="5" name="Group 15"/>
          <p:cNvGrpSpPr>
            <a:grpSpLocks/>
          </p:cNvGrpSpPr>
          <p:nvPr/>
        </p:nvGrpSpPr>
        <p:grpSpPr bwMode="auto">
          <a:xfrm>
            <a:off x="5435600" y="3429000"/>
            <a:ext cx="431800" cy="433388"/>
            <a:chOff x="3424" y="2478"/>
            <a:chExt cx="272" cy="273"/>
          </a:xfrm>
        </p:grpSpPr>
        <p:sp>
          <p:nvSpPr>
            <p:cNvPr id="5158" name="Oval 1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5159" name="Text Box 1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5130" name="Group 18"/>
          <p:cNvGrpSpPr>
            <a:grpSpLocks/>
          </p:cNvGrpSpPr>
          <p:nvPr/>
        </p:nvGrpSpPr>
        <p:grpSpPr bwMode="auto">
          <a:xfrm>
            <a:off x="6877050" y="3429000"/>
            <a:ext cx="433388" cy="433388"/>
            <a:chOff x="4332" y="2478"/>
            <a:chExt cx="273" cy="273"/>
          </a:xfrm>
        </p:grpSpPr>
        <p:sp>
          <p:nvSpPr>
            <p:cNvPr id="5156" name="Oval 19"/>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5157" name="Text Box 20"/>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sp>
        <p:nvSpPr>
          <p:cNvPr id="159765" name="Line 21"/>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5132" name="Line 22"/>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grpSp>
        <p:nvGrpSpPr>
          <p:cNvPr id="5133" name="Group 23"/>
          <p:cNvGrpSpPr>
            <a:grpSpLocks/>
          </p:cNvGrpSpPr>
          <p:nvPr/>
        </p:nvGrpSpPr>
        <p:grpSpPr bwMode="auto">
          <a:xfrm>
            <a:off x="2916238" y="2924175"/>
            <a:ext cx="360362" cy="576263"/>
            <a:chOff x="1746" y="1888"/>
            <a:chExt cx="227" cy="363"/>
          </a:xfrm>
        </p:grpSpPr>
        <p:sp>
          <p:nvSpPr>
            <p:cNvPr id="5154" name="Line 2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5155" name="Oval 2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5134" name="Group 26"/>
          <p:cNvGrpSpPr>
            <a:grpSpLocks/>
          </p:cNvGrpSpPr>
          <p:nvPr/>
        </p:nvGrpSpPr>
        <p:grpSpPr bwMode="auto">
          <a:xfrm flipH="1">
            <a:off x="3419475" y="2924175"/>
            <a:ext cx="360363" cy="576263"/>
            <a:chOff x="1746" y="1888"/>
            <a:chExt cx="227" cy="363"/>
          </a:xfrm>
        </p:grpSpPr>
        <p:sp>
          <p:nvSpPr>
            <p:cNvPr id="5152" name="Line 2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5153" name="Oval 2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9" name="Group 29"/>
          <p:cNvGrpSpPr>
            <a:grpSpLocks/>
          </p:cNvGrpSpPr>
          <p:nvPr/>
        </p:nvGrpSpPr>
        <p:grpSpPr bwMode="auto">
          <a:xfrm>
            <a:off x="5221288" y="3860800"/>
            <a:ext cx="360362" cy="576263"/>
            <a:chOff x="1746" y="1888"/>
            <a:chExt cx="227" cy="363"/>
          </a:xfrm>
        </p:grpSpPr>
        <p:sp>
          <p:nvSpPr>
            <p:cNvPr id="5150" name="Line 3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5151" name="Oval 3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0" name="Group 32"/>
          <p:cNvGrpSpPr>
            <a:grpSpLocks/>
          </p:cNvGrpSpPr>
          <p:nvPr/>
        </p:nvGrpSpPr>
        <p:grpSpPr bwMode="auto">
          <a:xfrm flipH="1">
            <a:off x="5724525" y="3860800"/>
            <a:ext cx="360363" cy="576263"/>
            <a:chOff x="1746" y="1888"/>
            <a:chExt cx="227" cy="363"/>
          </a:xfrm>
        </p:grpSpPr>
        <p:sp>
          <p:nvSpPr>
            <p:cNvPr id="5148" name="Line 3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5149" name="Oval 3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5137" name="Group 35"/>
          <p:cNvGrpSpPr>
            <a:grpSpLocks/>
          </p:cNvGrpSpPr>
          <p:nvPr/>
        </p:nvGrpSpPr>
        <p:grpSpPr bwMode="auto">
          <a:xfrm>
            <a:off x="6661150" y="3860800"/>
            <a:ext cx="360363" cy="576263"/>
            <a:chOff x="1746" y="1888"/>
            <a:chExt cx="227" cy="363"/>
          </a:xfrm>
        </p:grpSpPr>
        <p:sp>
          <p:nvSpPr>
            <p:cNvPr id="5146" name="Line 3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5147" name="Oval 3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5138" name="Group 38"/>
          <p:cNvGrpSpPr>
            <a:grpSpLocks/>
          </p:cNvGrpSpPr>
          <p:nvPr/>
        </p:nvGrpSpPr>
        <p:grpSpPr bwMode="auto">
          <a:xfrm flipH="1">
            <a:off x="7164388" y="3860800"/>
            <a:ext cx="360362" cy="576263"/>
            <a:chOff x="1746" y="1888"/>
            <a:chExt cx="227" cy="363"/>
          </a:xfrm>
        </p:grpSpPr>
        <p:sp>
          <p:nvSpPr>
            <p:cNvPr id="5144" name="Line 39"/>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5145" name="Oval 40"/>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 name="Group 41"/>
          <p:cNvGrpSpPr>
            <a:grpSpLocks/>
          </p:cNvGrpSpPr>
          <p:nvPr/>
        </p:nvGrpSpPr>
        <p:grpSpPr bwMode="auto">
          <a:xfrm>
            <a:off x="5940425" y="2924175"/>
            <a:ext cx="360363" cy="576263"/>
            <a:chOff x="1746" y="1888"/>
            <a:chExt cx="227" cy="363"/>
          </a:xfrm>
        </p:grpSpPr>
        <p:sp>
          <p:nvSpPr>
            <p:cNvPr id="5142" name="Line 4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5143" name="Oval 4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5140" name="Picture 43"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5141" name="TextBox 44"/>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13"/>
                                        </p:tgtEl>
                                      </p:cBhvr>
                                    </p:animEffect>
                                    <p:set>
                                      <p:cBhvr>
                                        <p:cTn id="7" dur="1" fill="hold">
                                          <p:stCondLst>
                                            <p:cond delay="999"/>
                                          </p:stCondLst>
                                        </p:cTn>
                                        <p:tgtEl>
                                          <p:spTgt spid="13"/>
                                        </p:tgtEl>
                                        <p:attrNameLst>
                                          <p:attrName>style.visibility</p:attrName>
                                        </p:attrNameLst>
                                      </p:cBhvr>
                                      <p:to>
                                        <p:strVal val="hidden"/>
                                      </p:to>
                                    </p:se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59765"/>
                                        </p:tgtEl>
                                        <p:attrNameLst>
                                          <p:attrName>style.visibility</p:attrName>
                                        </p:attrNameLst>
                                      </p:cBhvr>
                                      <p:to>
                                        <p:strVal val="visible"/>
                                      </p:to>
                                    </p:set>
                                    <p:animEffect transition="in" filter="wipe(up)">
                                      <p:cBhvr>
                                        <p:cTn id="11" dur="1000"/>
                                        <p:tgtEl>
                                          <p:spTgt spid="159765"/>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par>
                                <p:cTn id="16" presetID="10"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6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990600" y="5029200"/>
            <a:ext cx="4648200" cy="366713"/>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Identify y – x’s new sibling</a:t>
            </a:r>
          </a:p>
        </p:txBody>
      </p:sp>
      <p:grpSp>
        <p:nvGrpSpPr>
          <p:cNvPr id="32771" name="Group 3"/>
          <p:cNvGrpSpPr>
            <a:grpSpLocks/>
          </p:cNvGrpSpPr>
          <p:nvPr/>
        </p:nvGrpSpPr>
        <p:grpSpPr bwMode="auto">
          <a:xfrm>
            <a:off x="6877050" y="3429000"/>
            <a:ext cx="431800" cy="433388"/>
            <a:chOff x="3424" y="2478"/>
            <a:chExt cx="272" cy="273"/>
          </a:xfrm>
        </p:grpSpPr>
        <p:sp>
          <p:nvSpPr>
            <p:cNvPr id="32845" name="Oval 4"/>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2846" name="Text Box 5"/>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32772" name="Group 6"/>
          <p:cNvGrpSpPr>
            <a:grpSpLocks/>
          </p:cNvGrpSpPr>
          <p:nvPr/>
        </p:nvGrpSpPr>
        <p:grpSpPr bwMode="auto">
          <a:xfrm>
            <a:off x="6661150" y="3862388"/>
            <a:ext cx="360363" cy="576262"/>
            <a:chOff x="1746" y="1888"/>
            <a:chExt cx="227" cy="363"/>
          </a:xfrm>
        </p:grpSpPr>
        <p:sp>
          <p:nvSpPr>
            <p:cNvPr id="32843" name="Line 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44" name="Oval 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2773" name="Group 9"/>
          <p:cNvGrpSpPr>
            <a:grpSpLocks/>
          </p:cNvGrpSpPr>
          <p:nvPr/>
        </p:nvGrpSpPr>
        <p:grpSpPr bwMode="auto">
          <a:xfrm flipH="1">
            <a:off x="7164388" y="3862388"/>
            <a:ext cx="360362" cy="576262"/>
            <a:chOff x="1746" y="1888"/>
            <a:chExt cx="227" cy="363"/>
          </a:xfrm>
        </p:grpSpPr>
        <p:sp>
          <p:nvSpPr>
            <p:cNvPr id="32841" name="Line 1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42" name="Oval 1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2774" name="Group 12"/>
          <p:cNvGrpSpPr>
            <a:grpSpLocks/>
          </p:cNvGrpSpPr>
          <p:nvPr/>
        </p:nvGrpSpPr>
        <p:grpSpPr bwMode="auto">
          <a:xfrm>
            <a:off x="5435600" y="3429000"/>
            <a:ext cx="431800" cy="433388"/>
            <a:chOff x="3424" y="2478"/>
            <a:chExt cx="272" cy="273"/>
          </a:xfrm>
        </p:grpSpPr>
        <p:sp>
          <p:nvSpPr>
            <p:cNvPr id="32839" name="Oval 13"/>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2840" name="Text Box 14"/>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sp>
        <p:nvSpPr>
          <p:cNvPr id="32775" name="Line 15"/>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grpSp>
        <p:nvGrpSpPr>
          <p:cNvPr id="32776" name="Group 16"/>
          <p:cNvGrpSpPr>
            <a:grpSpLocks/>
          </p:cNvGrpSpPr>
          <p:nvPr/>
        </p:nvGrpSpPr>
        <p:grpSpPr bwMode="auto">
          <a:xfrm>
            <a:off x="4643438" y="1916113"/>
            <a:ext cx="431800" cy="433387"/>
            <a:chOff x="2925" y="1525"/>
            <a:chExt cx="272" cy="273"/>
          </a:xfrm>
        </p:grpSpPr>
        <p:sp>
          <p:nvSpPr>
            <p:cNvPr id="32837" name="Oval 17"/>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2838" name="Text Box 18"/>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32777" name="Group 19"/>
          <p:cNvGrpSpPr>
            <a:grpSpLocks/>
          </p:cNvGrpSpPr>
          <p:nvPr/>
        </p:nvGrpSpPr>
        <p:grpSpPr bwMode="auto">
          <a:xfrm>
            <a:off x="6156325" y="2492375"/>
            <a:ext cx="431800" cy="433388"/>
            <a:chOff x="2925" y="1525"/>
            <a:chExt cx="272" cy="273"/>
          </a:xfrm>
        </p:grpSpPr>
        <p:sp>
          <p:nvSpPr>
            <p:cNvPr id="32835" name="Oval 20"/>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2836" name="Text Box 21"/>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32778" name="Group 22"/>
          <p:cNvGrpSpPr>
            <a:grpSpLocks/>
          </p:cNvGrpSpPr>
          <p:nvPr/>
        </p:nvGrpSpPr>
        <p:grpSpPr bwMode="auto">
          <a:xfrm>
            <a:off x="3132138" y="2492375"/>
            <a:ext cx="431800" cy="433388"/>
            <a:chOff x="3424" y="2478"/>
            <a:chExt cx="272" cy="273"/>
          </a:xfrm>
        </p:grpSpPr>
        <p:sp>
          <p:nvSpPr>
            <p:cNvPr id="32833" name="Oval 23"/>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2834" name="Text Box 24"/>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sp>
        <p:nvSpPr>
          <p:cNvPr id="32779" name="Rectangle 25"/>
          <p:cNvSpPr>
            <a:spLocks noGrp="1" noChangeArrowheads="1"/>
          </p:cNvSpPr>
          <p:nvPr>
            <p:ph type="title"/>
          </p:nvPr>
        </p:nvSpPr>
        <p:spPr/>
        <p:txBody>
          <a:bodyPr/>
          <a:lstStyle/>
          <a:p>
            <a:pPr eaLnBrk="1" hangingPunct="1"/>
            <a:r>
              <a:rPr lang="en-US" smtClean="0"/>
              <a:t>Deletion Example 3</a:t>
            </a:r>
          </a:p>
        </p:txBody>
      </p:sp>
      <p:sp>
        <p:nvSpPr>
          <p:cNvPr id="32780" name="Line 26"/>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32781" name="Line 27"/>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32782" name="Line 28"/>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grpSp>
        <p:nvGrpSpPr>
          <p:cNvPr id="32783" name="Group 29"/>
          <p:cNvGrpSpPr>
            <a:grpSpLocks/>
          </p:cNvGrpSpPr>
          <p:nvPr/>
        </p:nvGrpSpPr>
        <p:grpSpPr bwMode="auto">
          <a:xfrm>
            <a:off x="5221288" y="3860800"/>
            <a:ext cx="360362" cy="576263"/>
            <a:chOff x="1746" y="1888"/>
            <a:chExt cx="227" cy="363"/>
          </a:xfrm>
        </p:grpSpPr>
        <p:sp>
          <p:nvSpPr>
            <p:cNvPr id="32831" name="Line 3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32" name="Oval 3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2784" name="Group 32"/>
          <p:cNvGrpSpPr>
            <a:grpSpLocks/>
          </p:cNvGrpSpPr>
          <p:nvPr/>
        </p:nvGrpSpPr>
        <p:grpSpPr bwMode="auto">
          <a:xfrm flipH="1">
            <a:off x="5724525" y="3860800"/>
            <a:ext cx="360363" cy="576263"/>
            <a:chOff x="1746" y="1888"/>
            <a:chExt cx="227" cy="363"/>
          </a:xfrm>
        </p:grpSpPr>
        <p:sp>
          <p:nvSpPr>
            <p:cNvPr id="32829" name="Line 3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30" name="Oval 3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32785" name="Text Box 35"/>
          <p:cNvSpPr txBox="1">
            <a:spLocks noChangeArrowheads="1"/>
          </p:cNvSpPr>
          <p:nvPr/>
        </p:nvSpPr>
        <p:spPr bwMode="auto">
          <a:xfrm>
            <a:off x="3059113" y="3068638"/>
            <a:ext cx="431800"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x</a:t>
            </a:r>
          </a:p>
        </p:txBody>
      </p:sp>
      <p:grpSp>
        <p:nvGrpSpPr>
          <p:cNvPr id="32786" name="Group 36"/>
          <p:cNvGrpSpPr>
            <a:grpSpLocks/>
          </p:cNvGrpSpPr>
          <p:nvPr/>
        </p:nvGrpSpPr>
        <p:grpSpPr bwMode="auto">
          <a:xfrm>
            <a:off x="2916238" y="2924175"/>
            <a:ext cx="360362" cy="576263"/>
            <a:chOff x="1746" y="1888"/>
            <a:chExt cx="227" cy="363"/>
          </a:xfrm>
        </p:grpSpPr>
        <p:sp>
          <p:nvSpPr>
            <p:cNvPr id="32827" name="Line 3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28" name="Oval 3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2787" name="Group 39"/>
          <p:cNvGrpSpPr>
            <a:grpSpLocks/>
          </p:cNvGrpSpPr>
          <p:nvPr/>
        </p:nvGrpSpPr>
        <p:grpSpPr bwMode="auto">
          <a:xfrm>
            <a:off x="3851275" y="3429000"/>
            <a:ext cx="431800" cy="433388"/>
            <a:chOff x="2925" y="1525"/>
            <a:chExt cx="272" cy="273"/>
          </a:xfrm>
        </p:grpSpPr>
        <p:sp>
          <p:nvSpPr>
            <p:cNvPr id="32825" name="Oval 40"/>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2826" name="Text Box 41"/>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32788" name="Group 42"/>
          <p:cNvGrpSpPr>
            <a:grpSpLocks/>
          </p:cNvGrpSpPr>
          <p:nvPr/>
        </p:nvGrpSpPr>
        <p:grpSpPr bwMode="auto">
          <a:xfrm>
            <a:off x="3636963" y="3860800"/>
            <a:ext cx="360362" cy="576263"/>
            <a:chOff x="1746" y="1888"/>
            <a:chExt cx="227" cy="363"/>
          </a:xfrm>
        </p:grpSpPr>
        <p:sp>
          <p:nvSpPr>
            <p:cNvPr id="32823" name="Line 4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24" name="Oval 4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2789" name="Group 45"/>
          <p:cNvGrpSpPr>
            <a:grpSpLocks/>
          </p:cNvGrpSpPr>
          <p:nvPr/>
        </p:nvGrpSpPr>
        <p:grpSpPr bwMode="auto">
          <a:xfrm flipH="1">
            <a:off x="4140200" y="3860800"/>
            <a:ext cx="360363" cy="576263"/>
            <a:chOff x="1746" y="1888"/>
            <a:chExt cx="227" cy="363"/>
          </a:xfrm>
        </p:grpSpPr>
        <p:sp>
          <p:nvSpPr>
            <p:cNvPr id="32821" name="Line 4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22" name="Oval 4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32790" name="Line 48"/>
          <p:cNvSpPr>
            <a:spLocks noChangeShapeType="1"/>
          </p:cNvSpPr>
          <p:nvPr/>
        </p:nvSpPr>
        <p:spPr bwMode="auto">
          <a:xfrm>
            <a:off x="3419475" y="2924175"/>
            <a:ext cx="574675" cy="503238"/>
          </a:xfrm>
          <a:prstGeom prst="line">
            <a:avLst/>
          </a:prstGeom>
          <a:noFill/>
          <a:ln w="12700">
            <a:solidFill>
              <a:schemeClr val="tx1"/>
            </a:solidFill>
            <a:round/>
            <a:headEnd/>
            <a:tailEnd/>
          </a:ln>
        </p:spPr>
        <p:txBody>
          <a:bodyPr/>
          <a:lstStyle/>
          <a:p>
            <a:endParaRPr lang="en-IN"/>
          </a:p>
        </p:txBody>
      </p:sp>
      <p:sp>
        <p:nvSpPr>
          <p:cNvPr id="32791" name="Text Box 49"/>
          <p:cNvSpPr txBox="1">
            <a:spLocks noChangeArrowheads="1"/>
          </p:cNvSpPr>
          <p:nvPr/>
        </p:nvSpPr>
        <p:spPr bwMode="auto">
          <a:xfrm>
            <a:off x="4140200" y="3213100"/>
            <a:ext cx="4318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y</a:t>
            </a:r>
          </a:p>
        </p:txBody>
      </p:sp>
      <p:grpSp>
        <p:nvGrpSpPr>
          <p:cNvPr id="15" name="Group 50"/>
          <p:cNvGrpSpPr>
            <a:grpSpLocks/>
          </p:cNvGrpSpPr>
          <p:nvPr/>
        </p:nvGrpSpPr>
        <p:grpSpPr bwMode="auto">
          <a:xfrm>
            <a:off x="3851275" y="3429000"/>
            <a:ext cx="431800" cy="433388"/>
            <a:chOff x="3424" y="2478"/>
            <a:chExt cx="272" cy="273"/>
          </a:xfrm>
        </p:grpSpPr>
        <p:sp>
          <p:nvSpPr>
            <p:cNvPr id="32819" name="Oval 51"/>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32820" name="Text Box 52"/>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sp>
        <p:nvSpPr>
          <p:cNvPr id="215093" name="Text Box 53"/>
          <p:cNvSpPr txBox="1">
            <a:spLocks noChangeArrowheads="1"/>
          </p:cNvSpPr>
          <p:nvPr/>
        </p:nvSpPr>
        <p:spPr bwMode="auto">
          <a:xfrm>
            <a:off x="2971800" y="2209800"/>
            <a:ext cx="995363"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new x</a:t>
            </a:r>
          </a:p>
        </p:txBody>
      </p:sp>
      <p:grpSp>
        <p:nvGrpSpPr>
          <p:cNvPr id="16" name="Group 54"/>
          <p:cNvGrpSpPr>
            <a:grpSpLocks/>
          </p:cNvGrpSpPr>
          <p:nvPr/>
        </p:nvGrpSpPr>
        <p:grpSpPr bwMode="auto">
          <a:xfrm>
            <a:off x="3132138" y="2492375"/>
            <a:ext cx="431800" cy="433388"/>
            <a:chOff x="2925" y="1525"/>
            <a:chExt cx="272" cy="273"/>
          </a:xfrm>
        </p:grpSpPr>
        <p:sp>
          <p:nvSpPr>
            <p:cNvPr id="32817" name="Oval 55"/>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32818" name="Text Box 56"/>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32795" name="Group 57"/>
          <p:cNvGrpSpPr>
            <a:grpSpLocks/>
          </p:cNvGrpSpPr>
          <p:nvPr/>
        </p:nvGrpSpPr>
        <p:grpSpPr bwMode="auto">
          <a:xfrm>
            <a:off x="3636963" y="3860800"/>
            <a:ext cx="360362" cy="576263"/>
            <a:chOff x="1746" y="1888"/>
            <a:chExt cx="227" cy="363"/>
          </a:xfrm>
        </p:grpSpPr>
        <p:sp>
          <p:nvSpPr>
            <p:cNvPr id="32815" name="Line 5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16" name="Oval 5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2796" name="Group 60"/>
          <p:cNvGrpSpPr>
            <a:grpSpLocks/>
          </p:cNvGrpSpPr>
          <p:nvPr/>
        </p:nvGrpSpPr>
        <p:grpSpPr bwMode="auto">
          <a:xfrm flipH="1">
            <a:off x="4140200" y="3860800"/>
            <a:ext cx="360363" cy="576263"/>
            <a:chOff x="1746" y="1888"/>
            <a:chExt cx="227" cy="363"/>
          </a:xfrm>
        </p:grpSpPr>
        <p:sp>
          <p:nvSpPr>
            <p:cNvPr id="32813" name="Line 6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14" name="Oval 6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32797" name="Text Box 63"/>
          <p:cNvSpPr txBox="1">
            <a:spLocks noChangeArrowheads="1"/>
          </p:cNvSpPr>
          <p:nvPr/>
        </p:nvSpPr>
        <p:spPr bwMode="auto">
          <a:xfrm>
            <a:off x="979488" y="3797300"/>
            <a:ext cx="3744912" cy="366713"/>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Identify y, x’s sibling</a:t>
            </a:r>
          </a:p>
        </p:txBody>
      </p:sp>
      <p:grpSp>
        <p:nvGrpSpPr>
          <p:cNvPr id="32798" name="Group 64"/>
          <p:cNvGrpSpPr>
            <a:grpSpLocks/>
          </p:cNvGrpSpPr>
          <p:nvPr/>
        </p:nvGrpSpPr>
        <p:grpSpPr bwMode="auto">
          <a:xfrm>
            <a:off x="3636963" y="3860800"/>
            <a:ext cx="360362" cy="576263"/>
            <a:chOff x="1746" y="1888"/>
            <a:chExt cx="227" cy="363"/>
          </a:xfrm>
        </p:grpSpPr>
        <p:sp>
          <p:nvSpPr>
            <p:cNvPr id="32811" name="Line 6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12" name="Oval 6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32799" name="Group 67"/>
          <p:cNvGrpSpPr>
            <a:grpSpLocks/>
          </p:cNvGrpSpPr>
          <p:nvPr/>
        </p:nvGrpSpPr>
        <p:grpSpPr bwMode="auto">
          <a:xfrm flipH="1">
            <a:off x="4140200" y="3860800"/>
            <a:ext cx="360363" cy="576263"/>
            <a:chOff x="1746" y="1888"/>
            <a:chExt cx="227" cy="363"/>
          </a:xfrm>
        </p:grpSpPr>
        <p:sp>
          <p:nvSpPr>
            <p:cNvPr id="32809" name="Line 6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32810" name="Oval 6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32800" name="Text Box 70"/>
          <p:cNvSpPr txBox="1">
            <a:spLocks noChangeArrowheads="1"/>
          </p:cNvSpPr>
          <p:nvPr/>
        </p:nvSpPr>
        <p:spPr bwMode="auto">
          <a:xfrm>
            <a:off x="990600" y="4114800"/>
            <a:ext cx="2667000" cy="641350"/>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Make y black and y’s parent red</a:t>
            </a:r>
          </a:p>
        </p:txBody>
      </p:sp>
      <p:sp>
        <p:nvSpPr>
          <p:cNvPr id="32801" name="Text Box 71"/>
          <p:cNvSpPr txBox="1">
            <a:spLocks noChangeArrowheads="1"/>
          </p:cNvSpPr>
          <p:nvPr/>
        </p:nvSpPr>
        <p:spPr bwMode="auto">
          <a:xfrm>
            <a:off x="990600" y="4724400"/>
            <a:ext cx="4114800" cy="366713"/>
          </a:xfrm>
          <a:prstGeom prst="rect">
            <a:avLst/>
          </a:prstGeom>
          <a:noFill/>
          <a:ln w="9525">
            <a:noFill/>
            <a:miter lim="800000"/>
            <a:headEnd/>
            <a:tailEnd/>
          </a:ln>
        </p:spPr>
        <p:txBody>
          <a:bodyPr>
            <a:spAutoFit/>
          </a:bodyPr>
          <a:lstStyle/>
          <a:p>
            <a:pPr eaLnBrk="0" hangingPunct="0">
              <a:spcBef>
                <a:spcPct val="50000"/>
              </a:spcBef>
            </a:pPr>
            <a:r>
              <a:rPr lang="en-US" b="1">
                <a:solidFill>
                  <a:schemeClr val="bg2"/>
                </a:solidFill>
                <a:latin typeface="Courier New" pitchFamily="49" charset="0"/>
              </a:rPr>
              <a:t>Left rotate x’s parent</a:t>
            </a:r>
          </a:p>
        </p:txBody>
      </p:sp>
      <p:sp>
        <p:nvSpPr>
          <p:cNvPr id="215112" name="Text Box 72"/>
          <p:cNvSpPr txBox="1">
            <a:spLocks noChangeArrowheads="1"/>
          </p:cNvSpPr>
          <p:nvPr/>
        </p:nvSpPr>
        <p:spPr bwMode="auto">
          <a:xfrm>
            <a:off x="990600" y="5334000"/>
            <a:ext cx="46482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Color y red</a:t>
            </a:r>
          </a:p>
        </p:txBody>
      </p:sp>
      <p:sp>
        <p:nvSpPr>
          <p:cNvPr id="215113" name="Text Box 73"/>
          <p:cNvSpPr txBox="1">
            <a:spLocks noChangeArrowheads="1"/>
          </p:cNvSpPr>
          <p:nvPr/>
        </p:nvSpPr>
        <p:spPr bwMode="auto">
          <a:xfrm>
            <a:off x="990600" y="5638800"/>
            <a:ext cx="5867400"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Assign x it’s parent, and color it black</a:t>
            </a:r>
          </a:p>
        </p:txBody>
      </p:sp>
      <p:sp>
        <p:nvSpPr>
          <p:cNvPr id="32804" name="Text Box 74"/>
          <p:cNvSpPr txBox="1">
            <a:spLocks noChangeArrowheads="1"/>
          </p:cNvSpPr>
          <p:nvPr/>
        </p:nvSpPr>
        <p:spPr bwMode="auto">
          <a:xfrm>
            <a:off x="755650" y="1628775"/>
            <a:ext cx="2825750" cy="915988"/>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After deleting 32, x is a node with black token</a:t>
            </a:r>
          </a:p>
        </p:txBody>
      </p:sp>
      <p:sp>
        <p:nvSpPr>
          <p:cNvPr id="215115" name="Rectangle 75"/>
          <p:cNvSpPr>
            <a:spLocks noChangeArrowheads="1"/>
          </p:cNvSpPr>
          <p:nvPr/>
        </p:nvSpPr>
        <p:spPr bwMode="auto">
          <a:xfrm>
            <a:off x="2590800" y="3276600"/>
            <a:ext cx="152400" cy="152400"/>
          </a:xfrm>
          <a:prstGeom prst="rect">
            <a:avLst/>
          </a:prstGeom>
          <a:solidFill>
            <a:schemeClr val="tx1"/>
          </a:solidFill>
          <a:ln w="9525">
            <a:solidFill>
              <a:schemeClr val="tx1"/>
            </a:solidFill>
            <a:miter lim="800000"/>
            <a:headEnd/>
            <a:tailEnd/>
          </a:ln>
        </p:spPr>
        <p:txBody>
          <a:bodyPr wrap="none" anchor="ctr"/>
          <a:lstStyle/>
          <a:p>
            <a:endParaRPr lang="en-IN"/>
          </a:p>
        </p:txBody>
      </p:sp>
      <p:sp>
        <p:nvSpPr>
          <p:cNvPr id="215116" name="Rectangle 76"/>
          <p:cNvSpPr>
            <a:spLocks noChangeArrowheads="1"/>
          </p:cNvSpPr>
          <p:nvPr/>
        </p:nvSpPr>
        <p:spPr bwMode="auto">
          <a:xfrm>
            <a:off x="3733800" y="2667000"/>
            <a:ext cx="152400" cy="152400"/>
          </a:xfrm>
          <a:prstGeom prst="rect">
            <a:avLst/>
          </a:prstGeom>
          <a:solidFill>
            <a:schemeClr val="tx1"/>
          </a:solidFill>
          <a:ln w="9525">
            <a:solidFill>
              <a:schemeClr val="tx1"/>
            </a:solidFill>
            <a:miter lim="800000"/>
            <a:headEnd/>
            <a:tailEnd/>
          </a:ln>
        </p:spPr>
        <p:txBody>
          <a:bodyPr wrap="none" anchor="ctr"/>
          <a:lstStyle/>
          <a:p>
            <a:endParaRPr lang="en-IN"/>
          </a:p>
        </p:txBody>
      </p:sp>
      <p:pic>
        <p:nvPicPr>
          <p:cNvPr id="32807" name="Picture 76"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32808" name="TextBox 77"/>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15112">
                                            <p:txEl>
                                              <p:pRg st="0" end="0"/>
                                            </p:txEl>
                                          </p:spTgt>
                                        </p:tgtEl>
                                        <p:attrNameLst>
                                          <p:attrName>style.visibility</p:attrName>
                                        </p:attrNameLst>
                                      </p:cBhvr>
                                      <p:to>
                                        <p:strVal val="visible"/>
                                      </p:to>
                                    </p:set>
                                    <p:anim calcmode="discrete" valueType="clr">
                                      <p:cBhvr override="childStyle">
                                        <p:cTn id="7" dur="80"/>
                                        <p:tgtEl>
                                          <p:spTgt spid="21511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1511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15112">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20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nodeType="clickEffect">
                                  <p:stCondLst>
                                    <p:cond delay="0"/>
                                  </p:stCondLst>
                                  <p:iterate type="lt">
                                    <p:tmPct val="50000"/>
                                  </p:iterate>
                                  <p:childTnLst>
                                    <p:set>
                                      <p:cBhvr>
                                        <p:cTn id="18" dur="1" fill="hold">
                                          <p:stCondLst>
                                            <p:cond delay="0"/>
                                          </p:stCondLst>
                                        </p:cTn>
                                        <p:tgtEl>
                                          <p:spTgt spid="215113">
                                            <p:txEl>
                                              <p:pRg st="0" end="0"/>
                                            </p:txEl>
                                          </p:spTgt>
                                        </p:tgtEl>
                                        <p:attrNameLst>
                                          <p:attrName>style.visibility</p:attrName>
                                        </p:attrNameLst>
                                      </p:cBhvr>
                                      <p:to>
                                        <p:strVal val="visible"/>
                                      </p:to>
                                    </p:set>
                                    <p:anim calcmode="discrete" valueType="clr">
                                      <p:cBhvr override="childStyle">
                                        <p:cTn id="19" dur="80"/>
                                        <p:tgtEl>
                                          <p:spTgt spid="21511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15113">
                                            <p:txEl>
                                              <p:pRg st="0" end="0"/>
                                            </p:txEl>
                                          </p:spTgt>
                                        </p:tgtEl>
                                        <p:attrNameLst>
                                          <p:attrName>fillcolor</p:attrName>
                                        </p:attrNameLst>
                                      </p:cBhvr>
                                      <p:tavLst>
                                        <p:tav tm="0">
                                          <p:val>
                                            <p:clrVal>
                                              <a:schemeClr val="accent2"/>
                                            </p:clrVal>
                                          </p:val>
                                        </p:tav>
                                        <p:tav tm="50000">
                                          <p:val>
                                            <p:clrVal>
                                              <a:schemeClr val="hlink"/>
                                            </p:clrVal>
                                          </p:val>
                                        </p:tav>
                                      </p:tavLst>
                                    </p:anim>
                                    <p:set>
                                      <p:cBhvr>
                                        <p:cTn id="21" dur="80"/>
                                        <p:tgtEl>
                                          <p:spTgt spid="215113">
                                            <p:txEl>
                                              <p:pRg st="0" end="0"/>
                                            </p:txEl>
                                          </p:spTgt>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4" presetClass="exit" presetSubtype="16" fill="hold" grpId="0" nodeType="clickEffect">
                                  <p:stCondLst>
                                    <p:cond delay="0"/>
                                  </p:stCondLst>
                                  <p:childTnLst>
                                    <p:animEffect transition="out" filter="box(in)">
                                      <p:cBhvr>
                                        <p:cTn id="25" dur="500"/>
                                        <p:tgtEl>
                                          <p:spTgt spid="215115"/>
                                        </p:tgtEl>
                                      </p:cBhvr>
                                    </p:animEffect>
                                    <p:set>
                                      <p:cBhvr>
                                        <p:cTn id="26" dur="1" fill="hold">
                                          <p:stCondLst>
                                            <p:cond delay="499"/>
                                          </p:stCondLst>
                                        </p:cTn>
                                        <p:tgtEl>
                                          <p:spTgt spid="215115"/>
                                        </p:tgtEl>
                                        <p:attrNameLst>
                                          <p:attrName>style.visibility</p:attrName>
                                        </p:attrNameLst>
                                      </p:cBhvr>
                                      <p:to>
                                        <p:strVal val="hidden"/>
                                      </p:to>
                                    </p:set>
                                  </p:childTnLst>
                                </p:cTn>
                              </p:par>
                              <p:par>
                                <p:cTn id="27" presetID="10" presetClass="entr" presetSubtype="0" fill="hold" grpId="0" nodeType="withEffect">
                                  <p:stCondLst>
                                    <p:cond delay="0"/>
                                  </p:stCondLst>
                                  <p:childTnLst>
                                    <p:set>
                                      <p:cBhvr>
                                        <p:cTn id="28" dur="1" fill="hold">
                                          <p:stCondLst>
                                            <p:cond delay="0"/>
                                          </p:stCondLst>
                                        </p:cTn>
                                        <p:tgtEl>
                                          <p:spTgt spid="215093"/>
                                        </p:tgtEl>
                                        <p:attrNameLst>
                                          <p:attrName>style.visibility</p:attrName>
                                        </p:attrNameLst>
                                      </p:cBhvr>
                                      <p:to>
                                        <p:strVal val="visible"/>
                                      </p:to>
                                    </p:set>
                                    <p:animEffect transition="in" filter="fade">
                                      <p:cBhvr>
                                        <p:cTn id="29" dur="2000"/>
                                        <p:tgtEl>
                                          <p:spTgt spid="215093"/>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215116"/>
                                        </p:tgtEl>
                                        <p:attrNameLst>
                                          <p:attrName>style.visibility</p:attrName>
                                        </p:attrNameLst>
                                      </p:cBhvr>
                                      <p:to>
                                        <p:strVal val="visible"/>
                                      </p:to>
                                    </p:set>
                                    <p:animEffect transition="in" filter="box(in)">
                                      <p:cBhvr>
                                        <p:cTn id="34" dur="500"/>
                                        <p:tgtEl>
                                          <p:spTgt spid="21511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20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xit" presetSubtype="16" fill="hold" grpId="1" nodeType="clickEffect">
                                  <p:stCondLst>
                                    <p:cond delay="0"/>
                                  </p:stCondLst>
                                  <p:childTnLst>
                                    <p:animEffect transition="out" filter="box(in)">
                                      <p:cBhvr>
                                        <p:cTn id="43" dur="500"/>
                                        <p:tgtEl>
                                          <p:spTgt spid="215116"/>
                                        </p:tgtEl>
                                      </p:cBhvr>
                                    </p:animEffect>
                                    <p:set>
                                      <p:cBhvr>
                                        <p:cTn id="44" dur="1" fill="hold">
                                          <p:stCondLst>
                                            <p:cond delay="499"/>
                                          </p:stCondLst>
                                        </p:cTn>
                                        <p:tgtEl>
                                          <p:spTgt spid="2151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3" grpId="0"/>
      <p:bldP spid="215115" grpId="0" animBg="1"/>
      <p:bldP spid="215116" grpId="0" animBg="1"/>
      <p:bldP spid="215116"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533400"/>
            <a:ext cx="7543800" cy="1295400"/>
          </a:xfrm>
        </p:spPr>
        <p:txBody>
          <a:bodyPr/>
          <a:lstStyle/>
          <a:p>
            <a:pPr eaLnBrk="1" hangingPunct="1"/>
            <a:r>
              <a:rPr lang="en-US" sz="3500" smtClean="0"/>
              <a:t>Tree Fix algorithm cases: case (1)</a:t>
            </a:r>
            <a:br>
              <a:rPr lang="en-US" sz="3500" smtClean="0"/>
            </a:br>
            <a:r>
              <a:rPr lang="en-US" sz="3500" smtClean="0"/>
              <a:t>x is red</a:t>
            </a:r>
          </a:p>
        </p:txBody>
      </p:sp>
      <p:sp>
        <p:nvSpPr>
          <p:cNvPr id="33795" name="Rectangle 3"/>
          <p:cNvSpPr>
            <a:spLocks noGrp="1" noChangeArrowheads="1"/>
          </p:cNvSpPr>
          <p:nvPr>
            <p:ph type="body" idx="1"/>
          </p:nvPr>
        </p:nvSpPr>
        <p:spPr/>
        <p:txBody>
          <a:bodyPr/>
          <a:lstStyle/>
          <a:p>
            <a:pPr eaLnBrk="1" hangingPunct="1"/>
            <a:r>
              <a:rPr lang="en-US" smtClean="0"/>
              <a:t>The simplest case</a:t>
            </a:r>
          </a:p>
          <a:p>
            <a:pPr eaLnBrk="1" hangingPunct="1"/>
            <a:r>
              <a:rPr lang="en-US" smtClean="0"/>
              <a:t>x has a black token and is colored red, so just color it black and remove token a we are done!</a:t>
            </a:r>
          </a:p>
          <a:p>
            <a:pPr eaLnBrk="1" hangingPunct="1"/>
            <a:endParaRPr lang="en-US" smtClean="0"/>
          </a:p>
          <a:p>
            <a:pPr eaLnBrk="1" hangingPunct="1"/>
            <a:r>
              <a:rPr lang="en-US" smtClean="0"/>
              <a:t>In the remaining cases, assume x is black (and has the black token, i.e., it’s double black)</a:t>
            </a:r>
          </a:p>
        </p:txBody>
      </p:sp>
      <p:pic>
        <p:nvPicPr>
          <p:cNvPr id="33796" name="Picture 3"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33797" name="TextBox 4"/>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457200"/>
            <a:ext cx="7543800" cy="1295400"/>
          </a:xfrm>
        </p:spPr>
        <p:txBody>
          <a:bodyPr/>
          <a:lstStyle/>
          <a:p>
            <a:pPr eaLnBrk="1" hangingPunct="1"/>
            <a:r>
              <a:rPr lang="en-US" sz="3500" smtClean="0"/>
              <a:t>Tree Fix algorithm cases: case (2)</a:t>
            </a:r>
            <a:br>
              <a:rPr lang="en-US" sz="3500" smtClean="0"/>
            </a:br>
            <a:r>
              <a:rPr lang="en-US" sz="3500" smtClean="0"/>
              <a:t>x’s sibling is red</a:t>
            </a:r>
          </a:p>
        </p:txBody>
      </p:sp>
      <p:sp>
        <p:nvSpPr>
          <p:cNvPr id="34819" name="Rectangle 3"/>
          <p:cNvSpPr>
            <a:spLocks noGrp="1" noChangeArrowheads="1"/>
          </p:cNvSpPr>
          <p:nvPr>
            <p:ph type="body" idx="1"/>
          </p:nvPr>
        </p:nvSpPr>
        <p:spPr>
          <a:xfrm>
            <a:off x="304800" y="4876800"/>
            <a:ext cx="8229600" cy="1447800"/>
          </a:xfrm>
        </p:spPr>
        <p:txBody>
          <a:bodyPr/>
          <a:lstStyle/>
          <a:p>
            <a:pPr eaLnBrk="1" hangingPunct="1">
              <a:lnSpc>
                <a:spcPct val="90000"/>
              </a:lnSpc>
              <a:buFont typeface="Wingdings" pitchFamily="2" charset="2"/>
              <a:buNone/>
            </a:pPr>
            <a:r>
              <a:rPr lang="en-US" sz="2100" smtClean="0"/>
              <a:t>Remarks:</a:t>
            </a:r>
          </a:p>
          <a:p>
            <a:pPr eaLnBrk="1" hangingPunct="1">
              <a:lnSpc>
                <a:spcPct val="90000"/>
              </a:lnSpc>
            </a:pPr>
            <a:r>
              <a:rPr lang="en-US" sz="2100" smtClean="0"/>
              <a:t>the roots of subtrees C and D are black</a:t>
            </a:r>
          </a:p>
          <a:p>
            <a:pPr eaLnBrk="1" hangingPunct="1">
              <a:lnSpc>
                <a:spcPct val="90000"/>
              </a:lnSpc>
            </a:pPr>
            <a:r>
              <a:rPr lang="en-US" sz="2100" smtClean="0"/>
              <a:t>the second is the symmetric case, when x is the right child</a:t>
            </a:r>
          </a:p>
          <a:p>
            <a:pPr eaLnBrk="1" hangingPunct="1">
              <a:lnSpc>
                <a:spcPct val="90000"/>
              </a:lnSpc>
            </a:pPr>
            <a:r>
              <a:rPr lang="en-US" sz="2100" smtClean="0"/>
              <a:t>in the next step (case (3) or (4)) the algorithm will finish!</a:t>
            </a:r>
          </a:p>
        </p:txBody>
      </p:sp>
      <p:grpSp>
        <p:nvGrpSpPr>
          <p:cNvPr id="34820" name="Group 4"/>
          <p:cNvGrpSpPr>
            <a:grpSpLocks/>
          </p:cNvGrpSpPr>
          <p:nvPr/>
        </p:nvGrpSpPr>
        <p:grpSpPr bwMode="auto">
          <a:xfrm>
            <a:off x="3352800" y="1676400"/>
            <a:ext cx="5029200" cy="3408363"/>
            <a:chOff x="1627" y="925"/>
            <a:chExt cx="3793" cy="2470"/>
          </a:xfrm>
        </p:grpSpPr>
        <p:pic>
          <p:nvPicPr>
            <p:cNvPr id="34823" name="Picture 5" descr="case-c"/>
            <p:cNvPicPr>
              <a:picLocks noChangeAspect="1" noChangeArrowheads="1"/>
            </p:cNvPicPr>
            <p:nvPr/>
          </p:nvPicPr>
          <p:blipFill>
            <a:blip r:embed="rId3" cstate="print"/>
            <a:srcRect/>
            <a:stretch>
              <a:fillRect/>
            </a:stretch>
          </p:blipFill>
          <p:spPr bwMode="auto">
            <a:xfrm>
              <a:off x="1627" y="925"/>
              <a:ext cx="2506" cy="2470"/>
            </a:xfrm>
            <a:prstGeom prst="rect">
              <a:avLst/>
            </a:prstGeom>
            <a:noFill/>
            <a:ln w="9525">
              <a:noFill/>
              <a:miter lim="800000"/>
              <a:headEnd/>
              <a:tailEnd/>
            </a:ln>
          </p:spPr>
        </p:pic>
        <p:sp>
          <p:nvSpPr>
            <p:cNvPr id="34824" name="Rectangle 6"/>
            <p:cNvSpPr>
              <a:spLocks noChangeArrowheads="1"/>
            </p:cNvSpPr>
            <p:nvPr/>
          </p:nvSpPr>
          <p:spPr bwMode="auto">
            <a:xfrm>
              <a:off x="2592" y="1296"/>
              <a:ext cx="432" cy="144"/>
            </a:xfrm>
            <a:prstGeom prst="rect">
              <a:avLst/>
            </a:prstGeom>
            <a:solidFill>
              <a:schemeClr val="bg1"/>
            </a:solidFill>
            <a:ln w="9525">
              <a:solidFill>
                <a:schemeClr val="bg1"/>
              </a:solidFill>
              <a:miter lim="800000"/>
              <a:headEnd/>
              <a:tailEnd/>
            </a:ln>
          </p:spPr>
          <p:txBody>
            <a:bodyPr wrap="none" anchor="ctr"/>
            <a:lstStyle/>
            <a:p>
              <a:pPr algn="ctr"/>
              <a:endParaRPr lang="en-US">
                <a:solidFill>
                  <a:schemeClr val="bg1"/>
                </a:solidFill>
              </a:endParaRPr>
            </a:p>
          </p:txBody>
        </p:sp>
        <p:sp>
          <p:nvSpPr>
            <p:cNvPr id="34825" name="Rectangle 7"/>
            <p:cNvSpPr>
              <a:spLocks noChangeArrowheads="1"/>
            </p:cNvSpPr>
            <p:nvPr/>
          </p:nvSpPr>
          <p:spPr bwMode="auto">
            <a:xfrm>
              <a:off x="2640" y="2592"/>
              <a:ext cx="432" cy="144"/>
            </a:xfrm>
            <a:prstGeom prst="rect">
              <a:avLst/>
            </a:prstGeom>
            <a:solidFill>
              <a:schemeClr val="bg1"/>
            </a:solidFill>
            <a:ln w="9525">
              <a:solidFill>
                <a:schemeClr val="bg1"/>
              </a:solidFill>
              <a:miter lim="800000"/>
              <a:headEnd/>
              <a:tailEnd/>
            </a:ln>
          </p:spPr>
          <p:txBody>
            <a:bodyPr wrap="none" anchor="ctr"/>
            <a:lstStyle/>
            <a:p>
              <a:pPr algn="ctr"/>
              <a:endParaRPr lang="en-US">
                <a:solidFill>
                  <a:schemeClr val="bg1"/>
                </a:solidFill>
              </a:endParaRPr>
            </a:p>
          </p:txBody>
        </p:sp>
        <p:sp>
          <p:nvSpPr>
            <p:cNvPr id="34826" name="Text Box 8"/>
            <p:cNvSpPr txBox="1">
              <a:spLocks noChangeArrowheads="1"/>
            </p:cNvSpPr>
            <p:nvPr/>
          </p:nvSpPr>
          <p:spPr bwMode="auto">
            <a:xfrm>
              <a:off x="2400" y="1152"/>
              <a:ext cx="972" cy="231"/>
            </a:xfrm>
            <a:prstGeom prst="rect">
              <a:avLst/>
            </a:prstGeom>
            <a:noFill/>
            <a:ln w="9525">
              <a:noFill/>
              <a:miter lim="800000"/>
              <a:headEnd/>
              <a:tailEnd/>
            </a:ln>
          </p:spPr>
          <p:txBody>
            <a:bodyPr wrap="none">
              <a:spAutoFit/>
            </a:bodyPr>
            <a:lstStyle/>
            <a:p>
              <a:r>
                <a:rPr lang="en-US"/>
                <a:t>Left_rotate(y)</a:t>
              </a:r>
            </a:p>
          </p:txBody>
        </p:sp>
        <p:sp>
          <p:nvSpPr>
            <p:cNvPr id="34827" name="Text Box 9"/>
            <p:cNvSpPr txBox="1">
              <a:spLocks noChangeArrowheads="1"/>
            </p:cNvSpPr>
            <p:nvPr/>
          </p:nvSpPr>
          <p:spPr bwMode="auto">
            <a:xfrm>
              <a:off x="2400" y="2496"/>
              <a:ext cx="1068" cy="231"/>
            </a:xfrm>
            <a:prstGeom prst="rect">
              <a:avLst/>
            </a:prstGeom>
            <a:noFill/>
            <a:ln w="9525">
              <a:noFill/>
              <a:miter lim="800000"/>
              <a:headEnd/>
              <a:tailEnd/>
            </a:ln>
          </p:spPr>
          <p:txBody>
            <a:bodyPr wrap="none">
              <a:spAutoFit/>
            </a:bodyPr>
            <a:lstStyle/>
            <a:p>
              <a:r>
                <a:rPr lang="en-US"/>
                <a:t>Right_rotate(y)</a:t>
              </a:r>
            </a:p>
          </p:txBody>
        </p:sp>
        <p:sp>
          <p:nvSpPr>
            <p:cNvPr id="34828" name="Text Box 10"/>
            <p:cNvSpPr txBox="1">
              <a:spLocks noChangeArrowheads="1"/>
            </p:cNvSpPr>
            <p:nvPr/>
          </p:nvSpPr>
          <p:spPr bwMode="auto">
            <a:xfrm>
              <a:off x="4224" y="1056"/>
              <a:ext cx="1196" cy="404"/>
            </a:xfrm>
            <a:prstGeom prst="rect">
              <a:avLst/>
            </a:prstGeom>
            <a:noFill/>
            <a:ln w="9525">
              <a:noFill/>
              <a:miter lim="800000"/>
              <a:headEnd/>
              <a:tailEnd/>
            </a:ln>
          </p:spPr>
          <p:txBody>
            <a:bodyPr wrap="none">
              <a:spAutoFit/>
            </a:bodyPr>
            <a:lstStyle/>
            <a:p>
              <a:r>
                <a:rPr lang="en-US"/>
                <a:t>Colors of y and z</a:t>
              </a:r>
            </a:p>
            <a:p>
              <a:r>
                <a:rPr lang="en-US"/>
                <a:t>were swapped</a:t>
              </a:r>
            </a:p>
          </p:txBody>
        </p:sp>
        <p:sp>
          <p:nvSpPr>
            <p:cNvPr id="34829" name="Text Box 11"/>
            <p:cNvSpPr txBox="1">
              <a:spLocks noChangeArrowheads="1"/>
            </p:cNvSpPr>
            <p:nvPr/>
          </p:nvSpPr>
          <p:spPr bwMode="auto">
            <a:xfrm>
              <a:off x="4128" y="2304"/>
              <a:ext cx="1196" cy="404"/>
            </a:xfrm>
            <a:prstGeom prst="rect">
              <a:avLst/>
            </a:prstGeom>
            <a:noFill/>
            <a:ln w="9525">
              <a:noFill/>
              <a:miter lim="800000"/>
              <a:headEnd/>
              <a:tailEnd/>
            </a:ln>
          </p:spPr>
          <p:txBody>
            <a:bodyPr wrap="none">
              <a:spAutoFit/>
            </a:bodyPr>
            <a:lstStyle/>
            <a:p>
              <a:r>
                <a:rPr lang="en-US"/>
                <a:t>Colors of x and y</a:t>
              </a:r>
            </a:p>
            <a:p>
              <a:r>
                <a:rPr lang="en-US"/>
                <a:t>were swapped</a:t>
              </a:r>
            </a:p>
          </p:txBody>
        </p:sp>
      </p:grpSp>
      <p:pic>
        <p:nvPicPr>
          <p:cNvPr id="34821" name="Picture 11" descr="logo"/>
          <p:cNvPicPr>
            <a:picLocks noChangeAspect="1" noChangeArrowheads="1"/>
          </p:cNvPicPr>
          <p:nvPr/>
        </p:nvPicPr>
        <p:blipFill>
          <a:blip r:embed="rId4" cstate="print"/>
          <a:srcRect/>
          <a:stretch>
            <a:fillRect/>
          </a:stretch>
        </p:blipFill>
        <p:spPr bwMode="auto">
          <a:xfrm>
            <a:off x="3962400" y="82550"/>
            <a:ext cx="1249363" cy="527050"/>
          </a:xfrm>
          <a:prstGeom prst="rect">
            <a:avLst/>
          </a:prstGeom>
          <a:noFill/>
          <a:ln w="9525">
            <a:noFill/>
            <a:miter lim="800000"/>
            <a:headEnd/>
            <a:tailEnd/>
          </a:ln>
        </p:spPr>
      </p:pic>
      <p:sp>
        <p:nvSpPr>
          <p:cNvPr id="34822" name="TextBox 12"/>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81000" y="381000"/>
            <a:ext cx="7543800" cy="1295400"/>
          </a:xfrm>
        </p:spPr>
        <p:txBody>
          <a:bodyPr/>
          <a:lstStyle/>
          <a:p>
            <a:pPr eaLnBrk="1" hangingPunct="1"/>
            <a:r>
              <a:rPr lang="en-US" sz="3600" smtClean="0"/>
              <a:t>Tree Fix algorithm cases: case (3)</a:t>
            </a:r>
            <a:br>
              <a:rPr lang="en-US" sz="3600" smtClean="0"/>
            </a:br>
            <a:r>
              <a:rPr lang="en-US" sz="2400" smtClean="0"/>
              <a:t>x’s sibling is black and both nephews are black</a:t>
            </a:r>
          </a:p>
        </p:txBody>
      </p:sp>
      <p:sp>
        <p:nvSpPr>
          <p:cNvPr id="35843" name="Rectangle 3"/>
          <p:cNvSpPr>
            <a:spLocks noGrp="1" noChangeArrowheads="1"/>
          </p:cNvSpPr>
          <p:nvPr>
            <p:ph type="body" idx="1"/>
          </p:nvPr>
        </p:nvSpPr>
        <p:spPr>
          <a:xfrm>
            <a:off x="457200" y="5181600"/>
            <a:ext cx="8229600" cy="1177925"/>
          </a:xfrm>
        </p:spPr>
        <p:txBody>
          <a:bodyPr/>
          <a:lstStyle/>
          <a:p>
            <a:pPr eaLnBrk="1" hangingPunct="1">
              <a:lnSpc>
                <a:spcPct val="90000"/>
              </a:lnSpc>
              <a:buFont typeface="Wingdings" pitchFamily="2" charset="2"/>
              <a:buNone/>
            </a:pPr>
            <a:r>
              <a:rPr lang="en-US" sz="2100" smtClean="0"/>
              <a:t>Remarks:</a:t>
            </a:r>
          </a:p>
          <a:p>
            <a:pPr eaLnBrk="1" hangingPunct="1">
              <a:lnSpc>
                <a:spcPct val="90000"/>
              </a:lnSpc>
            </a:pPr>
            <a:r>
              <a:rPr lang="en-US" sz="2100" smtClean="0"/>
              <a:t>nephews are roots of subtrees C and D</a:t>
            </a:r>
          </a:p>
          <a:p>
            <a:pPr eaLnBrk="1" hangingPunct="1">
              <a:lnSpc>
                <a:spcPct val="90000"/>
              </a:lnSpc>
            </a:pPr>
            <a:r>
              <a:rPr lang="en-US" sz="2100" smtClean="0"/>
              <a:t>the black token is passed one level up</a:t>
            </a:r>
          </a:p>
        </p:txBody>
      </p:sp>
      <p:pic>
        <p:nvPicPr>
          <p:cNvPr id="35844" name="Picture 4" descr="case-b"/>
          <p:cNvPicPr>
            <a:picLocks noChangeAspect="1" noChangeArrowheads="1"/>
          </p:cNvPicPr>
          <p:nvPr/>
        </p:nvPicPr>
        <p:blipFill>
          <a:blip r:embed="rId3" cstate="print"/>
          <a:srcRect/>
          <a:stretch>
            <a:fillRect/>
          </a:stretch>
        </p:blipFill>
        <p:spPr bwMode="auto">
          <a:xfrm>
            <a:off x="2725738" y="1771650"/>
            <a:ext cx="3692525" cy="3314700"/>
          </a:xfrm>
          <a:prstGeom prst="rect">
            <a:avLst/>
          </a:prstGeom>
          <a:noFill/>
          <a:ln w="9525">
            <a:noFill/>
            <a:miter lim="800000"/>
            <a:headEnd/>
            <a:tailEnd/>
          </a:ln>
        </p:spPr>
      </p:pic>
      <p:pic>
        <p:nvPicPr>
          <p:cNvPr id="35845" name="Picture 4" descr="logo"/>
          <p:cNvPicPr>
            <a:picLocks noChangeAspect="1" noChangeArrowheads="1"/>
          </p:cNvPicPr>
          <p:nvPr/>
        </p:nvPicPr>
        <p:blipFill>
          <a:blip r:embed="rId4" cstate="print"/>
          <a:srcRect/>
          <a:stretch>
            <a:fillRect/>
          </a:stretch>
        </p:blipFill>
        <p:spPr bwMode="auto">
          <a:xfrm>
            <a:off x="3962400" y="82550"/>
            <a:ext cx="1249363" cy="527050"/>
          </a:xfrm>
          <a:prstGeom prst="rect">
            <a:avLst/>
          </a:prstGeom>
          <a:noFill/>
          <a:ln w="9525">
            <a:noFill/>
            <a:miter lim="800000"/>
            <a:headEnd/>
            <a:tailEnd/>
          </a:ln>
        </p:spPr>
      </p:pic>
      <p:sp>
        <p:nvSpPr>
          <p:cNvPr id="35846" name="TextBox 5"/>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28600"/>
            <a:ext cx="7543800" cy="1295400"/>
          </a:xfrm>
        </p:spPr>
        <p:txBody>
          <a:bodyPr/>
          <a:lstStyle/>
          <a:p>
            <a:pPr eaLnBrk="1" hangingPunct="1"/>
            <a:r>
              <a:rPr lang="en-US" sz="3600" smtClean="0"/>
              <a:t>Tree Fix algorithm cases: case (4)</a:t>
            </a:r>
            <a:br>
              <a:rPr lang="en-US" sz="3600" smtClean="0"/>
            </a:br>
            <a:r>
              <a:rPr lang="en-US" sz="2400" smtClean="0"/>
              <a:t>x’s sibling is black and at least one nephew is red</a:t>
            </a:r>
          </a:p>
        </p:txBody>
      </p:sp>
      <p:sp>
        <p:nvSpPr>
          <p:cNvPr id="36867" name="Rectangle 3"/>
          <p:cNvSpPr>
            <a:spLocks noGrp="1" noChangeArrowheads="1"/>
          </p:cNvSpPr>
          <p:nvPr>
            <p:ph type="body" idx="1"/>
          </p:nvPr>
        </p:nvSpPr>
        <p:spPr>
          <a:xfrm>
            <a:off x="457200" y="4953000"/>
            <a:ext cx="8229600" cy="1524000"/>
          </a:xfrm>
        </p:spPr>
        <p:txBody>
          <a:bodyPr/>
          <a:lstStyle/>
          <a:p>
            <a:pPr eaLnBrk="1" hangingPunct="1">
              <a:lnSpc>
                <a:spcPct val="90000"/>
              </a:lnSpc>
              <a:buFont typeface="Wingdings" pitchFamily="2" charset="2"/>
              <a:buNone/>
            </a:pPr>
            <a:r>
              <a:rPr lang="en-US" sz="2100" smtClean="0"/>
              <a:t>Remarks:</a:t>
            </a:r>
          </a:p>
          <a:p>
            <a:pPr eaLnBrk="1" hangingPunct="1">
              <a:lnSpc>
                <a:spcPct val="90000"/>
              </a:lnSpc>
            </a:pPr>
            <a:r>
              <a:rPr lang="en-US" sz="2100" smtClean="0"/>
              <a:t>in this case, the black token is removed completely</a:t>
            </a:r>
          </a:p>
          <a:p>
            <a:pPr eaLnBrk="1" hangingPunct="1">
              <a:lnSpc>
                <a:spcPct val="90000"/>
              </a:lnSpc>
            </a:pPr>
            <a:r>
              <a:rPr lang="en-US" sz="2100" smtClean="0"/>
              <a:t>if the “far” nephew is black (subcase (i)), rotate its parent, so that a new “far” nephew is red; otherwise start in subcase(ii)</a:t>
            </a:r>
          </a:p>
        </p:txBody>
      </p:sp>
      <p:pic>
        <p:nvPicPr>
          <p:cNvPr id="36868" name="Picture 4" descr="case-d"/>
          <p:cNvPicPr>
            <a:picLocks noChangeAspect="1" noChangeArrowheads="1"/>
          </p:cNvPicPr>
          <p:nvPr/>
        </p:nvPicPr>
        <p:blipFill>
          <a:blip r:embed="rId3" cstate="print"/>
          <a:srcRect/>
          <a:stretch>
            <a:fillRect/>
          </a:stretch>
        </p:blipFill>
        <p:spPr bwMode="auto">
          <a:xfrm>
            <a:off x="1600200" y="1447800"/>
            <a:ext cx="5375275" cy="3465513"/>
          </a:xfrm>
          <a:prstGeom prst="rect">
            <a:avLst/>
          </a:prstGeom>
          <a:noFill/>
          <a:ln w="9525">
            <a:noFill/>
            <a:miter lim="800000"/>
            <a:headEnd/>
            <a:tailEnd/>
          </a:ln>
        </p:spPr>
      </p:pic>
      <p:sp>
        <p:nvSpPr>
          <p:cNvPr id="36869" name="Rectangle 5"/>
          <p:cNvSpPr>
            <a:spLocks noChangeArrowheads="1"/>
          </p:cNvSpPr>
          <p:nvPr/>
        </p:nvSpPr>
        <p:spPr bwMode="auto">
          <a:xfrm>
            <a:off x="2743200" y="2057400"/>
            <a:ext cx="685800" cy="228600"/>
          </a:xfrm>
          <a:prstGeom prst="rect">
            <a:avLst/>
          </a:prstGeom>
          <a:solidFill>
            <a:schemeClr val="bg1"/>
          </a:solidFill>
          <a:ln w="9525">
            <a:solidFill>
              <a:schemeClr val="bg1"/>
            </a:solidFill>
            <a:miter lim="800000"/>
            <a:headEnd/>
            <a:tailEnd/>
          </a:ln>
        </p:spPr>
        <p:txBody>
          <a:bodyPr wrap="none" anchor="ctr"/>
          <a:lstStyle/>
          <a:p>
            <a:pPr algn="ctr"/>
            <a:endParaRPr lang="en-US">
              <a:solidFill>
                <a:schemeClr val="bg1"/>
              </a:solidFill>
            </a:endParaRPr>
          </a:p>
        </p:txBody>
      </p:sp>
      <p:sp>
        <p:nvSpPr>
          <p:cNvPr id="36870" name="Rectangle 6"/>
          <p:cNvSpPr>
            <a:spLocks noChangeArrowheads="1"/>
          </p:cNvSpPr>
          <p:nvPr/>
        </p:nvSpPr>
        <p:spPr bwMode="auto">
          <a:xfrm>
            <a:off x="4953000" y="2057400"/>
            <a:ext cx="685800" cy="228600"/>
          </a:xfrm>
          <a:prstGeom prst="rect">
            <a:avLst/>
          </a:prstGeom>
          <a:solidFill>
            <a:schemeClr val="bg1"/>
          </a:solidFill>
          <a:ln w="9525">
            <a:solidFill>
              <a:schemeClr val="bg1"/>
            </a:solidFill>
            <a:miter lim="800000"/>
            <a:headEnd/>
            <a:tailEnd/>
          </a:ln>
        </p:spPr>
        <p:txBody>
          <a:bodyPr wrap="none" anchor="ctr"/>
          <a:lstStyle/>
          <a:p>
            <a:pPr algn="ctr"/>
            <a:endParaRPr lang="en-US">
              <a:solidFill>
                <a:schemeClr val="bg1"/>
              </a:solidFill>
            </a:endParaRPr>
          </a:p>
        </p:txBody>
      </p:sp>
      <p:sp>
        <p:nvSpPr>
          <p:cNvPr id="36871" name="Rectangle 7"/>
          <p:cNvSpPr>
            <a:spLocks noChangeArrowheads="1"/>
          </p:cNvSpPr>
          <p:nvPr/>
        </p:nvSpPr>
        <p:spPr bwMode="auto">
          <a:xfrm>
            <a:off x="2819400" y="3733800"/>
            <a:ext cx="685800" cy="152400"/>
          </a:xfrm>
          <a:prstGeom prst="rect">
            <a:avLst/>
          </a:prstGeom>
          <a:solidFill>
            <a:schemeClr val="bg1"/>
          </a:solidFill>
          <a:ln w="9525">
            <a:solidFill>
              <a:schemeClr val="bg1"/>
            </a:solidFill>
            <a:miter lim="800000"/>
            <a:headEnd/>
            <a:tailEnd/>
          </a:ln>
        </p:spPr>
        <p:txBody>
          <a:bodyPr wrap="none" anchor="ctr"/>
          <a:lstStyle/>
          <a:p>
            <a:pPr algn="ctr"/>
            <a:endParaRPr lang="en-US">
              <a:solidFill>
                <a:schemeClr val="bg1"/>
              </a:solidFill>
            </a:endParaRPr>
          </a:p>
        </p:txBody>
      </p:sp>
      <p:sp>
        <p:nvSpPr>
          <p:cNvPr id="36872" name="Rectangle 8"/>
          <p:cNvSpPr>
            <a:spLocks noChangeArrowheads="1"/>
          </p:cNvSpPr>
          <p:nvPr/>
        </p:nvSpPr>
        <p:spPr bwMode="auto">
          <a:xfrm>
            <a:off x="4953000" y="3657600"/>
            <a:ext cx="685800" cy="228600"/>
          </a:xfrm>
          <a:prstGeom prst="rect">
            <a:avLst/>
          </a:prstGeom>
          <a:solidFill>
            <a:schemeClr val="bg1"/>
          </a:solidFill>
          <a:ln w="9525">
            <a:solidFill>
              <a:schemeClr val="bg1"/>
            </a:solidFill>
            <a:miter lim="800000"/>
            <a:headEnd/>
            <a:tailEnd/>
          </a:ln>
        </p:spPr>
        <p:txBody>
          <a:bodyPr wrap="none" anchor="ctr"/>
          <a:lstStyle/>
          <a:p>
            <a:pPr algn="ctr"/>
            <a:endParaRPr lang="en-US">
              <a:solidFill>
                <a:schemeClr val="bg1"/>
              </a:solidFill>
            </a:endParaRPr>
          </a:p>
        </p:txBody>
      </p:sp>
      <p:sp>
        <p:nvSpPr>
          <p:cNvPr id="36873" name="Text Box 9"/>
          <p:cNvSpPr txBox="1">
            <a:spLocks noChangeArrowheads="1"/>
          </p:cNvSpPr>
          <p:nvPr/>
        </p:nvSpPr>
        <p:spPr bwMode="auto">
          <a:xfrm>
            <a:off x="2438400" y="3505200"/>
            <a:ext cx="1543050" cy="366713"/>
          </a:xfrm>
          <a:prstGeom prst="rect">
            <a:avLst/>
          </a:prstGeom>
          <a:noFill/>
          <a:ln w="9525">
            <a:noFill/>
            <a:miter lim="800000"/>
            <a:headEnd/>
            <a:tailEnd/>
          </a:ln>
        </p:spPr>
        <p:txBody>
          <a:bodyPr wrap="none">
            <a:spAutoFit/>
          </a:bodyPr>
          <a:lstStyle/>
          <a:p>
            <a:r>
              <a:rPr lang="en-US"/>
              <a:t>Left_rotate(x)</a:t>
            </a:r>
          </a:p>
        </p:txBody>
      </p:sp>
      <p:sp>
        <p:nvSpPr>
          <p:cNvPr id="36874" name="Text Box 10"/>
          <p:cNvSpPr txBox="1">
            <a:spLocks noChangeArrowheads="1"/>
          </p:cNvSpPr>
          <p:nvPr/>
        </p:nvSpPr>
        <p:spPr bwMode="auto">
          <a:xfrm>
            <a:off x="4648200" y="1828800"/>
            <a:ext cx="1543050" cy="366713"/>
          </a:xfrm>
          <a:prstGeom prst="rect">
            <a:avLst/>
          </a:prstGeom>
          <a:noFill/>
          <a:ln w="9525">
            <a:noFill/>
            <a:miter lim="800000"/>
            <a:headEnd/>
            <a:tailEnd/>
          </a:ln>
        </p:spPr>
        <p:txBody>
          <a:bodyPr wrap="none">
            <a:spAutoFit/>
          </a:bodyPr>
          <a:lstStyle/>
          <a:p>
            <a:r>
              <a:rPr lang="en-US"/>
              <a:t>Left_rotate(y)</a:t>
            </a:r>
          </a:p>
        </p:txBody>
      </p:sp>
      <p:sp>
        <p:nvSpPr>
          <p:cNvPr id="36875" name="Text Box 11"/>
          <p:cNvSpPr txBox="1">
            <a:spLocks noChangeArrowheads="1"/>
          </p:cNvSpPr>
          <p:nvPr/>
        </p:nvSpPr>
        <p:spPr bwMode="auto">
          <a:xfrm>
            <a:off x="2286000" y="1752600"/>
            <a:ext cx="1746250" cy="366713"/>
          </a:xfrm>
          <a:prstGeom prst="rect">
            <a:avLst/>
          </a:prstGeom>
          <a:noFill/>
          <a:ln w="9525">
            <a:noFill/>
            <a:miter lim="800000"/>
            <a:headEnd/>
            <a:tailEnd/>
          </a:ln>
        </p:spPr>
        <p:txBody>
          <a:bodyPr wrap="none">
            <a:spAutoFit/>
          </a:bodyPr>
          <a:lstStyle/>
          <a:p>
            <a:r>
              <a:rPr lang="en-US"/>
              <a:t>Right_rotate(w)</a:t>
            </a:r>
          </a:p>
        </p:txBody>
      </p:sp>
      <p:sp>
        <p:nvSpPr>
          <p:cNvPr id="36876" name="Text Box 12"/>
          <p:cNvSpPr txBox="1">
            <a:spLocks noChangeArrowheads="1"/>
          </p:cNvSpPr>
          <p:nvPr/>
        </p:nvSpPr>
        <p:spPr bwMode="auto">
          <a:xfrm>
            <a:off x="4572000" y="3429000"/>
            <a:ext cx="1695450" cy="366713"/>
          </a:xfrm>
          <a:prstGeom prst="rect">
            <a:avLst/>
          </a:prstGeom>
          <a:noFill/>
          <a:ln w="9525">
            <a:noFill/>
            <a:miter lim="800000"/>
            <a:headEnd/>
            <a:tailEnd/>
          </a:ln>
        </p:spPr>
        <p:txBody>
          <a:bodyPr wrap="none">
            <a:spAutoFit/>
          </a:bodyPr>
          <a:lstStyle/>
          <a:p>
            <a:r>
              <a:rPr lang="en-US"/>
              <a:t>Right_rotate(z)</a:t>
            </a:r>
          </a:p>
        </p:txBody>
      </p:sp>
      <p:sp>
        <p:nvSpPr>
          <p:cNvPr id="36877" name="Text Box 13"/>
          <p:cNvSpPr txBox="1">
            <a:spLocks noChangeArrowheads="1"/>
          </p:cNvSpPr>
          <p:nvPr/>
        </p:nvSpPr>
        <p:spPr bwMode="auto">
          <a:xfrm>
            <a:off x="3048000" y="2743200"/>
            <a:ext cx="1554163" cy="517525"/>
          </a:xfrm>
          <a:prstGeom prst="rect">
            <a:avLst/>
          </a:prstGeom>
          <a:noFill/>
          <a:ln w="9525">
            <a:noFill/>
            <a:miter lim="800000"/>
            <a:headEnd/>
            <a:tailEnd/>
          </a:ln>
        </p:spPr>
        <p:txBody>
          <a:bodyPr wrap="none">
            <a:spAutoFit/>
          </a:bodyPr>
          <a:lstStyle/>
          <a:p>
            <a:r>
              <a:rPr lang="en-US" sz="1400"/>
              <a:t>Colors of z and w</a:t>
            </a:r>
          </a:p>
          <a:p>
            <a:r>
              <a:rPr lang="en-US" sz="1400"/>
              <a:t>were swapped</a:t>
            </a:r>
          </a:p>
        </p:txBody>
      </p:sp>
      <p:sp>
        <p:nvSpPr>
          <p:cNvPr id="36878" name="Text Box 14"/>
          <p:cNvSpPr txBox="1">
            <a:spLocks noChangeArrowheads="1"/>
          </p:cNvSpPr>
          <p:nvPr/>
        </p:nvSpPr>
        <p:spPr bwMode="auto">
          <a:xfrm>
            <a:off x="3962400" y="4648200"/>
            <a:ext cx="1514475" cy="517525"/>
          </a:xfrm>
          <a:prstGeom prst="rect">
            <a:avLst/>
          </a:prstGeom>
          <a:noFill/>
          <a:ln w="9525">
            <a:noFill/>
            <a:miter lim="800000"/>
            <a:headEnd/>
            <a:tailEnd/>
          </a:ln>
        </p:spPr>
        <p:txBody>
          <a:bodyPr wrap="none">
            <a:spAutoFit/>
          </a:bodyPr>
          <a:lstStyle/>
          <a:p>
            <a:r>
              <a:rPr lang="en-US" sz="1400"/>
              <a:t>Colors of x and y</a:t>
            </a:r>
          </a:p>
          <a:p>
            <a:r>
              <a:rPr lang="en-US" sz="1400"/>
              <a:t>were swapped</a:t>
            </a:r>
          </a:p>
        </p:txBody>
      </p:sp>
      <p:sp>
        <p:nvSpPr>
          <p:cNvPr id="36879" name="Text Box 15"/>
          <p:cNvSpPr txBox="1">
            <a:spLocks noChangeArrowheads="1"/>
          </p:cNvSpPr>
          <p:nvPr/>
        </p:nvSpPr>
        <p:spPr bwMode="auto">
          <a:xfrm>
            <a:off x="7010400" y="1981200"/>
            <a:ext cx="2046288" cy="1155700"/>
          </a:xfrm>
          <a:prstGeom prst="rect">
            <a:avLst/>
          </a:prstGeom>
          <a:noFill/>
          <a:ln w="9525">
            <a:noFill/>
            <a:miter lim="800000"/>
            <a:headEnd/>
            <a:tailEnd/>
          </a:ln>
        </p:spPr>
        <p:txBody>
          <a:bodyPr wrap="none">
            <a:spAutoFit/>
          </a:bodyPr>
          <a:lstStyle/>
          <a:p>
            <a:r>
              <a:rPr lang="en-US" sz="1400"/>
              <a:t>Colors of y and z</a:t>
            </a:r>
          </a:p>
          <a:p>
            <a:r>
              <a:rPr lang="en-US" sz="1400"/>
              <a:t>were swapped.</a:t>
            </a:r>
          </a:p>
          <a:p>
            <a:r>
              <a:rPr lang="en-US" sz="1400"/>
              <a:t>Far nephew is</a:t>
            </a:r>
          </a:p>
          <a:p>
            <a:r>
              <a:rPr lang="en-US" sz="1400"/>
              <a:t>colored black and</a:t>
            </a:r>
          </a:p>
          <a:p>
            <a:r>
              <a:rPr lang="en-US" sz="1400"/>
              <a:t>black token is removed.</a:t>
            </a:r>
          </a:p>
        </p:txBody>
      </p:sp>
      <p:sp>
        <p:nvSpPr>
          <p:cNvPr id="36880" name="Text Box 16"/>
          <p:cNvSpPr txBox="1">
            <a:spLocks noChangeArrowheads="1"/>
          </p:cNvSpPr>
          <p:nvPr/>
        </p:nvSpPr>
        <p:spPr bwMode="auto">
          <a:xfrm>
            <a:off x="6934200" y="3581400"/>
            <a:ext cx="2046288" cy="1368425"/>
          </a:xfrm>
          <a:prstGeom prst="rect">
            <a:avLst/>
          </a:prstGeom>
          <a:noFill/>
          <a:ln w="9525">
            <a:noFill/>
            <a:miter lim="800000"/>
            <a:headEnd/>
            <a:tailEnd/>
          </a:ln>
        </p:spPr>
        <p:txBody>
          <a:bodyPr wrap="none">
            <a:spAutoFit/>
          </a:bodyPr>
          <a:lstStyle/>
          <a:p>
            <a:r>
              <a:rPr lang="en-US" sz="1400"/>
              <a:t>Colors of z and y</a:t>
            </a:r>
          </a:p>
          <a:p>
            <a:r>
              <a:rPr lang="en-US" sz="1400"/>
              <a:t>were swapped.</a:t>
            </a:r>
          </a:p>
          <a:p>
            <a:r>
              <a:rPr lang="en-US" sz="1400"/>
              <a:t>Far nephew is</a:t>
            </a:r>
          </a:p>
          <a:p>
            <a:r>
              <a:rPr lang="en-US" sz="1400"/>
              <a:t>colored black and</a:t>
            </a:r>
          </a:p>
          <a:p>
            <a:r>
              <a:rPr lang="en-US" sz="1400"/>
              <a:t>black token is removed.</a:t>
            </a:r>
          </a:p>
          <a:p>
            <a:endParaRPr lang="en-US" sz="1400"/>
          </a:p>
        </p:txBody>
      </p:sp>
      <p:pic>
        <p:nvPicPr>
          <p:cNvPr id="36881" name="Picture 16" descr="logo"/>
          <p:cNvPicPr>
            <a:picLocks noChangeAspect="1" noChangeArrowheads="1"/>
          </p:cNvPicPr>
          <p:nvPr/>
        </p:nvPicPr>
        <p:blipFill>
          <a:blip r:embed="rId4" cstate="print"/>
          <a:srcRect/>
          <a:stretch>
            <a:fillRect/>
          </a:stretch>
        </p:blipFill>
        <p:spPr bwMode="auto">
          <a:xfrm>
            <a:off x="3962400" y="82550"/>
            <a:ext cx="1249363" cy="527050"/>
          </a:xfrm>
          <a:prstGeom prst="rect">
            <a:avLst/>
          </a:prstGeom>
          <a:noFill/>
          <a:ln w="9525">
            <a:noFill/>
            <a:miter lim="800000"/>
            <a:headEnd/>
            <a:tailEnd/>
          </a:ln>
        </p:spPr>
      </p:pic>
      <p:sp>
        <p:nvSpPr>
          <p:cNvPr id="36882" name="TextBox 17"/>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Picture3"/>
          <p:cNvPicPr>
            <a:picLocks noChangeAspect="1" noChangeArrowheads="1"/>
          </p:cNvPicPr>
          <p:nvPr/>
        </p:nvPicPr>
        <p:blipFill>
          <a:blip r:embed="rId3" cstate="print"/>
          <a:srcRect/>
          <a:stretch>
            <a:fillRect/>
          </a:stretch>
        </p:blipFill>
        <p:spPr bwMode="auto">
          <a:xfrm>
            <a:off x="6172200" y="2438400"/>
            <a:ext cx="2760663" cy="2425700"/>
          </a:xfrm>
          <a:prstGeom prst="rect">
            <a:avLst/>
          </a:prstGeom>
          <a:noFill/>
          <a:ln w="9525">
            <a:noFill/>
            <a:miter lim="800000"/>
            <a:headEnd/>
            <a:tailEnd/>
          </a:ln>
        </p:spPr>
      </p:pic>
      <p:pic>
        <p:nvPicPr>
          <p:cNvPr id="37891" name="Picture 3" descr="Picture2"/>
          <p:cNvPicPr>
            <a:picLocks noChangeAspect="1" noChangeArrowheads="1"/>
          </p:cNvPicPr>
          <p:nvPr/>
        </p:nvPicPr>
        <p:blipFill>
          <a:blip r:embed="rId4" cstate="print"/>
          <a:srcRect/>
          <a:stretch>
            <a:fillRect/>
          </a:stretch>
        </p:blipFill>
        <p:spPr bwMode="auto">
          <a:xfrm>
            <a:off x="4953000" y="4343400"/>
            <a:ext cx="3711575" cy="2220913"/>
          </a:xfrm>
          <a:prstGeom prst="rect">
            <a:avLst/>
          </a:prstGeom>
          <a:noFill/>
          <a:ln w="9525">
            <a:noFill/>
            <a:miter lim="800000"/>
            <a:headEnd/>
            <a:tailEnd/>
          </a:ln>
        </p:spPr>
      </p:pic>
      <p:sp>
        <p:nvSpPr>
          <p:cNvPr id="37892" name="Rectangle 4"/>
          <p:cNvSpPr>
            <a:spLocks noGrp="1" noChangeArrowheads="1"/>
          </p:cNvSpPr>
          <p:nvPr>
            <p:ph type="title"/>
          </p:nvPr>
        </p:nvSpPr>
        <p:spPr>
          <a:xfrm>
            <a:off x="457200" y="122238"/>
            <a:ext cx="7543800" cy="1020762"/>
          </a:xfrm>
        </p:spPr>
        <p:txBody>
          <a:bodyPr/>
          <a:lstStyle/>
          <a:p>
            <a:pPr eaLnBrk="1" hangingPunct="1"/>
            <a:r>
              <a:rPr lang="en-US" smtClean="0"/>
              <a:t>Tree Fix Algorithm</a:t>
            </a:r>
          </a:p>
        </p:txBody>
      </p:sp>
      <p:sp>
        <p:nvSpPr>
          <p:cNvPr id="37893" name="Rectangle 5"/>
          <p:cNvSpPr>
            <a:spLocks noGrp="1" noChangeArrowheads="1"/>
          </p:cNvSpPr>
          <p:nvPr>
            <p:ph type="body" idx="1"/>
          </p:nvPr>
        </p:nvSpPr>
        <p:spPr>
          <a:xfrm>
            <a:off x="457200" y="1143000"/>
            <a:ext cx="8229600" cy="5486400"/>
          </a:xfrm>
        </p:spPr>
        <p:txBody>
          <a:bodyPr/>
          <a:lstStyle/>
          <a:p>
            <a:pPr eaLnBrk="1" hangingPunct="1">
              <a:lnSpc>
                <a:spcPct val="80000"/>
              </a:lnSpc>
              <a:buFont typeface="Wingdings" pitchFamily="2" charset="2"/>
              <a:buNone/>
            </a:pPr>
            <a:r>
              <a:rPr lang="en-US" sz="1300" smtClean="0">
                <a:solidFill>
                  <a:srgbClr val="000000"/>
                </a:solidFill>
                <a:latin typeface="Courier New" pitchFamily="49" charset="0"/>
              </a:rPr>
              <a:t>TreeNode&lt;T&gt; rbTreeFix(TreeNode&lt;T&gt; root,TreeNode&lt;T&gt; x)</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39A826"/>
                </a:solidFill>
                <a:latin typeface="Courier New" pitchFamily="49" charset="0"/>
              </a:rPr>
              <a:t>//return new root; x is a node with the black token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while</a:t>
            </a:r>
            <a:r>
              <a:rPr lang="en-US" sz="1300" smtClean="0">
                <a:solidFill>
                  <a:srgbClr val="000000"/>
                </a:solidFill>
                <a:latin typeface="Courier New" pitchFamily="49" charset="0"/>
              </a:rPr>
              <a:t> (x != root &amp;&amp; x.getColor() == black) </a:t>
            </a:r>
            <a:r>
              <a:rPr lang="en-US" sz="1300" smtClean="0">
                <a:solidFill>
                  <a:srgbClr val="39A826"/>
                </a:solidFill>
                <a:latin typeface="Courier New" pitchFamily="49" charset="0"/>
              </a:rPr>
              <a:t>// not case (1)</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if</a:t>
            </a:r>
            <a:r>
              <a:rPr lang="en-US" sz="1300" smtClean="0">
                <a:solidFill>
                  <a:srgbClr val="000000"/>
                </a:solidFill>
                <a:latin typeface="Courier New" pitchFamily="49" charset="0"/>
              </a:rPr>
              <a:t> (x == x.getParent().getLeft()) { </a:t>
            </a:r>
            <a:r>
              <a:rPr lang="en-US" sz="1300" smtClean="0">
                <a:solidFill>
                  <a:srgbClr val="39A826"/>
                </a:solidFill>
                <a:latin typeface="Courier New" pitchFamily="49" charset="0"/>
              </a:rPr>
              <a:t>// x is left child</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y = x.getParent().getRight(); </a:t>
            </a:r>
            <a:r>
              <a:rPr lang="en-US" sz="1300" smtClean="0">
                <a:solidFill>
                  <a:srgbClr val="39A826"/>
                </a:solidFill>
                <a:latin typeface="Courier New" pitchFamily="49" charset="0"/>
              </a:rPr>
              <a:t>// y is x’s sibling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if</a:t>
            </a:r>
            <a:r>
              <a:rPr lang="en-US" sz="1300" smtClean="0">
                <a:solidFill>
                  <a:srgbClr val="000000"/>
                </a:solidFill>
                <a:latin typeface="Courier New" pitchFamily="49" charset="0"/>
              </a:rPr>
              <a:t> (y.getColor() == red) { </a:t>
            </a:r>
            <a:r>
              <a:rPr lang="en-US" sz="1300" smtClean="0">
                <a:solidFill>
                  <a:srgbClr val="39A826"/>
                </a:solidFill>
                <a:latin typeface="Courier New" pitchFamily="49" charset="0"/>
              </a:rPr>
              <a:t>// case (2)</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y.setColor(black);</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x.getParent().setColor(red); </a:t>
            </a:r>
            <a:r>
              <a:rPr lang="en-US" sz="1300" smtClean="0">
                <a:solidFill>
                  <a:srgbClr val="39A826"/>
                </a:solidFill>
                <a:latin typeface="Courier New" pitchFamily="49" charset="0"/>
              </a:rPr>
              <a:t>// p was black</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root = left_rotate(root,x.getParent());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y = x.getParent().getRight(); </a:t>
            </a:r>
            <a:r>
              <a:rPr lang="en-US" sz="1300" smtClean="0">
                <a:solidFill>
                  <a:srgbClr val="39A826"/>
                </a:solidFill>
                <a:latin typeface="Courier New" pitchFamily="49" charset="0"/>
              </a:rPr>
              <a:t>// new sibling</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if</a:t>
            </a:r>
            <a:r>
              <a:rPr lang="en-US" sz="1300" smtClean="0">
                <a:solidFill>
                  <a:srgbClr val="000000"/>
                </a:solidFill>
                <a:latin typeface="Courier New" pitchFamily="49" charset="0"/>
              </a:rPr>
              <a:t> (y.getLeft().getColor() == black &amp;&amp;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y.getRight().getColor() == black) {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smtClean="0">
                <a:solidFill>
                  <a:srgbClr val="39A826"/>
                </a:solidFill>
                <a:latin typeface="Courier New" pitchFamily="49" charset="0"/>
              </a:rPr>
              <a:t>// nephews are black - case (3)</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y.setColor(red);</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 = x.getParent();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 </a:t>
            </a:r>
            <a:r>
              <a:rPr lang="en-US" sz="1300" b="1" smtClean="0">
                <a:solidFill>
                  <a:srgbClr val="7F0055"/>
                </a:solidFill>
                <a:latin typeface="Courier New" pitchFamily="49" charset="0"/>
              </a:rPr>
              <a:t>else</a:t>
            </a:r>
            <a:r>
              <a:rPr lang="en-US" sz="1300" smtClean="0">
                <a:solidFill>
                  <a:srgbClr val="000000"/>
                </a:solidFill>
                <a:latin typeface="Courier New" pitchFamily="49" charset="0"/>
              </a:rPr>
              <a:t> { </a:t>
            </a:r>
            <a:r>
              <a:rPr lang="en-US" sz="1300" smtClean="0">
                <a:solidFill>
                  <a:srgbClr val="39A826"/>
                </a:solidFill>
                <a:latin typeface="Courier New" pitchFamily="49" charset="0"/>
              </a:rPr>
              <a:t>// case (4)</a:t>
            </a:r>
          </a:p>
          <a:p>
            <a:pPr eaLnBrk="1" hangingPunct="1">
              <a:lnSpc>
                <a:spcPct val="80000"/>
              </a:lnSpc>
              <a:buFont typeface="Wingdings" pitchFamily="2" charset="2"/>
              <a:buNone/>
            </a:pPr>
            <a:r>
              <a:rPr lang="en-US" sz="1300" smtClean="0">
                <a:latin typeface="Courier New" pitchFamily="49" charset="0"/>
              </a:rPr>
              <a:t>        // ..........</a:t>
            </a:r>
          </a:p>
          <a:p>
            <a:pPr eaLnBrk="1" hangingPunct="1">
              <a:lnSpc>
                <a:spcPct val="80000"/>
              </a:lnSpc>
              <a:buFont typeface="Wingdings" pitchFamily="2" charset="2"/>
              <a:buNone/>
            </a:pPr>
            <a:r>
              <a:rPr lang="en-US" sz="1300" smtClean="0">
                <a:solidFill>
                  <a:srgbClr val="000000"/>
                </a:solidFill>
                <a:latin typeface="Courier New" pitchFamily="49" charset="0"/>
              </a:rPr>
              <a: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 </a:t>
            </a:r>
            <a:r>
              <a:rPr lang="en-US" sz="1300" b="1" smtClean="0">
                <a:solidFill>
                  <a:srgbClr val="7F0055"/>
                </a:solidFill>
                <a:latin typeface="Courier New" pitchFamily="49" charset="0"/>
              </a:rPr>
              <a:t>else</a:t>
            </a:r>
            <a:r>
              <a:rPr lang="en-US" sz="1300" smtClean="0">
                <a:solidFill>
                  <a:srgbClr val="000000"/>
                </a:solidFill>
                <a:latin typeface="Courier New" pitchFamily="49" charset="0"/>
              </a:rPr>
              <a: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 </a:t>
            </a:r>
            <a:r>
              <a:rPr lang="en-US" sz="1300" smtClean="0">
                <a:solidFill>
                  <a:srgbClr val="39A826"/>
                </a:solidFill>
                <a:latin typeface="Courier New" pitchFamily="49" charset="0"/>
              </a:rPr>
              <a:t>// x is right child - symmetric</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smtClean="0">
                <a:solidFill>
                  <a:srgbClr val="39A826"/>
                </a:solidFill>
                <a:latin typeface="Courier New" pitchFamily="49" charset="0"/>
              </a:rPr>
              <a:t>// end while loop</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x.setColor(black);</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  </a:t>
            </a:r>
            <a:r>
              <a:rPr lang="en-US" sz="1300" b="1" smtClean="0">
                <a:solidFill>
                  <a:srgbClr val="7F0055"/>
                </a:solidFill>
                <a:latin typeface="Courier New" pitchFamily="49" charset="0"/>
              </a:rPr>
              <a:t>return</a:t>
            </a:r>
            <a:r>
              <a:rPr lang="en-US" sz="1300" smtClean="0">
                <a:solidFill>
                  <a:srgbClr val="000000"/>
                </a:solidFill>
                <a:latin typeface="Courier New" pitchFamily="49" charset="0"/>
              </a:rPr>
              <a:t> root;</a:t>
            </a:r>
            <a:endParaRPr lang="en-US" sz="1300" smtClean="0">
              <a:latin typeface="Courier New" pitchFamily="49" charset="0"/>
            </a:endParaRPr>
          </a:p>
          <a:p>
            <a:pPr eaLnBrk="1" hangingPunct="1">
              <a:lnSpc>
                <a:spcPct val="80000"/>
              </a:lnSpc>
              <a:buFont typeface="Wingdings" pitchFamily="2" charset="2"/>
              <a:buNone/>
            </a:pPr>
            <a:r>
              <a:rPr lang="en-US" sz="1300" smtClean="0">
                <a:solidFill>
                  <a:srgbClr val="000000"/>
                </a:solidFill>
                <a:latin typeface="Courier New" pitchFamily="49" charset="0"/>
              </a:rPr>
              <a:t>}</a:t>
            </a:r>
          </a:p>
        </p:txBody>
      </p:sp>
      <p:pic>
        <p:nvPicPr>
          <p:cNvPr id="37894" name="Picture 5" descr="logo"/>
          <p:cNvPicPr>
            <a:picLocks noChangeAspect="1" noChangeArrowheads="1"/>
          </p:cNvPicPr>
          <p:nvPr/>
        </p:nvPicPr>
        <p:blipFill>
          <a:blip r:embed="rId5" cstate="print"/>
          <a:srcRect/>
          <a:stretch>
            <a:fillRect/>
          </a:stretch>
        </p:blipFill>
        <p:spPr bwMode="auto">
          <a:xfrm>
            <a:off x="3962400" y="82550"/>
            <a:ext cx="1249363" cy="527050"/>
          </a:xfrm>
          <a:prstGeom prst="rect">
            <a:avLst/>
          </a:prstGeom>
          <a:noFill/>
          <a:ln w="9525">
            <a:noFill/>
            <a:miter lim="800000"/>
            <a:headEnd/>
            <a:tailEnd/>
          </a:ln>
        </p:spPr>
      </p:pic>
      <p:sp>
        <p:nvSpPr>
          <p:cNvPr id="37895" name="TextBox 6"/>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304800"/>
            <a:ext cx="7543800" cy="944563"/>
          </a:xfrm>
        </p:spPr>
        <p:txBody>
          <a:bodyPr/>
          <a:lstStyle/>
          <a:p>
            <a:pPr eaLnBrk="1" hangingPunct="1"/>
            <a:r>
              <a:rPr lang="en-US" smtClean="0"/>
              <a:t>Tree Fix Algorithm (continued)</a:t>
            </a:r>
          </a:p>
        </p:txBody>
      </p:sp>
      <p:sp>
        <p:nvSpPr>
          <p:cNvPr id="38915" name="Rectangle 3"/>
          <p:cNvSpPr>
            <a:spLocks noGrp="1" noChangeArrowheads="1"/>
          </p:cNvSpPr>
          <p:nvPr>
            <p:ph type="body" idx="1"/>
          </p:nvPr>
        </p:nvSpPr>
        <p:spPr>
          <a:xfrm>
            <a:off x="457200" y="1371600"/>
            <a:ext cx="8229600" cy="3657600"/>
          </a:xfrm>
        </p:spPr>
        <p:txBody>
          <a:bodyPr/>
          <a:lstStyle/>
          <a:p>
            <a:pPr eaLnBrk="1" hangingPunct="1">
              <a:lnSpc>
                <a:spcPct val="80000"/>
              </a:lnSpc>
              <a:buFont typeface="Wingdings" pitchFamily="2" charset="2"/>
              <a:buNone/>
            </a:pPr>
            <a:r>
              <a:rPr lang="en-US" sz="1500" smtClean="0">
                <a:solidFill>
                  <a:srgbClr val="000000"/>
                </a:solidFill>
                <a:latin typeface="Courier New" pitchFamily="49" charset="0"/>
              </a:rPr>
              <a:t>      } </a:t>
            </a:r>
            <a:r>
              <a:rPr lang="en-US" sz="1500" b="1" smtClean="0">
                <a:solidFill>
                  <a:srgbClr val="7F0055"/>
                </a:solidFill>
                <a:latin typeface="Courier New" pitchFamily="49" charset="0"/>
              </a:rPr>
              <a:t>else</a:t>
            </a:r>
            <a:r>
              <a:rPr lang="en-US" sz="1500" smtClean="0">
                <a:solidFill>
                  <a:srgbClr val="000000"/>
                </a:solidFill>
                <a:latin typeface="Courier New" pitchFamily="49" charset="0"/>
              </a:rPr>
              <a:t> { </a:t>
            </a:r>
            <a:r>
              <a:rPr lang="en-US" sz="1500" smtClean="0">
                <a:solidFill>
                  <a:srgbClr val="39A826"/>
                </a:solidFill>
                <a:latin typeface="Courier New" pitchFamily="49" charset="0"/>
              </a:rPr>
              <a:t>// case (4)</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b="1" smtClean="0">
                <a:solidFill>
                  <a:srgbClr val="7F0055"/>
                </a:solidFill>
                <a:latin typeface="Courier New" pitchFamily="49" charset="0"/>
              </a:rPr>
              <a:t>if</a:t>
            </a:r>
            <a:r>
              <a:rPr lang="en-US" sz="1500" smtClean="0">
                <a:solidFill>
                  <a:srgbClr val="000000"/>
                </a:solidFill>
                <a:latin typeface="Courier New" pitchFamily="49" charset="0"/>
              </a:rPr>
              <a:t> (y.getRight().getColor() == black)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smtClean="0">
                <a:solidFill>
                  <a:srgbClr val="39A826"/>
                </a:solidFill>
                <a:latin typeface="Courier New" pitchFamily="49" charset="0"/>
              </a:rPr>
              <a:t>// subcase (i)</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y.getLeft().setColor(black);</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y.setColor(red);</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root = right_rotate(root,y);</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y = x.getParent().getRight();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r>
              <a:rPr lang="en-US" sz="1500" smtClean="0">
                <a:solidFill>
                  <a:srgbClr val="39A826"/>
                </a:solidFill>
                <a:latin typeface="Courier New" pitchFamily="49" charset="0"/>
              </a:rPr>
              <a:t>// subcase (ii)</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y.setColor(x.getParent().getColor());</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x.getParent().setColor(black);</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y.getRight().setColor(black);</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root = left_rotate(root, x.getParent());</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x = root; </a:t>
            </a:r>
            <a:r>
              <a:rPr lang="en-US" sz="1500" smtClean="0">
                <a:solidFill>
                  <a:srgbClr val="39A826"/>
                </a:solidFill>
                <a:latin typeface="Courier New" pitchFamily="49" charset="0"/>
              </a:rPr>
              <a:t>// we can finish</a:t>
            </a:r>
            <a:endParaRPr lang="en-US" sz="1500" smtClean="0">
              <a:latin typeface="Courier New" pitchFamily="49" charset="0"/>
            </a:endParaRPr>
          </a:p>
          <a:p>
            <a:pPr eaLnBrk="1" hangingPunct="1">
              <a:lnSpc>
                <a:spcPct val="80000"/>
              </a:lnSpc>
              <a:buFont typeface="Wingdings" pitchFamily="2" charset="2"/>
              <a:buNone/>
            </a:pPr>
            <a:r>
              <a:rPr lang="en-US" sz="1500" smtClean="0">
                <a:solidFill>
                  <a:srgbClr val="000000"/>
                </a:solidFill>
                <a:latin typeface="Courier New" pitchFamily="49" charset="0"/>
              </a:rPr>
              <a:t>      }</a:t>
            </a:r>
            <a:endParaRPr lang="en-US" sz="1500" smtClean="0">
              <a:latin typeface="Courier New" pitchFamily="49" charset="0"/>
            </a:endParaRPr>
          </a:p>
          <a:p>
            <a:pPr eaLnBrk="1" hangingPunct="1">
              <a:lnSpc>
                <a:spcPct val="80000"/>
              </a:lnSpc>
              <a:buFont typeface="Wingdings" pitchFamily="2" charset="2"/>
              <a:buNone/>
            </a:pPr>
            <a:endParaRPr lang="en-US" sz="1500" smtClean="0">
              <a:solidFill>
                <a:srgbClr val="000000"/>
              </a:solidFill>
              <a:latin typeface="Courier New" pitchFamily="49" charset="0"/>
            </a:endParaRPr>
          </a:p>
        </p:txBody>
      </p:sp>
      <p:pic>
        <p:nvPicPr>
          <p:cNvPr id="38916" name="Picture 4" descr="Picture4"/>
          <p:cNvPicPr>
            <a:picLocks noChangeAspect="1" noChangeArrowheads="1"/>
          </p:cNvPicPr>
          <p:nvPr/>
        </p:nvPicPr>
        <p:blipFill>
          <a:blip r:embed="rId3" cstate="print"/>
          <a:srcRect/>
          <a:stretch>
            <a:fillRect/>
          </a:stretch>
        </p:blipFill>
        <p:spPr bwMode="auto">
          <a:xfrm>
            <a:off x="2133600" y="4876800"/>
            <a:ext cx="5859463" cy="3221038"/>
          </a:xfrm>
          <a:prstGeom prst="rect">
            <a:avLst/>
          </a:prstGeom>
          <a:noFill/>
          <a:ln w="9525">
            <a:noFill/>
            <a:miter lim="800000"/>
            <a:headEnd/>
            <a:tailEnd/>
          </a:ln>
        </p:spPr>
      </p:pic>
      <p:pic>
        <p:nvPicPr>
          <p:cNvPr id="38917" name="Picture 4" descr="logo"/>
          <p:cNvPicPr>
            <a:picLocks noChangeAspect="1" noChangeArrowheads="1"/>
          </p:cNvPicPr>
          <p:nvPr/>
        </p:nvPicPr>
        <p:blipFill>
          <a:blip r:embed="rId4" cstate="print"/>
          <a:srcRect/>
          <a:stretch>
            <a:fillRect/>
          </a:stretch>
        </p:blipFill>
        <p:spPr bwMode="auto">
          <a:xfrm>
            <a:off x="3962400" y="82550"/>
            <a:ext cx="1249363" cy="527050"/>
          </a:xfrm>
          <a:prstGeom prst="rect">
            <a:avLst/>
          </a:prstGeom>
          <a:noFill/>
          <a:ln w="9525">
            <a:noFill/>
            <a:miter lim="800000"/>
            <a:headEnd/>
            <a:tailEnd/>
          </a:ln>
        </p:spPr>
      </p:pic>
      <p:sp>
        <p:nvSpPr>
          <p:cNvPr id="38918" name="TextBox 5"/>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RB Trees efficiency</a:t>
            </a:r>
          </a:p>
        </p:txBody>
      </p:sp>
      <p:sp>
        <p:nvSpPr>
          <p:cNvPr id="39939" name="Rectangle 3"/>
          <p:cNvSpPr>
            <a:spLocks noGrp="1" noChangeArrowheads="1"/>
          </p:cNvSpPr>
          <p:nvPr>
            <p:ph type="body" sz="half" idx="1"/>
          </p:nvPr>
        </p:nvSpPr>
        <p:spPr/>
        <p:txBody>
          <a:bodyPr/>
          <a:lstStyle/>
          <a:p>
            <a:pPr eaLnBrk="1" hangingPunct="1"/>
            <a:r>
              <a:rPr lang="en-US" sz="2200" smtClean="0"/>
              <a:t>All operations work in time O(height)</a:t>
            </a:r>
          </a:p>
          <a:p>
            <a:pPr eaLnBrk="1" hangingPunct="1"/>
            <a:r>
              <a:rPr lang="en-US" sz="2200" smtClean="0"/>
              <a:t>and we have proved that heigh is O(log n)</a:t>
            </a:r>
          </a:p>
          <a:p>
            <a:pPr eaLnBrk="1" hangingPunct="1"/>
            <a:endParaRPr lang="en-US" sz="2200" smtClean="0"/>
          </a:p>
          <a:p>
            <a:pPr eaLnBrk="1" hangingPunct="1"/>
            <a:r>
              <a:rPr lang="en-US" sz="2200" smtClean="0"/>
              <a:t>hence, all operations work in time O(log n)! – much more efficient than linked list or arrays implementation of sorted list!</a:t>
            </a:r>
          </a:p>
          <a:p>
            <a:pPr eaLnBrk="1" hangingPunct="1"/>
            <a:endParaRPr lang="en-US" sz="2200" smtClean="0"/>
          </a:p>
        </p:txBody>
      </p:sp>
      <p:graphicFrame>
        <p:nvGraphicFramePr>
          <p:cNvPr id="229380" name="Group 4"/>
          <p:cNvGraphicFramePr>
            <a:graphicFrameLocks noGrp="1"/>
          </p:cNvGraphicFramePr>
          <p:nvPr>
            <p:ph sz="half" idx="2"/>
          </p:nvPr>
        </p:nvGraphicFramePr>
        <p:xfrm>
          <a:off x="457200" y="4000500"/>
          <a:ext cx="8229600" cy="2130425"/>
        </p:xfrm>
        <a:graphic>
          <a:graphicData uri="http://schemas.openxmlformats.org/drawingml/2006/table">
            <a:tbl>
              <a:tblPr/>
              <a:tblGrid>
                <a:gridCol w="2286000"/>
                <a:gridCol w="1828800"/>
                <a:gridCol w="2057400"/>
                <a:gridCol w="2057400"/>
              </a:tblGrid>
              <a:tr h="533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1" i="0" u="none" strike="noStrike" cap="none" normalizeH="0" baseline="0" smtClean="0">
                          <a:ln>
                            <a:noFill/>
                          </a:ln>
                          <a:solidFill>
                            <a:schemeClr val="tx1"/>
                          </a:solidFill>
                          <a:effectLst/>
                          <a:latin typeface="Arial" charset="0"/>
                        </a:rPr>
                        <a:t>Sorted List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Search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Insertion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Deletion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81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with arrays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O(log 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with linked list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81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with RB trees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O(log 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O(log 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O(log 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39967" name="Picture 4"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39968" name="TextBox 5"/>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IN" smtClean="0"/>
              <a:t>THANK YOU</a:t>
            </a:r>
          </a:p>
        </p:txBody>
      </p:sp>
      <p:sp>
        <p:nvSpPr>
          <p:cNvPr id="3" name="Text Placeholder 2"/>
          <p:cNvSpPr>
            <a:spLocks noGrp="1"/>
          </p:cNvSpPr>
          <p:nvPr>
            <p:ph type="body" sz="half" idx="1"/>
          </p:nvPr>
        </p:nvSpPr>
        <p:spPr>
          <a:xfrm>
            <a:off x="457200" y="1719263"/>
            <a:ext cx="8229600" cy="4833937"/>
          </a:xfrm>
        </p:spPr>
        <p:txBody>
          <a:bodyPr/>
          <a:lstStyle/>
          <a:p>
            <a:pPr algn="ctr">
              <a:buClr>
                <a:schemeClr val="folHlink"/>
              </a:buClr>
              <a:buSzPct val="75000"/>
              <a:buFont typeface="Wingdings" pitchFamily="2" charset="2"/>
              <a:buNone/>
              <a:defRPr/>
            </a:pPr>
            <a:r>
              <a:rPr lang="en-IN" sz="2000" dirty="0" smtClean="0">
                <a:latin typeface="Arial Narrow" pitchFamily="34" charset="0"/>
              </a:rPr>
              <a:t>For further details, please contact</a:t>
            </a:r>
          </a:p>
          <a:p>
            <a:pPr algn="ctr">
              <a:buClr>
                <a:schemeClr val="folHlink"/>
              </a:buClr>
              <a:buSzPct val="75000"/>
              <a:buFont typeface="Wingdings" pitchFamily="2" charset="2"/>
              <a:buNone/>
              <a:defRPr/>
            </a:pPr>
            <a:r>
              <a:rPr lang="en-IN" sz="2000" dirty="0" err="1" smtClean="0">
                <a:latin typeface="Arial Narrow" pitchFamily="34" charset="0"/>
              </a:rPr>
              <a:t>Keshav</a:t>
            </a:r>
            <a:r>
              <a:rPr lang="en-IN" sz="2000" dirty="0" smtClean="0">
                <a:latin typeface="Arial Narrow" pitchFamily="34" charset="0"/>
              </a:rPr>
              <a:t> </a:t>
            </a:r>
            <a:r>
              <a:rPr lang="en-IN" sz="2000" dirty="0" err="1" smtClean="0">
                <a:latin typeface="Arial Narrow" pitchFamily="34" charset="0"/>
              </a:rPr>
              <a:t>Tambre</a:t>
            </a:r>
            <a:endParaRPr lang="en-IN" sz="2000" dirty="0" smtClean="0">
              <a:latin typeface="Arial Narrow" pitchFamily="34" charset="0"/>
            </a:endParaRPr>
          </a:p>
          <a:p>
            <a:pPr algn="ctr">
              <a:buClr>
                <a:schemeClr val="folHlink"/>
              </a:buClr>
              <a:buSzPct val="75000"/>
              <a:buFont typeface="Wingdings" pitchFamily="2" charset="2"/>
              <a:buNone/>
              <a:defRPr/>
            </a:pPr>
            <a:r>
              <a:rPr lang="en-IN" sz="2000" dirty="0" smtClean="0">
                <a:latin typeface="Arial Narrow" pitchFamily="34" charset="0"/>
                <a:hlinkClick r:id="rId2"/>
              </a:rPr>
              <a:t>keshavt@isquareit.edu.in</a:t>
            </a:r>
            <a:r>
              <a:rPr lang="en-IN" sz="2000" dirty="0" smtClean="0">
                <a:latin typeface="Arial Narrow" pitchFamily="34" charset="0"/>
              </a:rPr>
              <a:t> </a:t>
            </a:r>
          </a:p>
          <a:p>
            <a:pPr algn="ctr">
              <a:buClr>
                <a:schemeClr val="folHlink"/>
              </a:buClr>
              <a:buSzPct val="75000"/>
              <a:buFont typeface="Wingdings" pitchFamily="2" charset="2"/>
              <a:buNone/>
              <a:defRPr/>
            </a:pPr>
            <a:r>
              <a:rPr lang="en-IN" sz="2000" dirty="0" smtClean="0">
                <a:latin typeface="Arial Narrow" pitchFamily="34" charset="0"/>
              </a:rPr>
              <a:t>Department of Information Technology</a:t>
            </a:r>
          </a:p>
          <a:p>
            <a:pPr algn="ctr">
              <a:buClr>
                <a:schemeClr val="folHlink"/>
              </a:buClr>
              <a:buSzPct val="75000"/>
              <a:buFont typeface="Wingdings" pitchFamily="2" charset="2"/>
              <a:buNone/>
              <a:defRPr/>
            </a:pPr>
            <a:endParaRPr lang="en-IN" sz="2000" dirty="0" smtClean="0">
              <a:latin typeface="Arial Narrow" pitchFamily="34" charset="0"/>
            </a:endParaRPr>
          </a:p>
          <a:p>
            <a:pPr algn="ctr">
              <a:lnSpc>
                <a:spcPct val="110000"/>
              </a:lnSpc>
              <a:buClr>
                <a:schemeClr val="folHlink"/>
              </a:buClr>
              <a:buSzPct val="75000"/>
              <a:buFont typeface="Wingdings" pitchFamily="2" charset="2"/>
              <a:buNone/>
              <a:defRPr/>
            </a:pPr>
            <a:r>
              <a:rPr lang="en-IN" sz="2000" kern="500" dirty="0" smtClean="0">
                <a:latin typeface="Arial Narrow" pitchFamily="34" charset="0"/>
              </a:rPr>
              <a:t>Hope Foundation’s</a:t>
            </a:r>
          </a:p>
          <a:p>
            <a:pPr algn="ctr">
              <a:lnSpc>
                <a:spcPct val="110000"/>
              </a:lnSpc>
              <a:buClr>
                <a:schemeClr val="folHlink"/>
              </a:buClr>
              <a:buSzPct val="75000"/>
              <a:buFont typeface="Wingdings" pitchFamily="2" charset="2"/>
              <a:buNone/>
              <a:defRPr/>
            </a:pPr>
            <a:r>
              <a:rPr lang="en-IN" sz="2000" kern="500" dirty="0" smtClean="0">
                <a:latin typeface="Arial Narrow" pitchFamily="34" charset="0"/>
              </a:rPr>
              <a:t> International Institute of Information Technology, I²IT </a:t>
            </a:r>
          </a:p>
          <a:p>
            <a:pPr algn="ctr">
              <a:lnSpc>
                <a:spcPct val="110000"/>
              </a:lnSpc>
              <a:buClr>
                <a:schemeClr val="folHlink"/>
              </a:buClr>
              <a:buSzPct val="75000"/>
              <a:buFont typeface="Wingdings" pitchFamily="2" charset="2"/>
              <a:buNone/>
              <a:defRPr/>
            </a:pPr>
            <a:r>
              <a:rPr lang="en-IN" sz="2000" kern="500" dirty="0" smtClean="0">
                <a:latin typeface="Arial Narrow" pitchFamily="34" charset="0"/>
              </a:rPr>
              <a:t>P-14,Rajiv Gandhi Infotech Park</a:t>
            </a:r>
          </a:p>
          <a:p>
            <a:pPr algn="ctr">
              <a:lnSpc>
                <a:spcPct val="110000"/>
              </a:lnSpc>
              <a:buClr>
                <a:schemeClr val="folHlink"/>
              </a:buClr>
              <a:buSzPct val="75000"/>
              <a:buFont typeface="Wingdings" pitchFamily="2" charset="2"/>
              <a:buNone/>
              <a:defRPr/>
            </a:pPr>
            <a:r>
              <a:rPr lang="en-IN" sz="2000" kern="500" dirty="0" smtClean="0">
                <a:latin typeface="Arial Narrow" pitchFamily="34" charset="0"/>
              </a:rPr>
              <a:t>MIDC Phase 1, Hinjawadi, Pune – 411057</a:t>
            </a:r>
          </a:p>
          <a:p>
            <a:pPr algn="ctr">
              <a:lnSpc>
                <a:spcPct val="110000"/>
              </a:lnSpc>
              <a:buClr>
                <a:schemeClr val="folHlink"/>
              </a:buClr>
              <a:buSzPct val="75000"/>
              <a:buFont typeface="Wingdings" pitchFamily="2" charset="2"/>
              <a:buNone/>
              <a:defRPr/>
            </a:pPr>
            <a:r>
              <a:rPr lang="en-IN" sz="2000" kern="500" dirty="0" smtClean="0">
                <a:latin typeface="Arial Narrow" pitchFamily="34" charset="0"/>
              </a:rPr>
              <a:t>Tel - +91 20 22933441/2/3</a:t>
            </a:r>
          </a:p>
          <a:p>
            <a:pPr algn="ctr">
              <a:lnSpc>
                <a:spcPct val="110000"/>
              </a:lnSpc>
              <a:buClr>
                <a:schemeClr val="folHlink"/>
              </a:buClr>
              <a:buSzPct val="75000"/>
              <a:buFont typeface="Wingdings" pitchFamily="2" charset="2"/>
              <a:buNone/>
              <a:defRPr/>
            </a:pPr>
            <a:r>
              <a:rPr lang="en-IN" sz="2000" kern="500" dirty="0" smtClean="0">
                <a:latin typeface="Arial Narrow" pitchFamily="34" charset="0"/>
                <a:hlinkClick r:id="rId3"/>
              </a:rPr>
              <a:t>www.isquareit.edu.in</a:t>
            </a:r>
            <a:r>
              <a:rPr lang="en-IN" sz="2000" kern="500" dirty="0" smtClean="0">
                <a:latin typeface="Arial Narrow" pitchFamily="34" charset="0"/>
              </a:rPr>
              <a:t> | </a:t>
            </a:r>
            <a:r>
              <a:rPr lang="en-IN" sz="2000" kern="500" dirty="0" smtClean="0">
                <a:latin typeface="Arial Narrow" pitchFamily="34" charset="0"/>
                <a:hlinkClick r:id="rId4"/>
              </a:rPr>
              <a:t>info@isquareit.edu.in</a:t>
            </a:r>
            <a:r>
              <a:rPr lang="en-IN" sz="2000" dirty="0" smtClean="0">
                <a:latin typeface="Arial Narrow" pitchFamily="34" charset="0"/>
              </a:rPr>
              <a:t> </a:t>
            </a:r>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Insertion Example</a:t>
            </a:r>
          </a:p>
        </p:txBody>
      </p:sp>
      <p:sp>
        <p:nvSpPr>
          <p:cNvPr id="6147" name="Text Box 3"/>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6148" name="Group 4"/>
          <p:cNvGrpSpPr>
            <a:grpSpLocks/>
          </p:cNvGrpSpPr>
          <p:nvPr/>
        </p:nvGrpSpPr>
        <p:grpSpPr bwMode="auto">
          <a:xfrm>
            <a:off x="4643438" y="1916113"/>
            <a:ext cx="431800" cy="433387"/>
            <a:chOff x="2925" y="1525"/>
            <a:chExt cx="272" cy="273"/>
          </a:xfrm>
        </p:grpSpPr>
        <p:sp>
          <p:nvSpPr>
            <p:cNvPr id="6186" name="Oval 5"/>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6187" name="Text Box 6"/>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6149" name="Group 7"/>
          <p:cNvGrpSpPr>
            <a:grpSpLocks/>
          </p:cNvGrpSpPr>
          <p:nvPr/>
        </p:nvGrpSpPr>
        <p:grpSpPr bwMode="auto">
          <a:xfrm>
            <a:off x="6156325" y="2492375"/>
            <a:ext cx="431800" cy="433388"/>
            <a:chOff x="3878" y="1888"/>
            <a:chExt cx="272" cy="273"/>
          </a:xfrm>
        </p:grpSpPr>
        <p:sp>
          <p:nvSpPr>
            <p:cNvPr id="6184" name="Oval 8"/>
            <p:cNvSpPr>
              <a:spLocks noChangeArrowheads="1"/>
            </p:cNvSpPr>
            <p:nvPr/>
          </p:nvSpPr>
          <p:spPr bwMode="auto">
            <a:xfrm>
              <a:off x="3878"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6185" name="Text Box 9"/>
            <p:cNvSpPr txBox="1">
              <a:spLocks noChangeArrowheads="1"/>
            </p:cNvSpPr>
            <p:nvPr/>
          </p:nvSpPr>
          <p:spPr bwMode="auto">
            <a:xfrm>
              <a:off x="3878"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6150" name="Group 10"/>
          <p:cNvGrpSpPr>
            <a:grpSpLocks/>
          </p:cNvGrpSpPr>
          <p:nvPr/>
        </p:nvGrpSpPr>
        <p:grpSpPr bwMode="auto">
          <a:xfrm>
            <a:off x="3132138" y="2492375"/>
            <a:ext cx="431800" cy="433388"/>
            <a:chOff x="1973" y="1888"/>
            <a:chExt cx="272" cy="273"/>
          </a:xfrm>
        </p:grpSpPr>
        <p:sp>
          <p:nvSpPr>
            <p:cNvPr id="6182" name="Oval 11"/>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6183" name="Text Box 12"/>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6151" name="Line 13"/>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6152" name="Line 14"/>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grpSp>
        <p:nvGrpSpPr>
          <p:cNvPr id="6153" name="Group 15"/>
          <p:cNvGrpSpPr>
            <a:grpSpLocks/>
          </p:cNvGrpSpPr>
          <p:nvPr/>
        </p:nvGrpSpPr>
        <p:grpSpPr bwMode="auto">
          <a:xfrm>
            <a:off x="5435600" y="3429000"/>
            <a:ext cx="431800" cy="433388"/>
            <a:chOff x="3424" y="2478"/>
            <a:chExt cx="272" cy="273"/>
          </a:xfrm>
        </p:grpSpPr>
        <p:sp>
          <p:nvSpPr>
            <p:cNvPr id="6180" name="Oval 16"/>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6181" name="Text Box 17"/>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6154" name="Group 18"/>
          <p:cNvGrpSpPr>
            <a:grpSpLocks/>
          </p:cNvGrpSpPr>
          <p:nvPr/>
        </p:nvGrpSpPr>
        <p:grpSpPr bwMode="auto">
          <a:xfrm>
            <a:off x="6877050" y="3429000"/>
            <a:ext cx="433388" cy="433388"/>
            <a:chOff x="4332" y="2478"/>
            <a:chExt cx="273" cy="273"/>
          </a:xfrm>
        </p:grpSpPr>
        <p:sp>
          <p:nvSpPr>
            <p:cNvPr id="6178" name="Oval 19"/>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6179" name="Text Box 20"/>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sp>
        <p:nvSpPr>
          <p:cNvPr id="6155" name="Line 21"/>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6156" name="Line 22"/>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161815" name="Text Box 23"/>
          <p:cNvSpPr txBox="1">
            <a:spLocks noChangeArrowheads="1"/>
          </p:cNvSpPr>
          <p:nvPr/>
        </p:nvSpPr>
        <p:spPr bwMode="auto">
          <a:xfrm>
            <a:off x="755650" y="1916113"/>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82</a:t>
            </a:r>
          </a:p>
        </p:txBody>
      </p:sp>
      <p:grpSp>
        <p:nvGrpSpPr>
          <p:cNvPr id="6158" name="Group 24"/>
          <p:cNvGrpSpPr>
            <a:grpSpLocks/>
          </p:cNvGrpSpPr>
          <p:nvPr/>
        </p:nvGrpSpPr>
        <p:grpSpPr bwMode="auto">
          <a:xfrm>
            <a:off x="2916238" y="2924175"/>
            <a:ext cx="360362" cy="576263"/>
            <a:chOff x="1746" y="1888"/>
            <a:chExt cx="227" cy="363"/>
          </a:xfrm>
        </p:grpSpPr>
        <p:sp>
          <p:nvSpPr>
            <p:cNvPr id="6176" name="Line 2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6177" name="Oval 2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6159" name="Group 27"/>
          <p:cNvGrpSpPr>
            <a:grpSpLocks/>
          </p:cNvGrpSpPr>
          <p:nvPr/>
        </p:nvGrpSpPr>
        <p:grpSpPr bwMode="auto">
          <a:xfrm flipH="1">
            <a:off x="3419475" y="2924175"/>
            <a:ext cx="360363" cy="576263"/>
            <a:chOff x="1746" y="1888"/>
            <a:chExt cx="227" cy="363"/>
          </a:xfrm>
        </p:grpSpPr>
        <p:sp>
          <p:nvSpPr>
            <p:cNvPr id="6174" name="Line 2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6175" name="Oval 2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6160" name="Group 30"/>
          <p:cNvGrpSpPr>
            <a:grpSpLocks/>
          </p:cNvGrpSpPr>
          <p:nvPr/>
        </p:nvGrpSpPr>
        <p:grpSpPr bwMode="auto">
          <a:xfrm>
            <a:off x="5221288" y="3860800"/>
            <a:ext cx="360362" cy="576263"/>
            <a:chOff x="1746" y="1888"/>
            <a:chExt cx="227" cy="363"/>
          </a:xfrm>
        </p:grpSpPr>
        <p:sp>
          <p:nvSpPr>
            <p:cNvPr id="6172" name="Line 3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6173" name="Oval 3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6161" name="Group 33"/>
          <p:cNvGrpSpPr>
            <a:grpSpLocks/>
          </p:cNvGrpSpPr>
          <p:nvPr/>
        </p:nvGrpSpPr>
        <p:grpSpPr bwMode="auto">
          <a:xfrm flipH="1">
            <a:off x="5724525" y="3860800"/>
            <a:ext cx="360363" cy="576263"/>
            <a:chOff x="1746" y="1888"/>
            <a:chExt cx="227" cy="363"/>
          </a:xfrm>
        </p:grpSpPr>
        <p:sp>
          <p:nvSpPr>
            <p:cNvPr id="6170" name="Line 3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6171" name="Oval 3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6162" name="Group 36"/>
          <p:cNvGrpSpPr>
            <a:grpSpLocks/>
          </p:cNvGrpSpPr>
          <p:nvPr/>
        </p:nvGrpSpPr>
        <p:grpSpPr bwMode="auto">
          <a:xfrm>
            <a:off x="6661150" y="3860800"/>
            <a:ext cx="360363" cy="576263"/>
            <a:chOff x="1746" y="1888"/>
            <a:chExt cx="227" cy="363"/>
          </a:xfrm>
        </p:grpSpPr>
        <p:sp>
          <p:nvSpPr>
            <p:cNvPr id="6168" name="Line 3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6169" name="Oval 3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6163" name="Group 39"/>
          <p:cNvGrpSpPr>
            <a:grpSpLocks/>
          </p:cNvGrpSpPr>
          <p:nvPr/>
        </p:nvGrpSpPr>
        <p:grpSpPr bwMode="auto">
          <a:xfrm flipH="1">
            <a:off x="7164388" y="3860800"/>
            <a:ext cx="360362" cy="576263"/>
            <a:chOff x="1746" y="1888"/>
            <a:chExt cx="227" cy="363"/>
          </a:xfrm>
        </p:grpSpPr>
        <p:sp>
          <p:nvSpPr>
            <p:cNvPr id="6166"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6167"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6164" name="Picture 41"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6165" name="TextBox 42"/>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1815"/>
                                        </p:tgtEl>
                                        <p:attrNameLst>
                                          <p:attrName>style.visibility</p:attrName>
                                        </p:attrNameLst>
                                      </p:cBhvr>
                                      <p:to>
                                        <p:strVal val="visible"/>
                                      </p:to>
                                    </p:set>
                                    <p:anim calcmode="discrete" valueType="clr">
                                      <p:cBhvr override="childStyle">
                                        <p:cTn id="7" dur="80"/>
                                        <p:tgtEl>
                                          <p:spTgt spid="16181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1815"/>
                                        </p:tgtEl>
                                        <p:attrNameLst>
                                          <p:attrName>fillcolor</p:attrName>
                                        </p:attrNameLst>
                                      </p:cBhvr>
                                      <p:tavLst>
                                        <p:tav tm="0">
                                          <p:val>
                                            <p:clrVal>
                                              <a:schemeClr val="accent2"/>
                                            </p:clrVal>
                                          </p:val>
                                        </p:tav>
                                        <p:tav tm="50000">
                                          <p:val>
                                            <p:clrVal>
                                              <a:schemeClr val="hlink"/>
                                            </p:clrVal>
                                          </p:val>
                                        </p:tav>
                                      </p:tavLst>
                                    </p:anim>
                                    <p:set>
                                      <p:cBhvr>
                                        <p:cTn id="9" dur="80"/>
                                        <p:tgtEl>
                                          <p:spTgt spid="16181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8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6443663" y="4508500"/>
            <a:ext cx="433387" cy="433388"/>
            <a:chOff x="4332" y="2478"/>
            <a:chExt cx="273" cy="273"/>
          </a:xfrm>
        </p:grpSpPr>
        <p:sp>
          <p:nvSpPr>
            <p:cNvPr id="7220" name="Oval 3"/>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7221" name="Text Box 4"/>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sp>
        <p:nvSpPr>
          <p:cNvPr id="7171" name="Rectangle 5"/>
          <p:cNvSpPr>
            <a:spLocks noGrp="1" noChangeArrowheads="1"/>
          </p:cNvSpPr>
          <p:nvPr>
            <p:ph type="title"/>
          </p:nvPr>
        </p:nvSpPr>
        <p:spPr/>
        <p:txBody>
          <a:bodyPr/>
          <a:lstStyle/>
          <a:p>
            <a:pPr eaLnBrk="1" hangingPunct="1"/>
            <a:r>
              <a:rPr lang="en-US" smtClean="0"/>
              <a:t>Insertion Example</a:t>
            </a:r>
          </a:p>
        </p:txBody>
      </p:sp>
      <p:sp>
        <p:nvSpPr>
          <p:cNvPr id="7172" name="Text Box 6"/>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7173" name="Group 7"/>
          <p:cNvGrpSpPr>
            <a:grpSpLocks/>
          </p:cNvGrpSpPr>
          <p:nvPr/>
        </p:nvGrpSpPr>
        <p:grpSpPr bwMode="auto">
          <a:xfrm>
            <a:off x="4643438" y="1916113"/>
            <a:ext cx="431800" cy="433387"/>
            <a:chOff x="2925" y="1525"/>
            <a:chExt cx="272" cy="273"/>
          </a:xfrm>
        </p:grpSpPr>
        <p:sp>
          <p:nvSpPr>
            <p:cNvPr id="7218" name="Oval 8"/>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7219" name="Text Box 9"/>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7174" name="Group 10"/>
          <p:cNvGrpSpPr>
            <a:grpSpLocks/>
          </p:cNvGrpSpPr>
          <p:nvPr/>
        </p:nvGrpSpPr>
        <p:grpSpPr bwMode="auto">
          <a:xfrm>
            <a:off x="6156325" y="2492375"/>
            <a:ext cx="431800" cy="433388"/>
            <a:chOff x="3878" y="1888"/>
            <a:chExt cx="272" cy="273"/>
          </a:xfrm>
        </p:grpSpPr>
        <p:sp>
          <p:nvSpPr>
            <p:cNvPr id="7216" name="Oval 11"/>
            <p:cNvSpPr>
              <a:spLocks noChangeArrowheads="1"/>
            </p:cNvSpPr>
            <p:nvPr/>
          </p:nvSpPr>
          <p:spPr bwMode="auto">
            <a:xfrm>
              <a:off x="3878"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7217" name="Text Box 12"/>
            <p:cNvSpPr txBox="1">
              <a:spLocks noChangeArrowheads="1"/>
            </p:cNvSpPr>
            <p:nvPr/>
          </p:nvSpPr>
          <p:spPr bwMode="auto">
            <a:xfrm>
              <a:off x="3878"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7175" name="Group 13"/>
          <p:cNvGrpSpPr>
            <a:grpSpLocks/>
          </p:cNvGrpSpPr>
          <p:nvPr/>
        </p:nvGrpSpPr>
        <p:grpSpPr bwMode="auto">
          <a:xfrm>
            <a:off x="3132138" y="2492375"/>
            <a:ext cx="431800" cy="433388"/>
            <a:chOff x="1973" y="1888"/>
            <a:chExt cx="272" cy="273"/>
          </a:xfrm>
        </p:grpSpPr>
        <p:sp>
          <p:nvSpPr>
            <p:cNvPr id="7214" name="Oval 14"/>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7215" name="Text Box 15"/>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7176" name="Line 16"/>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7177" name="Line 17"/>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grpSp>
        <p:nvGrpSpPr>
          <p:cNvPr id="7178" name="Group 18"/>
          <p:cNvGrpSpPr>
            <a:grpSpLocks/>
          </p:cNvGrpSpPr>
          <p:nvPr/>
        </p:nvGrpSpPr>
        <p:grpSpPr bwMode="auto">
          <a:xfrm>
            <a:off x="5435600" y="3429000"/>
            <a:ext cx="431800" cy="433388"/>
            <a:chOff x="3424" y="2478"/>
            <a:chExt cx="272" cy="273"/>
          </a:xfrm>
        </p:grpSpPr>
        <p:sp>
          <p:nvSpPr>
            <p:cNvPr id="7212" name="Oval 19"/>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7213" name="Text Box 20"/>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7179" name="Group 21"/>
          <p:cNvGrpSpPr>
            <a:grpSpLocks/>
          </p:cNvGrpSpPr>
          <p:nvPr/>
        </p:nvGrpSpPr>
        <p:grpSpPr bwMode="auto">
          <a:xfrm>
            <a:off x="6877050" y="3429000"/>
            <a:ext cx="433388" cy="433388"/>
            <a:chOff x="4332" y="2478"/>
            <a:chExt cx="273" cy="273"/>
          </a:xfrm>
        </p:grpSpPr>
        <p:sp>
          <p:nvSpPr>
            <p:cNvPr id="7210" name="Oval 22"/>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7211" name="Text Box 23"/>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sp>
        <p:nvSpPr>
          <p:cNvPr id="7180" name="Line 24"/>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7181" name="Line 25"/>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7182" name="Text Box 26"/>
          <p:cNvSpPr txBox="1">
            <a:spLocks noChangeArrowheads="1"/>
          </p:cNvSpPr>
          <p:nvPr/>
        </p:nvSpPr>
        <p:spPr bwMode="auto">
          <a:xfrm>
            <a:off x="755650" y="1916113"/>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82</a:t>
            </a:r>
          </a:p>
        </p:txBody>
      </p:sp>
      <p:sp>
        <p:nvSpPr>
          <p:cNvPr id="163867" name="Line 27"/>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7184" name="Group 28"/>
          <p:cNvGrpSpPr>
            <a:grpSpLocks/>
          </p:cNvGrpSpPr>
          <p:nvPr/>
        </p:nvGrpSpPr>
        <p:grpSpPr bwMode="auto">
          <a:xfrm>
            <a:off x="2916238" y="2924175"/>
            <a:ext cx="360362" cy="576263"/>
            <a:chOff x="1746" y="1888"/>
            <a:chExt cx="227" cy="363"/>
          </a:xfrm>
        </p:grpSpPr>
        <p:sp>
          <p:nvSpPr>
            <p:cNvPr id="7208" name="Line 29"/>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7209" name="Oval 30"/>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7185" name="Group 31"/>
          <p:cNvGrpSpPr>
            <a:grpSpLocks/>
          </p:cNvGrpSpPr>
          <p:nvPr/>
        </p:nvGrpSpPr>
        <p:grpSpPr bwMode="auto">
          <a:xfrm flipH="1">
            <a:off x="3419475" y="2924175"/>
            <a:ext cx="360363" cy="576263"/>
            <a:chOff x="1746" y="1888"/>
            <a:chExt cx="227" cy="363"/>
          </a:xfrm>
        </p:grpSpPr>
        <p:sp>
          <p:nvSpPr>
            <p:cNvPr id="7206" name="Line 3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7207" name="Oval 3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7186" name="Group 34"/>
          <p:cNvGrpSpPr>
            <a:grpSpLocks/>
          </p:cNvGrpSpPr>
          <p:nvPr/>
        </p:nvGrpSpPr>
        <p:grpSpPr bwMode="auto">
          <a:xfrm>
            <a:off x="5221288" y="3860800"/>
            <a:ext cx="360362" cy="576263"/>
            <a:chOff x="1746" y="1888"/>
            <a:chExt cx="227" cy="363"/>
          </a:xfrm>
        </p:grpSpPr>
        <p:sp>
          <p:nvSpPr>
            <p:cNvPr id="7204" name="Line 3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7205" name="Oval 3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7187" name="Group 37"/>
          <p:cNvGrpSpPr>
            <a:grpSpLocks/>
          </p:cNvGrpSpPr>
          <p:nvPr/>
        </p:nvGrpSpPr>
        <p:grpSpPr bwMode="auto">
          <a:xfrm flipH="1">
            <a:off x="5724525" y="3860800"/>
            <a:ext cx="360363" cy="576263"/>
            <a:chOff x="1746" y="1888"/>
            <a:chExt cx="227" cy="363"/>
          </a:xfrm>
        </p:grpSpPr>
        <p:sp>
          <p:nvSpPr>
            <p:cNvPr id="7202" name="Line 3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7203" name="Oval 3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2" name="Group 40"/>
          <p:cNvGrpSpPr>
            <a:grpSpLocks/>
          </p:cNvGrpSpPr>
          <p:nvPr/>
        </p:nvGrpSpPr>
        <p:grpSpPr bwMode="auto">
          <a:xfrm>
            <a:off x="6229350" y="4941888"/>
            <a:ext cx="360363" cy="576262"/>
            <a:chOff x="1746" y="1888"/>
            <a:chExt cx="227" cy="363"/>
          </a:xfrm>
        </p:grpSpPr>
        <p:sp>
          <p:nvSpPr>
            <p:cNvPr id="7200" name="Line 4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7201" name="Oval 4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 name="Group 43"/>
          <p:cNvGrpSpPr>
            <a:grpSpLocks/>
          </p:cNvGrpSpPr>
          <p:nvPr/>
        </p:nvGrpSpPr>
        <p:grpSpPr bwMode="auto">
          <a:xfrm flipH="1">
            <a:off x="6732588" y="4941888"/>
            <a:ext cx="360362" cy="576262"/>
            <a:chOff x="1746" y="1888"/>
            <a:chExt cx="227" cy="363"/>
          </a:xfrm>
        </p:grpSpPr>
        <p:sp>
          <p:nvSpPr>
            <p:cNvPr id="7198" name="Line 4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7199" name="Oval 4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7190" name="Group 46"/>
          <p:cNvGrpSpPr>
            <a:grpSpLocks/>
          </p:cNvGrpSpPr>
          <p:nvPr/>
        </p:nvGrpSpPr>
        <p:grpSpPr bwMode="auto">
          <a:xfrm flipH="1">
            <a:off x="7164388" y="3860800"/>
            <a:ext cx="360362" cy="576263"/>
            <a:chOff x="1746" y="1888"/>
            <a:chExt cx="227" cy="363"/>
          </a:xfrm>
        </p:grpSpPr>
        <p:sp>
          <p:nvSpPr>
            <p:cNvPr id="7196" name="Line 4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7197" name="Oval 4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5" name="Group 49"/>
          <p:cNvGrpSpPr>
            <a:grpSpLocks/>
          </p:cNvGrpSpPr>
          <p:nvPr/>
        </p:nvGrpSpPr>
        <p:grpSpPr bwMode="auto">
          <a:xfrm>
            <a:off x="6659563" y="3860800"/>
            <a:ext cx="360362" cy="576263"/>
            <a:chOff x="1746" y="1888"/>
            <a:chExt cx="227" cy="363"/>
          </a:xfrm>
        </p:grpSpPr>
        <p:sp>
          <p:nvSpPr>
            <p:cNvPr id="7194" name="Line 5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7195" name="Oval 5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7192" name="Picture 51"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7193" name="TextBox 52"/>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15"/>
                                        </p:tgtEl>
                                      </p:cBhvr>
                                    </p:animEffect>
                                    <p:set>
                                      <p:cBhvr>
                                        <p:cTn id="7" dur="1" fill="hold">
                                          <p:stCondLst>
                                            <p:cond delay="999"/>
                                          </p:stCondLst>
                                        </p:cTn>
                                        <p:tgtEl>
                                          <p:spTgt spid="15"/>
                                        </p:tgtEl>
                                        <p:attrNameLst>
                                          <p:attrName>style.visibility</p:attrName>
                                        </p:attrNameLst>
                                      </p:cBhvr>
                                      <p:to>
                                        <p:strVal val="hidden"/>
                                      </p:to>
                                    </p:se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3867"/>
                                        </p:tgtEl>
                                        <p:attrNameLst>
                                          <p:attrName>style.visibility</p:attrName>
                                        </p:attrNameLst>
                                      </p:cBhvr>
                                      <p:to>
                                        <p:strVal val="visible"/>
                                      </p:to>
                                    </p:set>
                                    <p:animEffect transition="in" filter="wipe(up)">
                                      <p:cBhvr>
                                        <p:cTn id="11" dur="1000"/>
                                        <p:tgtEl>
                                          <p:spTgt spid="163867"/>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childTnLst>
                                </p:cTn>
                              </p:par>
                              <p:par>
                                <p:cTn id="16" presetID="10"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1000"/>
                                        <p:tgtEl>
                                          <p:spTgt spid="12"/>
                                        </p:tgtEl>
                                      </p:cBhvr>
                                    </p:animEffect>
                                  </p:childTnLst>
                                </p:cTn>
                              </p:par>
                              <p:par>
                                <p:cTn id="19" presetID="10"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2"/>
          <p:cNvGrpSpPr>
            <a:grpSpLocks/>
          </p:cNvGrpSpPr>
          <p:nvPr/>
        </p:nvGrpSpPr>
        <p:grpSpPr bwMode="auto">
          <a:xfrm>
            <a:off x="6443663" y="4508500"/>
            <a:ext cx="433387" cy="433388"/>
            <a:chOff x="4332" y="2478"/>
            <a:chExt cx="273" cy="273"/>
          </a:xfrm>
        </p:grpSpPr>
        <p:sp>
          <p:nvSpPr>
            <p:cNvPr id="8251" name="Oval 3"/>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8252" name="Text Box 4"/>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sp>
        <p:nvSpPr>
          <p:cNvPr id="8195" name="Rectangle 5"/>
          <p:cNvSpPr>
            <a:spLocks noGrp="1" noChangeArrowheads="1"/>
          </p:cNvSpPr>
          <p:nvPr>
            <p:ph type="title"/>
          </p:nvPr>
        </p:nvSpPr>
        <p:spPr/>
        <p:txBody>
          <a:bodyPr/>
          <a:lstStyle/>
          <a:p>
            <a:pPr eaLnBrk="1" hangingPunct="1"/>
            <a:r>
              <a:rPr lang="en-US" smtClean="0"/>
              <a:t>Insertion Example</a:t>
            </a:r>
          </a:p>
        </p:txBody>
      </p:sp>
      <p:sp>
        <p:nvSpPr>
          <p:cNvPr id="8196" name="Text Box 6"/>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8197" name="Group 7"/>
          <p:cNvGrpSpPr>
            <a:grpSpLocks/>
          </p:cNvGrpSpPr>
          <p:nvPr/>
        </p:nvGrpSpPr>
        <p:grpSpPr bwMode="auto">
          <a:xfrm>
            <a:off x="4643438" y="1916113"/>
            <a:ext cx="431800" cy="433387"/>
            <a:chOff x="2925" y="1525"/>
            <a:chExt cx="272" cy="273"/>
          </a:xfrm>
        </p:grpSpPr>
        <p:sp>
          <p:nvSpPr>
            <p:cNvPr id="8249" name="Oval 8"/>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8250" name="Text Box 9"/>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8198" name="Group 10"/>
          <p:cNvGrpSpPr>
            <a:grpSpLocks/>
          </p:cNvGrpSpPr>
          <p:nvPr/>
        </p:nvGrpSpPr>
        <p:grpSpPr bwMode="auto">
          <a:xfrm>
            <a:off x="6156325" y="2492375"/>
            <a:ext cx="431800" cy="433388"/>
            <a:chOff x="3878" y="1888"/>
            <a:chExt cx="272" cy="273"/>
          </a:xfrm>
        </p:grpSpPr>
        <p:sp>
          <p:nvSpPr>
            <p:cNvPr id="8247" name="Oval 11"/>
            <p:cNvSpPr>
              <a:spLocks noChangeArrowheads="1"/>
            </p:cNvSpPr>
            <p:nvPr/>
          </p:nvSpPr>
          <p:spPr bwMode="auto">
            <a:xfrm>
              <a:off x="3878"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8248" name="Text Box 12"/>
            <p:cNvSpPr txBox="1">
              <a:spLocks noChangeArrowheads="1"/>
            </p:cNvSpPr>
            <p:nvPr/>
          </p:nvSpPr>
          <p:spPr bwMode="auto">
            <a:xfrm>
              <a:off x="3878"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8199" name="Group 13"/>
          <p:cNvGrpSpPr>
            <a:grpSpLocks/>
          </p:cNvGrpSpPr>
          <p:nvPr/>
        </p:nvGrpSpPr>
        <p:grpSpPr bwMode="auto">
          <a:xfrm>
            <a:off x="3132138" y="2492375"/>
            <a:ext cx="431800" cy="433388"/>
            <a:chOff x="1973" y="1888"/>
            <a:chExt cx="272" cy="273"/>
          </a:xfrm>
        </p:grpSpPr>
        <p:sp>
          <p:nvSpPr>
            <p:cNvPr id="8245" name="Oval 14"/>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8246" name="Text Box 15"/>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8200" name="Line 16"/>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8201" name="Line 17"/>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grpSp>
        <p:nvGrpSpPr>
          <p:cNvPr id="8202" name="Group 18"/>
          <p:cNvGrpSpPr>
            <a:grpSpLocks/>
          </p:cNvGrpSpPr>
          <p:nvPr/>
        </p:nvGrpSpPr>
        <p:grpSpPr bwMode="auto">
          <a:xfrm>
            <a:off x="5435600" y="3429000"/>
            <a:ext cx="431800" cy="433388"/>
            <a:chOff x="3424" y="2478"/>
            <a:chExt cx="272" cy="273"/>
          </a:xfrm>
        </p:grpSpPr>
        <p:sp>
          <p:nvSpPr>
            <p:cNvPr id="8243" name="Oval 19"/>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8244" name="Text Box 20"/>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8203" name="Group 21"/>
          <p:cNvGrpSpPr>
            <a:grpSpLocks/>
          </p:cNvGrpSpPr>
          <p:nvPr/>
        </p:nvGrpSpPr>
        <p:grpSpPr bwMode="auto">
          <a:xfrm>
            <a:off x="6877050" y="3429000"/>
            <a:ext cx="433388" cy="433388"/>
            <a:chOff x="4332" y="2478"/>
            <a:chExt cx="273" cy="273"/>
          </a:xfrm>
        </p:grpSpPr>
        <p:sp>
          <p:nvSpPr>
            <p:cNvPr id="8241" name="Oval 22"/>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8242" name="Text Box 23"/>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sp>
        <p:nvSpPr>
          <p:cNvPr id="8204" name="Line 24"/>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8205" name="Line 25"/>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8206" name="Text Box 26"/>
          <p:cNvSpPr txBox="1">
            <a:spLocks noChangeArrowheads="1"/>
          </p:cNvSpPr>
          <p:nvPr/>
        </p:nvSpPr>
        <p:spPr bwMode="auto">
          <a:xfrm>
            <a:off x="755650" y="1916113"/>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82</a:t>
            </a:r>
          </a:p>
        </p:txBody>
      </p:sp>
      <p:sp>
        <p:nvSpPr>
          <p:cNvPr id="8207" name="Line 27"/>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grpSp>
        <p:nvGrpSpPr>
          <p:cNvPr id="8" name="Group 28"/>
          <p:cNvGrpSpPr>
            <a:grpSpLocks/>
          </p:cNvGrpSpPr>
          <p:nvPr/>
        </p:nvGrpSpPr>
        <p:grpSpPr bwMode="auto">
          <a:xfrm>
            <a:off x="5435600" y="3429000"/>
            <a:ext cx="431800" cy="433388"/>
            <a:chOff x="2925" y="1525"/>
            <a:chExt cx="272" cy="273"/>
          </a:xfrm>
        </p:grpSpPr>
        <p:sp>
          <p:nvSpPr>
            <p:cNvPr id="8239" name="Oval 29"/>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8240" name="Text Box 30"/>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9" name="Group 31"/>
          <p:cNvGrpSpPr>
            <a:grpSpLocks/>
          </p:cNvGrpSpPr>
          <p:nvPr/>
        </p:nvGrpSpPr>
        <p:grpSpPr bwMode="auto">
          <a:xfrm>
            <a:off x="6156325" y="2492375"/>
            <a:ext cx="431800" cy="433388"/>
            <a:chOff x="3424" y="2478"/>
            <a:chExt cx="272" cy="273"/>
          </a:xfrm>
        </p:grpSpPr>
        <p:sp>
          <p:nvSpPr>
            <p:cNvPr id="8237" name="Oval 32"/>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8238" name="Text Box 33"/>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10" name="Group 34"/>
          <p:cNvGrpSpPr>
            <a:grpSpLocks/>
          </p:cNvGrpSpPr>
          <p:nvPr/>
        </p:nvGrpSpPr>
        <p:grpSpPr bwMode="auto">
          <a:xfrm>
            <a:off x="6877050" y="3429000"/>
            <a:ext cx="431800" cy="433388"/>
            <a:chOff x="2925" y="1525"/>
            <a:chExt cx="272" cy="273"/>
          </a:xfrm>
        </p:grpSpPr>
        <p:sp>
          <p:nvSpPr>
            <p:cNvPr id="8235" name="Oval 35"/>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8236" name="Text Box 36"/>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8211" name="Group 37"/>
          <p:cNvGrpSpPr>
            <a:grpSpLocks/>
          </p:cNvGrpSpPr>
          <p:nvPr/>
        </p:nvGrpSpPr>
        <p:grpSpPr bwMode="auto">
          <a:xfrm>
            <a:off x="2916238" y="2924175"/>
            <a:ext cx="360362" cy="576263"/>
            <a:chOff x="1746" y="1888"/>
            <a:chExt cx="227" cy="363"/>
          </a:xfrm>
        </p:grpSpPr>
        <p:sp>
          <p:nvSpPr>
            <p:cNvPr id="8233" name="Line 3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8234" name="Oval 3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8212" name="Group 40"/>
          <p:cNvGrpSpPr>
            <a:grpSpLocks/>
          </p:cNvGrpSpPr>
          <p:nvPr/>
        </p:nvGrpSpPr>
        <p:grpSpPr bwMode="auto">
          <a:xfrm flipH="1">
            <a:off x="3419475" y="2924175"/>
            <a:ext cx="360363" cy="576263"/>
            <a:chOff x="1746" y="1888"/>
            <a:chExt cx="227" cy="363"/>
          </a:xfrm>
        </p:grpSpPr>
        <p:sp>
          <p:nvSpPr>
            <p:cNvPr id="8231" name="Line 41"/>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8232" name="Oval 42"/>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8213" name="Group 43"/>
          <p:cNvGrpSpPr>
            <a:grpSpLocks/>
          </p:cNvGrpSpPr>
          <p:nvPr/>
        </p:nvGrpSpPr>
        <p:grpSpPr bwMode="auto">
          <a:xfrm>
            <a:off x="5221288" y="3860800"/>
            <a:ext cx="360362" cy="576263"/>
            <a:chOff x="1746" y="1888"/>
            <a:chExt cx="227" cy="363"/>
          </a:xfrm>
        </p:grpSpPr>
        <p:sp>
          <p:nvSpPr>
            <p:cNvPr id="8229" name="Line 4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8230" name="Oval 4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8214" name="Group 46"/>
          <p:cNvGrpSpPr>
            <a:grpSpLocks/>
          </p:cNvGrpSpPr>
          <p:nvPr/>
        </p:nvGrpSpPr>
        <p:grpSpPr bwMode="auto">
          <a:xfrm flipH="1">
            <a:off x="5724525" y="3860800"/>
            <a:ext cx="360363" cy="576263"/>
            <a:chOff x="1746" y="1888"/>
            <a:chExt cx="227" cy="363"/>
          </a:xfrm>
        </p:grpSpPr>
        <p:sp>
          <p:nvSpPr>
            <p:cNvPr id="8227" name="Line 4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8228" name="Oval 4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8215" name="Group 49"/>
          <p:cNvGrpSpPr>
            <a:grpSpLocks/>
          </p:cNvGrpSpPr>
          <p:nvPr/>
        </p:nvGrpSpPr>
        <p:grpSpPr bwMode="auto">
          <a:xfrm>
            <a:off x="6229350" y="4941888"/>
            <a:ext cx="360363" cy="576262"/>
            <a:chOff x="1746" y="1888"/>
            <a:chExt cx="227" cy="363"/>
          </a:xfrm>
        </p:grpSpPr>
        <p:sp>
          <p:nvSpPr>
            <p:cNvPr id="8225" name="Line 5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8226" name="Oval 5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8216" name="Group 52"/>
          <p:cNvGrpSpPr>
            <a:grpSpLocks/>
          </p:cNvGrpSpPr>
          <p:nvPr/>
        </p:nvGrpSpPr>
        <p:grpSpPr bwMode="auto">
          <a:xfrm flipH="1">
            <a:off x="6732588" y="4941888"/>
            <a:ext cx="360362" cy="576262"/>
            <a:chOff x="1746" y="1888"/>
            <a:chExt cx="227" cy="363"/>
          </a:xfrm>
        </p:grpSpPr>
        <p:sp>
          <p:nvSpPr>
            <p:cNvPr id="8223" name="Line 5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8224" name="Oval 5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8217" name="Group 55"/>
          <p:cNvGrpSpPr>
            <a:grpSpLocks/>
          </p:cNvGrpSpPr>
          <p:nvPr/>
        </p:nvGrpSpPr>
        <p:grpSpPr bwMode="auto">
          <a:xfrm flipH="1">
            <a:off x="7164388" y="3860800"/>
            <a:ext cx="360362" cy="576263"/>
            <a:chOff x="1746" y="1888"/>
            <a:chExt cx="227" cy="363"/>
          </a:xfrm>
        </p:grpSpPr>
        <p:sp>
          <p:nvSpPr>
            <p:cNvPr id="8221" name="Line 5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8222" name="Oval 5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165946" name="Text Box 58"/>
          <p:cNvSpPr txBox="1">
            <a:spLocks noChangeArrowheads="1"/>
          </p:cNvSpPr>
          <p:nvPr/>
        </p:nvSpPr>
        <p:spPr bwMode="auto">
          <a:xfrm>
            <a:off x="1979613" y="4005263"/>
            <a:ext cx="3097212" cy="366712"/>
          </a:xfrm>
          <a:prstGeom prst="rect">
            <a:avLst/>
          </a:prstGeom>
          <a:solidFill>
            <a:schemeClr val="accent1"/>
          </a:solidFill>
          <a:ln w="9525">
            <a:noFill/>
            <a:miter lim="800000"/>
            <a:headEnd/>
            <a:tailEnd/>
          </a:ln>
        </p:spPr>
        <p:txBody>
          <a:bodyPr>
            <a:spAutoFit/>
          </a:bodyPr>
          <a:lstStyle/>
          <a:p>
            <a:pPr eaLnBrk="0" hangingPunct="0">
              <a:spcBef>
                <a:spcPct val="50000"/>
              </a:spcBef>
            </a:pPr>
            <a:r>
              <a:rPr lang="en-US" b="1">
                <a:latin typeface="Courier New" pitchFamily="49" charset="0"/>
              </a:rPr>
              <a:t>change nodes’ colors</a:t>
            </a:r>
          </a:p>
        </p:txBody>
      </p:sp>
      <p:pic>
        <p:nvPicPr>
          <p:cNvPr id="8219" name="Picture 58"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8220" name="TextBox 59"/>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5946"/>
                                        </p:tgtEl>
                                        <p:attrNameLst>
                                          <p:attrName>style.visibility</p:attrName>
                                        </p:attrNameLst>
                                      </p:cBhvr>
                                      <p:to>
                                        <p:strVal val="visible"/>
                                      </p:to>
                                    </p:set>
                                    <p:animEffect transition="in" filter="wipe(left)">
                                      <p:cBhvr>
                                        <p:cTn id="7" dur="1000"/>
                                        <p:tgtEl>
                                          <p:spTgt spid="1659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94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5435600" y="3429000"/>
            <a:ext cx="431800" cy="433388"/>
            <a:chOff x="2925" y="1525"/>
            <a:chExt cx="272" cy="273"/>
          </a:xfrm>
        </p:grpSpPr>
        <p:sp>
          <p:nvSpPr>
            <p:cNvPr id="9266"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9267"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9219" name="Group 5"/>
          <p:cNvGrpSpPr>
            <a:grpSpLocks/>
          </p:cNvGrpSpPr>
          <p:nvPr/>
        </p:nvGrpSpPr>
        <p:grpSpPr bwMode="auto">
          <a:xfrm>
            <a:off x="6877050" y="3429000"/>
            <a:ext cx="431800" cy="433388"/>
            <a:chOff x="2925" y="1525"/>
            <a:chExt cx="272" cy="273"/>
          </a:xfrm>
        </p:grpSpPr>
        <p:sp>
          <p:nvSpPr>
            <p:cNvPr id="9264" name="Oval 6"/>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9265" name="Text Box 7"/>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9220" name="Group 8"/>
          <p:cNvGrpSpPr>
            <a:grpSpLocks/>
          </p:cNvGrpSpPr>
          <p:nvPr/>
        </p:nvGrpSpPr>
        <p:grpSpPr bwMode="auto">
          <a:xfrm>
            <a:off x="6156325" y="2492375"/>
            <a:ext cx="431800" cy="433388"/>
            <a:chOff x="3424" y="2478"/>
            <a:chExt cx="272" cy="273"/>
          </a:xfrm>
        </p:grpSpPr>
        <p:sp>
          <p:nvSpPr>
            <p:cNvPr id="9262" name="Oval 9"/>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9263" name="Text Box 10"/>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9221" name="Group 11"/>
          <p:cNvGrpSpPr>
            <a:grpSpLocks/>
          </p:cNvGrpSpPr>
          <p:nvPr/>
        </p:nvGrpSpPr>
        <p:grpSpPr bwMode="auto">
          <a:xfrm>
            <a:off x="6443663" y="4508500"/>
            <a:ext cx="433387" cy="433388"/>
            <a:chOff x="4332" y="2478"/>
            <a:chExt cx="273" cy="273"/>
          </a:xfrm>
        </p:grpSpPr>
        <p:sp>
          <p:nvSpPr>
            <p:cNvPr id="9260" name="Oval 12"/>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9261" name="Text Box 13"/>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sp>
        <p:nvSpPr>
          <p:cNvPr id="9222" name="Rectangle 14"/>
          <p:cNvSpPr>
            <a:spLocks noGrp="1" noChangeArrowheads="1"/>
          </p:cNvSpPr>
          <p:nvPr>
            <p:ph type="title"/>
          </p:nvPr>
        </p:nvSpPr>
        <p:spPr/>
        <p:txBody>
          <a:bodyPr/>
          <a:lstStyle/>
          <a:p>
            <a:pPr eaLnBrk="1" hangingPunct="1"/>
            <a:r>
              <a:rPr lang="en-US" smtClean="0"/>
              <a:t>Insertion Example</a:t>
            </a:r>
          </a:p>
        </p:txBody>
      </p:sp>
      <p:sp>
        <p:nvSpPr>
          <p:cNvPr id="9223" name="Text Box 15"/>
          <p:cNvSpPr txBox="1">
            <a:spLocks noChangeArrowheads="1"/>
          </p:cNvSpPr>
          <p:nvPr/>
        </p:nvSpPr>
        <p:spPr bwMode="auto">
          <a:xfrm>
            <a:off x="755650" y="16287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9224" name="Group 16"/>
          <p:cNvGrpSpPr>
            <a:grpSpLocks/>
          </p:cNvGrpSpPr>
          <p:nvPr/>
        </p:nvGrpSpPr>
        <p:grpSpPr bwMode="auto">
          <a:xfrm>
            <a:off x="4643438" y="1916113"/>
            <a:ext cx="431800" cy="433387"/>
            <a:chOff x="2925" y="1525"/>
            <a:chExt cx="272" cy="273"/>
          </a:xfrm>
        </p:grpSpPr>
        <p:sp>
          <p:nvSpPr>
            <p:cNvPr id="9258" name="Oval 17"/>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9259" name="Text Box 18"/>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9225" name="Group 19"/>
          <p:cNvGrpSpPr>
            <a:grpSpLocks/>
          </p:cNvGrpSpPr>
          <p:nvPr/>
        </p:nvGrpSpPr>
        <p:grpSpPr bwMode="auto">
          <a:xfrm>
            <a:off x="3132138" y="2492375"/>
            <a:ext cx="431800" cy="433388"/>
            <a:chOff x="1973" y="1888"/>
            <a:chExt cx="272" cy="273"/>
          </a:xfrm>
        </p:grpSpPr>
        <p:sp>
          <p:nvSpPr>
            <p:cNvPr id="9256" name="Oval 20"/>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9257" name="Text Box 21"/>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9226" name="Line 22"/>
          <p:cNvSpPr>
            <a:spLocks noChangeShapeType="1"/>
          </p:cNvSpPr>
          <p:nvPr/>
        </p:nvSpPr>
        <p:spPr bwMode="auto">
          <a:xfrm flipH="1">
            <a:off x="3490913" y="2203450"/>
            <a:ext cx="1152525" cy="360363"/>
          </a:xfrm>
          <a:prstGeom prst="line">
            <a:avLst/>
          </a:prstGeom>
          <a:noFill/>
          <a:ln w="12700">
            <a:solidFill>
              <a:schemeClr val="tx1"/>
            </a:solidFill>
            <a:round/>
            <a:headEnd/>
            <a:tailEnd/>
          </a:ln>
        </p:spPr>
        <p:txBody>
          <a:bodyPr/>
          <a:lstStyle/>
          <a:p>
            <a:endParaRPr lang="en-IN"/>
          </a:p>
        </p:txBody>
      </p:sp>
      <p:sp>
        <p:nvSpPr>
          <p:cNvPr id="9227" name="Line 23"/>
          <p:cNvSpPr>
            <a:spLocks noChangeShapeType="1"/>
          </p:cNvSpPr>
          <p:nvPr/>
        </p:nvSpPr>
        <p:spPr bwMode="auto">
          <a:xfrm>
            <a:off x="5075238" y="2203450"/>
            <a:ext cx="1152525" cy="360363"/>
          </a:xfrm>
          <a:prstGeom prst="line">
            <a:avLst/>
          </a:prstGeom>
          <a:noFill/>
          <a:ln w="12700">
            <a:solidFill>
              <a:schemeClr val="tx1"/>
            </a:solidFill>
            <a:round/>
            <a:headEnd/>
            <a:tailEnd/>
          </a:ln>
        </p:spPr>
        <p:txBody>
          <a:bodyPr/>
          <a:lstStyle/>
          <a:p>
            <a:endParaRPr lang="en-IN"/>
          </a:p>
        </p:txBody>
      </p:sp>
      <p:sp>
        <p:nvSpPr>
          <p:cNvPr id="9228" name="Line 24"/>
          <p:cNvSpPr>
            <a:spLocks noChangeShapeType="1"/>
          </p:cNvSpPr>
          <p:nvPr/>
        </p:nvSpPr>
        <p:spPr bwMode="auto">
          <a:xfrm flipH="1">
            <a:off x="5724525" y="2924175"/>
            <a:ext cx="576263" cy="503238"/>
          </a:xfrm>
          <a:prstGeom prst="line">
            <a:avLst/>
          </a:prstGeom>
          <a:noFill/>
          <a:ln w="12700">
            <a:solidFill>
              <a:schemeClr val="tx1"/>
            </a:solidFill>
            <a:round/>
            <a:headEnd/>
            <a:tailEnd/>
          </a:ln>
        </p:spPr>
        <p:txBody>
          <a:bodyPr/>
          <a:lstStyle/>
          <a:p>
            <a:endParaRPr lang="en-IN"/>
          </a:p>
        </p:txBody>
      </p:sp>
      <p:sp>
        <p:nvSpPr>
          <p:cNvPr id="9229" name="Line 25"/>
          <p:cNvSpPr>
            <a:spLocks noChangeShapeType="1"/>
          </p:cNvSpPr>
          <p:nvPr/>
        </p:nvSpPr>
        <p:spPr bwMode="auto">
          <a:xfrm>
            <a:off x="6446838" y="2924175"/>
            <a:ext cx="574675" cy="503238"/>
          </a:xfrm>
          <a:prstGeom prst="line">
            <a:avLst/>
          </a:prstGeom>
          <a:noFill/>
          <a:ln w="12700">
            <a:solidFill>
              <a:schemeClr val="tx1"/>
            </a:solidFill>
            <a:round/>
            <a:headEnd/>
            <a:tailEnd/>
          </a:ln>
        </p:spPr>
        <p:txBody>
          <a:bodyPr/>
          <a:lstStyle/>
          <a:p>
            <a:endParaRPr lang="en-IN"/>
          </a:p>
        </p:txBody>
      </p:sp>
      <p:sp>
        <p:nvSpPr>
          <p:cNvPr id="9230" name="Text Box 26"/>
          <p:cNvSpPr txBox="1">
            <a:spLocks noChangeArrowheads="1"/>
          </p:cNvSpPr>
          <p:nvPr/>
        </p:nvSpPr>
        <p:spPr bwMode="auto">
          <a:xfrm>
            <a:off x="755650" y="1916113"/>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82</a:t>
            </a:r>
          </a:p>
        </p:txBody>
      </p:sp>
      <p:sp>
        <p:nvSpPr>
          <p:cNvPr id="9231" name="Line 27"/>
          <p:cNvSpPr>
            <a:spLocks noChangeShapeType="1"/>
          </p:cNvSpPr>
          <p:nvPr/>
        </p:nvSpPr>
        <p:spPr bwMode="auto">
          <a:xfrm flipV="1">
            <a:off x="6659563" y="3860800"/>
            <a:ext cx="361950" cy="649288"/>
          </a:xfrm>
          <a:prstGeom prst="line">
            <a:avLst/>
          </a:prstGeom>
          <a:noFill/>
          <a:ln w="12700">
            <a:solidFill>
              <a:schemeClr val="tx1"/>
            </a:solidFill>
            <a:round/>
            <a:headEnd/>
            <a:tailEnd/>
          </a:ln>
        </p:spPr>
        <p:txBody>
          <a:bodyPr/>
          <a:lstStyle/>
          <a:p>
            <a:endParaRPr lang="en-IN"/>
          </a:p>
        </p:txBody>
      </p:sp>
      <p:sp>
        <p:nvSpPr>
          <p:cNvPr id="167964" name="Text Box 28"/>
          <p:cNvSpPr txBox="1">
            <a:spLocks noChangeArrowheads="1"/>
          </p:cNvSpPr>
          <p:nvPr/>
        </p:nvSpPr>
        <p:spPr bwMode="auto">
          <a:xfrm>
            <a:off x="755650" y="2205038"/>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87</a:t>
            </a:r>
          </a:p>
        </p:txBody>
      </p:sp>
      <p:grpSp>
        <p:nvGrpSpPr>
          <p:cNvPr id="9233" name="Group 29"/>
          <p:cNvGrpSpPr>
            <a:grpSpLocks/>
          </p:cNvGrpSpPr>
          <p:nvPr/>
        </p:nvGrpSpPr>
        <p:grpSpPr bwMode="auto">
          <a:xfrm>
            <a:off x="2916238" y="2924175"/>
            <a:ext cx="360362" cy="576263"/>
            <a:chOff x="1746" y="1888"/>
            <a:chExt cx="227" cy="363"/>
          </a:xfrm>
        </p:grpSpPr>
        <p:sp>
          <p:nvSpPr>
            <p:cNvPr id="9254" name="Line 3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9255" name="Oval 3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9234" name="Group 32"/>
          <p:cNvGrpSpPr>
            <a:grpSpLocks/>
          </p:cNvGrpSpPr>
          <p:nvPr/>
        </p:nvGrpSpPr>
        <p:grpSpPr bwMode="auto">
          <a:xfrm flipH="1">
            <a:off x="3419475" y="2924175"/>
            <a:ext cx="360363" cy="576263"/>
            <a:chOff x="1746" y="1888"/>
            <a:chExt cx="227" cy="363"/>
          </a:xfrm>
        </p:grpSpPr>
        <p:sp>
          <p:nvSpPr>
            <p:cNvPr id="9252" name="Line 3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9253" name="Oval 3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9235" name="Group 35"/>
          <p:cNvGrpSpPr>
            <a:grpSpLocks/>
          </p:cNvGrpSpPr>
          <p:nvPr/>
        </p:nvGrpSpPr>
        <p:grpSpPr bwMode="auto">
          <a:xfrm>
            <a:off x="5221288" y="3860800"/>
            <a:ext cx="360362" cy="576263"/>
            <a:chOff x="1746" y="1888"/>
            <a:chExt cx="227" cy="363"/>
          </a:xfrm>
        </p:grpSpPr>
        <p:sp>
          <p:nvSpPr>
            <p:cNvPr id="9250" name="Line 3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9251" name="Oval 3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9236" name="Group 38"/>
          <p:cNvGrpSpPr>
            <a:grpSpLocks/>
          </p:cNvGrpSpPr>
          <p:nvPr/>
        </p:nvGrpSpPr>
        <p:grpSpPr bwMode="auto">
          <a:xfrm flipH="1">
            <a:off x="5724525" y="3860800"/>
            <a:ext cx="360363" cy="576263"/>
            <a:chOff x="1746" y="1888"/>
            <a:chExt cx="227" cy="363"/>
          </a:xfrm>
        </p:grpSpPr>
        <p:sp>
          <p:nvSpPr>
            <p:cNvPr id="9248" name="Line 39"/>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9249" name="Oval 40"/>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9237" name="Group 41"/>
          <p:cNvGrpSpPr>
            <a:grpSpLocks/>
          </p:cNvGrpSpPr>
          <p:nvPr/>
        </p:nvGrpSpPr>
        <p:grpSpPr bwMode="auto">
          <a:xfrm>
            <a:off x="6229350" y="4941888"/>
            <a:ext cx="360363" cy="576262"/>
            <a:chOff x="1746" y="1888"/>
            <a:chExt cx="227" cy="363"/>
          </a:xfrm>
        </p:grpSpPr>
        <p:sp>
          <p:nvSpPr>
            <p:cNvPr id="9246" name="Line 4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9247" name="Oval 4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9238" name="Group 44"/>
          <p:cNvGrpSpPr>
            <a:grpSpLocks/>
          </p:cNvGrpSpPr>
          <p:nvPr/>
        </p:nvGrpSpPr>
        <p:grpSpPr bwMode="auto">
          <a:xfrm flipH="1">
            <a:off x="6732588" y="4941888"/>
            <a:ext cx="360362" cy="576262"/>
            <a:chOff x="1746" y="1888"/>
            <a:chExt cx="227" cy="363"/>
          </a:xfrm>
        </p:grpSpPr>
        <p:sp>
          <p:nvSpPr>
            <p:cNvPr id="9244" name="Line 4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9245" name="Oval 4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9239" name="Group 47"/>
          <p:cNvGrpSpPr>
            <a:grpSpLocks/>
          </p:cNvGrpSpPr>
          <p:nvPr/>
        </p:nvGrpSpPr>
        <p:grpSpPr bwMode="auto">
          <a:xfrm flipH="1">
            <a:off x="7164388" y="3860800"/>
            <a:ext cx="360362" cy="576263"/>
            <a:chOff x="1746" y="1888"/>
            <a:chExt cx="227" cy="363"/>
          </a:xfrm>
        </p:grpSpPr>
        <p:sp>
          <p:nvSpPr>
            <p:cNvPr id="9242" name="Line 4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9243" name="Oval 4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9240" name="Picture 49"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9241" name="TextBox 50"/>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7964"/>
                                        </p:tgtEl>
                                        <p:attrNameLst>
                                          <p:attrName>style.visibility</p:attrName>
                                        </p:attrNameLst>
                                      </p:cBhvr>
                                      <p:to>
                                        <p:strVal val="visible"/>
                                      </p:to>
                                    </p:set>
                                    <p:anim calcmode="discrete" valueType="clr">
                                      <p:cBhvr override="childStyle">
                                        <p:cTn id="7" dur="80"/>
                                        <p:tgtEl>
                                          <p:spTgt spid="16796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7964"/>
                                        </p:tgtEl>
                                        <p:attrNameLst>
                                          <p:attrName>fillcolor</p:attrName>
                                        </p:attrNameLst>
                                      </p:cBhvr>
                                      <p:tavLst>
                                        <p:tav tm="0">
                                          <p:val>
                                            <p:clrVal>
                                              <a:schemeClr val="accent2"/>
                                            </p:clrVal>
                                          </p:val>
                                        </p:tav>
                                        <p:tav tm="50000">
                                          <p:val>
                                            <p:clrVal>
                                              <a:schemeClr val="hlink"/>
                                            </p:clrVal>
                                          </p:val>
                                        </p:tav>
                                      </p:tavLst>
                                    </p:anim>
                                    <p:set>
                                      <p:cBhvr>
                                        <p:cTn id="9" dur="80"/>
                                        <p:tgtEl>
                                          <p:spTgt spid="16796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6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2"/>
          <p:cNvGrpSpPr>
            <a:grpSpLocks/>
          </p:cNvGrpSpPr>
          <p:nvPr/>
        </p:nvGrpSpPr>
        <p:grpSpPr bwMode="auto">
          <a:xfrm>
            <a:off x="6877050" y="2867025"/>
            <a:ext cx="431800" cy="433388"/>
            <a:chOff x="2925" y="1525"/>
            <a:chExt cx="272" cy="273"/>
          </a:xfrm>
        </p:grpSpPr>
        <p:sp>
          <p:nvSpPr>
            <p:cNvPr id="10300"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0301"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10243" name="Group 5"/>
          <p:cNvGrpSpPr>
            <a:grpSpLocks/>
          </p:cNvGrpSpPr>
          <p:nvPr/>
        </p:nvGrpSpPr>
        <p:grpSpPr bwMode="auto">
          <a:xfrm>
            <a:off x="5435600" y="2867025"/>
            <a:ext cx="431800" cy="433388"/>
            <a:chOff x="2925" y="1525"/>
            <a:chExt cx="272" cy="273"/>
          </a:xfrm>
        </p:grpSpPr>
        <p:sp>
          <p:nvSpPr>
            <p:cNvPr id="10298" name="Oval 6"/>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0299" name="Text Box 7"/>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10244" name="Group 8"/>
          <p:cNvGrpSpPr>
            <a:grpSpLocks/>
          </p:cNvGrpSpPr>
          <p:nvPr/>
        </p:nvGrpSpPr>
        <p:grpSpPr bwMode="auto">
          <a:xfrm>
            <a:off x="6156325" y="1930400"/>
            <a:ext cx="431800" cy="433388"/>
            <a:chOff x="3424" y="2478"/>
            <a:chExt cx="272" cy="273"/>
          </a:xfrm>
        </p:grpSpPr>
        <p:sp>
          <p:nvSpPr>
            <p:cNvPr id="10296" name="Oval 9"/>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0297" name="Text Box 10"/>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10245" name="Group 11"/>
          <p:cNvGrpSpPr>
            <a:grpSpLocks/>
          </p:cNvGrpSpPr>
          <p:nvPr/>
        </p:nvGrpSpPr>
        <p:grpSpPr bwMode="auto">
          <a:xfrm>
            <a:off x="6443663" y="3946525"/>
            <a:ext cx="433387" cy="433388"/>
            <a:chOff x="4332" y="2478"/>
            <a:chExt cx="273" cy="273"/>
          </a:xfrm>
        </p:grpSpPr>
        <p:sp>
          <p:nvSpPr>
            <p:cNvPr id="10294" name="Oval 12"/>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0295" name="Text Box 13"/>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sp>
        <p:nvSpPr>
          <p:cNvPr id="10246" name="Rectangle 14"/>
          <p:cNvSpPr>
            <a:spLocks noGrp="1" noChangeArrowheads="1"/>
          </p:cNvSpPr>
          <p:nvPr>
            <p:ph type="title"/>
          </p:nvPr>
        </p:nvSpPr>
        <p:spPr>
          <a:xfrm>
            <a:off x="457200" y="457200"/>
            <a:ext cx="7543800" cy="731838"/>
          </a:xfrm>
        </p:spPr>
        <p:txBody>
          <a:bodyPr/>
          <a:lstStyle/>
          <a:p>
            <a:pPr eaLnBrk="1" hangingPunct="1"/>
            <a:r>
              <a:rPr lang="en-US" smtClean="0"/>
              <a:t>Insertion Example</a:t>
            </a:r>
          </a:p>
        </p:txBody>
      </p:sp>
      <p:sp>
        <p:nvSpPr>
          <p:cNvPr id="10247" name="Text Box 15"/>
          <p:cNvSpPr txBox="1">
            <a:spLocks noChangeArrowheads="1"/>
          </p:cNvSpPr>
          <p:nvPr/>
        </p:nvSpPr>
        <p:spPr bwMode="auto">
          <a:xfrm>
            <a:off x="755650" y="1066800"/>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10248" name="Group 16"/>
          <p:cNvGrpSpPr>
            <a:grpSpLocks/>
          </p:cNvGrpSpPr>
          <p:nvPr/>
        </p:nvGrpSpPr>
        <p:grpSpPr bwMode="auto">
          <a:xfrm>
            <a:off x="4643438" y="1354138"/>
            <a:ext cx="431800" cy="433387"/>
            <a:chOff x="2925" y="1525"/>
            <a:chExt cx="272" cy="273"/>
          </a:xfrm>
        </p:grpSpPr>
        <p:sp>
          <p:nvSpPr>
            <p:cNvPr id="10292" name="Oval 17"/>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0293" name="Text Box 18"/>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10249" name="Group 19"/>
          <p:cNvGrpSpPr>
            <a:grpSpLocks/>
          </p:cNvGrpSpPr>
          <p:nvPr/>
        </p:nvGrpSpPr>
        <p:grpSpPr bwMode="auto">
          <a:xfrm>
            <a:off x="3132138" y="1930400"/>
            <a:ext cx="431800" cy="433388"/>
            <a:chOff x="1973" y="1888"/>
            <a:chExt cx="272" cy="273"/>
          </a:xfrm>
        </p:grpSpPr>
        <p:sp>
          <p:nvSpPr>
            <p:cNvPr id="10290" name="Oval 20"/>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0291" name="Text Box 21"/>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10250" name="Line 22"/>
          <p:cNvSpPr>
            <a:spLocks noChangeShapeType="1"/>
          </p:cNvSpPr>
          <p:nvPr/>
        </p:nvSpPr>
        <p:spPr bwMode="auto">
          <a:xfrm flipH="1">
            <a:off x="3490913" y="1641475"/>
            <a:ext cx="1152525" cy="360363"/>
          </a:xfrm>
          <a:prstGeom prst="line">
            <a:avLst/>
          </a:prstGeom>
          <a:noFill/>
          <a:ln w="12700">
            <a:solidFill>
              <a:schemeClr val="tx1"/>
            </a:solidFill>
            <a:round/>
            <a:headEnd/>
            <a:tailEnd/>
          </a:ln>
        </p:spPr>
        <p:txBody>
          <a:bodyPr/>
          <a:lstStyle/>
          <a:p>
            <a:endParaRPr lang="en-IN"/>
          </a:p>
        </p:txBody>
      </p:sp>
      <p:sp>
        <p:nvSpPr>
          <p:cNvPr id="10251" name="Line 23"/>
          <p:cNvSpPr>
            <a:spLocks noChangeShapeType="1"/>
          </p:cNvSpPr>
          <p:nvPr/>
        </p:nvSpPr>
        <p:spPr bwMode="auto">
          <a:xfrm>
            <a:off x="5075238" y="1641475"/>
            <a:ext cx="1152525" cy="360363"/>
          </a:xfrm>
          <a:prstGeom prst="line">
            <a:avLst/>
          </a:prstGeom>
          <a:noFill/>
          <a:ln w="12700">
            <a:solidFill>
              <a:schemeClr val="tx1"/>
            </a:solidFill>
            <a:round/>
            <a:headEnd/>
            <a:tailEnd/>
          </a:ln>
        </p:spPr>
        <p:txBody>
          <a:bodyPr/>
          <a:lstStyle/>
          <a:p>
            <a:endParaRPr lang="en-IN"/>
          </a:p>
        </p:txBody>
      </p:sp>
      <p:sp>
        <p:nvSpPr>
          <p:cNvPr id="10252" name="Line 24"/>
          <p:cNvSpPr>
            <a:spLocks noChangeShapeType="1"/>
          </p:cNvSpPr>
          <p:nvPr/>
        </p:nvSpPr>
        <p:spPr bwMode="auto">
          <a:xfrm flipH="1">
            <a:off x="5724525" y="2362200"/>
            <a:ext cx="576263" cy="503238"/>
          </a:xfrm>
          <a:prstGeom prst="line">
            <a:avLst/>
          </a:prstGeom>
          <a:noFill/>
          <a:ln w="12700">
            <a:solidFill>
              <a:schemeClr val="tx1"/>
            </a:solidFill>
            <a:round/>
            <a:headEnd/>
            <a:tailEnd/>
          </a:ln>
        </p:spPr>
        <p:txBody>
          <a:bodyPr/>
          <a:lstStyle/>
          <a:p>
            <a:endParaRPr lang="en-IN"/>
          </a:p>
        </p:txBody>
      </p:sp>
      <p:sp>
        <p:nvSpPr>
          <p:cNvPr id="10253" name="Line 25"/>
          <p:cNvSpPr>
            <a:spLocks noChangeShapeType="1"/>
          </p:cNvSpPr>
          <p:nvPr/>
        </p:nvSpPr>
        <p:spPr bwMode="auto">
          <a:xfrm>
            <a:off x="6446838" y="2362200"/>
            <a:ext cx="574675" cy="503238"/>
          </a:xfrm>
          <a:prstGeom prst="line">
            <a:avLst/>
          </a:prstGeom>
          <a:noFill/>
          <a:ln w="12700">
            <a:solidFill>
              <a:schemeClr val="tx1"/>
            </a:solidFill>
            <a:round/>
            <a:headEnd/>
            <a:tailEnd/>
          </a:ln>
        </p:spPr>
        <p:txBody>
          <a:bodyPr/>
          <a:lstStyle/>
          <a:p>
            <a:endParaRPr lang="en-IN"/>
          </a:p>
        </p:txBody>
      </p:sp>
      <p:sp>
        <p:nvSpPr>
          <p:cNvPr id="10254" name="Text Box 26"/>
          <p:cNvSpPr txBox="1">
            <a:spLocks noChangeArrowheads="1"/>
          </p:cNvSpPr>
          <p:nvPr/>
        </p:nvSpPr>
        <p:spPr bwMode="auto">
          <a:xfrm>
            <a:off x="755650" y="1354138"/>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82</a:t>
            </a:r>
          </a:p>
        </p:txBody>
      </p:sp>
      <p:sp>
        <p:nvSpPr>
          <p:cNvPr id="170011" name="Line 27"/>
          <p:cNvSpPr>
            <a:spLocks noChangeShapeType="1"/>
          </p:cNvSpPr>
          <p:nvPr/>
        </p:nvSpPr>
        <p:spPr bwMode="auto">
          <a:xfrm flipH="1" flipV="1">
            <a:off x="6732588" y="4379913"/>
            <a:ext cx="360362" cy="649287"/>
          </a:xfrm>
          <a:prstGeom prst="line">
            <a:avLst/>
          </a:prstGeom>
          <a:noFill/>
          <a:ln w="12700">
            <a:solidFill>
              <a:schemeClr val="tx1"/>
            </a:solidFill>
            <a:round/>
            <a:headEnd/>
            <a:tailEnd/>
          </a:ln>
        </p:spPr>
        <p:txBody>
          <a:bodyPr/>
          <a:lstStyle/>
          <a:p>
            <a:endParaRPr lang="en-IN"/>
          </a:p>
        </p:txBody>
      </p:sp>
      <p:sp>
        <p:nvSpPr>
          <p:cNvPr id="10256" name="Line 28"/>
          <p:cNvSpPr>
            <a:spLocks noChangeShapeType="1"/>
          </p:cNvSpPr>
          <p:nvPr/>
        </p:nvSpPr>
        <p:spPr bwMode="auto">
          <a:xfrm flipV="1">
            <a:off x="6659563" y="3298825"/>
            <a:ext cx="361950" cy="649288"/>
          </a:xfrm>
          <a:prstGeom prst="line">
            <a:avLst/>
          </a:prstGeom>
          <a:noFill/>
          <a:ln w="12700">
            <a:solidFill>
              <a:schemeClr val="tx1"/>
            </a:solidFill>
            <a:round/>
            <a:headEnd/>
            <a:tailEnd/>
          </a:ln>
        </p:spPr>
        <p:txBody>
          <a:bodyPr/>
          <a:lstStyle/>
          <a:p>
            <a:endParaRPr lang="en-IN"/>
          </a:p>
        </p:txBody>
      </p:sp>
      <p:sp>
        <p:nvSpPr>
          <p:cNvPr id="10257" name="Text Box 29"/>
          <p:cNvSpPr txBox="1">
            <a:spLocks noChangeArrowheads="1"/>
          </p:cNvSpPr>
          <p:nvPr/>
        </p:nvSpPr>
        <p:spPr bwMode="auto">
          <a:xfrm>
            <a:off x="755650" y="1643063"/>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87</a:t>
            </a:r>
          </a:p>
        </p:txBody>
      </p:sp>
      <p:grpSp>
        <p:nvGrpSpPr>
          <p:cNvPr id="8" name="Group 30"/>
          <p:cNvGrpSpPr>
            <a:grpSpLocks/>
          </p:cNvGrpSpPr>
          <p:nvPr/>
        </p:nvGrpSpPr>
        <p:grpSpPr bwMode="auto">
          <a:xfrm>
            <a:off x="6948488" y="5027613"/>
            <a:ext cx="431800" cy="433387"/>
            <a:chOff x="3424" y="2478"/>
            <a:chExt cx="272" cy="273"/>
          </a:xfrm>
        </p:grpSpPr>
        <p:sp>
          <p:nvSpPr>
            <p:cNvPr id="10288" name="Oval 31"/>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0289" name="Text Box 32"/>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10259" name="Group 33"/>
          <p:cNvGrpSpPr>
            <a:grpSpLocks/>
          </p:cNvGrpSpPr>
          <p:nvPr/>
        </p:nvGrpSpPr>
        <p:grpSpPr bwMode="auto">
          <a:xfrm>
            <a:off x="2916238" y="2362200"/>
            <a:ext cx="360362" cy="576263"/>
            <a:chOff x="1746" y="1888"/>
            <a:chExt cx="227" cy="363"/>
          </a:xfrm>
        </p:grpSpPr>
        <p:sp>
          <p:nvSpPr>
            <p:cNvPr id="10286" name="Line 3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0287" name="Oval 3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0260" name="Group 36"/>
          <p:cNvGrpSpPr>
            <a:grpSpLocks/>
          </p:cNvGrpSpPr>
          <p:nvPr/>
        </p:nvGrpSpPr>
        <p:grpSpPr bwMode="auto">
          <a:xfrm flipH="1">
            <a:off x="3419475" y="2362200"/>
            <a:ext cx="360363" cy="576263"/>
            <a:chOff x="1746" y="1888"/>
            <a:chExt cx="227" cy="363"/>
          </a:xfrm>
        </p:grpSpPr>
        <p:sp>
          <p:nvSpPr>
            <p:cNvPr id="10284" name="Line 3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0285" name="Oval 3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0261" name="Group 39"/>
          <p:cNvGrpSpPr>
            <a:grpSpLocks/>
          </p:cNvGrpSpPr>
          <p:nvPr/>
        </p:nvGrpSpPr>
        <p:grpSpPr bwMode="auto">
          <a:xfrm>
            <a:off x="5221288" y="3298825"/>
            <a:ext cx="360362" cy="576263"/>
            <a:chOff x="1746" y="1888"/>
            <a:chExt cx="227" cy="363"/>
          </a:xfrm>
        </p:grpSpPr>
        <p:sp>
          <p:nvSpPr>
            <p:cNvPr id="10282"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0283"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0262" name="Group 42"/>
          <p:cNvGrpSpPr>
            <a:grpSpLocks/>
          </p:cNvGrpSpPr>
          <p:nvPr/>
        </p:nvGrpSpPr>
        <p:grpSpPr bwMode="auto">
          <a:xfrm flipH="1">
            <a:off x="5724525" y="3298825"/>
            <a:ext cx="360363" cy="576263"/>
            <a:chOff x="1746" y="1888"/>
            <a:chExt cx="227" cy="363"/>
          </a:xfrm>
        </p:grpSpPr>
        <p:sp>
          <p:nvSpPr>
            <p:cNvPr id="10280" name="Line 4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0281" name="Oval 4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3" name="Group 45"/>
          <p:cNvGrpSpPr>
            <a:grpSpLocks/>
          </p:cNvGrpSpPr>
          <p:nvPr/>
        </p:nvGrpSpPr>
        <p:grpSpPr bwMode="auto">
          <a:xfrm>
            <a:off x="6732588" y="5459413"/>
            <a:ext cx="360362" cy="576262"/>
            <a:chOff x="1746" y="1888"/>
            <a:chExt cx="227" cy="363"/>
          </a:xfrm>
        </p:grpSpPr>
        <p:sp>
          <p:nvSpPr>
            <p:cNvPr id="10278" name="Line 4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0279" name="Oval 4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4" name="Group 48"/>
          <p:cNvGrpSpPr>
            <a:grpSpLocks/>
          </p:cNvGrpSpPr>
          <p:nvPr/>
        </p:nvGrpSpPr>
        <p:grpSpPr bwMode="auto">
          <a:xfrm flipH="1">
            <a:off x="7235825" y="5459413"/>
            <a:ext cx="360363" cy="576262"/>
            <a:chOff x="1746" y="1888"/>
            <a:chExt cx="227" cy="363"/>
          </a:xfrm>
        </p:grpSpPr>
        <p:sp>
          <p:nvSpPr>
            <p:cNvPr id="10276" name="Line 49"/>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0277" name="Oval 50"/>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0265" name="Group 51"/>
          <p:cNvGrpSpPr>
            <a:grpSpLocks/>
          </p:cNvGrpSpPr>
          <p:nvPr/>
        </p:nvGrpSpPr>
        <p:grpSpPr bwMode="auto">
          <a:xfrm>
            <a:off x="6227763" y="4379913"/>
            <a:ext cx="360362" cy="576262"/>
            <a:chOff x="1746" y="1888"/>
            <a:chExt cx="227" cy="363"/>
          </a:xfrm>
        </p:grpSpPr>
        <p:sp>
          <p:nvSpPr>
            <p:cNvPr id="10274" name="Line 5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0275" name="Oval 5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0266" name="Group 54"/>
          <p:cNvGrpSpPr>
            <a:grpSpLocks/>
          </p:cNvGrpSpPr>
          <p:nvPr/>
        </p:nvGrpSpPr>
        <p:grpSpPr bwMode="auto">
          <a:xfrm flipH="1">
            <a:off x="7164388" y="3298825"/>
            <a:ext cx="360362" cy="576263"/>
            <a:chOff x="1746" y="1888"/>
            <a:chExt cx="227" cy="363"/>
          </a:xfrm>
        </p:grpSpPr>
        <p:sp>
          <p:nvSpPr>
            <p:cNvPr id="10272" name="Line 5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0273" name="Oval 5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7" name="Group 57"/>
          <p:cNvGrpSpPr>
            <a:grpSpLocks/>
          </p:cNvGrpSpPr>
          <p:nvPr/>
        </p:nvGrpSpPr>
        <p:grpSpPr bwMode="auto">
          <a:xfrm flipH="1">
            <a:off x="6732588" y="4379913"/>
            <a:ext cx="360362" cy="576262"/>
            <a:chOff x="1746" y="1888"/>
            <a:chExt cx="227" cy="363"/>
          </a:xfrm>
        </p:grpSpPr>
        <p:sp>
          <p:nvSpPr>
            <p:cNvPr id="10270" name="Line 58"/>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0271" name="Oval 59"/>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pic>
        <p:nvPicPr>
          <p:cNvPr id="10268" name="Picture 59"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10269" name="TextBox 60"/>
          <p:cNvSpPr txBox="1">
            <a:spLocks noChangeArrowheads="1"/>
          </p:cNvSpPr>
          <p:nvPr/>
        </p:nvSpPr>
        <p:spPr bwMode="auto">
          <a:xfrm>
            <a:off x="182563" y="6303963"/>
            <a:ext cx="8580437" cy="554037"/>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17"/>
                                        </p:tgtEl>
                                      </p:cBhvr>
                                    </p:animEffect>
                                    <p:set>
                                      <p:cBhvr>
                                        <p:cTn id="7" dur="1" fill="hold">
                                          <p:stCondLst>
                                            <p:cond delay="999"/>
                                          </p:stCondLst>
                                        </p:cTn>
                                        <p:tgtEl>
                                          <p:spTgt spid="17"/>
                                        </p:tgtEl>
                                        <p:attrNameLst>
                                          <p:attrName>style.visibility</p:attrName>
                                        </p:attrNameLst>
                                      </p:cBhvr>
                                      <p:to>
                                        <p:strVal val="hidden"/>
                                      </p:to>
                                    </p:se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70011"/>
                                        </p:tgtEl>
                                        <p:attrNameLst>
                                          <p:attrName>style.visibility</p:attrName>
                                        </p:attrNameLst>
                                      </p:cBhvr>
                                      <p:to>
                                        <p:strVal val="visible"/>
                                      </p:to>
                                    </p:set>
                                    <p:animEffect transition="in" filter="wipe(up)">
                                      <p:cBhvr>
                                        <p:cTn id="11" dur="1000"/>
                                        <p:tgtEl>
                                          <p:spTgt spid="170011"/>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childTnLst>
                                </p:cTn>
                              </p:par>
                              <p:par>
                                <p:cTn id="19" presetID="10"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0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6877050" y="3124200"/>
            <a:ext cx="431800" cy="433388"/>
            <a:chOff x="2925" y="1525"/>
            <a:chExt cx="272" cy="273"/>
          </a:xfrm>
        </p:grpSpPr>
        <p:sp>
          <p:nvSpPr>
            <p:cNvPr id="11322" name="Oval 3"/>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1323" name="Text Box 4"/>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93</a:t>
              </a:r>
            </a:p>
          </p:txBody>
        </p:sp>
      </p:grpSp>
      <p:grpSp>
        <p:nvGrpSpPr>
          <p:cNvPr id="11267" name="Group 5"/>
          <p:cNvGrpSpPr>
            <a:grpSpLocks/>
          </p:cNvGrpSpPr>
          <p:nvPr/>
        </p:nvGrpSpPr>
        <p:grpSpPr bwMode="auto">
          <a:xfrm>
            <a:off x="5435600" y="3124200"/>
            <a:ext cx="431800" cy="433388"/>
            <a:chOff x="2925" y="1525"/>
            <a:chExt cx="272" cy="273"/>
          </a:xfrm>
        </p:grpSpPr>
        <p:sp>
          <p:nvSpPr>
            <p:cNvPr id="11320" name="Oval 6"/>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1321" name="Text Box 7"/>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65</a:t>
              </a:r>
            </a:p>
          </p:txBody>
        </p:sp>
      </p:grpSp>
      <p:grpSp>
        <p:nvGrpSpPr>
          <p:cNvPr id="11268" name="Group 8"/>
          <p:cNvGrpSpPr>
            <a:grpSpLocks/>
          </p:cNvGrpSpPr>
          <p:nvPr/>
        </p:nvGrpSpPr>
        <p:grpSpPr bwMode="auto">
          <a:xfrm>
            <a:off x="6156325" y="2187575"/>
            <a:ext cx="431800" cy="433388"/>
            <a:chOff x="3424" y="2478"/>
            <a:chExt cx="272" cy="273"/>
          </a:xfrm>
        </p:grpSpPr>
        <p:sp>
          <p:nvSpPr>
            <p:cNvPr id="11318" name="Oval 9"/>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1319" name="Text Box 10"/>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71</a:t>
              </a:r>
            </a:p>
          </p:txBody>
        </p:sp>
      </p:grpSp>
      <p:grpSp>
        <p:nvGrpSpPr>
          <p:cNvPr id="11269" name="Group 11"/>
          <p:cNvGrpSpPr>
            <a:grpSpLocks/>
          </p:cNvGrpSpPr>
          <p:nvPr/>
        </p:nvGrpSpPr>
        <p:grpSpPr bwMode="auto">
          <a:xfrm>
            <a:off x="6443663" y="4203700"/>
            <a:ext cx="433387" cy="433388"/>
            <a:chOff x="4332" y="2478"/>
            <a:chExt cx="273" cy="273"/>
          </a:xfrm>
        </p:grpSpPr>
        <p:sp>
          <p:nvSpPr>
            <p:cNvPr id="11316" name="Oval 12"/>
            <p:cNvSpPr>
              <a:spLocks noChangeArrowheads="1"/>
            </p:cNvSpPr>
            <p:nvPr/>
          </p:nvSpPr>
          <p:spPr bwMode="auto">
            <a:xfrm>
              <a:off x="4332"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1317" name="Text Box 13"/>
            <p:cNvSpPr txBox="1">
              <a:spLocks noChangeArrowheads="1"/>
            </p:cNvSpPr>
            <p:nvPr/>
          </p:nvSpPr>
          <p:spPr bwMode="auto">
            <a:xfrm>
              <a:off x="4333" y="2523"/>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82</a:t>
              </a:r>
            </a:p>
          </p:txBody>
        </p:sp>
      </p:grpSp>
      <p:sp>
        <p:nvSpPr>
          <p:cNvPr id="11270" name="Rectangle 14"/>
          <p:cNvSpPr>
            <a:spLocks noGrp="1" noChangeArrowheads="1"/>
          </p:cNvSpPr>
          <p:nvPr>
            <p:ph type="title"/>
          </p:nvPr>
        </p:nvSpPr>
        <p:spPr>
          <a:xfrm>
            <a:off x="457200" y="-182563"/>
            <a:ext cx="7543800" cy="1295401"/>
          </a:xfrm>
        </p:spPr>
        <p:txBody>
          <a:bodyPr/>
          <a:lstStyle/>
          <a:p>
            <a:pPr eaLnBrk="1" hangingPunct="1"/>
            <a:r>
              <a:rPr lang="en-US" smtClean="0"/>
              <a:t>Insertion Example</a:t>
            </a:r>
          </a:p>
        </p:txBody>
      </p:sp>
      <p:sp>
        <p:nvSpPr>
          <p:cNvPr id="11271" name="Text Box 15"/>
          <p:cNvSpPr txBox="1">
            <a:spLocks noChangeArrowheads="1"/>
          </p:cNvSpPr>
          <p:nvPr/>
        </p:nvSpPr>
        <p:spPr bwMode="auto">
          <a:xfrm>
            <a:off x="755650" y="1323975"/>
            <a:ext cx="2376488" cy="366713"/>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65</a:t>
            </a:r>
          </a:p>
        </p:txBody>
      </p:sp>
      <p:grpSp>
        <p:nvGrpSpPr>
          <p:cNvPr id="11272" name="Group 16"/>
          <p:cNvGrpSpPr>
            <a:grpSpLocks/>
          </p:cNvGrpSpPr>
          <p:nvPr/>
        </p:nvGrpSpPr>
        <p:grpSpPr bwMode="auto">
          <a:xfrm>
            <a:off x="4643438" y="1611313"/>
            <a:ext cx="431800" cy="433387"/>
            <a:chOff x="2925" y="1525"/>
            <a:chExt cx="272" cy="273"/>
          </a:xfrm>
        </p:grpSpPr>
        <p:sp>
          <p:nvSpPr>
            <p:cNvPr id="11314" name="Oval 17"/>
            <p:cNvSpPr>
              <a:spLocks noChangeArrowheads="1"/>
            </p:cNvSpPr>
            <p:nvPr/>
          </p:nvSpPr>
          <p:spPr bwMode="auto">
            <a:xfrm>
              <a:off x="2925" y="1525"/>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1315" name="Text Box 18"/>
            <p:cNvSpPr txBox="1">
              <a:spLocks noChangeArrowheads="1"/>
            </p:cNvSpPr>
            <p:nvPr/>
          </p:nvSpPr>
          <p:spPr bwMode="auto">
            <a:xfrm>
              <a:off x="2925" y="1571"/>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47</a:t>
              </a:r>
            </a:p>
          </p:txBody>
        </p:sp>
      </p:grpSp>
      <p:grpSp>
        <p:nvGrpSpPr>
          <p:cNvPr id="11273" name="Group 19"/>
          <p:cNvGrpSpPr>
            <a:grpSpLocks/>
          </p:cNvGrpSpPr>
          <p:nvPr/>
        </p:nvGrpSpPr>
        <p:grpSpPr bwMode="auto">
          <a:xfrm>
            <a:off x="3132138" y="2187575"/>
            <a:ext cx="431800" cy="433388"/>
            <a:chOff x="1973" y="1888"/>
            <a:chExt cx="272" cy="273"/>
          </a:xfrm>
        </p:grpSpPr>
        <p:sp>
          <p:nvSpPr>
            <p:cNvPr id="11312" name="Oval 20"/>
            <p:cNvSpPr>
              <a:spLocks noChangeArrowheads="1"/>
            </p:cNvSpPr>
            <p:nvPr/>
          </p:nvSpPr>
          <p:spPr bwMode="auto">
            <a:xfrm>
              <a:off x="1973" y="1888"/>
              <a:ext cx="272" cy="273"/>
            </a:xfrm>
            <a:prstGeom prst="ellipse">
              <a:avLst/>
            </a:prstGeom>
            <a:solidFill>
              <a:srgbClr val="C0C0C0"/>
            </a:solidFill>
            <a:ln w="12700">
              <a:solidFill>
                <a:schemeClr val="tx1"/>
              </a:solidFill>
              <a:round/>
              <a:headEnd/>
              <a:tailEnd/>
            </a:ln>
          </p:spPr>
          <p:txBody>
            <a:bodyPr wrap="none" anchor="ctr"/>
            <a:lstStyle/>
            <a:p>
              <a:endParaRPr lang="en-IN"/>
            </a:p>
          </p:txBody>
        </p:sp>
        <p:sp>
          <p:nvSpPr>
            <p:cNvPr id="11313" name="Text Box 21"/>
            <p:cNvSpPr txBox="1">
              <a:spLocks noChangeArrowheads="1"/>
            </p:cNvSpPr>
            <p:nvPr/>
          </p:nvSpPr>
          <p:spPr bwMode="auto">
            <a:xfrm>
              <a:off x="1973" y="193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32</a:t>
              </a:r>
            </a:p>
          </p:txBody>
        </p:sp>
      </p:grpSp>
      <p:sp>
        <p:nvSpPr>
          <p:cNvPr id="11274" name="Line 22"/>
          <p:cNvSpPr>
            <a:spLocks noChangeShapeType="1"/>
          </p:cNvSpPr>
          <p:nvPr/>
        </p:nvSpPr>
        <p:spPr bwMode="auto">
          <a:xfrm flipH="1">
            <a:off x="3490913" y="1898650"/>
            <a:ext cx="1152525" cy="360363"/>
          </a:xfrm>
          <a:prstGeom prst="line">
            <a:avLst/>
          </a:prstGeom>
          <a:noFill/>
          <a:ln w="12700">
            <a:solidFill>
              <a:schemeClr val="tx1"/>
            </a:solidFill>
            <a:round/>
            <a:headEnd/>
            <a:tailEnd/>
          </a:ln>
        </p:spPr>
        <p:txBody>
          <a:bodyPr/>
          <a:lstStyle/>
          <a:p>
            <a:endParaRPr lang="en-IN"/>
          </a:p>
        </p:txBody>
      </p:sp>
      <p:sp>
        <p:nvSpPr>
          <p:cNvPr id="11275" name="Line 23"/>
          <p:cNvSpPr>
            <a:spLocks noChangeShapeType="1"/>
          </p:cNvSpPr>
          <p:nvPr/>
        </p:nvSpPr>
        <p:spPr bwMode="auto">
          <a:xfrm>
            <a:off x="5075238" y="1898650"/>
            <a:ext cx="1152525" cy="360363"/>
          </a:xfrm>
          <a:prstGeom prst="line">
            <a:avLst/>
          </a:prstGeom>
          <a:noFill/>
          <a:ln w="12700">
            <a:solidFill>
              <a:schemeClr val="tx1"/>
            </a:solidFill>
            <a:round/>
            <a:headEnd/>
            <a:tailEnd/>
          </a:ln>
        </p:spPr>
        <p:txBody>
          <a:bodyPr/>
          <a:lstStyle/>
          <a:p>
            <a:endParaRPr lang="en-IN"/>
          </a:p>
        </p:txBody>
      </p:sp>
      <p:sp>
        <p:nvSpPr>
          <p:cNvPr id="11276" name="Line 24"/>
          <p:cNvSpPr>
            <a:spLocks noChangeShapeType="1"/>
          </p:cNvSpPr>
          <p:nvPr/>
        </p:nvSpPr>
        <p:spPr bwMode="auto">
          <a:xfrm flipH="1">
            <a:off x="5724525" y="2619375"/>
            <a:ext cx="576263" cy="503238"/>
          </a:xfrm>
          <a:prstGeom prst="line">
            <a:avLst/>
          </a:prstGeom>
          <a:noFill/>
          <a:ln w="12700">
            <a:solidFill>
              <a:schemeClr val="tx1"/>
            </a:solidFill>
            <a:round/>
            <a:headEnd/>
            <a:tailEnd/>
          </a:ln>
        </p:spPr>
        <p:txBody>
          <a:bodyPr/>
          <a:lstStyle/>
          <a:p>
            <a:endParaRPr lang="en-IN"/>
          </a:p>
        </p:txBody>
      </p:sp>
      <p:sp>
        <p:nvSpPr>
          <p:cNvPr id="11277" name="Line 25"/>
          <p:cNvSpPr>
            <a:spLocks noChangeShapeType="1"/>
          </p:cNvSpPr>
          <p:nvPr/>
        </p:nvSpPr>
        <p:spPr bwMode="auto">
          <a:xfrm>
            <a:off x="6446838" y="2619375"/>
            <a:ext cx="574675" cy="503238"/>
          </a:xfrm>
          <a:prstGeom prst="line">
            <a:avLst/>
          </a:prstGeom>
          <a:noFill/>
          <a:ln w="12700">
            <a:solidFill>
              <a:schemeClr val="tx1"/>
            </a:solidFill>
            <a:round/>
            <a:headEnd/>
            <a:tailEnd/>
          </a:ln>
        </p:spPr>
        <p:txBody>
          <a:bodyPr/>
          <a:lstStyle/>
          <a:p>
            <a:endParaRPr lang="en-IN"/>
          </a:p>
        </p:txBody>
      </p:sp>
      <p:sp>
        <p:nvSpPr>
          <p:cNvPr id="11278" name="Text Box 26"/>
          <p:cNvSpPr txBox="1">
            <a:spLocks noChangeArrowheads="1"/>
          </p:cNvSpPr>
          <p:nvPr/>
        </p:nvSpPr>
        <p:spPr bwMode="auto">
          <a:xfrm>
            <a:off x="755650" y="1611313"/>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82</a:t>
            </a:r>
          </a:p>
        </p:txBody>
      </p:sp>
      <p:sp>
        <p:nvSpPr>
          <p:cNvPr id="11279" name="Line 27"/>
          <p:cNvSpPr>
            <a:spLocks noChangeShapeType="1"/>
          </p:cNvSpPr>
          <p:nvPr/>
        </p:nvSpPr>
        <p:spPr bwMode="auto">
          <a:xfrm flipH="1" flipV="1">
            <a:off x="6732588" y="4637088"/>
            <a:ext cx="360362" cy="649287"/>
          </a:xfrm>
          <a:prstGeom prst="line">
            <a:avLst/>
          </a:prstGeom>
          <a:noFill/>
          <a:ln w="12700">
            <a:solidFill>
              <a:schemeClr val="tx1"/>
            </a:solidFill>
            <a:round/>
            <a:headEnd/>
            <a:tailEnd/>
          </a:ln>
        </p:spPr>
        <p:txBody>
          <a:bodyPr/>
          <a:lstStyle/>
          <a:p>
            <a:endParaRPr lang="en-IN"/>
          </a:p>
        </p:txBody>
      </p:sp>
      <p:sp>
        <p:nvSpPr>
          <p:cNvPr id="11280" name="Line 28"/>
          <p:cNvSpPr>
            <a:spLocks noChangeShapeType="1"/>
          </p:cNvSpPr>
          <p:nvPr/>
        </p:nvSpPr>
        <p:spPr bwMode="auto">
          <a:xfrm flipV="1">
            <a:off x="6659563" y="3556000"/>
            <a:ext cx="361950" cy="649288"/>
          </a:xfrm>
          <a:prstGeom prst="line">
            <a:avLst/>
          </a:prstGeom>
          <a:noFill/>
          <a:ln w="12700">
            <a:solidFill>
              <a:schemeClr val="tx1"/>
            </a:solidFill>
            <a:round/>
            <a:headEnd/>
            <a:tailEnd/>
          </a:ln>
        </p:spPr>
        <p:txBody>
          <a:bodyPr/>
          <a:lstStyle/>
          <a:p>
            <a:endParaRPr lang="en-IN"/>
          </a:p>
        </p:txBody>
      </p:sp>
      <p:sp>
        <p:nvSpPr>
          <p:cNvPr id="11281" name="Text Box 29"/>
          <p:cNvSpPr txBox="1">
            <a:spLocks noChangeArrowheads="1"/>
          </p:cNvSpPr>
          <p:nvPr/>
        </p:nvSpPr>
        <p:spPr bwMode="auto">
          <a:xfrm>
            <a:off x="755650" y="1900238"/>
            <a:ext cx="2376488" cy="366712"/>
          </a:xfrm>
          <a:prstGeom prst="rect">
            <a:avLst/>
          </a:prstGeom>
          <a:noFill/>
          <a:ln w="9525">
            <a:noFill/>
            <a:miter lim="800000"/>
            <a:headEnd/>
            <a:tailEnd/>
          </a:ln>
        </p:spPr>
        <p:txBody>
          <a:bodyPr>
            <a:spAutoFit/>
          </a:bodyPr>
          <a:lstStyle/>
          <a:p>
            <a:pPr eaLnBrk="0" hangingPunct="0">
              <a:spcBef>
                <a:spcPct val="50000"/>
              </a:spcBef>
            </a:pPr>
            <a:r>
              <a:rPr lang="en-US" b="1">
                <a:latin typeface="Courier New" pitchFamily="49" charset="0"/>
              </a:rPr>
              <a:t>Insert 87</a:t>
            </a:r>
          </a:p>
        </p:txBody>
      </p:sp>
      <p:grpSp>
        <p:nvGrpSpPr>
          <p:cNvPr id="11282" name="Group 30"/>
          <p:cNvGrpSpPr>
            <a:grpSpLocks/>
          </p:cNvGrpSpPr>
          <p:nvPr/>
        </p:nvGrpSpPr>
        <p:grpSpPr bwMode="auto">
          <a:xfrm>
            <a:off x="6948488" y="5284788"/>
            <a:ext cx="431800" cy="433387"/>
            <a:chOff x="3424" y="2478"/>
            <a:chExt cx="272" cy="273"/>
          </a:xfrm>
        </p:grpSpPr>
        <p:sp>
          <p:nvSpPr>
            <p:cNvPr id="11310" name="Oval 31"/>
            <p:cNvSpPr>
              <a:spLocks noChangeArrowheads="1"/>
            </p:cNvSpPr>
            <p:nvPr/>
          </p:nvSpPr>
          <p:spPr bwMode="auto">
            <a:xfrm>
              <a:off x="3424" y="2478"/>
              <a:ext cx="272" cy="273"/>
            </a:xfrm>
            <a:prstGeom prst="ellipse">
              <a:avLst/>
            </a:prstGeom>
            <a:solidFill>
              <a:srgbClr val="FF99CC"/>
            </a:solidFill>
            <a:ln w="12700">
              <a:solidFill>
                <a:srgbClr val="FF0000"/>
              </a:solidFill>
              <a:round/>
              <a:headEnd/>
              <a:tailEnd/>
            </a:ln>
          </p:spPr>
          <p:txBody>
            <a:bodyPr wrap="none" anchor="ctr"/>
            <a:lstStyle/>
            <a:p>
              <a:endParaRPr lang="en-IN"/>
            </a:p>
          </p:txBody>
        </p:sp>
        <p:sp>
          <p:nvSpPr>
            <p:cNvPr id="11311" name="Text Box 32"/>
            <p:cNvSpPr txBox="1">
              <a:spLocks noChangeArrowheads="1"/>
            </p:cNvSpPr>
            <p:nvPr/>
          </p:nvSpPr>
          <p:spPr bwMode="auto">
            <a:xfrm>
              <a:off x="3424" y="2524"/>
              <a:ext cx="272" cy="173"/>
            </a:xfrm>
            <a:prstGeom prst="rect">
              <a:avLst/>
            </a:prstGeom>
            <a:noFill/>
            <a:ln w="9525">
              <a:noFill/>
              <a:miter lim="800000"/>
              <a:headEnd/>
              <a:tailEnd/>
            </a:ln>
          </p:spPr>
          <p:txBody>
            <a:bodyPr lIns="18000" tIns="0" rIns="18000" bIns="0" anchor="ctr" anchorCtr="1">
              <a:spAutoFit/>
            </a:bodyPr>
            <a:lstStyle/>
            <a:p>
              <a:pPr eaLnBrk="0" hangingPunct="0">
                <a:spcBef>
                  <a:spcPct val="50000"/>
                </a:spcBef>
              </a:pPr>
              <a:r>
                <a:rPr lang="en-US" b="1">
                  <a:latin typeface="Courier New" pitchFamily="49" charset="0"/>
                </a:rPr>
                <a:t>87</a:t>
              </a:r>
            </a:p>
          </p:txBody>
        </p:sp>
      </p:grpSp>
      <p:grpSp>
        <p:nvGrpSpPr>
          <p:cNvPr id="11283" name="Group 33"/>
          <p:cNvGrpSpPr>
            <a:grpSpLocks/>
          </p:cNvGrpSpPr>
          <p:nvPr/>
        </p:nvGrpSpPr>
        <p:grpSpPr bwMode="auto">
          <a:xfrm>
            <a:off x="2916238" y="2619375"/>
            <a:ext cx="360362" cy="576263"/>
            <a:chOff x="1746" y="1888"/>
            <a:chExt cx="227" cy="363"/>
          </a:xfrm>
        </p:grpSpPr>
        <p:sp>
          <p:nvSpPr>
            <p:cNvPr id="11308" name="Line 34"/>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1309" name="Oval 35"/>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1284" name="Group 36"/>
          <p:cNvGrpSpPr>
            <a:grpSpLocks/>
          </p:cNvGrpSpPr>
          <p:nvPr/>
        </p:nvGrpSpPr>
        <p:grpSpPr bwMode="auto">
          <a:xfrm flipH="1">
            <a:off x="3419475" y="2619375"/>
            <a:ext cx="360363" cy="576263"/>
            <a:chOff x="1746" y="1888"/>
            <a:chExt cx="227" cy="363"/>
          </a:xfrm>
        </p:grpSpPr>
        <p:sp>
          <p:nvSpPr>
            <p:cNvPr id="11306" name="Line 37"/>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1307" name="Oval 38"/>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1285" name="Group 39"/>
          <p:cNvGrpSpPr>
            <a:grpSpLocks/>
          </p:cNvGrpSpPr>
          <p:nvPr/>
        </p:nvGrpSpPr>
        <p:grpSpPr bwMode="auto">
          <a:xfrm>
            <a:off x="5221288" y="3556000"/>
            <a:ext cx="360362" cy="576263"/>
            <a:chOff x="1746" y="1888"/>
            <a:chExt cx="227" cy="363"/>
          </a:xfrm>
        </p:grpSpPr>
        <p:sp>
          <p:nvSpPr>
            <p:cNvPr id="11304" name="Line 40"/>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1305" name="Oval 41"/>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1286" name="Group 42"/>
          <p:cNvGrpSpPr>
            <a:grpSpLocks/>
          </p:cNvGrpSpPr>
          <p:nvPr/>
        </p:nvGrpSpPr>
        <p:grpSpPr bwMode="auto">
          <a:xfrm flipH="1">
            <a:off x="5724525" y="3556000"/>
            <a:ext cx="360363" cy="576263"/>
            <a:chOff x="1746" y="1888"/>
            <a:chExt cx="227" cy="363"/>
          </a:xfrm>
        </p:grpSpPr>
        <p:sp>
          <p:nvSpPr>
            <p:cNvPr id="11302" name="Line 43"/>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1303" name="Oval 44"/>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1287" name="Group 45"/>
          <p:cNvGrpSpPr>
            <a:grpSpLocks/>
          </p:cNvGrpSpPr>
          <p:nvPr/>
        </p:nvGrpSpPr>
        <p:grpSpPr bwMode="auto">
          <a:xfrm>
            <a:off x="6732588" y="5716588"/>
            <a:ext cx="360362" cy="576262"/>
            <a:chOff x="1746" y="1888"/>
            <a:chExt cx="227" cy="363"/>
          </a:xfrm>
        </p:grpSpPr>
        <p:sp>
          <p:nvSpPr>
            <p:cNvPr id="11300" name="Line 46"/>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1301" name="Oval 47"/>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1288" name="Group 48"/>
          <p:cNvGrpSpPr>
            <a:grpSpLocks/>
          </p:cNvGrpSpPr>
          <p:nvPr/>
        </p:nvGrpSpPr>
        <p:grpSpPr bwMode="auto">
          <a:xfrm flipH="1">
            <a:off x="7235825" y="5716588"/>
            <a:ext cx="360363" cy="576262"/>
            <a:chOff x="1746" y="1888"/>
            <a:chExt cx="227" cy="363"/>
          </a:xfrm>
        </p:grpSpPr>
        <p:sp>
          <p:nvSpPr>
            <p:cNvPr id="11298" name="Line 49"/>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1299" name="Oval 50"/>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1289" name="Group 51"/>
          <p:cNvGrpSpPr>
            <a:grpSpLocks/>
          </p:cNvGrpSpPr>
          <p:nvPr/>
        </p:nvGrpSpPr>
        <p:grpSpPr bwMode="auto">
          <a:xfrm>
            <a:off x="6227763" y="4637088"/>
            <a:ext cx="360362" cy="576262"/>
            <a:chOff x="1746" y="1888"/>
            <a:chExt cx="227" cy="363"/>
          </a:xfrm>
        </p:grpSpPr>
        <p:sp>
          <p:nvSpPr>
            <p:cNvPr id="11296" name="Line 52"/>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1297" name="Oval 53"/>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grpSp>
        <p:nvGrpSpPr>
          <p:cNvPr id="11290" name="Group 54"/>
          <p:cNvGrpSpPr>
            <a:grpSpLocks/>
          </p:cNvGrpSpPr>
          <p:nvPr/>
        </p:nvGrpSpPr>
        <p:grpSpPr bwMode="auto">
          <a:xfrm flipH="1">
            <a:off x="7164388" y="3556000"/>
            <a:ext cx="360362" cy="576263"/>
            <a:chOff x="1746" y="1888"/>
            <a:chExt cx="227" cy="363"/>
          </a:xfrm>
        </p:grpSpPr>
        <p:sp>
          <p:nvSpPr>
            <p:cNvPr id="11294" name="Line 55"/>
            <p:cNvSpPr>
              <a:spLocks noChangeShapeType="1"/>
            </p:cNvSpPr>
            <p:nvPr/>
          </p:nvSpPr>
          <p:spPr bwMode="auto">
            <a:xfrm flipH="1">
              <a:off x="1837" y="1888"/>
              <a:ext cx="136" cy="227"/>
            </a:xfrm>
            <a:prstGeom prst="line">
              <a:avLst/>
            </a:prstGeom>
            <a:noFill/>
            <a:ln w="9525">
              <a:solidFill>
                <a:schemeClr val="tx1"/>
              </a:solidFill>
              <a:round/>
              <a:headEnd/>
              <a:tailEnd/>
            </a:ln>
          </p:spPr>
          <p:txBody>
            <a:bodyPr/>
            <a:lstStyle/>
            <a:p>
              <a:endParaRPr lang="en-IN"/>
            </a:p>
          </p:txBody>
        </p:sp>
        <p:sp>
          <p:nvSpPr>
            <p:cNvPr id="11295" name="Oval 56"/>
            <p:cNvSpPr>
              <a:spLocks noChangeArrowheads="1"/>
            </p:cNvSpPr>
            <p:nvPr/>
          </p:nvSpPr>
          <p:spPr bwMode="auto">
            <a:xfrm>
              <a:off x="1746" y="2115"/>
              <a:ext cx="136" cy="136"/>
            </a:xfrm>
            <a:prstGeom prst="ellipse">
              <a:avLst/>
            </a:prstGeom>
            <a:solidFill>
              <a:schemeClr val="tx1"/>
            </a:solidFill>
            <a:ln w="9525">
              <a:solidFill>
                <a:schemeClr val="tx1"/>
              </a:solidFill>
              <a:round/>
              <a:headEnd/>
              <a:tailEnd/>
            </a:ln>
          </p:spPr>
          <p:txBody>
            <a:bodyPr wrap="none" anchor="ctr"/>
            <a:lstStyle/>
            <a:p>
              <a:endParaRPr lang="en-IN"/>
            </a:p>
          </p:txBody>
        </p:sp>
      </p:grpSp>
      <p:sp>
        <p:nvSpPr>
          <p:cNvPr id="172089" name="AutoShape 57"/>
          <p:cNvSpPr>
            <a:spLocks noChangeArrowheads="1"/>
          </p:cNvSpPr>
          <p:nvPr/>
        </p:nvSpPr>
        <p:spPr bwMode="auto">
          <a:xfrm flipH="1">
            <a:off x="6324600" y="4648200"/>
            <a:ext cx="762000" cy="6858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alpha val="74901"/>
            </a:schemeClr>
          </a:solidFill>
          <a:ln w="9525">
            <a:solidFill>
              <a:schemeClr val="tx1"/>
            </a:solidFill>
            <a:miter lim="800000"/>
            <a:headEnd/>
            <a:tailEnd/>
          </a:ln>
        </p:spPr>
        <p:txBody>
          <a:bodyPr wrap="none" anchor="ctr"/>
          <a:lstStyle/>
          <a:p>
            <a:endParaRPr lang="en-IN"/>
          </a:p>
        </p:txBody>
      </p:sp>
      <p:pic>
        <p:nvPicPr>
          <p:cNvPr id="11292" name="Picture 57" descr="logo"/>
          <p:cNvPicPr>
            <a:picLocks noChangeAspect="1" noChangeArrowheads="1"/>
          </p:cNvPicPr>
          <p:nvPr/>
        </p:nvPicPr>
        <p:blipFill>
          <a:blip r:embed="rId3" cstate="print"/>
          <a:srcRect/>
          <a:stretch>
            <a:fillRect/>
          </a:stretch>
        </p:blipFill>
        <p:spPr bwMode="auto">
          <a:xfrm>
            <a:off x="3962400" y="82550"/>
            <a:ext cx="1249363" cy="527050"/>
          </a:xfrm>
          <a:prstGeom prst="rect">
            <a:avLst/>
          </a:prstGeom>
          <a:noFill/>
          <a:ln w="9525">
            <a:noFill/>
            <a:miter lim="800000"/>
            <a:headEnd/>
            <a:tailEnd/>
          </a:ln>
        </p:spPr>
      </p:pic>
      <p:sp>
        <p:nvSpPr>
          <p:cNvPr id="11293" name="TextBox 58"/>
          <p:cNvSpPr txBox="1">
            <a:spLocks noChangeArrowheads="1"/>
          </p:cNvSpPr>
          <p:nvPr/>
        </p:nvSpPr>
        <p:spPr bwMode="auto">
          <a:xfrm>
            <a:off x="182563" y="6324600"/>
            <a:ext cx="8580437" cy="554038"/>
          </a:xfrm>
          <a:prstGeom prst="rect">
            <a:avLst/>
          </a:prstGeom>
          <a:noFill/>
          <a:ln w="9525">
            <a:noFill/>
            <a:miter lim="800000"/>
            <a:headEnd/>
            <a:tailEnd/>
          </a:ln>
        </p:spPr>
        <p:txBody>
          <a:bodyPr>
            <a:spAutoFit/>
          </a:bodyPr>
          <a:lstStyle/>
          <a:p>
            <a:pPr algn="ctr"/>
            <a:r>
              <a:rPr lang="en-IN" sz="1500" i="1">
                <a:latin typeface="Arial Narrow" pitchFamily="34" charset="0"/>
              </a:rPr>
              <a:t>Hope Foundation’s International Institute of Information Technology, I²IT P-14,Rajiv Gandhi Infotech Park</a:t>
            </a:r>
          </a:p>
          <a:p>
            <a:pPr algn="ctr"/>
            <a:r>
              <a:rPr lang="en-IN" sz="1500" i="1">
                <a:latin typeface="Arial Narrow" pitchFamily="34" charset="0"/>
              </a:rPr>
              <a:t>MIDC Phase 1, Hinjawadi, Pune – 411057 Tel - +91 20 22933441/2/3 </a:t>
            </a:r>
            <a:r>
              <a:rPr lang="en-IN" sz="1500" i="1">
                <a:solidFill>
                  <a:srgbClr val="FF0000"/>
                </a:solidFill>
                <a:latin typeface="Arial Narrow" pitchFamily="34" charset="0"/>
              </a:rPr>
              <a:t>| www.isquareit.edu.in | info@isquareit.edu.in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72089"/>
                                        </p:tgtEl>
                                        <p:attrNameLst>
                                          <p:attrName>style.visibility</p:attrName>
                                        </p:attrNameLst>
                                      </p:cBhvr>
                                      <p:to>
                                        <p:strVal val="visible"/>
                                      </p:to>
                                    </p:set>
                                    <p:animEffect transition="in" filter="wheel(4)">
                                      <p:cBhvr>
                                        <p:cTn id="7" dur="2000"/>
                                        <p:tgtEl>
                                          <p:spTgt spid="172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89" grpId="0" animBg="1"/>
    </p:bldLst>
  </p:timing>
</p:sld>
</file>

<file path=ppt/theme/theme1.xml><?xml version="1.0" encoding="utf-8"?>
<a:theme xmlns:a="http://schemas.openxmlformats.org/drawingml/2006/main" name="Network">
  <a:themeElements>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3249</Words>
  <Application>Microsoft Office PowerPoint</Application>
  <PresentationFormat>On-screen Show (4:3)</PresentationFormat>
  <Paragraphs>634</Paragraphs>
  <Slides>38</Slides>
  <Notes>36</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Network</vt:lpstr>
      <vt:lpstr>Red Black Tree</vt:lpstr>
      <vt:lpstr>Insertion Example</vt:lpstr>
      <vt:lpstr>Insertion Example</vt:lpstr>
      <vt:lpstr>Insertion Example</vt:lpstr>
      <vt:lpstr>Insertion Example</vt:lpstr>
      <vt:lpstr>Insertion Example</vt:lpstr>
      <vt:lpstr>Insertion Example</vt:lpstr>
      <vt:lpstr>Insertion Example</vt:lpstr>
      <vt:lpstr>Insertion Example</vt:lpstr>
      <vt:lpstr>Insertion Example</vt:lpstr>
      <vt:lpstr>Insertion Example</vt:lpstr>
      <vt:lpstr>Insertion Example</vt:lpstr>
      <vt:lpstr>Left Rotation:  Modified algorithm</vt:lpstr>
      <vt:lpstr>RB Tree: Insertion Algorithm</vt:lpstr>
      <vt:lpstr>RB Tree: Insertion Algorithm</vt:lpstr>
      <vt:lpstr>Red-black Tree Deletion</vt:lpstr>
      <vt:lpstr>Fixing a red-black Tree</vt:lpstr>
      <vt:lpstr>Deletion Example 1</vt:lpstr>
      <vt:lpstr>Deletion Example 1</vt:lpstr>
      <vt:lpstr>Deletion Example 2</vt:lpstr>
      <vt:lpstr>Deletion Example 2</vt:lpstr>
      <vt:lpstr>Deletion Example 2</vt:lpstr>
      <vt:lpstr>Deletion Example 3</vt:lpstr>
      <vt:lpstr>Deletion Example 3</vt:lpstr>
      <vt:lpstr>Deletion Example 3</vt:lpstr>
      <vt:lpstr>RB Tree Deletion Algorithm</vt:lpstr>
      <vt:lpstr>RB Tree Deletion Algorithm</vt:lpstr>
      <vt:lpstr>Deletion Example 3 (continued)</vt:lpstr>
      <vt:lpstr>Deletion Example 3</vt:lpstr>
      <vt:lpstr>Deletion Example 3</vt:lpstr>
      <vt:lpstr>Tree Fix algorithm cases: case (1) x is red</vt:lpstr>
      <vt:lpstr>Tree Fix algorithm cases: case (2) x’s sibling is red</vt:lpstr>
      <vt:lpstr>Tree Fix algorithm cases: case (3) x’s sibling is black and both nephews are black</vt:lpstr>
      <vt:lpstr>Tree Fix algorithm cases: case (4) x’s sibling is black and at least one nephew is red</vt:lpstr>
      <vt:lpstr>Tree Fix Algorithm</vt:lpstr>
      <vt:lpstr>Tree Fix Algorithm (continued)</vt:lpstr>
      <vt:lpstr>RB Trees efficiency</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Insertion Example</dc:title>
  <dc:creator>Jano</dc:creator>
  <cp:lastModifiedBy>Vaidehi Banerjee</cp:lastModifiedBy>
  <cp:revision>7</cp:revision>
  <dcterms:created xsi:type="dcterms:W3CDTF">2006-07-19T21:58:44Z</dcterms:created>
  <dcterms:modified xsi:type="dcterms:W3CDTF">2019-01-16T12:54:41Z</dcterms:modified>
</cp:coreProperties>
</file>