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6" r:id="rId29"/>
    <p:sldId id="287" r:id="rId30"/>
    <p:sldId id="288"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9" d="100"/>
          <a:sy n="69" d="100"/>
        </p:scale>
        <p:origin x="-49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squareit.edu.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11" Type="http://schemas.openxmlformats.org/officeDocument/2006/relationships/image" Target="../media/image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prashantg@isquareit.edu.in"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085761"/>
            <a:ext cx="6815669" cy="1515533"/>
          </a:xfrm>
        </p:spPr>
        <p:txBody>
          <a:bodyPr/>
          <a:lstStyle/>
          <a:p>
            <a:r>
              <a:rPr lang="en-GB" sz="3600" b="1" dirty="0" smtClean="0">
                <a:solidFill>
                  <a:srgbClr val="FF0000"/>
                </a:solidFill>
                <a:latin typeface="Bookman Old Style" pitchFamily="18" charset="0"/>
              </a:rPr>
              <a:t>Software Design Methodologies and Testing </a:t>
            </a:r>
            <a:r>
              <a:rPr lang="en-US" sz="3600" b="1" dirty="0" smtClean="0">
                <a:solidFill>
                  <a:srgbClr val="7030A0"/>
                </a:solidFill>
                <a:latin typeface="Bookman Old Style" pitchFamily="18" charset="0"/>
              </a:rPr>
              <a:t/>
            </a:r>
            <a:br>
              <a:rPr lang="en-US" sz="3600" b="1" dirty="0" smtClean="0">
                <a:solidFill>
                  <a:srgbClr val="7030A0"/>
                </a:solidFill>
                <a:latin typeface="Bookman Old Style" pitchFamily="18" charset="0"/>
              </a:rPr>
            </a:br>
            <a:endParaRPr lang="en-US" sz="3600" b="1" dirty="0">
              <a:solidFill>
                <a:srgbClr val="7030A0"/>
              </a:solidFill>
              <a:latin typeface="Bookman Old Style" pitchFamily="18" charset="0"/>
            </a:endParaRPr>
          </a:p>
        </p:txBody>
      </p:sp>
      <p:sp>
        <p:nvSpPr>
          <p:cNvPr id="3" name="Subtitle 2"/>
          <p:cNvSpPr>
            <a:spLocks noGrp="1"/>
          </p:cNvSpPr>
          <p:nvPr>
            <p:ph type="subTitle" idx="1"/>
          </p:nvPr>
        </p:nvSpPr>
        <p:spPr>
          <a:xfrm>
            <a:off x="2692398" y="3108960"/>
            <a:ext cx="6815669" cy="2181497"/>
          </a:xfrm>
        </p:spPr>
        <p:txBody>
          <a:bodyPr>
            <a:normAutofit fontScale="92500" lnSpcReduction="20000"/>
          </a:bodyPr>
          <a:lstStyle/>
          <a:p>
            <a:r>
              <a:rPr lang="en-IN" b="1" dirty="0" smtClean="0">
                <a:latin typeface="Bookman Old Style" pitchFamily="18" charset="0"/>
              </a:rPr>
              <a:t>Prof. </a:t>
            </a:r>
            <a:r>
              <a:rPr lang="en-IN" b="1" dirty="0" err="1" smtClean="0">
                <a:latin typeface="Bookman Old Style" pitchFamily="18" charset="0"/>
              </a:rPr>
              <a:t>Prashant</a:t>
            </a:r>
            <a:r>
              <a:rPr lang="en-IN" b="1" dirty="0" smtClean="0">
                <a:latin typeface="Bookman Old Style" pitchFamily="18" charset="0"/>
              </a:rPr>
              <a:t> J. </a:t>
            </a:r>
            <a:r>
              <a:rPr lang="en-IN" b="1" dirty="0" err="1" smtClean="0">
                <a:latin typeface="Bookman Old Style" pitchFamily="18" charset="0"/>
              </a:rPr>
              <a:t>Gadakh</a:t>
            </a:r>
            <a:endParaRPr lang="en-IN" b="1" dirty="0" smtClean="0">
              <a:latin typeface="Bookman Old Style" pitchFamily="18" charset="0"/>
            </a:endParaRPr>
          </a:p>
          <a:p>
            <a:r>
              <a:rPr lang="en-IN" b="1" dirty="0" smtClean="0">
                <a:latin typeface="Bookman Old Style" pitchFamily="18" charset="0"/>
              </a:rPr>
              <a:t>Assistant Professor</a:t>
            </a:r>
          </a:p>
          <a:p>
            <a:r>
              <a:rPr lang="en-IN" b="1" dirty="0" smtClean="0">
                <a:latin typeface="Bookman Old Style" pitchFamily="18" charset="0"/>
              </a:rPr>
              <a:t>Department of Computer Engineering</a:t>
            </a:r>
          </a:p>
          <a:p>
            <a:r>
              <a:rPr lang="en-US" sz="2000" b="1" dirty="0" smtClean="0">
                <a:latin typeface="Bookman Old Style" pitchFamily="18" charset="0"/>
              </a:rPr>
              <a:t>Hope Foundation’s International Institute of Information Technology, (I²IT).</a:t>
            </a:r>
          </a:p>
          <a:p>
            <a:r>
              <a:rPr lang="en-US" sz="2000" b="1" dirty="0" smtClean="0">
                <a:latin typeface="Bookman Old Style" pitchFamily="18" charset="0"/>
                <a:hlinkClick r:id="rId2"/>
              </a:rPr>
              <a:t>www.isquareit.edu.in</a:t>
            </a:r>
            <a:r>
              <a:rPr lang="en-US" sz="2000" b="1" dirty="0" smtClean="0">
                <a:latin typeface="Bookman Old Style" pitchFamily="18" charset="0"/>
              </a:rPr>
              <a:t> </a:t>
            </a:r>
          </a:p>
        </p:txBody>
      </p:sp>
      <p:pic>
        <p:nvPicPr>
          <p:cNvPr id="5" name="Picture 4" descr="logo.jpg"/>
          <p:cNvPicPr>
            <a:picLocks noChangeAspect="1"/>
          </p:cNvPicPr>
          <p:nvPr/>
        </p:nvPicPr>
        <p:blipFill>
          <a:blip r:embed="rId3" cstate="print"/>
          <a:stretch>
            <a:fillRect/>
          </a:stretch>
        </p:blipFill>
        <p:spPr>
          <a:xfrm>
            <a:off x="5159830" y="156754"/>
            <a:ext cx="1306284" cy="12148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Bookman Old Style" pitchFamily="18" charset="0"/>
              </a:rPr>
              <a:t>Data Flow Diagrams</a:t>
            </a:r>
          </a:p>
        </p:txBody>
      </p:sp>
      <p:sp>
        <p:nvSpPr>
          <p:cNvPr id="3" name="Content Placeholder 2"/>
          <p:cNvSpPr>
            <a:spLocks noGrp="1"/>
          </p:cNvSpPr>
          <p:nvPr>
            <p:ph idx="1"/>
          </p:nvPr>
        </p:nvSpPr>
        <p:spPr/>
        <p:txBody>
          <a:bodyPr/>
          <a:lstStyle/>
          <a:p>
            <a:pPr algn="just"/>
            <a:r>
              <a:rPr lang="en-IN" dirty="0" smtClean="0">
                <a:latin typeface="Bookman Old Style" pitchFamily="18" charset="0"/>
              </a:rPr>
              <a:t>A </a:t>
            </a:r>
            <a:r>
              <a:rPr lang="en-IN" b="1" i="1" dirty="0" smtClean="0">
                <a:latin typeface="Bookman Old Style" pitchFamily="18" charset="0"/>
              </a:rPr>
              <a:t>data flow diagram (or DFD) is a tool to help you discover and document the program’s major </a:t>
            </a:r>
            <a:r>
              <a:rPr lang="en-IN" dirty="0" smtClean="0">
                <a:latin typeface="Bookman Old Style" pitchFamily="18" charset="0"/>
              </a:rPr>
              <a:t>processes. </a:t>
            </a:r>
          </a:p>
          <a:p>
            <a:pPr algn="just">
              <a:buNone/>
            </a:pPr>
            <a:r>
              <a:rPr lang="en-IN" dirty="0" smtClean="0">
                <a:latin typeface="Bookman Old Style" pitchFamily="18" charset="0"/>
              </a:rPr>
              <a:t>The following table shows the symbols used and what each represents.</a:t>
            </a:r>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992777" y="862149"/>
          <a:ext cx="10280469" cy="5242922"/>
        </p:xfrm>
        <a:graphic>
          <a:graphicData uri="http://schemas.openxmlformats.org/drawingml/2006/table">
            <a:tbl>
              <a:tblPr/>
              <a:tblGrid>
                <a:gridCol w="629758"/>
                <a:gridCol w="2714861"/>
                <a:gridCol w="3296459"/>
                <a:gridCol w="3639391"/>
              </a:tblGrid>
              <a:tr h="679268">
                <a:tc>
                  <a:txBody>
                    <a:bodyPr/>
                    <a:lstStyle/>
                    <a:p>
                      <a:pPr>
                        <a:lnSpc>
                          <a:spcPct val="115000"/>
                        </a:lnSpc>
                        <a:spcAft>
                          <a:spcPts val="0"/>
                        </a:spcAft>
                      </a:pPr>
                      <a:r>
                        <a:rPr lang="en-IN" sz="1600" b="1" dirty="0">
                          <a:solidFill>
                            <a:srgbClr val="000080"/>
                          </a:solidFill>
                          <a:latin typeface="Bookman Old Style" pitchFamily="18" charset="0"/>
                          <a:ea typeface="Calibri"/>
                          <a:cs typeface="Times New Roman"/>
                        </a:rPr>
                        <a:t>Sr. </a:t>
                      </a:r>
                      <a:r>
                        <a:rPr lang="en-IN" sz="1600" b="1" dirty="0" smtClean="0">
                          <a:solidFill>
                            <a:srgbClr val="000080"/>
                          </a:solidFill>
                          <a:latin typeface="Bookman Old Style" pitchFamily="18" charset="0"/>
                          <a:ea typeface="Calibri"/>
                          <a:cs typeface="Times New Roman"/>
                        </a:rPr>
                        <a:t>No.</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b="1" dirty="0">
                          <a:solidFill>
                            <a:srgbClr val="000080"/>
                          </a:solidFill>
                          <a:latin typeface="Bookman Old Style" pitchFamily="18" charset="0"/>
                          <a:ea typeface="Calibri"/>
                          <a:cs typeface="Times New Roman"/>
                        </a:rPr>
                        <a:t>Symbol Used</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b="1" dirty="0">
                          <a:solidFill>
                            <a:srgbClr val="000080"/>
                          </a:solidFill>
                          <a:latin typeface="Bookman Old Style" pitchFamily="18" charset="0"/>
                          <a:ea typeface="Calibri"/>
                          <a:cs typeface="Times New Roman"/>
                        </a:rPr>
                        <a:t>Meaning</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b="1" dirty="0">
                          <a:solidFill>
                            <a:srgbClr val="000080"/>
                          </a:solidFill>
                          <a:latin typeface="Bookman Old Style" pitchFamily="18" charset="0"/>
                          <a:ea typeface="Calibri"/>
                          <a:cs typeface="Times New Roman"/>
                        </a:rPr>
                        <a:t>Example</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274">
                <a:tc>
                  <a:txBody>
                    <a:bodyPr/>
                    <a:lstStyle/>
                    <a:p>
                      <a:pPr algn="ctr">
                        <a:lnSpc>
                          <a:spcPct val="115000"/>
                        </a:lnSpc>
                        <a:spcAft>
                          <a:spcPts val="0"/>
                        </a:spcAft>
                      </a:pPr>
                      <a:r>
                        <a:rPr lang="en-IN" sz="1600" dirty="0">
                          <a:latin typeface="Bookman Old Style" pitchFamily="18" charset="0"/>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smtClean="0">
                        <a:solidFill>
                          <a:srgbClr val="000000"/>
                        </a:solidFill>
                        <a:latin typeface="Bookman Old Style" pitchFamily="18" charset="0"/>
                        <a:ea typeface="Calibri"/>
                        <a:cs typeface="Times New Roman"/>
                      </a:endParaRPr>
                    </a:p>
                    <a:p>
                      <a:pPr>
                        <a:lnSpc>
                          <a:spcPct val="115000"/>
                        </a:lnSpc>
                        <a:spcAft>
                          <a:spcPts val="0"/>
                        </a:spcAft>
                      </a:pPr>
                      <a:r>
                        <a:rPr lang="en-IN" sz="1600" b="1" kern="1200" dirty="0" smtClean="0">
                          <a:solidFill>
                            <a:srgbClr val="000080"/>
                          </a:solidFill>
                          <a:latin typeface="Bookman Old Style" pitchFamily="18" charset="0"/>
                          <a:ea typeface="Calibri"/>
                          <a:cs typeface="Times New Roman"/>
                        </a:rPr>
                        <a:t>Entity</a:t>
                      </a:r>
                      <a:r>
                        <a:rPr lang="en-IN" sz="1600" dirty="0">
                          <a:solidFill>
                            <a:srgbClr val="000000"/>
                          </a:solidFill>
                          <a:latin typeface="Bookman Old Style" pitchFamily="18" charset="0"/>
                          <a:ea typeface="Calibri"/>
                          <a:cs typeface="Times New Roman"/>
                        </a:rPr>
                        <a:t>. A source of data or a destination for data.</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420">
                <a:tc>
                  <a:txBody>
                    <a:bodyPr/>
                    <a:lstStyle/>
                    <a:p>
                      <a:pPr algn="ctr">
                        <a:lnSpc>
                          <a:spcPct val="115000"/>
                        </a:lnSpc>
                        <a:spcAft>
                          <a:spcPts val="0"/>
                        </a:spcAft>
                      </a:pPr>
                      <a:r>
                        <a:rPr lang="en-IN" sz="1600" dirty="0">
                          <a:latin typeface="Bookman Old Style" pitchFamily="18" charset="0"/>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smtClean="0">
                        <a:solidFill>
                          <a:srgbClr val="000000"/>
                        </a:solidFill>
                        <a:latin typeface="Bookman Old Style" pitchFamily="18" charset="0"/>
                        <a:ea typeface="Calibri"/>
                        <a:cs typeface="Times New Roman"/>
                      </a:endParaRPr>
                    </a:p>
                    <a:p>
                      <a:pPr>
                        <a:lnSpc>
                          <a:spcPct val="115000"/>
                        </a:lnSpc>
                        <a:spcAft>
                          <a:spcPts val="0"/>
                        </a:spcAft>
                      </a:pPr>
                      <a:endParaRPr lang="en-IN" sz="1600" dirty="0" smtClean="0">
                        <a:solidFill>
                          <a:srgbClr val="000000"/>
                        </a:solidFill>
                        <a:latin typeface="Bookman Old Style" pitchFamily="18" charset="0"/>
                        <a:ea typeface="Calibri"/>
                        <a:cs typeface="Times New Roman"/>
                      </a:endParaRPr>
                    </a:p>
                    <a:p>
                      <a:pPr>
                        <a:lnSpc>
                          <a:spcPct val="115000"/>
                        </a:lnSpc>
                        <a:spcAft>
                          <a:spcPts val="0"/>
                        </a:spcAft>
                      </a:pPr>
                      <a:r>
                        <a:rPr lang="en-IN" sz="1600" b="1" kern="1200" dirty="0" smtClean="0">
                          <a:solidFill>
                            <a:srgbClr val="000080"/>
                          </a:solidFill>
                          <a:latin typeface="Bookman Old Style" pitchFamily="18" charset="0"/>
                          <a:ea typeface="Calibri"/>
                          <a:cs typeface="Times New Roman"/>
                        </a:rPr>
                        <a:t>Proc</a:t>
                      </a:r>
                      <a:r>
                        <a:rPr lang="en-IN" sz="1600" b="1" dirty="0" smtClean="0">
                          <a:solidFill>
                            <a:srgbClr val="000080"/>
                          </a:solidFill>
                          <a:latin typeface="Bookman Old Style" pitchFamily="18" charset="0"/>
                          <a:ea typeface="Calibri"/>
                          <a:cs typeface="Times New Roman"/>
                        </a:rPr>
                        <a:t>ess</a:t>
                      </a:r>
                      <a:r>
                        <a:rPr lang="en-IN" sz="1600" dirty="0">
                          <a:solidFill>
                            <a:srgbClr val="000000"/>
                          </a:solidFill>
                          <a:latin typeface="Bookman Old Style" pitchFamily="18" charset="0"/>
                          <a:ea typeface="Calibri"/>
                          <a:cs typeface="Times New Roman"/>
                        </a:rPr>
                        <a:t> or task that is performed by the system.</a:t>
                      </a: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01">
                <a:tc>
                  <a:txBody>
                    <a:bodyPr/>
                    <a:lstStyle/>
                    <a:p>
                      <a:pPr algn="ctr">
                        <a:lnSpc>
                          <a:spcPct val="115000"/>
                        </a:lnSpc>
                        <a:spcAft>
                          <a:spcPts val="0"/>
                        </a:spcAft>
                      </a:pPr>
                      <a:r>
                        <a:rPr lang="en-IN" sz="1600" dirty="0">
                          <a:latin typeface="Bookman Old Style" pitchFamily="18" charset="0"/>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b="1" kern="1200" dirty="0" smtClean="0">
                          <a:solidFill>
                            <a:srgbClr val="000080"/>
                          </a:solidFill>
                          <a:latin typeface="Bookman Old Style" pitchFamily="18" charset="0"/>
                          <a:ea typeface="Calibri"/>
                          <a:cs typeface="Times New Roman"/>
                        </a:rPr>
                        <a:t>Data store, </a:t>
                      </a:r>
                      <a:r>
                        <a:rPr lang="en-IN" sz="1800" b="0" i="0" kern="1200" dirty="0" smtClean="0">
                          <a:solidFill>
                            <a:schemeClr val="tx1"/>
                          </a:solidFill>
                          <a:latin typeface="+mn-lt"/>
                          <a:ea typeface="+mn-ea"/>
                          <a:cs typeface="+mn-cs"/>
                        </a:rPr>
                        <a:t>a place where data is held between processes.</a:t>
                      </a:r>
                    </a:p>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01">
                <a:tc>
                  <a:txBody>
                    <a:bodyPr/>
                    <a:lstStyle/>
                    <a:p>
                      <a:pPr algn="ctr">
                        <a:lnSpc>
                          <a:spcPct val="115000"/>
                        </a:lnSpc>
                        <a:spcAft>
                          <a:spcPts val="0"/>
                        </a:spcAft>
                      </a:pPr>
                      <a:r>
                        <a:rPr lang="en-IN" sz="1600" dirty="0">
                          <a:latin typeface="Bookman Old Style" pitchFamily="18" charset="0"/>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b="1" kern="1200" dirty="0" smtClean="0">
                          <a:solidFill>
                            <a:srgbClr val="000080"/>
                          </a:solidFill>
                          <a:latin typeface="Bookman Old Style" pitchFamily="18" charset="0"/>
                          <a:ea typeface="Calibri"/>
                          <a:cs typeface="Times New Roman"/>
                        </a:rPr>
                        <a:t>Data flow.</a:t>
                      </a:r>
                    </a:p>
                    <a:p>
                      <a:pPr>
                        <a:lnSpc>
                          <a:spcPct val="115000"/>
                        </a:lnSpc>
                        <a:spcAft>
                          <a:spcPts val="0"/>
                        </a:spcAft>
                      </a:pPr>
                      <a:endParaRPr lang="en-IN" sz="1600" dirty="0" smtClean="0">
                        <a:latin typeface="Bookman Old Style" pitchFamily="18" charset="0"/>
                        <a:ea typeface="Calibri"/>
                        <a:cs typeface="Times New Roman"/>
                      </a:endParaRPr>
                    </a:p>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dirty="0">
                        <a:latin typeface="Bookman Old Styl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29" name="Object 5"/>
          <p:cNvGraphicFramePr>
            <a:graphicFrameLocks noChangeAspect="1"/>
          </p:cNvGraphicFramePr>
          <p:nvPr/>
        </p:nvGraphicFramePr>
        <p:xfrm>
          <a:off x="2168434" y="1698170"/>
          <a:ext cx="1009650" cy="542925"/>
        </p:xfrm>
        <a:graphic>
          <a:graphicData uri="http://schemas.openxmlformats.org/presentationml/2006/ole">
            <p:oleObj spid="_x0000_s1025" name="Bitmap Image" r:id="rId3" imgW="1009791" imgH="542857" progId="PBrush">
              <p:embed/>
            </p:oleObj>
          </a:graphicData>
        </a:graphic>
      </p:graphicFrame>
      <p:pic>
        <p:nvPicPr>
          <p:cNvPr id="1028" name="Picture 2"/>
          <p:cNvPicPr>
            <a:picLocks noChangeAspect="1" noChangeArrowheads="1"/>
          </p:cNvPicPr>
          <p:nvPr/>
        </p:nvPicPr>
        <p:blipFill>
          <a:blip r:embed="rId4"/>
          <a:srcRect/>
          <a:stretch>
            <a:fillRect/>
          </a:stretch>
        </p:blipFill>
        <p:spPr bwMode="auto">
          <a:xfrm>
            <a:off x="9000309" y="1711234"/>
            <a:ext cx="942975" cy="600075"/>
          </a:xfrm>
          <a:prstGeom prst="rect">
            <a:avLst/>
          </a:prstGeom>
          <a:noFill/>
        </p:spPr>
      </p:pic>
      <p:pic>
        <p:nvPicPr>
          <p:cNvPr id="11" name="Picture 10" descr="process.jpg"/>
          <p:cNvPicPr>
            <a:picLocks noChangeAspect="1"/>
          </p:cNvPicPr>
          <p:nvPr/>
        </p:nvPicPr>
        <p:blipFill>
          <a:blip r:embed="rId5"/>
          <a:stretch>
            <a:fillRect/>
          </a:stretch>
        </p:blipFill>
        <p:spPr>
          <a:xfrm>
            <a:off x="2198976" y="2549236"/>
            <a:ext cx="918297" cy="886691"/>
          </a:xfrm>
          <a:prstGeom prst="rect">
            <a:avLst/>
          </a:prstGeom>
        </p:spPr>
      </p:pic>
      <p:pic>
        <p:nvPicPr>
          <p:cNvPr id="12" name="Picture 11" descr="processeg.jpg"/>
          <p:cNvPicPr>
            <a:picLocks noChangeAspect="1"/>
          </p:cNvPicPr>
          <p:nvPr/>
        </p:nvPicPr>
        <p:blipFill>
          <a:blip r:embed="rId6"/>
          <a:stretch>
            <a:fillRect/>
          </a:stretch>
        </p:blipFill>
        <p:spPr>
          <a:xfrm>
            <a:off x="7730836" y="2618508"/>
            <a:ext cx="3422073" cy="1475942"/>
          </a:xfrm>
          <a:prstGeom prst="rect">
            <a:avLst/>
          </a:prstGeom>
        </p:spPr>
      </p:pic>
      <p:pic>
        <p:nvPicPr>
          <p:cNvPr id="13" name="Picture 12" descr="store.jpg"/>
          <p:cNvPicPr>
            <a:picLocks noChangeAspect="1"/>
          </p:cNvPicPr>
          <p:nvPr/>
        </p:nvPicPr>
        <p:blipFill>
          <a:blip r:embed="rId7"/>
          <a:stretch>
            <a:fillRect/>
          </a:stretch>
        </p:blipFill>
        <p:spPr>
          <a:xfrm>
            <a:off x="2036185" y="4551219"/>
            <a:ext cx="1552575" cy="609600"/>
          </a:xfrm>
          <a:prstGeom prst="rect">
            <a:avLst/>
          </a:prstGeom>
        </p:spPr>
      </p:pic>
      <p:pic>
        <p:nvPicPr>
          <p:cNvPr id="14" name="Picture 13" descr="storeeg.jpg"/>
          <p:cNvPicPr>
            <a:picLocks noChangeAspect="1"/>
          </p:cNvPicPr>
          <p:nvPr/>
        </p:nvPicPr>
        <p:blipFill>
          <a:blip r:embed="rId8"/>
          <a:stretch>
            <a:fillRect/>
          </a:stretch>
        </p:blipFill>
        <p:spPr>
          <a:xfrm>
            <a:off x="8581888" y="4588465"/>
            <a:ext cx="1533525" cy="581025"/>
          </a:xfrm>
          <a:prstGeom prst="rect">
            <a:avLst/>
          </a:prstGeom>
        </p:spPr>
      </p:pic>
      <p:pic>
        <p:nvPicPr>
          <p:cNvPr id="15" name="Picture 14" descr="flow.jpg"/>
          <p:cNvPicPr>
            <a:picLocks noChangeAspect="1"/>
          </p:cNvPicPr>
          <p:nvPr/>
        </p:nvPicPr>
        <p:blipFill>
          <a:blip r:embed="rId9"/>
          <a:stretch>
            <a:fillRect/>
          </a:stretch>
        </p:blipFill>
        <p:spPr>
          <a:xfrm>
            <a:off x="2095773" y="5682615"/>
            <a:ext cx="1390650" cy="247650"/>
          </a:xfrm>
          <a:prstGeom prst="rect">
            <a:avLst/>
          </a:prstGeom>
        </p:spPr>
      </p:pic>
      <p:pic>
        <p:nvPicPr>
          <p:cNvPr id="16" name="Picture 15" descr="floweg.jpg"/>
          <p:cNvPicPr>
            <a:picLocks noChangeAspect="1"/>
          </p:cNvPicPr>
          <p:nvPr/>
        </p:nvPicPr>
        <p:blipFill>
          <a:blip r:embed="rId10"/>
          <a:stretch>
            <a:fillRect/>
          </a:stretch>
        </p:blipFill>
        <p:spPr>
          <a:xfrm>
            <a:off x="8522153" y="5549401"/>
            <a:ext cx="1809750" cy="409575"/>
          </a:xfrm>
          <a:prstGeom prst="rect">
            <a:avLst/>
          </a:prstGeom>
        </p:spPr>
      </p:pic>
      <p:pic>
        <p:nvPicPr>
          <p:cNvPr id="17" name="Picture 1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18" name="TextBox 17"/>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ookman Old Style" pitchFamily="18" charset="0"/>
              </a:rPr>
              <a:t>Relationship and Rules</a:t>
            </a:r>
            <a:endParaRPr lang="en-IN" dirty="0">
              <a:latin typeface="Bookman Old Style"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IN" dirty="0" smtClean="0">
                <a:latin typeface="Bookman Old Style" pitchFamily="18" charset="0"/>
              </a:rPr>
              <a:t>The Data Flow Diagram may be used for any level of data abstraction. DFD can be partitioned into levels. Each level has more information flow and data functional details than the previous level.</a:t>
            </a:r>
          </a:p>
          <a:p>
            <a:pPr algn="just">
              <a:buNone/>
            </a:pPr>
            <a:r>
              <a:rPr lang="en-IN" b="1" dirty="0" smtClean="0">
                <a:latin typeface="Bookman Old Style" pitchFamily="18" charset="0"/>
              </a:rPr>
              <a:t>Highest level is Context Diagram. Some important points are:</a:t>
            </a:r>
          </a:p>
          <a:p>
            <a:pPr algn="just"/>
            <a:r>
              <a:rPr lang="en-IN" dirty="0" smtClean="0">
                <a:latin typeface="Bookman Old Style" pitchFamily="18" charset="0"/>
              </a:rPr>
              <a:t>1 process represents the entire system.</a:t>
            </a:r>
          </a:p>
          <a:p>
            <a:pPr algn="just"/>
            <a:r>
              <a:rPr lang="en-IN" dirty="0" smtClean="0">
                <a:latin typeface="Bookman Old Style" pitchFamily="18" charset="0"/>
              </a:rPr>
              <a:t>Data arrows show input and output.</a:t>
            </a:r>
          </a:p>
          <a:p>
            <a:pPr algn="just"/>
            <a:r>
              <a:rPr lang="en-IN" dirty="0" smtClean="0">
                <a:latin typeface="Bookman Old Style" pitchFamily="18" charset="0"/>
              </a:rPr>
              <a:t>Data Stores NOT shown. They are within the system.</a:t>
            </a: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fdcontextlevel.gif"/>
          <p:cNvPicPr>
            <a:picLocks noGrp="1" noChangeAspect="1"/>
          </p:cNvPicPr>
          <p:nvPr>
            <p:ph idx="1"/>
          </p:nvPr>
        </p:nvPicPr>
        <p:blipFill>
          <a:blip r:embed="rId2"/>
          <a:stretch>
            <a:fillRect/>
          </a:stretch>
        </p:blipFill>
        <p:spPr>
          <a:xfrm>
            <a:off x="940526" y="940526"/>
            <a:ext cx="10411097" cy="5172891"/>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07478"/>
          </a:xfrm>
        </p:spPr>
        <p:txBody>
          <a:bodyPr>
            <a:normAutofit/>
          </a:bodyPr>
          <a:lstStyle/>
          <a:p>
            <a:r>
              <a:rPr lang="en-IN" dirty="0" smtClean="0">
                <a:latin typeface="Bookman Old Style" pitchFamily="18" charset="0"/>
              </a:rPr>
              <a:t>Level 0 DFD</a:t>
            </a:r>
          </a:p>
        </p:txBody>
      </p:sp>
      <p:sp>
        <p:nvSpPr>
          <p:cNvPr id="3" name="Content Placeholder 2"/>
          <p:cNvSpPr>
            <a:spLocks noGrp="1"/>
          </p:cNvSpPr>
          <p:nvPr>
            <p:ph idx="1"/>
          </p:nvPr>
        </p:nvSpPr>
        <p:spPr/>
        <p:txBody>
          <a:bodyPr/>
          <a:lstStyle/>
          <a:p>
            <a:pPr algn="just"/>
            <a:r>
              <a:rPr lang="en-IN" dirty="0" smtClean="0">
                <a:latin typeface="Bookman Old Style" pitchFamily="18" charset="0"/>
              </a:rPr>
              <a:t>Next Level is Level 0 DFD. Some important points are:</a:t>
            </a:r>
          </a:p>
          <a:p>
            <a:pPr algn="just"/>
            <a:r>
              <a:rPr lang="en-IN" dirty="0" smtClean="0">
                <a:latin typeface="Bookman Old Style" pitchFamily="18" charset="0"/>
              </a:rPr>
              <a:t>Level 0 DFD must balance with the context diagram it describes.</a:t>
            </a:r>
          </a:p>
          <a:p>
            <a:pPr algn="just"/>
            <a:r>
              <a:rPr lang="en-IN" dirty="0" smtClean="0">
                <a:latin typeface="Bookman Old Style" pitchFamily="18" charset="0"/>
              </a:rPr>
              <a:t>Input going into a process are different from outputs leaving the process.</a:t>
            </a:r>
          </a:p>
          <a:p>
            <a:pPr algn="just"/>
            <a:r>
              <a:rPr lang="en-IN" dirty="0" smtClean="0">
                <a:latin typeface="Bookman Old Style" pitchFamily="18" charset="0"/>
              </a:rPr>
              <a:t>Data stores are first shown at this level.</a:t>
            </a: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fdlevel0.gif"/>
          <p:cNvPicPr>
            <a:picLocks noGrp="1" noChangeAspect="1"/>
          </p:cNvPicPr>
          <p:nvPr>
            <p:ph idx="1"/>
          </p:nvPr>
        </p:nvPicPr>
        <p:blipFill>
          <a:blip r:embed="rId2"/>
          <a:stretch>
            <a:fillRect/>
          </a:stretch>
        </p:blipFill>
        <p:spPr>
          <a:xfrm>
            <a:off x="979714" y="836023"/>
            <a:ext cx="10136777" cy="530352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ookman Old Style" pitchFamily="18" charset="0"/>
              </a:rPr>
              <a:t>Level 1 DFD</a:t>
            </a:r>
            <a:endParaRPr lang="en-IN" dirty="0">
              <a:latin typeface="Bookman Old Style" pitchFamily="18" charset="0"/>
            </a:endParaRPr>
          </a:p>
        </p:txBody>
      </p:sp>
      <p:sp>
        <p:nvSpPr>
          <p:cNvPr id="3" name="Content Placeholder 2"/>
          <p:cNvSpPr>
            <a:spLocks noGrp="1"/>
          </p:cNvSpPr>
          <p:nvPr>
            <p:ph idx="1"/>
          </p:nvPr>
        </p:nvSpPr>
        <p:spPr/>
        <p:txBody>
          <a:bodyPr/>
          <a:lstStyle/>
          <a:p>
            <a:pPr algn="just"/>
            <a:r>
              <a:rPr lang="en-IN" dirty="0" smtClean="0">
                <a:latin typeface="Bookman Old Style" pitchFamily="18" charset="0"/>
              </a:rPr>
              <a:t>Next level is Level 1 DFD. Some important points are:</a:t>
            </a:r>
          </a:p>
          <a:p>
            <a:pPr algn="just"/>
            <a:r>
              <a:rPr lang="en-IN" dirty="0" smtClean="0">
                <a:latin typeface="Bookman Old Style" pitchFamily="18" charset="0"/>
              </a:rPr>
              <a:t>Level 1 DFD must balance with the Level 0 it describes.</a:t>
            </a:r>
          </a:p>
          <a:p>
            <a:pPr algn="just"/>
            <a:r>
              <a:rPr lang="en-IN" dirty="0" smtClean="0">
                <a:latin typeface="Bookman Old Style" pitchFamily="18" charset="0"/>
              </a:rPr>
              <a:t>Input going into a process are different from outputs leaving the process.</a:t>
            </a:r>
          </a:p>
          <a:p>
            <a:pPr algn="just"/>
            <a:r>
              <a:rPr lang="en-IN" dirty="0" smtClean="0">
                <a:latin typeface="Bookman Old Style" pitchFamily="18" charset="0"/>
              </a:rPr>
              <a:t>Continue to show data stores.</a:t>
            </a:r>
          </a:p>
          <a:p>
            <a:pPr algn="just">
              <a:buNone/>
            </a:pPr>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fdlevel1.gif"/>
          <p:cNvPicPr>
            <a:picLocks noGrp="1" noChangeAspect="1"/>
          </p:cNvPicPr>
          <p:nvPr>
            <p:ph idx="1"/>
          </p:nvPr>
        </p:nvPicPr>
        <p:blipFill>
          <a:blip r:embed="rId2"/>
          <a:stretch>
            <a:fillRect/>
          </a:stretch>
        </p:blipFill>
        <p:spPr>
          <a:xfrm>
            <a:off x="901337" y="796836"/>
            <a:ext cx="10319657" cy="5473336"/>
          </a:xfr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
        <p:nvSpPr>
          <p:cNvPr id="6" name="TextBox 5"/>
          <p:cNvSpPr txBox="1"/>
          <p:nvPr/>
        </p:nvSpPr>
        <p:spPr>
          <a:xfrm>
            <a:off x="9588137" y="5865223"/>
            <a:ext cx="1985554" cy="246221"/>
          </a:xfrm>
          <a:prstGeom prst="rect">
            <a:avLst/>
          </a:prstGeom>
          <a:noFill/>
        </p:spPr>
        <p:txBody>
          <a:bodyPr wrap="square" rtlCol="0">
            <a:spAutoFit/>
          </a:bodyPr>
          <a:lstStyle/>
          <a:p>
            <a:r>
              <a:rPr lang="en-IN" sz="1000" dirty="0" smtClean="0"/>
              <a:t>From Internet </a:t>
            </a:r>
            <a:endParaRPr lang="en-IN"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latin typeface="Bookman Old Style" pitchFamily="18" charset="0"/>
              </a:rPr>
              <a:t>Difference Between DFD &amp; Flow Chart</a:t>
            </a:r>
          </a:p>
        </p:txBody>
      </p:sp>
      <p:sp>
        <p:nvSpPr>
          <p:cNvPr id="3" name="Content Placeholder 2"/>
          <p:cNvSpPr>
            <a:spLocks noGrp="1"/>
          </p:cNvSpPr>
          <p:nvPr>
            <p:ph idx="1"/>
          </p:nvPr>
        </p:nvSpPr>
        <p:spPr>
          <a:xfrm>
            <a:off x="1295401" y="2442753"/>
            <a:ext cx="9601196" cy="3605349"/>
          </a:xfrm>
        </p:spPr>
        <p:txBody>
          <a:bodyPr>
            <a:normAutofit fontScale="40000" lnSpcReduction="20000"/>
          </a:bodyPr>
          <a:lstStyle/>
          <a:p>
            <a:pPr algn="just">
              <a:lnSpc>
                <a:spcPct val="170000"/>
              </a:lnSpc>
            </a:pPr>
            <a:r>
              <a:rPr lang="en-IN" sz="4500" dirty="0" smtClean="0">
                <a:latin typeface="Bookman Old Style" pitchFamily="18" charset="0"/>
              </a:rPr>
              <a:t>A DFD may look similar to a flow chart. However, there is a significant difference with the data flow diagram. The arrows in DFDs show that there is a flow of data between the two components and not that the component is sending the data that must be executed in the following component. </a:t>
            </a:r>
          </a:p>
          <a:p>
            <a:pPr algn="just">
              <a:lnSpc>
                <a:spcPct val="170000"/>
              </a:lnSpc>
            </a:pPr>
            <a:r>
              <a:rPr lang="en-IN" sz="4500" dirty="0" smtClean="0">
                <a:latin typeface="Bookman Old Style" pitchFamily="18" charset="0"/>
              </a:rPr>
              <a:t>A component in DFD may not continue execution when sending data and during execution of the component receiving the data. The component sending data can send multiple sets of data along several connections. In fact, a DFD node can be a component that never ends. In DFDs, all arrows must be labelled.</a:t>
            </a: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39" y="707813"/>
            <a:ext cx="9601196" cy="781354"/>
          </a:xfrm>
        </p:spPr>
        <p:txBody>
          <a:bodyPr>
            <a:normAutofit/>
          </a:bodyPr>
          <a:lstStyle/>
          <a:p>
            <a:r>
              <a:rPr lang="en-IN" dirty="0" smtClean="0">
                <a:latin typeface="Bookman Old Style" pitchFamily="18" charset="0"/>
              </a:rPr>
              <a:t>Flow Chart</a:t>
            </a:r>
          </a:p>
        </p:txBody>
      </p:sp>
      <p:pic>
        <p:nvPicPr>
          <p:cNvPr id="4" name="Content Placeholder 3" descr="basic-symbols.jpg"/>
          <p:cNvPicPr>
            <a:picLocks noGrp="1" noChangeAspect="1"/>
          </p:cNvPicPr>
          <p:nvPr>
            <p:ph idx="1"/>
          </p:nvPr>
        </p:nvPicPr>
        <p:blipFill>
          <a:blip r:embed="rId2"/>
          <a:stretch>
            <a:fillRect/>
          </a:stretch>
        </p:blipFill>
        <p:spPr>
          <a:xfrm>
            <a:off x="2286000" y="1384664"/>
            <a:ext cx="7563394" cy="480713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377441"/>
            <a:ext cx="9601196" cy="3540034"/>
          </a:xfrm>
        </p:spPr>
        <p:txBody>
          <a:bodyPr>
            <a:noAutofit/>
          </a:bodyPr>
          <a:lstStyle/>
          <a:p>
            <a:pPr algn="ctr">
              <a:buNone/>
            </a:pPr>
            <a:endParaRPr lang="en-GB" sz="4400" b="1" dirty="0" smtClean="0">
              <a:ln w="3175" cmpd="sng">
                <a:noFill/>
              </a:ln>
              <a:latin typeface="+mj-lt"/>
              <a:ea typeface="+mj-ea"/>
              <a:cs typeface="+mj-cs"/>
            </a:endParaRPr>
          </a:p>
          <a:p>
            <a:pPr algn="ctr">
              <a:buNone/>
            </a:pPr>
            <a:r>
              <a:rPr lang="en-GB" sz="4400" b="1" dirty="0" smtClean="0">
                <a:ln w="3175" cmpd="sng">
                  <a:noFill/>
                </a:ln>
                <a:latin typeface="+mj-lt"/>
                <a:ea typeface="+mj-ea"/>
                <a:cs typeface="+mj-cs"/>
              </a:rPr>
              <a:t>Design Concept</a:t>
            </a:r>
          </a:p>
          <a:p>
            <a:pPr algn="just"/>
            <a:endParaRPr lang="en-IN" sz="1600"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6" y="760064"/>
            <a:ext cx="9601196" cy="807480"/>
          </a:xfrm>
        </p:spPr>
        <p:txBody>
          <a:bodyPr>
            <a:normAutofit/>
          </a:bodyPr>
          <a:lstStyle/>
          <a:p>
            <a:r>
              <a:rPr lang="en-IN" dirty="0" smtClean="0">
                <a:latin typeface="Bookman Old Style" pitchFamily="18" charset="0"/>
              </a:rPr>
              <a:t>Structure Chart</a:t>
            </a:r>
          </a:p>
        </p:txBody>
      </p:sp>
      <p:sp>
        <p:nvSpPr>
          <p:cNvPr id="3" name="Content Placeholder 2"/>
          <p:cNvSpPr>
            <a:spLocks noGrp="1"/>
          </p:cNvSpPr>
          <p:nvPr>
            <p:ph idx="1"/>
          </p:nvPr>
        </p:nvSpPr>
        <p:spPr/>
        <p:txBody>
          <a:bodyPr/>
          <a:lstStyle/>
          <a:p>
            <a:r>
              <a:rPr lang="en-IN" dirty="0" smtClean="0">
                <a:latin typeface="Bookman Old Style" pitchFamily="18" charset="0"/>
              </a:rPr>
              <a:t>Structural Chart is principle tool of structure design.</a:t>
            </a:r>
          </a:p>
          <a:p>
            <a:r>
              <a:rPr lang="en-IN" dirty="0" smtClean="0">
                <a:latin typeface="Bookman Old Style" pitchFamily="18" charset="0"/>
              </a:rPr>
              <a:t>Elements are ,</a:t>
            </a:r>
          </a:p>
          <a:p>
            <a:pPr marL="457200" indent="-457200">
              <a:buFont typeface="+mj-lt"/>
              <a:buAutoNum type="arabicPeriod"/>
            </a:pPr>
            <a:r>
              <a:rPr lang="en-IN" b="1" dirty="0" smtClean="0">
                <a:latin typeface="Bookman Old Style" pitchFamily="18" charset="0"/>
              </a:rPr>
              <a:t>Module</a:t>
            </a:r>
          </a:p>
          <a:p>
            <a:pPr marL="457200" indent="-457200">
              <a:buFont typeface="+mj-lt"/>
              <a:buAutoNum type="arabicPeriod"/>
            </a:pPr>
            <a:r>
              <a:rPr lang="en-IN" b="1" dirty="0" smtClean="0">
                <a:latin typeface="Bookman Old Style" pitchFamily="18" charset="0"/>
              </a:rPr>
              <a:t>Data</a:t>
            </a:r>
          </a:p>
          <a:p>
            <a:pPr marL="457200" indent="-457200">
              <a:buFont typeface="+mj-lt"/>
              <a:buAutoNum type="arabicPeriod"/>
            </a:pPr>
            <a:r>
              <a:rPr lang="en-IN" b="1" dirty="0" smtClean="0">
                <a:latin typeface="Bookman Old Style" pitchFamily="18" charset="0"/>
              </a:rPr>
              <a:t>Flag</a:t>
            </a:r>
            <a:endParaRPr lang="en-IN" b="1"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                                                                        1. Flag going from caller to   </a:t>
            </a:r>
          </a:p>
          <a:p>
            <a:r>
              <a:rPr lang="en-IN" dirty="0" smtClean="0"/>
              <a:t>                                                                           called </a:t>
            </a:r>
          </a:p>
          <a:p>
            <a:r>
              <a:rPr lang="en-IN" dirty="0" smtClean="0"/>
              <a:t>    											    2. Data going from caller to                        													 called</a:t>
            </a:r>
          </a:p>
          <a:p>
            <a:pPr lvl="8"/>
            <a:r>
              <a:rPr lang="en-IN" dirty="0" smtClean="0"/>
              <a:t>                                            3</a:t>
            </a:r>
            <a:r>
              <a:rPr lang="en-IN" sz="2400" dirty="0" smtClean="0"/>
              <a:t>. Data going from called to                              					 caller</a:t>
            </a:r>
          </a:p>
        </p:txBody>
      </p:sp>
      <p:pic>
        <p:nvPicPr>
          <p:cNvPr id="30722" name="Picture 2"/>
          <p:cNvPicPr>
            <a:picLocks noChangeAspect="1" noChangeArrowheads="1"/>
          </p:cNvPicPr>
          <p:nvPr/>
        </p:nvPicPr>
        <p:blipFill>
          <a:blip r:embed="rId2"/>
          <a:srcRect/>
          <a:stretch>
            <a:fillRect/>
          </a:stretch>
        </p:blipFill>
        <p:spPr bwMode="auto">
          <a:xfrm>
            <a:off x="1227910" y="1110342"/>
            <a:ext cx="5826033" cy="5107577"/>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36024"/>
            <a:ext cx="9601196" cy="1449976"/>
          </a:xfrm>
        </p:spPr>
        <p:txBody>
          <a:bodyPr>
            <a:noAutofit/>
          </a:bodyPr>
          <a:lstStyle/>
          <a:p>
            <a:r>
              <a:rPr lang="en-IN" dirty="0" smtClean="0">
                <a:latin typeface="Bookman Old Style" pitchFamily="18" charset="0"/>
              </a:rPr>
              <a:t>Design methods: Object-Oriented Design</a:t>
            </a:r>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2"/>
          <a:srcRect/>
          <a:stretch>
            <a:fillRect/>
          </a:stretch>
        </p:blipFill>
        <p:spPr bwMode="auto">
          <a:xfrm>
            <a:off x="1294039" y="2237967"/>
            <a:ext cx="9717950" cy="3888513"/>
          </a:xfrm>
          <a:prstGeom prst="rect">
            <a:avLst/>
          </a:prstGeom>
          <a:noFill/>
          <a:ln w="9525">
            <a:noFill/>
            <a:miter lim="800000"/>
            <a:headEnd/>
            <a:tailEnd/>
          </a:ln>
          <a:effec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81799"/>
          </a:xfrm>
        </p:spPr>
        <p:txBody>
          <a:bodyPr>
            <a:normAutofit fontScale="90000"/>
          </a:bodyPr>
          <a:lstStyle/>
          <a:p>
            <a:r>
              <a:rPr lang="en-US" sz="4900" dirty="0" smtClean="0">
                <a:latin typeface="Bookman Old Style" pitchFamily="18" charset="0"/>
              </a:rPr>
              <a:t>Unified Modeling Language  Introduction</a:t>
            </a:r>
            <a:r>
              <a:rPr lang="en-US" dirty="0" smtClean="0">
                <a:solidFill>
                  <a:schemeClr val="tx2"/>
                </a:solidFill>
                <a:effectLst>
                  <a:outerShdw blurRad="38100" dist="38100" dir="2700000" algn="tl">
                    <a:srgbClr val="000000"/>
                  </a:outerShdw>
                </a:effectLst>
                <a:latin typeface="Palatino Linotype" pitchFamily="18" charset="0"/>
              </a:rPr>
              <a:t/>
            </a:r>
            <a:br>
              <a:rPr lang="en-US" dirty="0" smtClean="0">
                <a:solidFill>
                  <a:schemeClr val="tx2"/>
                </a:solidFill>
                <a:effectLst>
                  <a:outerShdw blurRad="38100" dist="38100" dir="2700000" algn="tl">
                    <a:srgbClr val="000000"/>
                  </a:outerShdw>
                </a:effectLst>
                <a:latin typeface="Palatino Linotype" pitchFamily="18" charset="0"/>
              </a:rPr>
            </a:br>
            <a:endParaRPr lang="en-IN" dirty="0"/>
          </a:p>
        </p:txBody>
      </p:sp>
      <p:sp>
        <p:nvSpPr>
          <p:cNvPr id="3" name="Content Placeholder 2"/>
          <p:cNvSpPr>
            <a:spLocks noGrp="1"/>
          </p:cNvSpPr>
          <p:nvPr>
            <p:ph idx="1"/>
          </p:nvPr>
        </p:nvSpPr>
        <p:spPr/>
        <p:txBody>
          <a:bodyPr>
            <a:normAutofit/>
          </a:bodyPr>
          <a:lstStyle/>
          <a:p>
            <a:pPr>
              <a:buNone/>
            </a:pPr>
            <a:endParaRPr lang="en-US" sz="4400" dirty="0" smtClean="0">
              <a:ln w="3175" cmpd="sng">
                <a:noFill/>
              </a:ln>
              <a:latin typeface="Bookman Old Style" pitchFamily="18" charset="0"/>
              <a:ea typeface="+mj-ea"/>
              <a:cs typeface="+mj-cs"/>
            </a:endParaRPr>
          </a:p>
          <a:p>
            <a:pPr>
              <a:buNone/>
            </a:pPr>
            <a:r>
              <a:rPr lang="en-US" sz="4400" b="1" i="1" dirty="0" smtClean="0">
                <a:ln w="3175" cmpd="sng">
                  <a:noFill/>
                </a:ln>
                <a:solidFill>
                  <a:srgbClr val="C00000"/>
                </a:solidFill>
                <a:latin typeface="Bookman Old Style" pitchFamily="18" charset="0"/>
                <a:ea typeface="+mj-ea"/>
                <a:cs typeface="+mj-cs"/>
              </a:rPr>
              <a:t>             What is UML?</a:t>
            </a:r>
            <a:endParaRPr lang="en-IN" sz="4400" b="1" i="1" dirty="0" smtClean="0">
              <a:ln w="3175" cmpd="sng">
                <a:noFill/>
              </a:ln>
              <a:solidFill>
                <a:srgbClr val="C00000"/>
              </a:solidFill>
              <a:latin typeface="Bookman Old Style" pitchFamily="18" charset="0"/>
              <a:ea typeface="+mj-ea"/>
              <a:cs typeface="+mj-cs"/>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75211"/>
            <a:ext cx="9601196" cy="5000657"/>
          </a:xfrm>
        </p:spPr>
        <p:txBody>
          <a:bodyPr>
            <a:normAutofit/>
          </a:bodyPr>
          <a:lstStyle/>
          <a:p>
            <a:pPr>
              <a:lnSpc>
                <a:spcPct val="90000"/>
              </a:lnSpc>
              <a:buClr>
                <a:schemeClr val="tx2"/>
              </a:buClr>
              <a:buFont typeface="Wingdings" panose="05000000000000000000" pitchFamily="2" charset="2"/>
              <a:buChar char="§"/>
            </a:pPr>
            <a:endParaRPr lang="en-US" dirty="0" smtClean="0">
              <a:latin typeface="Bookman Old Style" pitchFamily="18" charset="0"/>
            </a:endParaRPr>
          </a:p>
          <a:p>
            <a:pPr algn="ctr">
              <a:lnSpc>
                <a:spcPct val="90000"/>
              </a:lnSpc>
              <a:buClr>
                <a:schemeClr val="tx2"/>
              </a:buClr>
              <a:buNone/>
            </a:pPr>
            <a:r>
              <a:rPr lang="en-US" sz="4400" dirty="0" smtClean="0">
                <a:ln w="3175" cmpd="sng">
                  <a:noFill/>
                </a:ln>
                <a:latin typeface="Bookman Old Style" pitchFamily="18" charset="0"/>
                <a:ea typeface="+mj-ea"/>
                <a:cs typeface="+mj-cs"/>
              </a:rPr>
              <a:t>UML</a:t>
            </a:r>
          </a:p>
          <a:p>
            <a:pPr>
              <a:lnSpc>
                <a:spcPct val="90000"/>
              </a:lnSpc>
              <a:buClr>
                <a:schemeClr val="tx2"/>
              </a:buClr>
              <a:buFont typeface="Wingdings" panose="05000000000000000000" pitchFamily="2" charset="2"/>
              <a:buChar char="§"/>
            </a:pPr>
            <a:endParaRPr lang="en-US" dirty="0" smtClean="0">
              <a:latin typeface="Bookman Old Style" pitchFamily="18" charset="0"/>
            </a:endParaRPr>
          </a:p>
          <a:p>
            <a:pPr>
              <a:lnSpc>
                <a:spcPct val="90000"/>
              </a:lnSpc>
              <a:buClr>
                <a:schemeClr val="tx2"/>
              </a:buClr>
              <a:buFont typeface="Wingdings" panose="05000000000000000000" pitchFamily="2" charset="2"/>
              <a:buChar char="§"/>
            </a:pPr>
            <a:endParaRPr lang="en-US" dirty="0" smtClean="0">
              <a:latin typeface="Bookman Old Style" pitchFamily="18" charset="0"/>
            </a:endParaRPr>
          </a:p>
          <a:p>
            <a:pPr>
              <a:lnSpc>
                <a:spcPct val="90000"/>
              </a:lnSpc>
              <a:buClr>
                <a:schemeClr val="tx2"/>
              </a:buClr>
            </a:pPr>
            <a:r>
              <a:rPr lang="en-US" dirty="0" smtClean="0">
                <a:latin typeface="Bookman Old Style" pitchFamily="18" charset="0"/>
              </a:rPr>
              <a:t>Is </a:t>
            </a:r>
            <a:r>
              <a:rPr lang="en-US" i="1" dirty="0" smtClean="0">
                <a:solidFill>
                  <a:srgbClr val="0000FF"/>
                </a:solidFill>
                <a:latin typeface="Bookman Old Style" pitchFamily="18" charset="0"/>
              </a:rPr>
              <a:t>Unified</a:t>
            </a:r>
            <a:r>
              <a:rPr lang="en-US" dirty="0" smtClean="0">
                <a:latin typeface="Bookman Old Style" pitchFamily="18" charset="0"/>
              </a:rPr>
              <a:t> – remaining the same at each stage of development</a:t>
            </a:r>
          </a:p>
          <a:p>
            <a:pPr>
              <a:lnSpc>
                <a:spcPct val="90000"/>
              </a:lnSpc>
              <a:buClr>
                <a:schemeClr val="tx2"/>
              </a:buClr>
            </a:pPr>
            <a:r>
              <a:rPr lang="en-US" dirty="0" smtClean="0">
                <a:latin typeface="Bookman Old Style" pitchFamily="18" charset="0"/>
              </a:rPr>
              <a:t>Applies to </a:t>
            </a:r>
            <a:r>
              <a:rPr lang="en-US" i="1" dirty="0" smtClean="0">
                <a:solidFill>
                  <a:srgbClr val="0000FF"/>
                </a:solidFill>
                <a:latin typeface="Bookman Old Style" pitchFamily="18" charset="0"/>
              </a:rPr>
              <a:t>Modeling</a:t>
            </a:r>
            <a:r>
              <a:rPr lang="en-US" dirty="0" smtClean="0">
                <a:latin typeface="Bookman Old Style" pitchFamily="18" charset="0"/>
              </a:rPr>
              <a:t> – process of understanding a subject (or a system).</a:t>
            </a:r>
          </a:p>
          <a:p>
            <a:pPr>
              <a:lnSpc>
                <a:spcPct val="90000"/>
              </a:lnSpc>
              <a:buClr>
                <a:schemeClr val="tx2"/>
              </a:buClr>
            </a:pPr>
            <a:r>
              <a:rPr lang="en-US" dirty="0" smtClean="0">
                <a:latin typeface="Bookman Old Style" pitchFamily="18" charset="0"/>
              </a:rPr>
              <a:t>Is a complete </a:t>
            </a:r>
            <a:r>
              <a:rPr lang="en-US" i="1" dirty="0" smtClean="0">
                <a:solidFill>
                  <a:srgbClr val="0000FF"/>
                </a:solidFill>
                <a:latin typeface="Bookman Old Style" pitchFamily="18" charset="0"/>
              </a:rPr>
              <a:t>Language</a:t>
            </a:r>
            <a:r>
              <a:rPr lang="en-US" i="1" dirty="0" smtClean="0">
                <a:latin typeface="Bookman Old Style" pitchFamily="18" charset="0"/>
              </a:rPr>
              <a:t> </a:t>
            </a:r>
            <a:r>
              <a:rPr lang="en-US" dirty="0" smtClean="0">
                <a:latin typeface="Bookman Old Style" pitchFamily="18" charset="0"/>
              </a:rPr>
              <a:t>for capturing knowledge (semantics) about a subject and expressing knowledge (syntax) regarding the subject for the purpose of communication</a:t>
            </a:r>
          </a:p>
          <a:p>
            <a:endParaRPr lang="en-US" dirty="0" smtClean="0">
              <a:latin typeface="Bookman Old Style" pitchFamily="18" charset="0"/>
            </a:endParaRPr>
          </a:p>
          <a:p>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7646"/>
            <a:ext cx="9601196" cy="940525"/>
          </a:xfrm>
        </p:spPr>
        <p:txBody>
          <a:bodyPr/>
          <a:lstStyle/>
          <a:p>
            <a:r>
              <a:rPr lang="en-US" dirty="0" smtClean="0">
                <a:latin typeface="Bookman Old Style" pitchFamily="18" charset="0"/>
              </a:rPr>
              <a:t>Background</a:t>
            </a:r>
            <a:endParaRPr lang="en-IN" dirty="0" smtClean="0">
              <a:latin typeface="Bookman Old Style" pitchFamily="18" charset="0"/>
            </a:endParaRPr>
          </a:p>
        </p:txBody>
      </p:sp>
      <p:sp>
        <p:nvSpPr>
          <p:cNvPr id="3" name="Content Placeholder 2"/>
          <p:cNvSpPr>
            <a:spLocks noGrp="1"/>
          </p:cNvSpPr>
          <p:nvPr>
            <p:ph idx="1"/>
          </p:nvPr>
        </p:nvSpPr>
        <p:spPr>
          <a:xfrm>
            <a:off x="1295401" y="1658983"/>
            <a:ext cx="9601196" cy="4216886"/>
          </a:xfrm>
        </p:spPr>
        <p:txBody>
          <a:bodyPr>
            <a:normAutofit/>
          </a:bodyPr>
          <a:lstStyle/>
          <a:p>
            <a:pPr algn="just"/>
            <a:r>
              <a:rPr lang="en-US" dirty="0" smtClean="0">
                <a:latin typeface="Bookman Old Style" pitchFamily="18" charset="0"/>
              </a:rPr>
              <a:t>1965 - The first </a:t>
            </a:r>
            <a:r>
              <a:rPr lang="en-US" i="1" dirty="0" smtClean="0">
                <a:latin typeface="Bookman Old Style" pitchFamily="18" charset="0"/>
              </a:rPr>
              <a:t>object-oriented</a:t>
            </a:r>
            <a:r>
              <a:rPr lang="en-US" dirty="0" smtClean="0">
                <a:latin typeface="Bookman Old Style" pitchFamily="18" charset="0"/>
              </a:rPr>
              <a:t> programming language, </a:t>
            </a:r>
            <a:r>
              <a:rPr lang="en-US" dirty="0" err="1" smtClean="0">
                <a:latin typeface="Bookman Old Style" pitchFamily="18" charset="0"/>
              </a:rPr>
              <a:t>Simula</a:t>
            </a:r>
            <a:r>
              <a:rPr lang="en-US" dirty="0" smtClean="0">
                <a:latin typeface="Bookman Old Style" pitchFamily="18" charset="0"/>
              </a:rPr>
              <a:t> I, was introduced</a:t>
            </a:r>
          </a:p>
          <a:p>
            <a:pPr algn="just">
              <a:lnSpc>
                <a:spcPct val="80000"/>
              </a:lnSpc>
              <a:buClr>
                <a:schemeClr val="tx2"/>
              </a:buClr>
              <a:buFont typeface="Wingdings" panose="05000000000000000000" pitchFamily="2" charset="2"/>
              <a:buChar char="§"/>
            </a:pPr>
            <a:endParaRPr lang="en-US" dirty="0" smtClean="0">
              <a:latin typeface="Bookman Old Style" pitchFamily="18" charset="0"/>
            </a:endParaRPr>
          </a:p>
          <a:p>
            <a:pPr algn="just">
              <a:lnSpc>
                <a:spcPct val="80000"/>
              </a:lnSpc>
              <a:buClr>
                <a:schemeClr val="tx2"/>
              </a:buClr>
              <a:buFont typeface="Wingdings" panose="05000000000000000000" pitchFamily="2" charset="2"/>
              <a:buChar char="§"/>
            </a:pPr>
            <a:r>
              <a:rPr lang="en-US" dirty="0" smtClean="0">
                <a:latin typeface="Bookman Old Style" pitchFamily="18" charset="0"/>
              </a:rPr>
              <a:t>Object-oriented Analysis &amp; Design (OOAD) by Grady </a:t>
            </a:r>
            <a:r>
              <a:rPr lang="en-US" dirty="0" err="1" smtClean="0">
                <a:latin typeface="Bookman Old Style" pitchFamily="18" charset="0"/>
              </a:rPr>
              <a:t>Booch</a:t>
            </a:r>
            <a:r>
              <a:rPr lang="en-US" dirty="0" smtClean="0">
                <a:latin typeface="Bookman Old Style" pitchFamily="18" charset="0"/>
              </a:rPr>
              <a:t>.</a:t>
            </a:r>
          </a:p>
          <a:p>
            <a:pPr algn="just">
              <a:lnSpc>
                <a:spcPct val="80000"/>
              </a:lnSpc>
              <a:buClr>
                <a:schemeClr val="tx2"/>
              </a:buClr>
              <a:buFont typeface="Wingdings" panose="05000000000000000000" pitchFamily="2" charset="2"/>
              <a:buChar char="§"/>
            </a:pPr>
            <a:endParaRPr lang="en-US" dirty="0" smtClean="0">
              <a:latin typeface="Bookman Old Style" pitchFamily="18" charset="0"/>
            </a:endParaRPr>
          </a:p>
          <a:p>
            <a:pPr algn="just">
              <a:lnSpc>
                <a:spcPct val="80000"/>
              </a:lnSpc>
              <a:buClr>
                <a:schemeClr val="tx2"/>
              </a:buClr>
              <a:buFont typeface="Wingdings" panose="05000000000000000000" pitchFamily="2" charset="2"/>
              <a:buChar char="§"/>
            </a:pPr>
            <a:r>
              <a:rPr lang="en-US" dirty="0" smtClean="0">
                <a:latin typeface="Bookman Old Style" pitchFamily="18" charset="0"/>
              </a:rPr>
              <a:t>The Object Modeling Technique (OMT) by </a:t>
            </a:r>
            <a:r>
              <a:rPr lang="en-US" dirty="0" smtClean="0">
                <a:solidFill>
                  <a:srgbClr val="000000"/>
                </a:solidFill>
                <a:latin typeface="Bookman Old Style" pitchFamily="18" charset="0"/>
              </a:rPr>
              <a:t>James</a:t>
            </a:r>
            <a:r>
              <a:rPr lang="en-US" dirty="0" smtClean="0">
                <a:latin typeface="Bookman Old Style" pitchFamily="18" charset="0"/>
              </a:rPr>
              <a:t> </a:t>
            </a:r>
            <a:r>
              <a:rPr lang="en-US" dirty="0" err="1" smtClean="0">
                <a:latin typeface="Bookman Old Style" pitchFamily="18" charset="0"/>
              </a:rPr>
              <a:t>Rumbaugh</a:t>
            </a:r>
            <a:r>
              <a:rPr lang="en-US" dirty="0" smtClean="0">
                <a:latin typeface="Bookman Old Style" pitchFamily="18" charset="0"/>
              </a:rPr>
              <a:t>.</a:t>
            </a:r>
          </a:p>
          <a:p>
            <a:pPr algn="just">
              <a:lnSpc>
                <a:spcPct val="80000"/>
              </a:lnSpc>
              <a:buClr>
                <a:schemeClr val="tx2"/>
              </a:buClr>
              <a:buFont typeface="Wingdings" panose="05000000000000000000" pitchFamily="2" charset="2"/>
              <a:buChar char="§"/>
            </a:pPr>
            <a:endParaRPr lang="en-US" dirty="0" smtClean="0">
              <a:latin typeface="Bookman Old Style" pitchFamily="18" charset="0"/>
            </a:endParaRPr>
          </a:p>
          <a:p>
            <a:pPr algn="just">
              <a:lnSpc>
                <a:spcPct val="80000"/>
              </a:lnSpc>
              <a:buClr>
                <a:schemeClr val="tx2"/>
              </a:buClr>
              <a:buFont typeface="Wingdings" panose="05000000000000000000" pitchFamily="2" charset="2"/>
              <a:buChar char="§"/>
            </a:pPr>
            <a:r>
              <a:rPr lang="en-US" dirty="0" smtClean="0">
                <a:latin typeface="Bookman Old Style" pitchFamily="18" charset="0"/>
              </a:rPr>
              <a:t>The Object-oriented Software Engineering method (OOSE) by </a:t>
            </a:r>
            <a:r>
              <a:rPr lang="en-US" dirty="0" err="1" smtClean="0">
                <a:latin typeface="Bookman Old Style" pitchFamily="18" charset="0"/>
              </a:rPr>
              <a:t>Ivar</a:t>
            </a:r>
            <a:r>
              <a:rPr lang="en-US" dirty="0" smtClean="0">
                <a:latin typeface="Bookman Old Style" pitchFamily="18" charset="0"/>
              </a:rPr>
              <a:t> Jacobson</a:t>
            </a:r>
          </a:p>
          <a:p>
            <a:pPr algn="just"/>
            <a:endParaRPr lang="en-US" dirty="0" smtClean="0">
              <a:latin typeface="Bookman Old Style" pitchFamily="18" charset="0"/>
            </a:endParaRP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81799"/>
          </a:xfrm>
        </p:spPr>
        <p:txBody>
          <a:bodyPr>
            <a:normAutofit/>
          </a:bodyPr>
          <a:lstStyle/>
          <a:p>
            <a:r>
              <a:rPr lang="en-US" dirty="0" smtClean="0">
                <a:latin typeface="Bookman Old Style" pitchFamily="18" charset="0"/>
              </a:rPr>
              <a:t>OO Analysis vs. OO Design</a:t>
            </a:r>
            <a:endParaRPr lang="en-IN" dirty="0" smtClean="0">
              <a:latin typeface="Bookman Old Style" pitchFamily="18" charset="0"/>
            </a:endParaRPr>
          </a:p>
        </p:txBody>
      </p:sp>
      <p:sp>
        <p:nvSpPr>
          <p:cNvPr id="5" name="Line 10"/>
          <p:cNvSpPr>
            <a:spLocks noChangeShapeType="1"/>
          </p:cNvSpPr>
          <p:nvPr/>
        </p:nvSpPr>
        <p:spPr bwMode="auto">
          <a:xfrm>
            <a:off x="2560638" y="3385765"/>
            <a:ext cx="1604962" cy="12700"/>
          </a:xfrm>
          <a:prstGeom prst="line">
            <a:avLst/>
          </a:prstGeom>
          <a:noFill/>
          <a:ln w="12700">
            <a:solidFill>
              <a:schemeClr val="tx1"/>
            </a:solidFill>
            <a:round/>
          </a:ln>
        </p:spPr>
        <p:txBody>
          <a:bodyPr wrap="none" anchor="ctr"/>
          <a:lstStyle/>
          <a:p>
            <a:endParaRPr lang="en-IN"/>
          </a:p>
        </p:txBody>
      </p:sp>
      <p:sp>
        <p:nvSpPr>
          <p:cNvPr id="6" name="Rectangle 3"/>
          <p:cNvSpPr txBox="1">
            <a:spLocks noChangeArrowheads="1"/>
          </p:cNvSpPr>
          <p:nvPr/>
        </p:nvSpPr>
        <p:spPr>
          <a:xfrm>
            <a:off x="7850777" y="2508387"/>
            <a:ext cx="3429228" cy="2573064"/>
          </a:xfrm>
          <a:prstGeom prst="rect">
            <a:avLst/>
          </a:prstGeom>
        </p:spPr>
        <p:txBody>
          <a:bodyPr vert="horz" lIns="91440" tIns="45720" rIns="91440" bIns="45720" rtlCol="0" anchor="t">
            <a:normAutofit fontScale="85000" lnSpcReduction="10000"/>
          </a:bodyPr>
          <a:lstStyle/>
          <a:p>
            <a:pPr marL="285750" marR="0" lvl="0" indent="-285750" algn="l" defTabSz="457200" rtl="0" eaLnBrk="1" fontAlgn="auto" latinLnBrk="0" hangingPunct="1">
              <a:lnSpc>
                <a:spcPct val="100000"/>
              </a:lnSpc>
              <a:spcBef>
                <a:spcPct val="20000"/>
              </a:spcBef>
              <a:spcAft>
                <a:spcPts val="600"/>
              </a:spcAft>
              <a:buClr>
                <a:schemeClr val="tx2"/>
              </a:buClr>
              <a:buSzPct val="115000"/>
              <a:buFont typeface="Wingdings" panose="05000000000000000000" pitchFamily="2" charset="2"/>
              <a:buChar char="§"/>
              <a:defRPr/>
            </a:pPr>
            <a:r>
              <a:rPr kumimoji="0" lang="en-US" sz="3000" b="0" i="0" u="none" strike="noStrike" kern="1200" cap="none" spc="0" normalizeH="0" baseline="0" noProof="0" dirty="0" smtClean="0">
                <a:ln>
                  <a:noFill/>
                </a:ln>
                <a:solidFill>
                  <a:srgbClr val="FF0000"/>
                </a:solidFill>
                <a:effectLst/>
                <a:uLnTx/>
                <a:uFillTx/>
                <a:latin typeface="Bookman Old Style" pitchFamily="18" charset="0"/>
              </a:rPr>
              <a:t>Analysis</a:t>
            </a:r>
            <a:r>
              <a:rPr kumimoji="0" lang="en-US" sz="3000" b="0" i="0" u="none" strike="noStrike" kern="1200" cap="none" spc="0" normalizeH="0" baseline="0" noProof="0" dirty="0" smtClean="0">
                <a:ln>
                  <a:noFill/>
                </a:ln>
                <a:solidFill>
                  <a:schemeClr val="tx1">
                    <a:lumMod val="85000"/>
                    <a:lumOff val="15000"/>
                  </a:schemeClr>
                </a:solidFill>
                <a:effectLst/>
                <a:uLnTx/>
                <a:uFillTx/>
                <a:latin typeface="Bookman Old Style" pitchFamily="18" charset="0"/>
              </a:rPr>
              <a:t> refers to understanding the problem.</a:t>
            </a:r>
          </a:p>
          <a:p>
            <a:pPr marL="285750" marR="0" lvl="0" indent="-285750" algn="l" defTabSz="457200" rtl="0" eaLnBrk="1" fontAlgn="auto" latinLnBrk="0" hangingPunct="1">
              <a:lnSpc>
                <a:spcPct val="100000"/>
              </a:lnSpc>
              <a:spcBef>
                <a:spcPct val="20000"/>
              </a:spcBef>
              <a:spcAft>
                <a:spcPts val="600"/>
              </a:spcAft>
              <a:buClr>
                <a:schemeClr val="tx2"/>
              </a:buClr>
              <a:buSzPct val="115000"/>
              <a:buFont typeface="Wingdings" panose="05000000000000000000" pitchFamily="2" charset="2"/>
              <a:buChar char="§"/>
              <a:defRPr/>
            </a:pPr>
            <a:r>
              <a:rPr kumimoji="0" lang="en-US" sz="3000" b="0" i="0" u="none" strike="noStrike" kern="1200" cap="none" spc="0" normalizeH="0" baseline="0" noProof="0" dirty="0" smtClean="0">
                <a:ln>
                  <a:noFill/>
                </a:ln>
                <a:solidFill>
                  <a:srgbClr val="0000FF"/>
                </a:solidFill>
                <a:effectLst/>
                <a:uLnTx/>
                <a:uFillTx/>
                <a:latin typeface="Bookman Old Style" pitchFamily="18" charset="0"/>
              </a:rPr>
              <a:t>Design</a:t>
            </a:r>
            <a:r>
              <a:rPr kumimoji="0" lang="en-US" sz="3000" b="0" i="0" u="none" strike="noStrike" kern="1200" cap="none" spc="0" normalizeH="0" baseline="0" noProof="0" dirty="0" smtClean="0">
                <a:ln>
                  <a:noFill/>
                </a:ln>
                <a:solidFill>
                  <a:schemeClr val="tx1">
                    <a:lumMod val="85000"/>
                    <a:lumOff val="15000"/>
                  </a:schemeClr>
                </a:solidFill>
                <a:effectLst/>
                <a:uLnTx/>
                <a:uFillTx/>
                <a:latin typeface="Bookman Old Style" pitchFamily="18" charset="0"/>
              </a:rPr>
              <a:t> refers to coming up with the solution.</a:t>
            </a:r>
          </a:p>
        </p:txBody>
      </p:sp>
      <p:sp>
        <p:nvSpPr>
          <p:cNvPr id="7" name="Rectangle 4"/>
          <p:cNvSpPr>
            <a:spLocks noChangeArrowheads="1"/>
          </p:cNvSpPr>
          <p:nvPr/>
        </p:nvSpPr>
        <p:spPr bwMode="auto">
          <a:xfrm>
            <a:off x="1046163" y="3017828"/>
            <a:ext cx="1541462" cy="838200"/>
          </a:xfrm>
          <a:prstGeom prst="rect">
            <a:avLst/>
          </a:prstGeom>
          <a:noFill/>
          <a:ln w="12700">
            <a:solidFill>
              <a:schemeClr val="tx1"/>
            </a:solidFill>
            <a:miter lim="800000"/>
          </a:ln>
        </p:spPr>
        <p:txBody>
          <a:bodyPr wrap="none" anchor="ctr"/>
          <a:lstStyle/>
          <a:p>
            <a:endParaRPr lang="en-US"/>
          </a:p>
        </p:txBody>
      </p:sp>
      <p:sp>
        <p:nvSpPr>
          <p:cNvPr id="8" name="Rectangle 6"/>
          <p:cNvSpPr>
            <a:spLocks noChangeArrowheads="1"/>
          </p:cNvSpPr>
          <p:nvPr/>
        </p:nvSpPr>
        <p:spPr bwMode="auto">
          <a:xfrm>
            <a:off x="3354388" y="3855665"/>
            <a:ext cx="1541462" cy="609600"/>
          </a:xfrm>
          <a:prstGeom prst="rect">
            <a:avLst/>
          </a:prstGeom>
          <a:noFill/>
          <a:ln w="12700">
            <a:solidFill>
              <a:schemeClr val="tx1"/>
            </a:solidFill>
            <a:miter lim="800000"/>
          </a:ln>
        </p:spPr>
        <p:txBody>
          <a:bodyPr wrap="none" anchor="ctr"/>
          <a:lstStyle/>
          <a:p>
            <a:endParaRPr lang="en-US"/>
          </a:p>
        </p:txBody>
      </p:sp>
      <p:sp>
        <p:nvSpPr>
          <p:cNvPr id="9" name="Rectangle 7"/>
          <p:cNvSpPr>
            <a:spLocks noChangeArrowheads="1"/>
          </p:cNvSpPr>
          <p:nvPr/>
        </p:nvSpPr>
        <p:spPr bwMode="auto">
          <a:xfrm>
            <a:off x="4976813" y="4541465"/>
            <a:ext cx="1989137" cy="609600"/>
          </a:xfrm>
          <a:prstGeom prst="rect">
            <a:avLst/>
          </a:prstGeom>
          <a:noFill/>
          <a:ln w="12700">
            <a:solidFill>
              <a:schemeClr val="tx1"/>
            </a:solidFill>
            <a:miter lim="800000"/>
          </a:ln>
        </p:spPr>
        <p:txBody>
          <a:bodyPr wrap="none" anchor="ctr"/>
          <a:lstStyle/>
          <a:p>
            <a:endParaRPr lang="en-US"/>
          </a:p>
        </p:txBody>
      </p:sp>
      <p:sp>
        <p:nvSpPr>
          <p:cNvPr id="10" name="Rectangle 8"/>
          <p:cNvSpPr>
            <a:spLocks noChangeArrowheads="1"/>
          </p:cNvSpPr>
          <p:nvPr/>
        </p:nvSpPr>
        <p:spPr bwMode="auto">
          <a:xfrm>
            <a:off x="7092950" y="5227265"/>
            <a:ext cx="1541463" cy="609600"/>
          </a:xfrm>
          <a:prstGeom prst="rect">
            <a:avLst/>
          </a:prstGeom>
          <a:solidFill>
            <a:schemeClr val="bg1"/>
          </a:solidFill>
          <a:ln w="12700">
            <a:solidFill>
              <a:schemeClr val="tx1"/>
            </a:solidFill>
            <a:miter lim="800000"/>
          </a:ln>
        </p:spPr>
        <p:txBody>
          <a:bodyPr wrap="none" anchor="ctr"/>
          <a:lstStyle/>
          <a:p>
            <a:endParaRPr lang="en-US"/>
          </a:p>
        </p:txBody>
      </p:sp>
      <p:sp>
        <p:nvSpPr>
          <p:cNvPr id="11" name="Line 11"/>
          <p:cNvSpPr>
            <a:spLocks noChangeShapeType="1"/>
          </p:cNvSpPr>
          <p:nvPr/>
        </p:nvSpPr>
        <p:spPr bwMode="auto">
          <a:xfrm>
            <a:off x="4895850" y="4160465"/>
            <a:ext cx="892175" cy="0"/>
          </a:xfrm>
          <a:prstGeom prst="line">
            <a:avLst/>
          </a:prstGeom>
          <a:noFill/>
          <a:ln w="12700">
            <a:solidFill>
              <a:schemeClr val="tx1"/>
            </a:solidFill>
            <a:round/>
          </a:ln>
        </p:spPr>
        <p:txBody>
          <a:bodyPr wrap="none" anchor="ctr"/>
          <a:lstStyle/>
          <a:p>
            <a:endParaRPr lang="en-IN"/>
          </a:p>
        </p:txBody>
      </p:sp>
      <p:sp>
        <p:nvSpPr>
          <p:cNvPr id="12" name="Line 12"/>
          <p:cNvSpPr>
            <a:spLocks noChangeShapeType="1"/>
          </p:cNvSpPr>
          <p:nvPr/>
        </p:nvSpPr>
        <p:spPr bwMode="auto">
          <a:xfrm>
            <a:off x="6965950" y="4846265"/>
            <a:ext cx="830263" cy="0"/>
          </a:xfrm>
          <a:prstGeom prst="line">
            <a:avLst/>
          </a:prstGeom>
          <a:noFill/>
          <a:ln w="12700">
            <a:solidFill>
              <a:schemeClr val="tx1"/>
            </a:solidFill>
            <a:round/>
          </a:ln>
        </p:spPr>
        <p:txBody>
          <a:bodyPr wrap="none" anchor="ctr"/>
          <a:lstStyle/>
          <a:p>
            <a:endParaRPr lang="en-IN"/>
          </a:p>
        </p:txBody>
      </p:sp>
      <p:sp>
        <p:nvSpPr>
          <p:cNvPr id="13" name="Line 13"/>
          <p:cNvSpPr>
            <a:spLocks noChangeShapeType="1"/>
          </p:cNvSpPr>
          <p:nvPr/>
        </p:nvSpPr>
        <p:spPr bwMode="auto">
          <a:xfrm>
            <a:off x="7796213" y="4846265"/>
            <a:ext cx="0" cy="381000"/>
          </a:xfrm>
          <a:prstGeom prst="line">
            <a:avLst/>
          </a:prstGeom>
          <a:noFill/>
          <a:ln w="12700">
            <a:solidFill>
              <a:schemeClr val="tx1"/>
            </a:solidFill>
            <a:round/>
            <a:tailEnd type="triangle" w="med" len="med"/>
          </a:ln>
        </p:spPr>
        <p:txBody>
          <a:bodyPr wrap="none" anchor="ctr"/>
          <a:lstStyle/>
          <a:p>
            <a:endParaRPr lang="en-IN"/>
          </a:p>
        </p:txBody>
      </p:sp>
      <p:sp>
        <p:nvSpPr>
          <p:cNvPr id="14" name="Line 14"/>
          <p:cNvSpPr>
            <a:spLocks noChangeShapeType="1"/>
          </p:cNvSpPr>
          <p:nvPr/>
        </p:nvSpPr>
        <p:spPr bwMode="auto">
          <a:xfrm>
            <a:off x="5788025" y="4173538"/>
            <a:ext cx="0" cy="381000"/>
          </a:xfrm>
          <a:prstGeom prst="line">
            <a:avLst/>
          </a:prstGeom>
          <a:noFill/>
          <a:ln w="12700">
            <a:solidFill>
              <a:schemeClr val="tx1"/>
            </a:solidFill>
            <a:round/>
            <a:tailEnd type="triangle" w="med" len="med"/>
          </a:ln>
        </p:spPr>
        <p:txBody>
          <a:bodyPr wrap="none" anchor="ctr"/>
          <a:lstStyle/>
          <a:p>
            <a:endParaRPr lang="en-IN"/>
          </a:p>
        </p:txBody>
      </p:sp>
      <p:sp>
        <p:nvSpPr>
          <p:cNvPr id="15" name="Line 15"/>
          <p:cNvSpPr>
            <a:spLocks noChangeShapeType="1"/>
          </p:cNvSpPr>
          <p:nvPr/>
        </p:nvSpPr>
        <p:spPr bwMode="auto">
          <a:xfrm>
            <a:off x="4160838" y="3411901"/>
            <a:ext cx="4762" cy="469900"/>
          </a:xfrm>
          <a:prstGeom prst="line">
            <a:avLst/>
          </a:prstGeom>
          <a:noFill/>
          <a:ln w="12700">
            <a:solidFill>
              <a:schemeClr val="tx1"/>
            </a:solidFill>
            <a:round/>
            <a:tailEnd type="triangle" w="med" len="med"/>
          </a:ln>
        </p:spPr>
        <p:txBody>
          <a:bodyPr wrap="none" anchor="ctr"/>
          <a:lstStyle/>
          <a:p>
            <a:endParaRPr lang="en-IN"/>
          </a:p>
        </p:txBody>
      </p:sp>
      <p:sp>
        <p:nvSpPr>
          <p:cNvPr id="16" name="Text Box 17"/>
          <p:cNvSpPr txBox="1">
            <a:spLocks noChangeArrowheads="1"/>
          </p:cNvSpPr>
          <p:nvPr/>
        </p:nvSpPr>
        <p:spPr bwMode="auto">
          <a:xfrm>
            <a:off x="987425" y="3080965"/>
            <a:ext cx="1649413" cy="730250"/>
          </a:xfrm>
          <a:prstGeom prst="rect">
            <a:avLst/>
          </a:prstGeom>
          <a:noFill/>
          <a:ln w="12700">
            <a:noFill/>
            <a:miter lim="800000"/>
          </a:ln>
        </p:spPr>
        <p:txBody>
          <a:bodyPr wrap="none">
            <a:spAutoFit/>
          </a:bodyPr>
          <a:lstStyle/>
          <a:p>
            <a:pPr algn="ctr" eaLnBrk="0">
              <a:lnSpc>
                <a:spcPct val="100000"/>
              </a:lnSpc>
              <a:buClrTx/>
              <a:buSzTx/>
              <a:buFontTx/>
              <a:buNone/>
            </a:pPr>
            <a:r>
              <a:rPr lang="en-US" sz="1400" dirty="0">
                <a:solidFill>
                  <a:schemeClr val="tx2"/>
                </a:solidFill>
                <a:latin typeface="Times New Roman" pitchFamily="18" charset="0"/>
              </a:rPr>
              <a:t>REQUIREMENTS</a:t>
            </a:r>
            <a:endParaRPr lang="ru-RU" sz="1400" dirty="0">
              <a:solidFill>
                <a:schemeClr val="tx2"/>
              </a:solidFill>
              <a:latin typeface="Times New Roman" pitchFamily="18" charset="0"/>
            </a:endParaRPr>
          </a:p>
          <a:p>
            <a:pPr algn="ctr" eaLnBrk="0">
              <a:lnSpc>
                <a:spcPct val="100000"/>
              </a:lnSpc>
              <a:buClrTx/>
              <a:buSzTx/>
              <a:buFontTx/>
              <a:buNone/>
            </a:pPr>
            <a:r>
              <a:rPr lang="en-US" sz="1400" dirty="0">
                <a:solidFill>
                  <a:schemeClr val="tx2"/>
                </a:solidFill>
                <a:latin typeface="Times New Roman" pitchFamily="18" charset="0"/>
              </a:rPr>
              <a:t>and</a:t>
            </a:r>
          </a:p>
          <a:p>
            <a:pPr algn="ctr" eaLnBrk="0">
              <a:lnSpc>
                <a:spcPct val="100000"/>
              </a:lnSpc>
              <a:buClrTx/>
              <a:buSzTx/>
              <a:buFontTx/>
              <a:buNone/>
            </a:pPr>
            <a:r>
              <a:rPr lang="en-US" sz="1400" dirty="0">
                <a:solidFill>
                  <a:srgbClr val="FF0000"/>
                </a:solidFill>
                <a:latin typeface="Times New Roman" pitchFamily="18" charset="0"/>
              </a:rPr>
              <a:t>ANALYSIS</a:t>
            </a:r>
          </a:p>
        </p:txBody>
      </p:sp>
      <p:sp>
        <p:nvSpPr>
          <p:cNvPr id="17" name="Text Box 19"/>
          <p:cNvSpPr txBox="1">
            <a:spLocks noChangeArrowheads="1"/>
          </p:cNvSpPr>
          <p:nvPr/>
        </p:nvSpPr>
        <p:spPr bwMode="auto">
          <a:xfrm>
            <a:off x="3690938" y="4008065"/>
            <a:ext cx="866775" cy="304800"/>
          </a:xfrm>
          <a:prstGeom prst="rect">
            <a:avLst/>
          </a:prstGeom>
          <a:noFill/>
          <a:ln w="12700">
            <a:noFill/>
            <a:miter lim="800000"/>
          </a:ln>
        </p:spPr>
        <p:txBody>
          <a:bodyPr wrap="none">
            <a:spAutoFit/>
          </a:bodyPr>
          <a:lstStyle/>
          <a:p>
            <a:pPr algn="ctr" eaLnBrk="0">
              <a:lnSpc>
                <a:spcPct val="100000"/>
              </a:lnSpc>
              <a:buClrTx/>
              <a:buSzTx/>
              <a:buFontTx/>
              <a:buNone/>
            </a:pPr>
            <a:r>
              <a:rPr lang="en-US" sz="1400">
                <a:solidFill>
                  <a:srgbClr val="0000FF"/>
                </a:solidFill>
                <a:latin typeface="Times New Roman" pitchFamily="18" charset="0"/>
              </a:rPr>
              <a:t>DESIGN</a:t>
            </a:r>
          </a:p>
        </p:txBody>
      </p:sp>
      <p:sp>
        <p:nvSpPr>
          <p:cNvPr id="18" name="Text Box 20"/>
          <p:cNvSpPr txBox="1">
            <a:spLocks noChangeArrowheads="1"/>
          </p:cNvSpPr>
          <p:nvPr/>
        </p:nvSpPr>
        <p:spPr bwMode="auto">
          <a:xfrm>
            <a:off x="5018224" y="4720001"/>
            <a:ext cx="1887538" cy="304800"/>
          </a:xfrm>
          <a:prstGeom prst="rect">
            <a:avLst/>
          </a:prstGeom>
          <a:noFill/>
          <a:ln w="12700">
            <a:noFill/>
            <a:miter lim="800000"/>
          </a:ln>
        </p:spPr>
        <p:txBody>
          <a:bodyPr wrap="none">
            <a:spAutoFit/>
          </a:bodyPr>
          <a:lstStyle/>
          <a:p>
            <a:pPr algn="ctr" eaLnBrk="0">
              <a:lnSpc>
                <a:spcPct val="100000"/>
              </a:lnSpc>
              <a:buClrTx/>
              <a:buSzTx/>
              <a:buFontTx/>
              <a:buNone/>
            </a:pPr>
            <a:r>
              <a:rPr lang="en-US" sz="1400" dirty="0">
                <a:solidFill>
                  <a:schemeClr val="tx2"/>
                </a:solidFill>
                <a:latin typeface="Times New Roman" pitchFamily="18" charset="0"/>
              </a:rPr>
              <a:t>IMPLEMENTATION</a:t>
            </a:r>
          </a:p>
        </p:txBody>
      </p:sp>
      <p:sp>
        <p:nvSpPr>
          <p:cNvPr id="19" name="Text Box 21"/>
          <p:cNvSpPr txBox="1">
            <a:spLocks noChangeArrowheads="1"/>
          </p:cNvSpPr>
          <p:nvPr/>
        </p:nvSpPr>
        <p:spPr bwMode="auto">
          <a:xfrm>
            <a:off x="7415213" y="5379665"/>
            <a:ext cx="976312" cy="304800"/>
          </a:xfrm>
          <a:prstGeom prst="rect">
            <a:avLst/>
          </a:prstGeom>
          <a:noFill/>
          <a:ln w="12700">
            <a:noFill/>
            <a:miter lim="800000"/>
          </a:ln>
        </p:spPr>
        <p:txBody>
          <a:bodyPr wrap="none">
            <a:spAutoFit/>
          </a:bodyPr>
          <a:lstStyle/>
          <a:p>
            <a:pPr algn="ctr" eaLnBrk="0">
              <a:lnSpc>
                <a:spcPct val="100000"/>
              </a:lnSpc>
              <a:buClrTx/>
              <a:buSzTx/>
              <a:buFontTx/>
              <a:buNone/>
            </a:pPr>
            <a:r>
              <a:rPr lang="en-US" sz="1400">
                <a:solidFill>
                  <a:schemeClr val="tx2"/>
                </a:solidFill>
                <a:latin typeface="Times New Roman" pitchFamily="18" charset="0"/>
              </a:rPr>
              <a:t>TESTING</a:t>
            </a:r>
          </a:p>
        </p:txBody>
      </p:sp>
      <p:pic>
        <p:nvPicPr>
          <p:cNvPr id="20" name="Picture 1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21" name="TextBox 20"/>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OO Analysis vs. OO Design</a:t>
            </a:r>
            <a:endParaRPr lang="en-IN" dirty="0"/>
          </a:p>
        </p:txBody>
      </p:sp>
      <p:sp>
        <p:nvSpPr>
          <p:cNvPr id="3" name="Content Placeholder 2"/>
          <p:cNvSpPr>
            <a:spLocks noGrp="1"/>
          </p:cNvSpPr>
          <p:nvPr>
            <p:ph idx="1"/>
          </p:nvPr>
        </p:nvSpPr>
        <p:spPr/>
        <p:txBody>
          <a:bodyPr/>
          <a:lstStyle/>
          <a:p>
            <a:pPr algn="just">
              <a:buClr>
                <a:schemeClr val="tx2"/>
              </a:buClr>
              <a:buFont typeface="Wingdings" panose="05000000000000000000" pitchFamily="2" charset="2"/>
              <a:buChar char="§"/>
            </a:pPr>
            <a:r>
              <a:rPr lang="en-US" dirty="0" smtClean="0">
                <a:latin typeface="Bookman Old Style" pitchFamily="18" charset="0"/>
              </a:rPr>
              <a:t>Jacobson (OOSE) good at high-level design</a:t>
            </a:r>
          </a:p>
          <a:p>
            <a:pPr algn="just">
              <a:buClr>
                <a:schemeClr val="tx2"/>
              </a:buClr>
              <a:buFont typeface="Wingdings" panose="05000000000000000000" pitchFamily="2" charset="2"/>
              <a:buChar char="§"/>
            </a:pPr>
            <a:endParaRPr lang="en-US" dirty="0" smtClean="0">
              <a:latin typeface="Bookman Old Style" pitchFamily="18" charset="0"/>
            </a:endParaRPr>
          </a:p>
          <a:p>
            <a:pPr algn="just">
              <a:buClr>
                <a:schemeClr val="tx2"/>
              </a:buClr>
              <a:buFont typeface="Wingdings" panose="05000000000000000000" pitchFamily="2" charset="2"/>
              <a:buChar char="§"/>
            </a:pPr>
            <a:r>
              <a:rPr lang="en-US" dirty="0" err="1" smtClean="0">
                <a:latin typeface="Bookman Old Style" pitchFamily="18" charset="0"/>
              </a:rPr>
              <a:t>Rumbaugh</a:t>
            </a:r>
            <a:r>
              <a:rPr lang="en-US" dirty="0" smtClean="0">
                <a:latin typeface="Bookman Old Style" pitchFamily="18" charset="0"/>
              </a:rPr>
              <a:t> (OMT) good at the middle ground</a:t>
            </a:r>
          </a:p>
          <a:p>
            <a:pPr algn="just">
              <a:buClr>
                <a:schemeClr val="tx2"/>
              </a:buClr>
              <a:buFont typeface="Wingdings" panose="05000000000000000000" pitchFamily="2" charset="2"/>
              <a:buChar char="§"/>
            </a:pPr>
            <a:endParaRPr lang="en-US" dirty="0" smtClean="0">
              <a:latin typeface="Bookman Old Style" pitchFamily="18" charset="0"/>
            </a:endParaRPr>
          </a:p>
          <a:p>
            <a:pPr algn="just">
              <a:buClr>
                <a:schemeClr val="tx2"/>
              </a:buClr>
              <a:buFont typeface="Wingdings" panose="05000000000000000000" pitchFamily="2" charset="2"/>
              <a:buChar char="§"/>
            </a:pPr>
            <a:r>
              <a:rPr lang="en-US" dirty="0" err="1" smtClean="0">
                <a:latin typeface="Bookman Old Style" pitchFamily="18" charset="0"/>
              </a:rPr>
              <a:t>Booch</a:t>
            </a:r>
            <a:r>
              <a:rPr lang="en-US" dirty="0" smtClean="0">
                <a:latin typeface="Bookman Old Style" pitchFamily="18" charset="0"/>
              </a:rPr>
              <a:t> (OOAD) good at low-level design</a:t>
            </a:r>
          </a:p>
          <a:p>
            <a:pPr algn="just">
              <a:buClr>
                <a:schemeClr val="tx2"/>
              </a:buClr>
              <a:buFont typeface="Wingdings" panose="05000000000000000000" pitchFamily="2" charset="2"/>
              <a:buChar char="§"/>
            </a:pPr>
            <a:endParaRPr lang="en-US" dirty="0" smtClean="0">
              <a:latin typeface="Bookman Old Style" pitchFamily="18" charset="0"/>
            </a:endParaRP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Bookman Old Style" pitchFamily="18" charset="0"/>
              </a:rPr>
              <a:t>Relationship Among UML Diagrams</a:t>
            </a:r>
            <a:br>
              <a:rPr lang="en-IN" dirty="0" smtClean="0">
                <a:latin typeface="Bookman Old Style" pitchFamily="18" charset="0"/>
              </a:rPr>
            </a:br>
            <a:endParaRPr lang="en-IN" dirty="0"/>
          </a:p>
        </p:txBody>
      </p:sp>
      <p:sp>
        <p:nvSpPr>
          <p:cNvPr id="4" name="Title 1"/>
          <p:cNvSpPr>
            <a:spLocks noGrp="1"/>
          </p:cNvSpPr>
          <p:nvPr>
            <p:ph idx="1"/>
          </p:nvPr>
        </p:nvSpPr>
        <p:spPr/>
        <p:txBody>
          <a:bodyPr>
            <a:normAutofit fontScale="97500"/>
          </a:bodyPr>
          <a:lstStyle/>
          <a:p>
            <a:r>
              <a:rPr lang="en-IN" b="1" dirty="0" smtClean="0">
                <a:latin typeface="Bookman Old Style" pitchFamily="18" charset="0"/>
              </a:rPr>
              <a:t>Structural Diagram</a:t>
            </a:r>
          </a:p>
          <a:p>
            <a:pPr>
              <a:buNone/>
            </a:pPr>
            <a:endParaRPr lang="en-IN" b="1" dirty="0" smtClean="0">
              <a:latin typeface="Bookman Old Style" pitchFamily="18" charset="0"/>
            </a:endParaRPr>
          </a:p>
          <a:p>
            <a:r>
              <a:rPr lang="en-IN" b="1" dirty="0" smtClean="0">
                <a:latin typeface="Bookman Old Style" pitchFamily="18" charset="0"/>
              </a:rPr>
              <a:t>Behaviour Diagrams</a:t>
            </a:r>
          </a:p>
          <a:p>
            <a:endParaRPr lang="en-IN" dirty="0" smtClean="0">
              <a:latin typeface="Bookman Old Style"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652" y="1165011"/>
            <a:ext cx="9601196" cy="794417"/>
          </a:xfrm>
        </p:spPr>
        <p:txBody>
          <a:bodyPr/>
          <a:lstStyle/>
          <a:p>
            <a:r>
              <a:rPr lang="en-IN" dirty="0" smtClean="0">
                <a:latin typeface="Bookman Old Style" pitchFamily="18" charset="0"/>
              </a:rPr>
              <a:t>Static and Dynamic Modelling</a:t>
            </a:r>
            <a:endParaRPr lang="en-IN"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pPr algn="just"/>
            <a:r>
              <a:rPr lang="en-IN" b="1" dirty="0" smtClean="0">
                <a:latin typeface="Bookman Old Style" pitchFamily="18" charset="0"/>
              </a:rPr>
              <a:t>Static Modelling:-</a:t>
            </a:r>
          </a:p>
          <a:p>
            <a:pPr algn="just">
              <a:buNone/>
            </a:pPr>
            <a:r>
              <a:rPr lang="en-IN" dirty="0" smtClean="0">
                <a:latin typeface="Bookman Old Style" pitchFamily="18" charset="0"/>
              </a:rPr>
              <a:t>   Static Modelling is used to represent the static constituents of a Software such as : </a:t>
            </a:r>
          </a:p>
          <a:p>
            <a:pPr algn="just">
              <a:buNone/>
            </a:pPr>
            <a:r>
              <a:rPr lang="en-IN" dirty="0" smtClean="0">
                <a:latin typeface="Bookman Old Style" pitchFamily="18" charset="0"/>
              </a:rPr>
              <a:t>   1.Classes, </a:t>
            </a:r>
          </a:p>
          <a:p>
            <a:pPr algn="just">
              <a:buNone/>
            </a:pPr>
            <a:r>
              <a:rPr lang="en-IN" dirty="0" smtClean="0">
                <a:latin typeface="Bookman Old Style" pitchFamily="18" charset="0"/>
              </a:rPr>
              <a:t>   2.Objects, </a:t>
            </a:r>
          </a:p>
          <a:p>
            <a:pPr algn="just">
              <a:buNone/>
            </a:pPr>
            <a:r>
              <a:rPr lang="en-IN" dirty="0" smtClean="0">
                <a:latin typeface="Bookman Old Style" pitchFamily="18" charset="0"/>
              </a:rPr>
              <a:t>   3.Interfaces </a:t>
            </a:r>
          </a:p>
          <a:p>
            <a:pPr algn="just">
              <a:buNone/>
            </a:pPr>
            <a:r>
              <a:rPr lang="en-IN" dirty="0" smtClean="0">
                <a:latin typeface="Bookman Old Style" pitchFamily="18" charset="0"/>
              </a:rPr>
              <a:t>   4.Their relationship with each other.</a:t>
            </a:r>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man Old Style" pitchFamily="18" charset="0"/>
              </a:rPr>
              <a:t>Introduction To Software Design </a:t>
            </a:r>
            <a:endParaRPr lang="en-IN" dirty="0"/>
          </a:p>
        </p:txBody>
      </p:sp>
      <p:sp>
        <p:nvSpPr>
          <p:cNvPr id="3" name="Content Placeholder 2"/>
          <p:cNvSpPr>
            <a:spLocks noGrp="1"/>
          </p:cNvSpPr>
          <p:nvPr>
            <p:ph idx="1"/>
          </p:nvPr>
        </p:nvSpPr>
        <p:spPr>
          <a:xfrm>
            <a:off x="1295401" y="2556932"/>
            <a:ext cx="9964782" cy="3318936"/>
          </a:xfrm>
        </p:spPr>
        <p:txBody>
          <a:bodyPr/>
          <a:lstStyle/>
          <a:p>
            <a:pPr marL="342900" indent="-342900" algn="just" fontAlgn="base">
              <a:spcAft>
                <a:spcPct val="0"/>
              </a:spcAft>
            </a:pPr>
            <a:r>
              <a:rPr lang="en-US" dirty="0" smtClean="0">
                <a:solidFill>
                  <a:schemeClr val="tx1"/>
                </a:solidFill>
                <a:latin typeface="Bookman Old Style" pitchFamily="18" charset="0"/>
              </a:rPr>
              <a:t>Deriving a solution which satisfies software requirements.</a:t>
            </a:r>
          </a:p>
          <a:p>
            <a:pPr marL="342900" indent="-342900" algn="just" fontAlgn="base">
              <a:spcAft>
                <a:spcPct val="0"/>
              </a:spcAft>
              <a:buNone/>
            </a:pPr>
            <a:endParaRPr lang="en-US" dirty="0" smtClean="0">
              <a:solidFill>
                <a:schemeClr val="tx1"/>
              </a:solidFill>
              <a:latin typeface="Bookman Old Style" pitchFamily="18" charset="0"/>
            </a:endParaRPr>
          </a:p>
          <a:p>
            <a:pPr marL="342900" indent="-342900" algn="just" fontAlgn="base">
              <a:spcAft>
                <a:spcPct val="0"/>
              </a:spcAft>
            </a:pPr>
            <a:r>
              <a:rPr lang="en-US" dirty="0" smtClean="0">
                <a:solidFill>
                  <a:schemeClr val="tx1"/>
                </a:solidFill>
                <a:latin typeface="Bookman Old Style" pitchFamily="18" charset="0"/>
              </a:rPr>
              <a:t>Software Design is a procedure of portraying, sorting out and organizing the parts of a framework. </a:t>
            </a:r>
          </a:p>
          <a:p>
            <a:pPr marL="0" indent="0" algn="just" fontAlgn="base">
              <a:spcAft>
                <a:spcPct val="0"/>
              </a:spcAft>
              <a:buNone/>
            </a:pPr>
            <a:endParaRPr lang="en-US" dirty="0" smtClean="0">
              <a:solidFill>
                <a:schemeClr val="tx1"/>
              </a:solidFill>
              <a:latin typeface="Bookman Old Style" pitchFamily="18" charset="0"/>
            </a:endParaRPr>
          </a:p>
          <a:p>
            <a:pPr marL="342900" indent="-342900" algn="just" fontAlgn="base">
              <a:spcAft>
                <a:spcPct val="0"/>
              </a:spcAft>
            </a:pPr>
            <a:r>
              <a:rPr lang="en-US" dirty="0" smtClean="0">
                <a:solidFill>
                  <a:schemeClr val="tx1"/>
                </a:solidFill>
                <a:latin typeface="Bookman Old Style" pitchFamily="18" charset="0"/>
              </a:rPr>
              <a:t>Software Design are like set of blueprints in which various components of the system are shown.</a:t>
            </a:r>
            <a:endParaRPr lang="en-GB" dirty="0" smtClean="0">
              <a:solidFill>
                <a:schemeClr val="tx1"/>
              </a:solidFill>
              <a:latin typeface="Bookman Old Style" pitchFamily="18" charset="0"/>
            </a:endParaRPr>
          </a:p>
          <a:p>
            <a:pPr algn="just"/>
            <a:endParaRPr lang="en-IN" dirty="0" smtClean="0">
              <a:latin typeface="Bookman Old Style" pitchFamily="18" charset="0"/>
            </a:endParaRPr>
          </a:p>
          <a:p>
            <a:pPr algn="just"/>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Bookman Old Style" pitchFamily="18" charset="0"/>
              </a:rPr>
              <a:t>Static and Dynamic Modelling</a:t>
            </a:r>
            <a:endParaRPr lang="en-IN" dirty="0"/>
          </a:p>
        </p:txBody>
      </p:sp>
      <p:sp>
        <p:nvSpPr>
          <p:cNvPr id="3" name="Content Placeholder 2"/>
          <p:cNvSpPr>
            <a:spLocks noGrp="1"/>
          </p:cNvSpPr>
          <p:nvPr>
            <p:ph idx="1"/>
          </p:nvPr>
        </p:nvSpPr>
        <p:spPr/>
        <p:txBody>
          <a:bodyPr>
            <a:normAutofit lnSpcReduction="10000"/>
          </a:bodyPr>
          <a:lstStyle/>
          <a:p>
            <a:r>
              <a:rPr lang="en-IN" b="1" dirty="0" smtClean="0"/>
              <a:t>Dynamic Modelling:- </a:t>
            </a:r>
          </a:p>
          <a:p>
            <a:pPr algn="just">
              <a:buNone/>
            </a:pPr>
            <a:r>
              <a:rPr lang="en-IN" dirty="0" smtClean="0"/>
              <a:t>    Dynamic Modelling is used to represent the behaviour of the static constituents of a software , </a:t>
            </a:r>
          </a:p>
          <a:p>
            <a:pPr algn="just">
              <a:buNone/>
            </a:pPr>
            <a:r>
              <a:rPr lang="en-IN" dirty="0" smtClean="0"/>
              <a:t>    </a:t>
            </a:r>
            <a:r>
              <a:rPr lang="en-IN" b="1" dirty="0" smtClean="0"/>
              <a:t>Dynamic Modelling Represent Following Diagrams,</a:t>
            </a:r>
          </a:p>
          <a:p>
            <a:pPr marL="457200" indent="-457200" algn="just">
              <a:buFont typeface="+mj-lt"/>
              <a:buAutoNum type="arabicPeriod"/>
            </a:pPr>
            <a:r>
              <a:rPr lang="en-IN" dirty="0" smtClean="0"/>
              <a:t>Interaction Diagram:- Sequence and Collaboration Diagram.</a:t>
            </a:r>
          </a:p>
          <a:p>
            <a:pPr marL="457200" indent="-457200" algn="just">
              <a:buFont typeface="+mj-lt"/>
              <a:buAutoNum type="arabicPeriod"/>
            </a:pPr>
            <a:r>
              <a:rPr lang="en-IN" dirty="0" smtClean="0"/>
              <a:t>Use Case Modelling </a:t>
            </a:r>
          </a:p>
          <a:p>
            <a:pPr marL="457200" indent="-457200" algn="just">
              <a:buFont typeface="+mj-lt"/>
              <a:buAutoNum type="arabicPeriod"/>
            </a:pPr>
            <a:r>
              <a:rPr lang="en-IN" dirty="0" smtClean="0"/>
              <a:t>Activity Diagram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10" name="Rectangle 9"/>
          <p:cNvSpPr/>
          <p:nvPr/>
        </p:nvSpPr>
        <p:spPr>
          <a:xfrm>
            <a:off x="1602120" y="885223"/>
            <a:ext cx="9103659" cy="4739759"/>
          </a:xfrm>
          <a:prstGeom prst="rect">
            <a:avLst/>
          </a:prstGeom>
        </p:spPr>
        <p:txBody>
          <a:bodyPr wrap="square">
            <a:spAutoFit/>
          </a:bodyPr>
          <a:lstStyle/>
          <a:p>
            <a:pPr algn="ctr"/>
            <a:r>
              <a:rPr lang="en-IN" sz="2000" b="1" dirty="0" smtClean="0">
                <a:latin typeface="Bookman Old Style" pitchFamily="18" charset="0"/>
              </a:rPr>
              <a:t>THANK YOU</a:t>
            </a:r>
          </a:p>
          <a:p>
            <a:pPr algn="ctr"/>
            <a:endParaRPr lang="en-IN" sz="2000" b="1" dirty="0" smtClean="0">
              <a:latin typeface="Bookman Old Style" pitchFamily="18" charset="0"/>
            </a:endParaRPr>
          </a:p>
          <a:p>
            <a:pPr algn="ctr"/>
            <a:r>
              <a:rPr lang="en-IN" sz="2000" b="1" dirty="0" smtClean="0">
                <a:latin typeface="Bookman Old Style" pitchFamily="18" charset="0"/>
              </a:rPr>
              <a:t>For further information please contact</a:t>
            </a:r>
          </a:p>
          <a:p>
            <a:pPr algn="ctr"/>
            <a:r>
              <a:rPr lang="en-IN" sz="2000" b="1" dirty="0" smtClean="0">
                <a:latin typeface="Bookman Old Style" pitchFamily="18" charset="0"/>
              </a:rPr>
              <a:t>Prof. Prashant Gadakh</a:t>
            </a:r>
          </a:p>
          <a:p>
            <a:pPr algn="ctr"/>
            <a:r>
              <a:rPr lang="en-IN" sz="2000" b="1" dirty="0" smtClean="0">
                <a:latin typeface="Bookman Old Style" pitchFamily="18" charset="0"/>
              </a:rPr>
              <a:t>Assistant Professor</a:t>
            </a:r>
          </a:p>
          <a:p>
            <a:pPr algn="ctr"/>
            <a:r>
              <a:rPr lang="en-IN" sz="2000" b="1" dirty="0" smtClean="0">
                <a:latin typeface="Bookman Old Style" pitchFamily="18" charset="0"/>
                <a:hlinkClick r:id="rId3"/>
              </a:rPr>
              <a:t>prashantg@isquareit.edu.in</a:t>
            </a:r>
            <a:r>
              <a:rPr lang="en-IN" sz="2000" b="1" dirty="0" smtClean="0">
                <a:latin typeface="Bookman Old Style" pitchFamily="18" charset="0"/>
              </a:rPr>
              <a:t> </a:t>
            </a:r>
          </a:p>
          <a:p>
            <a:pPr algn="ctr"/>
            <a:r>
              <a:rPr lang="en-IN" sz="2000" b="1" dirty="0" smtClean="0">
                <a:latin typeface="Bookman Old Style" pitchFamily="18" charset="0"/>
              </a:rPr>
              <a:t>Department of Computer Engineering</a:t>
            </a:r>
          </a:p>
          <a:p>
            <a:pPr algn="ctr"/>
            <a:r>
              <a:rPr lang="en-IN" sz="2000" b="1" dirty="0" smtClean="0">
                <a:latin typeface="Bookman Old Style" pitchFamily="18" charset="0"/>
              </a:rPr>
              <a:t>Hope Foundation’s International Institute of Information Technology, I²IT</a:t>
            </a:r>
          </a:p>
          <a:p>
            <a:pPr algn="ctr"/>
            <a:endParaRPr lang="en-IN" sz="2000" b="1" dirty="0" smtClean="0">
              <a:latin typeface="Bookman Old Style" pitchFamily="18" charset="0"/>
            </a:endParaRPr>
          </a:p>
          <a:p>
            <a:pPr algn="ctr"/>
            <a:r>
              <a:rPr lang="en-IN" sz="2000" b="1" dirty="0" smtClean="0">
                <a:latin typeface="Bookman Old Style" pitchFamily="18" charset="0"/>
              </a:rPr>
              <a:t>P-14, Rajiv Gandhi Infotech Park, MIDC Phase I, Hinjawadi</a:t>
            </a:r>
          </a:p>
          <a:p>
            <a:pPr algn="ctr"/>
            <a:r>
              <a:rPr lang="en-IN" sz="2000" b="1" dirty="0" smtClean="0">
                <a:latin typeface="Bookman Old Style" pitchFamily="18" charset="0"/>
              </a:rPr>
              <a:t>Pune – 411 057</a:t>
            </a:r>
          </a:p>
          <a:p>
            <a:pPr algn="ctr"/>
            <a:r>
              <a:rPr lang="en-IN" sz="2000" b="1" dirty="0" smtClean="0">
                <a:latin typeface="Bookman Old Style" pitchFamily="18" charset="0"/>
              </a:rPr>
              <a:t>Phone - +91 20 22933441</a:t>
            </a:r>
          </a:p>
          <a:p>
            <a:pPr algn="ctr"/>
            <a:endParaRPr lang="en-IN" b="1" dirty="0" smtClean="0">
              <a:latin typeface="Bookman Old Style" pitchFamily="18" charset="0"/>
            </a:endParaRPr>
          </a:p>
          <a:p>
            <a:pPr algn="ctr"/>
            <a:r>
              <a:rPr lang="en-IN" sz="2400" b="1" dirty="0" smtClean="0">
                <a:solidFill>
                  <a:srgbClr val="FF0000"/>
                </a:solidFill>
                <a:latin typeface="Bookman Old Style" pitchFamily="18" charset="0"/>
                <a:hlinkClick r:id="rId4"/>
              </a:rPr>
              <a:t>www.isquareit.edu.in | info@isquareit.edu.in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man Old Style" pitchFamily="18" charset="0"/>
              </a:rPr>
              <a:t>Stages of Design</a:t>
            </a:r>
            <a:endParaRPr lang="en-IN" dirty="0" smtClean="0">
              <a:latin typeface="Bookman Old Style" pitchFamily="18" charset="0"/>
            </a:endParaRPr>
          </a:p>
        </p:txBody>
      </p:sp>
      <p:sp>
        <p:nvSpPr>
          <p:cNvPr id="3" name="Content Placeholder 2"/>
          <p:cNvSpPr>
            <a:spLocks noGrp="1"/>
          </p:cNvSpPr>
          <p:nvPr>
            <p:ph idx="1"/>
          </p:nvPr>
        </p:nvSpPr>
        <p:spPr/>
        <p:txBody>
          <a:bodyPr>
            <a:normAutofit fontScale="92500"/>
          </a:bodyPr>
          <a:lstStyle/>
          <a:p>
            <a:pPr>
              <a:lnSpc>
                <a:spcPct val="90000"/>
              </a:lnSpc>
            </a:pPr>
            <a:r>
              <a:rPr lang="en-US" sz="2800" b="1" dirty="0" smtClean="0">
                <a:solidFill>
                  <a:srgbClr val="FF0000"/>
                </a:solidFill>
                <a:latin typeface="Bookman Old Style" pitchFamily="18" charset="0"/>
              </a:rPr>
              <a:t>Problem understanding</a:t>
            </a:r>
          </a:p>
          <a:p>
            <a:pPr lvl="1" algn="just">
              <a:lnSpc>
                <a:spcPct val="90000"/>
              </a:lnSpc>
            </a:pPr>
            <a:r>
              <a:rPr lang="" altLang="en-US" sz="2400" dirty="0" smtClean="0">
                <a:latin typeface="Bookman Old Style" pitchFamily="18" charset="0"/>
              </a:rPr>
              <a:t>Problem understanding means </a:t>
            </a:r>
            <a:r>
              <a:rPr lang="en-US" sz="2400" dirty="0" smtClean="0">
                <a:latin typeface="Bookman Old Style" pitchFamily="18" charset="0"/>
              </a:rPr>
              <a:t>Look at the problem from different angles to discover the  design requirements </a:t>
            </a:r>
            <a:r>
              <a:rPr lang="" altLang="en-US" sz="2400" dirty="0" smtClean="0">
                <a:latin typeface="Bookman Old Style" pitchFamily="18" charset="0"/>
              </a:rPr>
              <a:t>in deatils</a:t>
            </a:r>
            <a:r>
              <a:rPr lang="en-US" sz="2400" dirty="0" smtClean="0">
                <a:latin typeface="Bookman Old Style" pitchFamily="18" charset="0"/>
              </a:rPr>
              <a:t>.</a:t>
            </a:r>
          </a:p>
          <a:p>
            <a:pPr lvl="1">
              <a:lnSpc>
                <a:spcPct val="90000"/>
              </a:lnSpc>
              <a:buNone/>
            </a:pPr>
            <a:endParaRPr lang="en-US" sz="2400" dirty="0" smtClean="0">
              <a:latin typeface="Bookman Old Style" pitchFamily="18" charset="0"/>
            </a:endParaRPr>
          </a:p>
          <a:p>
            <a:pPr>
              <a:lnSpc>
                <a:spcPct val="90000"/>
              </a:lnSpc>
            </a:pPr>
            <a:r>
              <a:rPr lang="en-US" sz="2800" b="1" dirty="0" smtClean="0">
                <a:solidFill>
                  <a:srgbClr val="FF0000"/>
                </a:solidFill>
                <a:latin typeface="Bookman Old Style" pitchFamily="18" charset="0"/>
              </a:rPr>
              <a:t>Identify one or more solutions</a:t>
            </a:r>
          </a:p>
          <a:p>
            <a:pPr lvl="1" algn="just">
              <a:lnSpc>
                <a:spcPct val="90000"/>
              </a:lnSpc>
            </a:pPr>
            <a:r>
              <a:rPr lang="en-US" sz="2400" dirty="0" smtClean="0">
                <a:latin typeface="Bookman Old Style" pitchFamily="18" charset="0"/>
              </a:rPr>
              <a:t>Evaluate possible solutions and choose the most appropriate depending on the designer's experience and available resources.</a:t>
            </a:r>
          </a:p>
          <a:p>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Stages of Design (Cont..)</a:t>
            </a:r>
            <a:endParaRPr lang="en-IN" dirty="0"/>
          </a:p>
        </p:txBody>
      </p:sp>
      <p:sp>
        <p:nvSpPr>
          <p:cNvPr id="3" name="Content Placeholder 2"/>
          <p:cNvSpPr>
            <a:spLocks noGrp="1"/>
          </p:cNvSpPr>
          <p:nvPr>
            <p:ph idx="1"/>
          </p:nvPr>
        </p:nvSpPr>
        <p:spPr/>
        <p:txBody>
          <a:bodyPr/>
          <a:lstStyle/>
          <a:p>
            <a:pPr>
              <a:lnSpc>
                <a:spcPct val="90000"/>
              </a:lnSpc>
            </a:pPr>
            <a:r>
              <a:rPr lang="en-US" sz="2800" b="1" dirty="0" smtClean="0">
                <a:solidFill>
                  <a:srgbClr val="FF0000"/>
                </a:solidFill>
                <a:latin typeface="Bookman Old Style" pitchFamily="18" charset="0"/>
              </a:rPr>
              <a:t>Describe solution abstractions</a:t>
            </a:r>
          </a:p>
          <a:p>
            <a:pPr lvl="1">
              <a:lnSpc>
                <a:spcPct val="90000"/>
              </a:lnSpc>
            </a:pPr>
            <a:r>
              <a:rPr lang="en-US" sz="2400" dirty="0" smtClean="0">
                <a:latin typeface="Bookman Old Style" pitchFamily="18" charset="0"/>
              </a:rPr>
              <a:t>Use graphical, formal or other descriptive notations </a:t>
            </a:r>
            <a:r>
              <a:rPr lang="" altLang="en-US" sz="2400" dirty="0" smtClean="0">
                <a:latin typeface="Bookman Old Style" pitchFamily="18" charset="0"/>
              </a:rPr>
              <a:t>by taking the help of UML </a:t>
            </a:r>
            <a:r>
              <a:rPr lang="en-US" sz="2400" dirty="0" smtClean="0">
                <a:latin typeface="Bookman Old Style" pitchFamily="18" charset="0"/>
              </a:rPr>
              <a:t>to describe the components of the design.</a:t>
            </a:r>
          </a:p>
          <a:p>
            <a:pPr>
              <a:lnSpc>
                <a:spcPct val="90000"/>
              </a:lnSpc>
            </a:pPr>
            <a:r>
              <a:rPr lang="en-US" sz="2800" b="1" dirty="0" smtClean="0">
                <a:solidFill>
                  <a:srgbClr val="FF0000"/>
                </a:solidFill>
                <a:latin typeface="Bookman Old Style" pitchFamily="18" charset="0"/>
              </a:rPr>
              <a:t>Repeat process for each identified abstraction</a:t>
            </a:r>
            <a:r>
              <a:rPr lang="en-US" sz="2800" b="1" dirty="0" smtClean="0">
                <a:latin typeface="Bookman Old Style" pitchFamily="18" charset="0"/>
              </a:rPr>
              <a:t>                         </a:t>
            </a:r>
          </a:p>
          <a:p>
            <a:pPr marL="0" indent="0">
              <a:lnSpc>
                <a:spcPct val="90000"/>
              </a:lnSpc>
              <a:buNone/>
            </a:pPr>
            <a:r>
              <a:rPr lang="en-US" sz="2800" dirty="0" smtClean="0">
                <a:latin typeface="Bookman Old Style" pitchFamily="18" charset="0"/>
              </a:rPr>
              <a:t>    U</a:t>
            </a:r>
            <a:r>
              <a:rPr lang="en-US" dirty="0" smtClean="0">
                <a:latin typeface="Bookman Old Style" pitchFamily="18" charset="0"/>
              </a:rPr>
              <a:t>ntil the design is expressed in primitive terms</a:t>
            </a:r>
            <a:r>
              <a:rPr lang="en-US" sz="2800" dirty="0" smtClean="0">
                <a:latin typeface="Bookman Old Style" pitchFamily="18" charset="0"/>
              </a:rPr>
              <a:t>.</a:t>
            </a:r>
          </a:p>
          <a:p>
            <a:endParaRPr lang="en-IN"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man Old Style" pitchFamily="18" charset="0"/>
              </a:rPr>
              <a:t>The Design Process</a:t>
            </a:r>
            <a:endParaRPr lang="en-IN" dirty="0" smtClean="0">
              <a:latin typeface="Bookman Old Style" pitchFamily="18" charset="0"/>
            </a:endParaRPr>
          </a:p>
        </p:txBody>
      </p:sp>
      <p:sp>
        <p:nvSpPr>
          <p:cNvPr id="3" name="Content Placeholder 2"/>
          <p:cNvSpPr>
            <a:spLocks noGrp="1"/>
          </p:cNvSpPr>
          <p:nvPr>
            <p:ph idx="1"/>
          </p:nvPr>
        </p:nvSpPr>
        <p:spPr/>
        <p:txBody>
          <a:bodyPr/>
          <a:lstStyle/>
          <a:p>
            <a:pPr algn="just">
              <a:lnSpc>
                <a:spcPct val="90000"/>
              </a:lnSpc>
            </a:pPr>
            <a:r>
              <a:rPr lang="en-US" dirty="0" smtClean="0">
                <a:latin typeface="Bookman Old Style" pitchFamily="18" charset="0"/>
              </a:rPr>
              <a:t>Any design may be modeled as a directed graph made up of entities with attributes which participate in relationships.</a:t>
            </a:r>
          </a:p>
          <a:p>
            <a:pPr algn="just">
              <a:lnSpc>
                <a:spcPct val="90000"/>
              </a:lnSpc>
            </a:pPr>
            <a:r>
              <a:rPr lang="en-US" dirty="0" smtClean="0">
                <a:latin typeface="Bookman Old Style" pitchFamily="18" charset="0"/>
              </a:rPr>
              <a:t>The system should be described at several different levels of abstraction.</a:t>
            </a:r>
          </a:p>
          <a:p>
            <a:pPr algn="just">
              <a:lnSpc>
                <a:spcPct val="90000"/>
              </a:lnSpc>
            </a:pPr>
            <a:r>
              <a:rPr lang="en-US" dirty="0" smtClean="0">
                <a:latin typeface="Bookman Old Style" pitchFamily="18" charset="0"/>
              </a:rPr>
              <a:t>Design takes place in overlapping stages. It is artificial to separate it into distinct phases but   some separation is usually necessary.</a:t>
            </a:r>
          </a:p>
          <a:p>
            <a:pPr algn="just"/>
            <a:endParaRPr lang="en-IN" dirty="0">
              <a:latin typeface="Bookman Old Style" pitchFamily="18"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6" name="TextBox 5"/>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man Old Style" pitchFamily="18" charset="0"/>
              </a:rPr>
              <a:t>Phases in the Design Process</a:t>
            </a:r>
            <a:endParaRPr lang="en-IN" dirty="0" smtClean="0">
              <a:latin typeface="Bookman Old Style" pitchFamily="18" charset="0"/>
            </a:endParaRPr>
          </a:p>
        </p:txBody>
      </p:sp>
      <p:pic>
        <p:nvPicPr>
          <p:cNvPr id="4" name="Content Placeholder 3"/>
          <p:cNvPicPr>
            <a:picLocks noGrp="1" noChangeArrowheads="1"/>
          </p:cNvPicPr>
          <p:nvPr>
            <p:ph idx="1"/>
          </p:nvPr>
        </p:nvPicPr>
        <p:blipFill>
          <a:blip r:embed="rId2"/>
          <a:srcRect/>
          <a:stretch>
            <a:fillRect/>
          </a:stretch>
        </p:blipFill>
        <p:spPr bwMode="auto">
          <a:xfrm>
            <a:off x="1110342" y="2142308"/>
            <a:ext cx="10319657" cy="3931921"/>
          </a:xfrm>
          <a:prstGeom prst="rect">
            <a:avLst/>
          </a:prstGeom>
          <a:noFill/>
          <a:ln w="12700">
            <a:noFill/>
            <a:miter lim="800000"/>
            <a:headEnd/>
            <a:tailEnd/>
          </a:ln>
          <a:effec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7" name="TextBox 6"/>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latin typeface="Bookman Old Style" pitchFamily="18" charset="0"/>
              </a:rPr>
              <a:t>PROCEDURAL DESIGN METHODOLOGY</a:t>
            </a:r>
            <a:endParaRPr lang="en-IN" dirty="0">
              <a:latin typeface="Bookman Old Style" pitchFamily="18" charset="0"/>
            </a:endParaRPr>
          </a:p>
        </p:txBody>
      </p:sp>
      <p:sp>
        <p:nvSpPr>
          <p:cNvPr id="3" name="Content Placeholder 2"/>
          <p:cNvSpPr>
            <a:spLocks noGrp="1"/>
          </p:cNvSpPr>
          <p:nvPr>
            <p:ph idx="1"/>
          </p:nvPr>
        </p:nvSpPr>
        <p:spPr/>
        <p:txBody>
          <a:bodyPr>
            <a:normAutofit fontScale="92500"/>
          </a:bodyPr>
          <a:lstStyle/>
          <a:p>
            <a:pPr algn="just"/>
            <a:r>
              <a:rPr lang="en-IN" dirty="0" smtClean="0">
                <a:latin typeface="Bookman Old Style" pitchFamily="18" charset="0"/>
              </a:rPr>
              <a:t>A </a:t>
            </a:r>
            <a:r>
              <a:rPr lang="en-IN" b="1" i="1" dirty="0" smtClean="0">
                <a:latin typeface="Bookman Old Style" pitchFamily="18" charset="0"/>
              </a:rPr>
              <a:t>design methodology combines a systematic set of rules for creating a program design with </a:t>
            </a:r>
            <a:r>
              <a:rPr lang="en-IN" dirty="0" smtClean="0">
                <a:latin typeface="Bookman Old Style" pitchFamily="18" charset="0"/>
              </a:rPr>
              <a:t>diagramming tools needed to represent it. </a:t>
            </a:r>
          </a:p>
          <a:p>
            <a:pPr algn="just"/>
            <a:r>
              <a:rPr lang="en-IN" b="1" i="1" dirty="0" smtClean="0">
                <a:latin typeface="Bookman Old Style" pitchFamily="18" charset="0"/>
              </a:rPr>
              <a:t>Procedural design is best used to model programs that </a:t>
            </a:r>
            <a:r>
              <a:rPr lang="en-IN" dirty="0" smtClean="0">
                <a:latin typeface="Bookman Old Style" pitchFamily="18" charset="0"/>
              </a:rPr>
              <a:t>have an undeniable stream of information from contribution to yield. </a:t>
            </a:r>
          </a:p>
          <a:p>
            <a:pPr algn="just"/>
            <a:r>
              <a:rPr lang="en-IN" dirty="0" smtClean="0">
                <a:latin typeface="Bookman Old Style" pitchFamily="18" charset="0"/>
              </a:rPr>
              <a:t>It speaks to the engineering of a program as a lot of cooperating forms that pass information starting with one then onto the next</a:t>
            </a:r>
            <a:endParaRPr lang="en-IN"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Bookman Old Style" pitchFamily="18" charset="0"/>
              </a:rPr>
              <a:t>Design Tools</a:t>
            </a:r>
          </a:p>
        </p:txBody>
      </p:sp>
      <p:sp>
        <p:nvSpPr>
          <p:cNvPr id="3" name="Content Placeholder 2"/>
          <p:cNvSpPr>
            <a:spLocks noGrp="1"/>
          </p:cNvSpPr>
          <p:nvPr>
            <p:ph idx="1"/>
          </p:nvPr>
        </p:nvSpPr>
        <p:spPr/>
        <p:txBody>
          <a:bodyPr/>
          <a:lstStyle/>
          <a:p>
            <a:endParaRPr lang="en-IN" dirty="0" smtClean="0">
              <a:latin typeface="Bookman Old Style" pitchFamily="18" charset="0"/>
            </a:endParaRPr>
          </a:p>
          <a:p>
            <a:r>
              <a:rPr lang="en-IN" dirty="0" smtClean="0">
                <a:latin typeface="Bookman Old Style" pitchFamily="18" charset="0"/>
              </a:rPr>
              <a:t>The two major diagramming tools used in procedural design are as follows.</a:t>
            </a:r>
          </a:p>
          <a:p>
            <a:pPr marL="457200" indent="-457200">
              <a:buFont typeface="+mj-lt"/>
              <a:buAutoNum type="arabicPeriod"/>
            </a:pPr>
            <a:r>
              <a:rPr lang="en-IN" b="1" i="1" dirty="0" smtClean="0">
                <a:latin typeface="Bookman Old Style" pitchFamily="18" charset="0"/>
              </a:rPr>
              <a:t>Data Flow Diagrams </a:t>
            </a:r>
          </a:p>
          <a:p>
            <a:pPr marL="457200" indent="-457200">
              <a:buFont typeface="+mj-lt"/>
              <a:buAutoNum type="arabicPeriod"/>
            </a:pPr>
            <a:r>
              <a:rPr lang="en-IN" b="1" i="1" dirty="0" smtClean="0">
                <a:latin typeface="Bookman Old Style" pitchFamily="18" charset="0"/>
              </a:rPr>
              <a:t>Structure Charts (Flow Chart).</a:t>
            </a:r>
            <a:endParaRPr lang="en-IN" b="1" i="1" dirty="0">
              <a:latin typeface="Bookman Old Styl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812415" cy="840740"/>
          </a:xfrm>
          <a:prstGeom prst="rect">
            <a:avLst/>
          </a:prstGeom>
        </p:spPr>
      </p:pic>
      <p:sp>
        <p:nvSpPr>
          <p:cNvPr id="5" name="TextBox 4"/>
          <p:cNvSpPr txBox="1"/>
          <p:nvPr/>
        </p:nvSpPr>
        <p:spPr>
          <a:xfrm>
            <a:off x="0" y="6334780"/>
            <a:ext cx="12192000" cy="523220"/>
          </a:xfrm>
          <a:prstGeom prst="rect">
            <a:avLst/>
          </a:prstGeom>
          <a:noFill/>
        </p:spPr>
        <p:txBody>
          <a:bodyPr wrap="square" rtlCol="0">
            <a:spAutoFit/>
          </a:bodyPr>
          <a:lstStyle/>
          <a:p>
            <a:pPr algn="ctr"/>
            <a:r>
              <a:rPr lang="en-IN" sz="1400" i="1" dirty="0" smtClean="0">
                <a:latin typeface="Arial Narrow" pitchFamily="34" charset="0"/>
              </a:rPr>
              <a:t>Hope Foundation’s International Institute of Information Technology, I²IT P-14,Rajiv Gandhi Infotech Park</a:t>
            </a:r>
          </a:p>
          <a:p>
            <a:pPr algn="ctr"/>
            <a:r>
              <a:rPr lang="en-IN" sz="1400" i="1" dirty="0" smtClean="0">
                <a:latin typeface="Arial Narrow" pitchFamily="34" charset="0"/>
              </a:rPr>
              <a:t>MIDC Phase 1, Hinjawadi, Pune – 411057 Tel - +91 20 22933441/2/3 </a:t>
            </a:r>
            <a:r>
              <a:rPr lang="en-IN" sz="1400" i="1" dirty="0" smtClean="0">
                <a:solidFill>
                  <a:srgbClr val="FF0000"/>
                </a:solidFill>
                <a:latin typeface="Arial Narrow" pitchFamily="34" charset="0"/>
              </a:rPr>
              <a:t>| www.isquareit.edu.in | info@isquareit.edu.in</a:t>
            </a:r>
            <a:endParaRPr lang="en-IN" sz="14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otalTime>16</TotalTime>
  <Words>1949</Words>
  <Application>Microsoft Office PowerPoint</Application>
  <PresentationFormat>Custom</PresentationFormat>
  <Paragraphs>217</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Organic</vt:lpstr>
      <vt:lpstr>Bitmap Image</vt:lpstr>
      <vt:lpstr>Software Design Methodologies and Testing  </vt:lpstr>
      <vt:lpstr>Slide 2</vt:lpstr>
      <vt:lpstr>Introduction To Software Design </vt:lpstr>
      <vt:lpstr>Stages of Design</vt:lpstr>
      <vt:lpstr>Stages of Design (Cont..)</vt:lpstr>
      <vt:lpstr>The Design Process</vt:lpstr>
      <vt:lpstr>Phases in the Design Process</vt:lpstr>
      <vt:lpstr>PROCEDURAL DESIGN METHODOLOGY</vt:lpstr>
      <vt:lpstr>Design Tools</vt:lpstr>
      <vt:lpstr>Data Flow Diagrams</vt:lpstr>
      <vt:lpstr>Slide 11</vt:lpstr>
      <vt:lpstr>Relationship and Rules</vt:lpstr>
      <vt:lpstr>Slide 13</vt:lpstr>
      <vt:lpstr>Level 0 DFD</vt:lpstr>
      <vt:lpstr>Slide 15</vt:lpstr>
      <vt:lpstr>Level 1 DFD</vt:lpstr>
      <vt:lpstr>Slide 17</vt:lpstr>
      <vt:lpstr>Difference Between DFD &amp; Flow Chart</vt:lpstr>
      <vt:lpstr>Flow Chart</vt:lpstr>
      <vt:lpstr>Structure Chart</vt:lpstr>
      <vt:lpstr>Slide 21</vt:lpstr>
      <vt:lpstr>Design methods: Object-Oriented Design</vt:lpstr>
      <vt:lpstr>Unified Modeling Language  Introduction </vt:lpstr>
      <vt:lpstr>Slide 24</vt:lpstr>
      <vt:lpstr>Background</vt:lpstr>
      <vt:lpstr>OO Analysis vs. OO Design</vt:lpstr>
      <vt:lpstr>OO Analysis vs. OO Design</vt:lpstr>
      <vt:lpstr>Relationship Among UML Diagrams </vt:lpstr>
      <vt:lpstr>Static and Dynamic Modelling</vt:lpstr>
      <vt:lpstr>Static and Dynamic Modelling</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Prashant J. Gadakh</dc:creator>
  <cp:lastModifiedBy>Vaidehi Banerjee</cp:lastModifiedBy>
  <cp:revision>57</cp:revision>
  <dcterms:created xsi:type="dcterms:W3CDTF">2019-01-07T09:55:21Z</dcterms:created>
  <dcterms:modified xsi:type="dcterms:W3CDTF">2019-01-10T11:07:13Z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1033-10.1.0.6757</vt:lpwstr>
  </property>
</Properties>
</file>