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301" r:id="rId3"/>
    <p:sldId id="300" r:id="rId4"/>
    <p:sldId id="257" r:id="rId5"/>
    <p:sldId id="287" r:id="rId6"/>
    <p:sldId id="258" r:id="rId7"/>
    <p:sldId id="288" r:id="rId8"/>
    <p:sldId id="259" r:id="rId9"/>
    <p:sldId id="289" r:id="rId10"/>
    <p:sldId id="260" r:id="rId11"/>
    <p:sldId id="290" r:id="rId12"/>
    <p:sldId id="261" r:id="rId13"/>
    <p:sldId id="262" r:id="rId14"/>
    <p:sldId id="299" r:id="rId15"/>
    <p:sldId id="263" r:id="rId16"/>
    <p:sldId id="298" r:id="rId17"/>
    <p:sldId id="268" r:id="rId18"/>
    <p:sldId id="269" r:id="rId19"/>
    <p:sldId id="264" r:id="rId20"/>
    <p:sldId id="297" r:id="rId21"/>
    <p:sldId id="270" r:id="rId22"/>
    <p:sldId id="265" r:id="rId23"/>
    <p:sldId id="286" r:id="rId24"/>
    <p:sldId id="271" r:id="rId25"/>
    <p:sldId id="272" r:id="rId26"/>
    <p:sldId id="273" r:id="rId27"/>
    <p:sldId id="292" r:id="rId28"/>
    <p:sldId id="274" r:id="rId29"/>
    <p:sldId id="291" r:id="rId30"/>
    <p:sldId id="275" r:id="rId31"/>
    <p:sldId id="276" r:id="rId32"/>
    <p:sldId id="293" r:id="rId33"/>
    <p:sldId id="277" r:id="rId34"/>
    <p:sldId id="278" r:id="rId35"/>
    <p:sldId id="279" r:id="rId36"/>
    <p:sldId id="280" r:id="rId37"/>
    <p:sldId id="294" r:id="rId38"/>
    <p:sldId id="281" r:id="rId39"/>
    <p:sldId id="282" r:id="rId40"/>
    <p:sldId id="283" r:id="rId41"/>
    <p:sldId id="295" r:id="rId42"/>
    <p:sldId id="296" r:id="rId43"/>
    <p:sldId id="284" r:id="rId44"/>
    <p:sldId id="285" r:id="rId45"/>
    <p:sldId id="304" r:id="rId46"/>
    <p:sldId id="302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C256F5-9E1D-434B-AF8F-0C8EAD1EA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>
            <a:extLst>
              <a:ext uri="{FF2B5EF4-FFF2-40B4-BE49-F238E27FC236}">
                <a16:creationId xmlns:a16="http://schemas.microsoft.com/office/drawing/2014/main" xmlns="" id="{F54CD67E-830E-4374-AC4C-791ADE6E3EA2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7B5BEE-DB62-4BB2-A898-F724AC957280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9867C7D-A576-45C2-9E9D-C5F247B64205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D04763-0778-4FEE-AF6A-E3BE5AEDBB3D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xmlns="" id="{34974EC5-662B-4B8C-8E62-AC2FADA4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xmlns="" id="{80FDAC59-AAB4-4991-87D4-F12FB166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xmlns="" id="{7795F8B3-5483-4CED-ACBB-62EF700C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89C1A-E5BB-4A23-AEE7-8A6B5773A9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24395057-1B6E-49E0-BBEF-A716CFF0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2C5AC016-9BCC-4C4E-9202-DF61EA89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FBC5170E-C045-4979-9A92-B1EA1489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2F2C1-1FC7-4A25-A285-D2B2B225F0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24395057-1B6E-49E0-BBEF-A716CFF0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2C5AC016-9BCC-4C4E-9202-DF61EA89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FBC5170E-C045-4979-9A92-B1EA1489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CF498-FA9D-40F4-9F45-4EA36AB1D3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4AD7AF-957B-4DB0-A722-0518C270D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370C79-0F93-49E5-9C8B-2DF0F868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7A8FC5-B5CE-4EB3-9DAC-C7ED971F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786B0F-BFB0-414A-A69D-E5C225F812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24395057-1B6E-49E0-BBEF-A716CFF0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2C5AC016-9BCC-4C4E-9202-DF61EA89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FBC5170E-C045-4979-9A92-B1EA1489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A8C68-C1CB-4A21-BBB1-9B973E4BB7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002E630-DBD2-4C8A-A94C-D4D718AA61D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>
            <a:extLst>
              <a:ext uri="{FF2B5EF4-FFF2-40B4-BE49-F238E27FC236}">
                <a16:creationId xmlns:a16="http://schemas.microsoft.com/office/drawing/2014/main" xmlns="" id="{70F66FC7-9853-49F5-8A1A-92298B623BB3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BC1CA5-C10C-45D9-AE53-5974DA13FC99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0F9F63A-6CC4-4289-A922-9148BE2FF94F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00BA31D-7A44-4553-A5A8-3E26AA0874BE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889B707E-AD8D-4BDF-95AA-87C28FAE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5166E1A2-68C2-4759-BC00-F9084A96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A1DBE9A7-78B1-4444-A006-735CDD52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4FBD5E6E-32F1-459B-A60A-F02D835EF9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xmlns="" id="{24395057-1B6E-49E0-BBEF-A716CFF0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2C5AC016-9BCC-4C4E-9202-DF61EA89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FBC5170E-C045-4979-9A92-B1EA1489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48F6F-F644-46EC-A07D-A3FFC9BAC2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xmlns="" id="{24395057-1B6E-49E0-BBEF-A716CFF0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2C5AC016-9BCC-4C4E-9202-DF61EA89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xmlns="" id="{FBC5170E-C045-4979-9A92-B1EA1489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9A931-F180-4813-9CE1-83A2C6E94B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xmlns="" id="{24395057-1B6E-49E0-BBEF-A716CFF0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2C5AC016-9BCC-4C4E-9202-DF61EA89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xmlns="" id="{FBC5170E-C045-4979-9A92-B1EA1489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0F702-7C65-49CF-A163-3EE2DFFF3C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xmlns="" id="{24395057-1B6E-49E0-BBEF-A716CFF0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C5AC016-9BCC-4C4E-9202-DF61EA89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xmlns="" id="{FBC5170E-C045-4979-9A92-B1EA1489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6096D-D99B-4187-B7B6-7ED6B03854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3BFC74-3247-4AA5-B905-220816F239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>
            <a:extLst>
              <a:ext uri="{FF2B5EF4-FFF2-40B4-BE49-F238E27FC236}">
                <a16:creationId xmlns:a16="http://schemas.microsoft.com/office/drawing/2014/main" xmlns="" id="{60960393-EE0B-43C9-A339-2BA8037262C1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7D450F82-8CAE-4571-82CC-45C5F9EB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32C8439D-024D-4C1D-8EC5-9C2E57350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9434D995-ED3F-4892-80B2-0DCA0B6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67033-62F0-4387-935A-C73D7C0794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C71726-8691-4928-80D3-F6B7637A0E60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9C5ED90-DB6E-4941-B200-9786276FEE99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8B2873C-E128-48AD-B4B9-68F033F3650F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xmlns="" id="{8779DD59-65F3-42FD-91AE-9B76F8A4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B41DE32C-B3A7-425D-829C-72096CE0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EF9BBDC4-42AA-4157-B711-F8562D2F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B2E8405E-4BD4-424E-8236-2295A7E13C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9BBB623-83AA-47C4-966F-EA2A640B8EB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xmlns="" id="{82A88E8C-4345-4D57-8CB1-D224852B799B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xmlns="" id="{24395057-1B6E-49E0-BBEF-A716CFF09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C5AC016-9BCC-4C4E-9202-DF61EA891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FBC5170E-C045-4979-9A92-B1EA14899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fld id="{C97D3BC9-BB51-453D-9E3B-B650D33BCE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9" r:id="rId2"/>
    <p:sldLayoutId id="2147483747" r:id="rId3"/>
    <p:sldLayoutId id="2147483740" r:id="rId4"/>
    <p:sldLayoutId id="2147483741" r:id="rId5"/>
    <p:sldLayoutId id="2147483742" r:id="rId6"/>
    <p:sldLayoutId id="2147483743" r:id="rId7"/>
    <p:sldLayoutId id="2147483748" r:id="rId8"/>
    <p:sldLayoutId id="2147483749" r:id="rId9"/>
    <p:sldLayoutId id="2147483744" r:id="rId10"/>
    <p:sldLayoutId id="2147483745" r:id="rId11"/>
    <p:sldLayoutId id="21474837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mailto:info@isquareit.edu.i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mailto:info@isquareit.edu.i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mailto:info@isquareit.edu.i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http://www.isquareit.edu.in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http://www.isquareit.edu.in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http://www.isquareit.edu.in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http://www.isquareit.edu.in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http://www.isquareit.edu.in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http://www.isquareit.edu.in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http://www.isquareit.edu.in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http://www.isquareit.edu.i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http://www.isquareit.edu.in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http://www.isquareit.edu.in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amitk@isquareit.edu.i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http://www.isquareit.edu.i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914400"/>
          </a:xfrm>
        </p:spPr>
        <p:txBody>
          <a:bodyPr anchor="ctr"/>
          <a:lstStyle/>
          <a:p>
            <a:pPr algn="ctr" eaLnBrk="1" hangingPunct="1"/>
            <a:r>
              <a:rPr lang="en-US" altLang="en-US" sz="4800" smtClean="0"/>
              <a:t>Superstructure</a:t>
            </a:r>
          </a:p>
        </p:txBody>
      </p:sp>
      <p:pic>
        <p:nvPicPr>
          <p:cNvPr id="7171" name="Picture 6" descr="logo for 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"/>
            <a:ext cx="22098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7C15178-899E-4E17-8F02-1D1B14DE6A41}"/>
              </a:ext>
            </a:extLst>
          </p:cNvPr>
          <p:cNvSpPr txBox="1">
            <a:spLocks/>
          </p:cNvSpPr>
          <p:nvPr/>
        </p:nvSpPr>
        <p:spPr>
          <a:xfrm>
            <a:off x="152400" y="2590800"/>
            <a:ext cx="89916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indent="-29210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IN" sz="2800" dirty="0">
                <a:latin typeface="+mn-lt"/>
              </a:rPr>
              <a:t>Prof. Mahesh </a:t>
            </a:r>
            <a:r>
              <a:rPr lang="en-IN" sz="2800" dirty="0" err="1">
                <a:latin typeface="+mn-lt"/>
              </a:rPr>
              <a:t>Waghmare</a:t>
            </a:r>
            <a:endParaRPr lang="en-IN" sz="2800" dirty="0">
              <a:latin typeface="+mn-lt"/>
            </a:endParaRPr>
          </a:p>
          <a:p>
            <a:pPr marL="292100" indent="-29210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IN" sz="2800" dirty="0">
                <a:latin typeface="+mn-lt"/>
              </a:rPr>
              <a:t>Assistant Professor</a:t>
            </a:r>
          </a:p>
          <a:p>
            <a:pPr marL="292100" indent="-29210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IN" sz="2800" dirty="0">
                <a:latin typeface="+mn-lt"/>
              </a:rPr>
              <a:t>Department of Applied Sciences &amp; Engineering</a:t>
            </a:r>
          </a:p>
          <a:p>
            <a:pPr marL="292100" indent="-29210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en-IN" sz="2800" i="1" dirty="0">
              <a:latin typeface="+mn-lt"/>
            </a:endParaRPr>
          </a:p>
          <a:p>
            <a:pPr marL="292100" indent="-29210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en-IN" sz="2800" i="1" dirty="0">
              <a:latin typeface="+mn-lt"/>
            </a:endParaRPr>
          </a:p>
          <a:p>
            <a:pPr marL="292100" indent="-29210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en-IN" sz="2800" i="1" dirty="0">
              <a:latin typeface="+mn-lt"/>
            </a:endParaRPr>
          </a:p>
          <a:p>
            <a:pPr marL="292100" indent="-29210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IN" sz="2800" i="1" dirty="0">
                <a:latin typeface="+mn-lt"/>
              </a:rPr>
              <a:t>Hope Foundation’s </a:t>
            </a:r>
          </a:p>
          <a:p>
            <a:pPr marL="292100" indent="-29210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IN" sz="2800" i="1" dirty="0">
                <a:latin typeface="+mn-lt"/>
              </a:rPr>
              <a:t>International Institute of Information Technology, I²IT</a:t>
            </a:r>
          </a:p>
          <a:p>
            <a:pPr marL="292100" indent="-29210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en-IN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Wind press. May be obtained  P = kV</a:t>
            </a:r>
            <a:r>
              <a:rPr lang="en-US" altLang="en-US" sz="2800" smtClean="0">
                <a:cs typeface="Arial" charset="0"/>
              </a:rPr>
              <a:t>²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cs typeface="Arial" charset="0"/>
              </a:rPr>
              <a:t>         P = wind press. In kn/ m²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cs typeface="Arial" charset="0"/>
              </a:rPr>
              <a:t>         k = coeff. Depending upon wind velocity, size &amp; shape of structure &amp; air temp.</a:t>
            </a:r>
          </a:p>
          <a:p>
            <a:pPr eaLnBrk="1" hangingPunct="1"/>
            <a:r>
              <a:rPr lang="en-US" altLang="en-US" sz="2800" smtClean="0">
                <a:cs typeface="Arial" charset="0"/>
              </a:rPr>
              <a:t>When ht. of building is less than 3 times its eff. Width &amp; further when adequate stiffening is made by floor slabs &amp; beams, wind load may be neglected.</a:t>
            </a: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16388" name="Picture 5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9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cs typeface="Arial" charset="0"/>
              </a:rPr>
              <a:t>Earthquake load: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Which acts in horizontal direction, is considered using acceleration due to earthquake &amp; weight of the structure.</a:t>
            </a:r>
            <a:r>
              <a:rPr lang="en-US" altLang="en-US" smtClean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eaLnBrk="1" hangingPunct="1"/>
            <a:endParaRPr lang="en-US" altLang="en-US" smtClean="0"/>
          </a:p>
        </p:txBody>
      </p:sp>
      <p:grpSp>
        <p:nvGrpSpPr>
          <p:cNvPr id="17412" name="Group 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17413" name="Picture 6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TextBox 7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Earthquake force = w x </a:t>
            </a:r>
            <a:r>
              <a:rPr lang="el-GR" altLang="en-US" sz="2800" smtClean="0">
                <a:cs typeface="Arial" charset="0"/>
              </a:rPr>
              <a:t>α</a:t>
            </a:r>
            <a:r>
              <a:rPr lang="en-US" altLang="en-US" sz="2800" smtClean="0">
                <a:cs typeface="Arial" charset="0"/>
              </a:rPr>
              <a:t>/g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cs typeface="Arial" charset="0"/>
              </a:rPr>
              <a:t>    where </a:t>
            </a:r>
            <a:r>
              <a:rPr lang="el-GR" altLang="en-US" sz="2800" smtClean="0">
                <a:cs typeface="Arial" charset="0"/>
              </a:rPr>
              <a:t>α</a:t>
            </a:r>
            <a:r>
              <a:rPr lang="en-US" altLang="en-US" sz="2800" smtClean="0">
                <a:cs typeface="Arial" charset="0"/>
              </a:rPr>
              <a:t> = acceleration due to earthquake.=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cs typeface="Arial" charset="0"/>
              </a:rPr>
              <a:t>        1/20 g  to  1/10 g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cs typeface="Arial" charset="0"/>
              </a:rPr>
              <a:t>    w = weight of the structure.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cs typeface="Arial" charset="0"/>
              </a:rPr>
              <a:t>    g = gravitational accleration.</a:t>
            </a:r>
          </a:p>
          <a:p>
            <a:pPr eaLnBrk="1" hangingPunct="1">
              <a:buFontTx/>
              <a:buNone/>
            </a:pPr>
            <a:endParaRPr lang="el-GR" altLang="en-US" sz="2800" smtClean="0">
              <a:cs typeface="Arial" charset="0"/>
            </a:endParaRP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18436" name="Picture 5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46238"/>
          </a:xfrm>
        </p:spPr>
        <p:txBody>
          <a:bodyPr/>
          <a:lstStyle/>
          <a:p>
            <a:pPr eaLnBrk="1" hangingPunct="1"/>
            <a:r>
              <a:rPr lang="en-US" altLang="en-US" smtClean="0"/>
              <a:t>Types of construction</a:t>
            </a:r>
          </a:p>
        </p:txBody>
      </p:sp>
      <p:sp>
        <p:nvSpPr>
          <p:cNvPr id="19459" name="Rectangle 3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3 different types 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Load bearing structure.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Frame structure.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Composite structure</a:t>
            </a:r>
          </a:p>
          <a:p>
            <a:pPr eaLnBrk="1" hangingPunct="1"/>
            <a:endParaRPr lang="en-US" altLang="en-US" sz="2800" smtClean="0">
              <a:solidFill>
                <a:srgbClr val="FF0000"/>
              </a:solidFill>
            </a:endParaRPr>
          </a:p>
        </p:txBody>
      </p:sp>
      <p:grpSp>
        <p:nvGrpSpPr>
          <p:cNvPr id="19460" name="Group 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19461" name="Picture 6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TextBox 7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3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Choice of method depends upon extent of constru. ( no. of storeys, area covered ), importance of constru. ( resi.,ind, temporary ), economy ( LIG, MIG &amp; HIG)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Load bearing construction:</a:t>
            </a:r>
          </a:p>
          <a:p>
            <a:pPr eaLnBrk="1" hangingPunct="1"/>
            <a:r>
              <a:rPr lang="en-US" altLang="en-US" smtClean="0"/>
              <a:t>Roofs are directly supported on walls.</a:t>
            </a:r>
          </a:p>
          <a:p>
            <a:pPr eaLnBrk="1" hangingPunct="1"/>
            <a:r>
              <a:rPr lang="en-US" altLang="en-US" smtClean="0"/>
              <a:t>Load of stru. Is transferred to the walls.</a:t>
            </a:r>
          </a:p>
          <a:p>
            <a:pPr eaLnBrk="1" hangingPunct="1"/>
            <a:endParaRPr lang="en-US" altLang="en-US" smtClean="0"/>
          </a:p>
        </p:txBody>
      </p:sp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20485" name="Picture 6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6" name="TextBox 7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Walls transfer the load to the soil.</a:t>
            </a:r>
          </a:p>
          <a:p>
            <a:pPr eaLnBrk="1" hangingPunct="1"/>
            <a:r>
              <a:rPr lang="en-US" altLang="en-US" sz="2800" smtClean="0"/>
              <a:t>Suitable &amp; economical up to 2- 4 storeys.</a:t>
            </a:r>
          </a:p>
          <a:p>
            <a:pPr eaLnBrk="1" hangingPunct="1"/>
            <a:r>
              <a:rPr lang="en-US" altLang="en-US" sz="2800" smtClean="0"/>
              <a:t>As the wall footings directly rest on the hard strata, this type of constru. Is adopted where hard strata is available at shallower depths.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smtClean="0"/>
              <a:t>.</a:t>
            </a: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21508" name="Picture 5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9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1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 old construction Like shaniwarwada, central building, coep college are the few examples of this type of constru.</a:t>
            </a:r>
          </a:p>
          <a:p>
            <a:pPr eaLnBrk="1" hangingPunct="1"/>
            <a:r>
              <a:rPr lang="en-US" altLang="en-US" smtClean="0"/>
              <a:t>These days temporary or less important stru. Are constructed in load bearing</a:t>
            </a:r>
          </a:p>
        </p:txBody>
      </p:sp>
      <p:grpSp>
        <p:nvGrpSpPr>
          <p:cNvPr id="22532" name="Group 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22533" name="Picture 6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4" name="TextBox 7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23556" name="Picture 5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7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  <p:pic>
        <p:nvPicPr>
          <p:cNvPr id="23555" name="Picture 9" descr="Image result for load bearing stru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048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24580" name="Picture 5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1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  <p:pic>
        <p:nvPicPr>
          <p:cNvPr id="24579" name="Picture 7" descr="Image result for load bearing stru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334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Frame structure:</a:t>
            </a:r>
          </a:p>
          <a:p>
            <a:pPr eaLnBrk="1" hangingPunct="1"/>
            <a:r>
              <a:rPr lang="en-US" altLang="en-US" sz="2800" smtClean="0"/>
              <a:t>In this load is transfer through a frame of slab, beam, column &amp; footing to the underlying soil.</a:t>
            </a:r>
          </a:p>
          <a:p>
            <a:pPr eaLnBrk="1" hangingPunct="1"/>
            <a:r>
              <a:rPr lang="en-US" altLang="en-US" sz="2800" smtClean="0"/>
              <a:t>Walls do not carry any load except their self wt.</a:t>
            </a:r>
          </a:p>
          <a:p>
            <a:pPr eaLnBrk="1" hangingPunct="1"/>
            <a:r>
              <a:rPr lang="en-US" altLang="en-US" sz="2800" smtClean="0"/>
              <a:t>This type of constru. May be multistoried.</a:t>
            </a: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25604" name="Picture 5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5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46238"/>
          </a:xfrm>
        </p:spPr>
        <p:txBody>
          <a:bodyPr/>
          <a:lstStyle/>
          <a:p>
            <a:pPr eaLnBrk="1" hangingPunct="1"/>
            <a:r>
              <a:rPr lang="en-US" altLang="en-US" smtClean="0"/>
              <a:t>Superstructure</a:t>
            </a:r>
          </a:p>
        </p:txBody>
      </p:sp>
      <p:sp>
        <p:nvSpPr>
          <p:cNvPr id="8195" name="Rectangle 5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Part of structure above the ground surface. e.g building. Various parts like walls, roof, doors &amp; windows, flooring etc.</a:t>
            </a:r>
          </a:p>
          <a:p>
            <a:pPr eaLnBrk="1" hangingPunct="1"/>
            <a:r>
              <a:rPr lang="en-US" altLang="en-US" smtClean="0"/>
              <a:t>It is designed for various loads acting on the structure.</a:t>
            </a: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304800" y="5943600"/>
            <a:ext cx="8610600" cy="762000"/>
            <a:chOff x="0" y="6096000"/>
            <a:chExt cx="9144000" cy="762000"/>
          </a:xfrm>
        </p:grpSpPr>
        <p:pic>
          <p:nvPicPr>
            <p:cNvPr id="8197" name="Picture 4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8" name="TextBox 5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627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Frame can be constru. Using rcc stru.</a:t>
            </a:r>
          </a:p>
          <a:p>
            <a:pPr eaLnBrk="1" hangingPunct="1"/>
            <a:r>
              <a:rPr lang="en-US" altLang="en-US" smtClean="0"/>
              <a:t>The speed of constr. Is fast</a:t>
            </a:r>
          </a:p>
          <a:p>
            <a:pPr eaLnBrk="1" hangingPunct="1"/>
            <a:r>
              <a:rPr lang="en-US" altLang="en-US" smtClean="0"/>
              <a:t>Economically suitable.</a:t>
            </a:r>
          </a:p>
          <a:p>
            <a:pPr eaLnBrk="1" hangingPunct="1"/>
            <a:r>
              <a:rPr lang="en-US" altLang="en-US" smtClean="0"/>
              <a:t>If hard strata is not available pile or raft foundation can be used.</a:t>
            </a:r>
          </a:p>
          <a:p>
            <a:pPr eaLnBrk="1" hangingPunct="1"/>
            <a:endParaRPr lang="en-US" altLang="en-US" smtClean="0"/>
          </a:p>
        </p:txBody>
      </p:sp>
      <p:grpSp>
        <p:nvGrpSpPr>
          <p:cNvPr id="26628" name="Group 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26629" name="Picture 6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0" name="TextBox 7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Composite structure:</a:t>
            </a:r>
          </a:p>
          <a:p>
            <a:pPr eaLnBrk="1" hangingPunct="1"/>
            <a:r>
              <a:rPr lang="en-US" altLang="en-US" sz="2800" smtClean="0"/>
              <a:t>This is combination of load bearing &amp; frame structure.</a:t>
            </a:r>
          </a:p>
          <a:p>
            <a:pPr eaLnBrk="1" hangingPunct="1"/>
            <a:r>
              <a:rPr lang="en-US" altLang="en-US" sz="2800" smtClean="0"/>
              <a:t>Outer walls can be of load bearing type &amp; column, beam stru. Can be provided internally.</a:t>
            </a:r>
          </a:p>
          <a:p>
            <a:pPr eaLnBrk="1" hangingPunct="1"/>
            <a:r>
              <a:rPr lang="en-US" altLang="en-US" sz="2800" smtClean="0"/>
              <a:t>Thus floors &amp; roofs are supported by walls as well as frame.</a:t>
            </a:r>
          </a:p>
          <a:p>
            <a:pPr eaLnBrk="1" hangingPunct="1"/>
            <a:r>
              <a:rPr lang="en-US" altLang="en-US" sz="2800" smtClean="0"/>
              <a:t>This type of constru. Is generally adopted for industrial sheds where spans are very large.</a:t>
            </a:r>
          </a:p>
          <a:p>
            <a:pPr eaLnBrk="1" hangingPunct="1"/>
            <a:endParaRPr lang="en-US" altLang="en-US" sz="2800" smtClean="0"/>
          </a:p>
        </p:txBody>
      </p:sp>
      <p:grpSp>
        <p:nvGrpSpPr>
          <p:cNvPr id="27651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27652" name="Picture 5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3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28676" name="Picture 5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7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  <p:pic>
        <p:nvPicPr>
          <p:cNvPr id="28675" name="Picture 7" descr="Image result for composite structure in build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33400"/>
            <a:ext cx="723900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7325"/>
            <a:ext cx="731520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699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29700" name="Picture 5" descr="logo for title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1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5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altLang="en-US" smtClean="0"/>
              <a:t>Masonry </a:t>
            </a:r>
          </a:p>
        </p:txBody>
      </p:sp>
      <p:sp>
        <p:nvSpPr>
          <p:cNvPr id="30723" name="Rectangle 3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Masonry – important part of the superstru. i.e. wall</a:t>
            </a:r>
          </a:p>
          <a:p>
            <a:pPr eaLnBrk="1" hangingPunct="1"/>
            <a:r>
              <a:rPr lang="en-US" altLang="en-US" sz="2800" smtClean="0"/>
              <a:t>Wall divide the space into usable rooms. They also provide protection against all weather conditions, privacy &amp; safety.</a:t>
            </a:r>
          </a:p>
          <a:p>
            <a:pPr eaLnBrk="1" hangingPunct="1"/>
            <a:r>
              <a:rPr lang="en-US" altLang="en-US" sz="2800" smtClean="0"/>
              <a:t>Different types- brick ,stone, concrete block masonry.</a:t>
            </a:r>
          </a:p>
          <a:p>
            <a:pPr eaLnBrk="1" hangingPunct="1"/>
            <a:r>
              <a:rPr lang="en-US" altLang="en-US" sz="2800" smtClean="0"/>
              <a:t>Courses of bricks or stones are arranged in various types of bonds.</a:t>
            </a:r>
          </a:p>
          <a:p>
            <a:pPr eaLnBrk="1" hangingPunct="1"/>
            <a:r>
              <a:rPr lang="en-US" altLang="en-US" sz="2800" smtClean="0"/>
              <a:t>To bind the bricks or stones cement mortar is used.</a:t>
            </a:r>
          </a:p>
        </p:txBody>
      </p:sp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30725" name="Picture 6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TextBox 7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Thickness of the walls changes according to use &amp; position.</a:t>
            </a:r>
          </a:p>
          <a:p>
            <a:pPr eaLnBrk="1" hangingPunct="1"/>
            <a:r>
              <a:rPr lang="en-US" altLang="en-US" sz="2800" smtClean="0"/>
              <a:t>Load bearing walls are thicker than frame stru. Walls.</a:t>
            </a:r>
          </a:p>
          <a:p>
            <a:pPr eaLnBrk="1" hangingPunct="1"/>
            <a:r>
              <a:rPr lang="en-US" altLang="en-US" sz="2800" smtClean="0"/>
              <a:t>External walls are thicker than internal wall.</a:t>
            </a:r>
          </a:p>
          <a:p>
            <a:pPr eaLnBrk="1" hangingPunct="1"/>
            <a:endParaRPr lang="en-US" altLang="en-US" sz="2800" smtClean="0"/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31748" name="Picture 5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49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CD651619-F254-4882-8E80-962A41E8F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Fundamental requirements of masonry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It should be strong to carry load of the stru.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Stones or bricks in different courses should be staggered to avoid slipping of vertical joints.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Stones ,bricks, cement to be used for masonry should be according to I.S.</a:t>
            </a:r>
          </a:p>
        </p:txBody>
      </p:sp>
      <p:pic>
        <p:nvPicPr>
          <p:cNvPr id="32772" name="Picture 4" descr="180px-Stone_w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447800"/>
            <a:ext cx="3962400" cy="4495800"/>
          </a:xfrm>
          <a:noFill/>
        </p:spPr>
      </p:pic>
      <p:grpSp>
        <p:nvGrpSpPr>
          <p:cNvPr id="32773" name="Group 6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32774" name="Picture 7" descr="logo for title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5" name="TextBox 8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5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Curing should be proper to avoid cracks.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Proper bonds are to be maintained.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It should be in plumb &amp; level.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Wall surface should be coated by cement plaster on either side.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pic>
        <p:nvPicPr>
          <p:cNvPr id="33796" name="Picture 4" descr="180px-Vallorcine_bridge_abutment_2003-12-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981200"/>
            <a:ext cx="4038600" cy="3352800"/>
          </a:xfrm>
          <a:noFill/>
        </p:spPr>
      </p:pic>
      <p:grpSp>
        <p:nvGrpSpPr>
          <p:cNvPr id="33797" name="Group 6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33798" name="Picture 7" descr="logo for title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9" name="TextBox 8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5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altLang="en-US" smtClean="0"/>
              <a:t>Floors </a:t>
            </a:r>
          </a:p>
        </p:txBody>
      </p:sp>
      <p:sp>
        <p:nvSpPr>
          <p:cNvPr id="34819" name="Rectangle 3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It is horizontal surface provided in every room for occupants to use.</a:t>
            </a:r>
          </a:p>
          <a:p>
            <a:pPr eaLnBrk="1" hangingPunct="1"/>
            <a:r>
              <a:rPr lang="en-US" altLang="en-US" smtClean="0"/>
              <a:t>Floor for ground storey is generally top of plinth whereas slab of one floor acts as floor for the upper storey.</a:t>
            </a:r>
          </a:p>
          <a:p>
            <a:pPr eaLnBrk="1" hangingPunct="1"/>
            <a:r>
              <a:rPr lang="en-US" altLang="en-US" smtClean="0"/>
              <a:t>. </a:t>
            </a:r>
          </a:p>
        </p:txBody>
      </p:sp>
      <p:grpSp>
        <p:nvGrpSpPr>
          <p:cNvPr id="34820" name="Group 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34821" name="Picture 6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2" name="TextBox 7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3" name="Rectangle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Floors are covered by different types of flooring material like Shahabad tiles, mosaic, granite, marble etc.</a:t>
            </a:r>
          </a:p>
          <a:p>
            <a:pPr eaLnBrk="1" hangingPunct="1"/>
            <a:r>
              <a:rPr lang="en-US" altLang="en-US" smtClean="0"/>
              <a:t>Floor should offer good resistance to wear &amp; tear occurring due to its daily use.</a:t>
            </a:r>
          </a:p>
          <a:p>
            <a:pPr eaLnBrk="1" hangingPunct="1"/>
            <a:r>
              <a:rPr lang="en-US" altLang="en-US" smtClean="0"/>
              <a:t>It should be easy to wash &amp; clean, fire resistant</a:t>
            </a:r>
          </a:p>
        </p:txBody>
      </p:sp>
      <p:grpSp>
        <p:nvGrpSpPr>
          <p:cNvPr id="35844" name="Group 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35845" name="Picture 6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TextBox 7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FB1F74CB-FF06-4514-BBB5-A9DA954AB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219200"/>
          </a:xfrm>
        </p:spPr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Various components of the superstructure</a:t>
            </a:r>
            <a:br>
              <a:rPr lang="en-US" dirty="0"/>
            </a:br>
            <a:endParaRPr lang="en-US" dirty="0"/>
          </a:p>
        </p:txBody>
      </p:sp>
      <p:sp>
        <p:nvSpPr>
          <p:cNvPr id="9219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en-US" altLang="en-US" sz="3000" smtClean="0"/>
              <a:t>plinth                               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3200" smtClean="0"/>
              <a:t> masonry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3200" smtClean="0"/>
              <a:t> column or pillar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3200" smtClean="0"/>
              <a:t> beam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3200" smtClean="0"/>
              <a:t> slab or roof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3200" smtClean="0"/>
              <a:t> lintel</a:t>
            </a:r>
          </a:p>
          <a:p>
            <a:pPr eaLnBrk="1" hangingPunct="1"/>
            <a:endParaRPr lang="en-US" altLang="en-US" smtClean="0"/>
          </a:p>
        </p:txBody>
      </p:sp>
      <p:grpSp>
        <p:nvGrpSpPr>
          <p:cNvPr id="9220" name="Group 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9221" name="Picture 6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2" name="TextBox 7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9248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7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36868" name="Picture 5" descr="logo for title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69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5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874838"/>
          </a:xfrm>
        </p:spPr>
        <p:txBody>
          <a:bodyPr/>
          <a:lstStyle/>
          <a:p>
            <a:pPr eaLnBrk="1" hangingPunct="1"/>
            <a:r>
              <a:rPr lang="en-US" altLang="en-US" smtClean="0"/>
              <a:t>Roofs </a:t>
            </a:r>
          </a:p>
        </p:txBody>
      </p:sp>
      <p:sp>
        <p:nvSpPr>
          <p:cNvPr id="37891" name="Rectangle 3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It is a covering erected over the top of a building with a view to protect the latter from the elements like rain, wind &amp; sun.</a:t>
            </a:r>
          </a:p>
          <a:p>
            <a:pPr eaLnBrk="1" hangingPunct="1"/>
            <a:r>
              <a:rPr lang="en-US" altLang="en-US" sz="2800" smtClean="0"/>
              <a:t>Roof is designed &amp; constructed to meet the requirements of different climate &amp; materials available.</a:t>
            </a:r>
          </a:p>
          <a:p>
            <a:pPr eaLnBrk="1" hangingPunct="1"/>
            <a:endParaRPr lang="en-US" altLang="en-US" sz="2800" smtClean="0">
              <a:solidFill>
                <a:srgbClr val="FF0000"/>
              </a:solidFill>
            </a:endParaRPr>
          </a:p>
        </p:txBody>
      </p:sp>
      <p:grpSp>
        <p:nvGrpSpPr>
          <p:cNvPr id="37892" name="Group 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37893" name="Picture 6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4" name="TextBox 7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5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E.g where rainfall is less flat roof is suitable, whereas where rainfall is more ( ghat or coastal region) pitched or sloping roof is suitable.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Types of roofs:</a:t>
            </a:r>
          </a:p>
          <a:p>
            <a:pPr eaLnBrk="1" hangingPunct="1"/>
            <a:r>
              <a:rPr lang="en-US" altLang="en-US" smtClean="0"/>
              <a:t>Pitched or sloping roof.</a:t>
            </a:r>
          </a:p>
          <a:p>
            <a:pPr eaLnBrk="1" hangingPunct="1"/>
            <a:r>
              <a:rPr lang="en-US" altLang="en-US" smtClean="0"/>
              <a:t>Flat roof.</a:t>
            </a:r>
          </a:p>
          <a:p>
            <a:pPr eaLnBrk="1" hangingPunct="1"/>
            <a:r>
              <a:rPr lang="en-US" altLang="en-US" smtClean="0"/>
              <a:t>Shells &amp; domes.</a:t>
            </a:r>
          </a:p>
          <a:p>
            <a:pPr eaLnBrk="1" hangingPunct="1"/>
            <a:endParaRPr lang="en-US" altLang="en-US" smtClean="0"/>
          </a:p>
        </p:txBody>
      </p:sp>
      <p:grpSp>
        <p:nvGrpSpPr>
          <p:cNvPr id="38916" name="Group 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38917" name="Picture 6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8" name="TextBox 7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0772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39940" name="Picture 5" descr="logo for title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1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5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2813"/>
            <a:ext cx="7848600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40964" name="Picture 5" descr="logo for title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5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5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8077200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41988" name="Picture 5" descr="logo for title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89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5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722438"/>
          </a:xfrm>
        </p:spPr>
        <p:txBody>
          <a:bodyPr/>
          <a:lstStyle/>
          <a:p>
            <a:pPr eaLnBrk="1" hangingPunct="1"/>
            <a:r>
              <a:rPr lang="en-US" altLang="en-US" smtClean="0"/>
              <a:t>Doors &amp; windows</a:t>
            </a:r>
          </a:p>
        </p:txBody>
      </p:sp>
      <p:sp>
        <p:nvSpPr>
          <p:cNvPr id="43011" name="Rectangle 3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Necessity of doors:</a:t>
            </a:r>
          </a:p>
          <a:p>
            <a:pPr eaLnBrk="1" hangingPunct="1"/>
            <a:r>
              <a:rPr lang="en-US" altLang="en-US" smtClean="0"/>
              <a:t>Used for free movement of occupants in &amp; out of the house</a:t>
            </a:r>
          </a:p>
          <a:p>
            <a:pPr eaLnBrk="1" hangingPunct="1"/>
            <a:r>
              <a:rPr lang="en-US" altLang="en-US" smtClean="0"/>
              <a:t>Should be minimum 1 for each room.</a:t>
            </a:r>
          </a:p>
          <a:p>
            <a:pPr eaLnBrk="1" hangingPunct="1"/>
            <a:r>
              <a:rPr lang="en-US" altLang="en-US" smtClean="0"/>
              <a:t>Outer doors are important from privacy &amp; security point of view.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grpSp>
        <p:nvGrpSpPr>
          <p:cNvPr id="43012" name="Group 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43013" name="Picture 6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4" name="TextBox 7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4035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Should be located near the end of the room.</a:t>
            </a:r>
          </a:p>
          <a:p>
            <a:pPr eaLnBrk="1" hangingPunct="1"/>
            <a:r>
              <a:rPr lang="en-US" altLang="en-US" smtClean="0"/>
              <a:t>Consists of two parts– frame rigidly fixed in walls &amp; shutter fixed to frame.</a:t>
            </a:r>
          </a:p>
          <a:p>
            <a:pPr eaLnBrk="1" hangingPunct="1"/>
            <a:r>
              <a:rPr lang="en-US" altLang="en-US" smtClean="0"/>
              <a:t>Sizes may be more for outer main doors &amp; less for bathroom &amp; w.c.</a:t>
            </a:r>
          </a:p>
          <a:p>
            <a:pPr eaLnBrk="1" hangingPunct="1"/>
            <a:r>
              <a:rPr lang="en-US" altLang="en-US" smtClean="0"/>
              <a:t>Teak wood frame with block board shutter are the common type.</a:t>
            </a:r>
          </a:p>
          <a:p>
            <a:pPr eaLnBrk="1" hangingPunct="1"/>
            <a:endParaRPr lang="en-US" altLang="en-US" smtClean="0"/>
          </a:p>
        </p:txBody>
      </p:sp>
      <p:grpSp>
        <p:nvGrpSpPr>
          <p:cNvPr id="44036" name="Group 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44037" name="Picture 6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38" name="TextBox 7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Different types of doors:</a:t>
            </a:r>
          </a:p>
          <a:p>
            <a:pPr eaLnBrk="1" hangingPunct="1"/>
            <a:r>
              <a:rPr lang="en-US" altLang="en-US" sz="2800" smtClean="0"/>
              <a:t>Flush</a:t>
            </a:r>
          </a:p>
          <a:p>
            <a:pPr eaLnBrk="1" hangingPunct="1"/>
            <a:r>
              <a:rPr lang="en-US" altLang="en-US" sz="2800" smtClean="0"/>
              <a:t>Paneled</a:t>
            </a:r>
          </a:p>
          <a:p>
            <a:pPr eaLnBrk="1" hangingPunct="1"/>
            <a:r>
              <a:rPr lang="en-US" altLang="en-US" sz="2800" smtClean="0"/>
              <a:t>Glazed</a:t>
            </a:r>
          </a:p>
          <a:p>
            <a:pPr eaLnBrk="1" hangingPunct="1"/>
            <a:r>
              <a:rPr lang="en-US" altLang="en-US" sz="2800" smtClean="0"/>
              <a:t>Collapsible</a:t>
            </a:r>
          </a:p>
          <a:p>
            <a:pPr eaLnBrk="1" hangingPunct="1"/>
            <a:r>
              <a:rPr lang="en-US" altLang="en-US" sz="2800" smtClean="0"/>
              <a:t>Ledged &amp; battened door.</a:t>
            </a:r>
          </a:p>
          <a:p>
            <a:pPr eaLnBrk="1" hangingPunct="1"/>
            <a:r>
              <a:rPr lang="en-US" altLang="en-US" sz="2800" smtClean="0"/>
              <a:t>aluminium</a:t>
            </a:r>
          </a:p>
          <a:p>
            <a:pPr eaLnBrk="1" hangingPunct="1"/>
            <a:endParaRPr lang="en-US" altLang="en-US" sz="2800" smtClean="0"/>
          </a:p>
        </p:txBody>
      </p:sp>
      <p:grpSp>
        <p:nvGrpSpPr>
          <p:cNvPr id="45059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45060" name="Picture 5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1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do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"/>
            <a:ext cx="7467600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3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46084" name="Picture 5" descr="logo for title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5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en-US" altLang="en-US" smtClean="0"/>
              <a:t> chajja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mtClean="0"/>
              <a:t> stairs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Types of loads:</a:t>
            </a:r>
          </a:p>
          <a:p>
            <a:pPr eaLnBrk="1" hangingPunct="1"/>
            <a:r>
              <a:rPr lang="en-US" altLang="en-US" sz="2800" smtClean="0"/>
              <a:t>D.L</a:t>
            </a:r>
          </a:p>
          <a:p>
            <a:pPr eaLnBrk="1" hangingPunct="1"/>
            <a:r>
              <a:rPr lang="en-US" altLang="en-US" sz="2800" smtClean="0"/>
              <a:t>L.L</a:t>
            </a:r>
          </a:p>
          <a:p>
            <a:pPr eaLnBrk="1" hangingPunct="1"/>
            <a:r>
              <a:rPr lang="en-US" altLang="en-US" sz="2800" smtClean="0"/>
              <a:t>W.L</a:t>
            </a:r>
          </a:p>
          <a:p>
            <a:pPr eaLnBrk="1" hangingPunct="1"/>
            <a:r>
              <a:rPr lang="en-US" altLang="en-US" sz="2800" smtClean="0"/>
              <a:t>Earthquake load</a:t>
            </a:r>
          </a:p>
        </p:txBody>
      </p:sp>
      <p:pic>
        <p:nvPicPr>
          <p:cNvPr id="10244" name="Picture 4" descr="200px-Brick_wall_ol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685800"/>
            <a:ext cx="4038600" cy="5105400"/>
          </a:xfrm>
          <a:noFill/>
        </p:spPr>
      </p:pic>
      <p:grpSp>
        <p:nvGrpSpPr>
          <p:cNvPr id="10245" name="Group 6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10246" name="Picture 7" descr="logo for title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7" name="TextBox 8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5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Necessity of windows:</a:t>
            </a:r>
          </a:p>
          <a:p>
            <a:pPr eaLnBrk="1" hangingPunct="1"/>
            <a:r>
              <a:rPr lang="en-US" altLang="en-US" sz="2800" smtClean="0"/>
              <a:t>Provided for admission of light &amp; free circulation of air into the building.</a:t>
            </a:r>
          </a:p>
          <a:p>
            <a:pPr eaLnBrk="1" hangingPunct="1"/>
            <a:r>
              <a:rPr lang="en-US" altLang="en-US" sz="2800" smtClean="0"/>
              <a:t>Maximum no of windows should be provided in the external wall.</a:t>
            </a:r>
          </a:p>
        </p:txBody>
      </p:sp>
      <p:grpSp>
        <p:nvGrpSpPr>
          <p:cNvPr id="47107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47108" name="Picture 5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09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8131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 per rule min. area of window shall be one tenth of the floor area of the room.</a:t>
            </a:r>
          </a:p>
          <a:p>
            <a:pPr eaLnBrk="1" hangingPunct="1"/>
            <a:r>
              <a:rPr lang="en-US" altLang="en-US" smtClean="0"/>
              <a:t>Windows are fixed such that top of window is at 2.1 m from the floor level.</a:t>
            </a:r>
          </a:p>
          <a:p>
            <a:pPr eaLnBrk="1" hangingPunct="1"/>
            <a:endParaRPr lang="en-US" altLang="en-US" smtClean="0"/>
          </a:p>
        </p:txBody>
      </p:sp>
      <p:grpSp>
        <p:nvGrpSpPr>
          <p:cNvPr id="48132" name="Group 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48133" name="Picture 6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4" name="TextBox 7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9155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Vertical windows admit more light than horizontal windows.</a:t>
            </a:r>
          </a:p>
          <a:p>
            <a:pPr eaLnBrk="1" hangingPunct="1"/>
            <a:r>
              <a:rPr lang="en-US" altLang="en-US" smtClean="0"/>
              <a:t>Are provided in opposite walls for cross ventilation.</a:t>
            </a:r>
          </a:p>
          <a:p>
            <a:pPr eaLnBrk="1" hangingPunct="1"/>
            <a:endParaRPr lang="en-US" altLang="en-US" smtClean="0"/>
          </a:p>
        </p:txBody>
      </p:sp>
      <p:grpSp>
        <p:nvGrpSpPr>
          <p:cNvPr id="49156" name="Group 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49157" name="Picture 6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58" name="TextBox 7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Window also consist of two parts– frame fixed in the wall &amp; hangings shutter fixed to frame.</a:t>
            </a:r>
          </a:p>
          <a:p>
            <a:pPr eaLnBrk="1" hangingPunct="1"/>
            <a:r>
              <a:rPr lang="en-US" altLang="en-US" sz="2800" smtClean="0"/>
              <a:t>Aluminium sliding windows which are operated on tracks.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Types of windows: </a:t>
            </a:r>
          </a:p>
          <a:p>
            <a:pPr eaLnBrk="1" hangingPunct="1"/>
            <a:r>
              <a:rPr lang="en-US" altLang="en-US" sz="2800" smtClean="0"/>
              <a:t>Box window</a:t>
            </a:r>
          </a:p>
          <a:p>
            <a:pPr eaLnBrk="1" hangingPunct="1"/>
            <a:r>
              <a:rPr lang="en-US" altLang="en-US" sz="2800" smtClean="0"/>
              <a:t>Sliding window</a:t>
            </a:r>
          </a:p>
          <a:p>
            <a:pPr eaLnBrk="1" hangingPunct="1"/>
            <a:r>
              <a:rPr lang="en-US" altLang="en-US" sz="2800" smtClean="0"/>
              <a:t>Bay</a:t>
            </a:r>
          </a:p>
          <a:p>
            <a:pPr eaLnBrk="1" hangingPunct="1"/>
            <a:r>
              <a:rPr lang="en-US" altLang="en-US" sz="2800" smtClean="0"/>
              <a:t>Louvered 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50179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50180" name="Picture 5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1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7475"/>
            <a:ext cx="75438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3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51204" name="Picture 5" descr="logo for title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5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5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 smtClean="0"/>
              <a:t>Acknowledgement/References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40787A-FC6E-4920-B77B-4D93882AC69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N" dirty="0"/>
              <a:t>Building Planning and built </a:t>
            </a:r>
            <a:r>
              <a:rPr lang="en-IN" dirty="0" err="1"/>
              <a:t>environement</a:t>
            </a:r>
            <a:r>
              <a:rPr lang="en-IN" dirty="0"/>
              <a:t> By </a:t>
            </a:r>
            <a:r>
              <a:rPr lang="en-IN" dirty="0" err="1"/>
              <a:t>Shaha</a:t>
            </a:r>
            <a:r>
              <a:rPr lang="en-IN" dirty="0"/>
              <a:t>, Kale, </a:t>
            </a:r>
            <a:r>
              <a:rPr lang="en-IN" dirty="0" err="1"/>
              <a:t>Patki</a:t>
            </a:r>
            <a:r>
              <a:rPr lang="en-IN" dirty="0"/>
              <a:t>,” </a:t>
            </a:r>
            <a:r>
              <a:rPr lang="en-IN" dirty="0" err="1"/>
              <a:t>TataMc</a:t>
            </a:r>
            <a:r>
              <a:rPr lang="en-IN" dirty="0"/>
              <a:t> Graw Hill</a:t>
            </a:r>
          </a:p>
          <a:p>
            <a:pPr eaLnBrk="1" hangingPunct="1">
              <a:defRPr/>
            </a:pPr>
            <a:r>
              <a:rPr lang="en-IN" dirty="0"/>
              <a:t>Civil Engineering Material by </a:t>
            </a:r>
            <a:r>
              <a:rPr lang="en-IN" dirty="0" err="1"/>
              <a:t>Dr.</a:t>
            </a:r>
            <a:r>
              <a:rPr lang="en-IN" dirty="0"/>
              <a:t> </a:t>
            </a:r>
            <a:r>
              <a:rPr lang="en-IN" dirty="0" err="1"/>
              <a:t>S.V.Deodhar</a:t>
            </a:r>
            <a:r>
              <a:rPr lang="en-IN" dirty="0"/>
              <a:t>, Khan Publication</a:t>
            </a:r>
          </a:p>
          <a:p>
            <a:pPr eaLnBrk="1" hangingPunct="1">
              <a:defRPr/>
            </a:pPr>
            <a:r>
              <a:rPr lang="en-IN" dirty="0"/>
              <a:t>Building Construction by </a:t>
            </a:r>
            <a:r>
              <a:rPr lang="en-IN" dirty="0" err="1"/>
              <a:t>Bhindra</a:t>
            </a:r>
            <a:r>
              <a:rPr lang="en-IN" dirty="0"/>
              <a:t>, Arora</a:t>
            </a:r>
          </a:p>
          <a:p>
            <a:pPr eaLnBrk="1" hangingPunct="1">
              <a:defRPr/>
            </a:pPr>
            <a:endParaRPr lang="en-IN" dirty="0"/>
          </a:p>
          <a:p>
            <a:pPr eaLnBrk="1" hangingPunct="1">
              <a:defRPr/>
            </a:pPr>
            <a:r>
              <a:rPr lang="en-IN" dirty="0"/>
              <a:t>Websites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IN" dirty="0"/>
              <a:t>https://www.google.com/imghp?hl=en</a:t>
            </a:r>
          </a:p>
          <a:p>
            <a:pPr eaLnBrk="1" hangingPunct="1">
              <a:defRPr/>
            </a:pPr>
            <a:endParaRPr lang="en-IN" dirty="0"/>
          </a:p>
          <a:p>
            <a:pPr eaLnBrk="1" hangingPunct="1">
              <a:defRPr/>
            </a:pPr>
            <a:endParaRPr lang="en-IN" dirty="0"/>
          </a:p>
          <a:p>
            <a:pPr eaLnBrk="1" hangingPunct="1">
              <a:defRPr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logo for 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4800"/>
            <a:ext cx="1635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7"/>
          <p:cNvSpPr txBox="1">
            <a:spLocks noChangeArrowheads="1"/>
          </p:cNvSpPr>
          <p:nvPr/>
        </p:nvSpPr>
        <p:spPr bwMode="auto">
          <a:xfrm>
            <a:off x="228600" y="1219200"/>
            <a:ext cx="86868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IN" altLang="en-US" sz="2800">
                <a:latin typeface="Arial Narrow" pitchFamily="34" charset="0"/>
              </a:rPr>
              <a:t>THANK YOU</a:t>
            </a:r>
          </a:p>
          <a:p>
            <a:pPr algn="ctr" eaLnBrk="1" hangingPunct="1"/>
            <a:endParaRPr lang="en-IN" altLang="en-US" sz="2800">
              <a:latin typeface="Arial Narrow" pitchFamily="34" charset="0"/>
            </a:endParaRPr>
          </a:p>
          <a:p>
            <a:pPr algn="ctr" eaLnBrk="1" hangingPunct="1"/>
            <a:r>
              <a:rPr lang="en-IN" altLang="en-US" sz="2800">
                <a:latin typeface="Arial Narrow" pitchFamily="34" charset="0"/>
              </a:rPr>
              <a:t>For further details, please contact</a:t>
            </a:r>
          </a:p>
          <a:p>
            <a:pPr algn="ctr" eaLnBrk="1" hangingPunct="1"/>
            <a:r>
              <a:rPr lang="en-IN" altLang="en-US" sz="2800">
                <a:latin typeface="Arial Narrow" pitchFamily="34" charset="0"/>
              </a:rPr>
              <a:t>Mahesh Waghmare</a:t>
            </a:r>
          </a:p>
          <a:p>
            <a:pPr algn="ctr" eaLnBrk="1" hangingPunct="1"/>
            <a:r>
              <a:rPr lang="en-IN" altLang="en-US" sz="2800">
                <a:latin typeface="Arial Narrow" pitchFamily="34" charset="0"/>
                <a:hlinkClick r:id="rId3"/>
              </a:rPr>
              <a:t>maheshw@isquareit.edu.in</a:t>
            </a:r>
            <a:r>
              <a:rPr lang="en-IN" altLang="en-US" sz="2800">
                <a:latin typeface="Arial Narrow" pitchFamily="34" charset="0"/>
              </a:rPr>
              <a:t> </a:t>
            </a:r>
          </a:p>
          <a:p>
            <a:pPr algn="ctr" eaLnBrk="1" hangingPunct="1"/>
            <a:r>
              <a:rPr lang="en-IN" altLang="en-US" sz="2800">
                <a:latin typeface="Arial Narrow" pitchFamily="34" charset="0"/>
              </a:rPr>
              <a:t>Department of Applied Sciences &amp; Engineering</a:t>
            </a:r>
          </a:p>
          <a:p>
            <a:pPr algn="ctr" eaLnBrk="1" hangingPunct="1"/>
            <a:endParaRPr lang="en-IN" altLang="en-US" sz="2800">
              <a:latin typeface="Arial Narrow" pitchFamily="34" charset="0"/>
            </a:endParaRPr>
          </a:p>
          <a:p>
            <a:pPr algn="ctr" eaLnBrk="1" hangingPunct="1"/>
            <a:r>
              <a:rPr lang="en-IN" altLang="en-US" sz="2800">
                <a:latin typeface="Arial Narrow" pitchFamily="34" charset="0"/>
              </a:rPr>
              <a:t>Hope Foundation’s</a:t>
            </a:r>
          </a:p>
          <a:p>
            <a:pPr algn="ctr" eaLnBrk="1" hangingPunct="1"/>
            <a:r>
              <a:rPr lang="en-IN" altLang="en-US" sz="2800">
                <a:latin typeface="Arial Narrow" pitchFamily="34" charset="0"/>
              </a:rPr>
              <a:t> International Institute of Information Technology, I²IT </a:t>
            </a:r>
          </a:p>
          <a:p>
            <a:pPr algn="ctr" eaLnBrk="1" hangingPunct="1"/>
            <a:r>
              <a:rPr lang="en-IN" altLang="en-US" sz="2800">
                <a:latin typeface="Arial Narrow" pitchFamily="34" charset="0"/>
              </a:rPr>
              <a:t>P-14,Rajiv Gandhi Infotech Park</a:t>
            </a:r>
          </a:p>
          <a:p>
            <a:pPr algn="ctr" eaLnBrk="1" hangingPunct="1"/>
            <a:r>
              <a:rPr lang="en-IN" altLang="en-US" sz="2800">
                <a:latin typeface="Arial Narrow" pitchFamily="34" charset="0"/>
              </a:rPr>
              <a:t>MIDC Phase 1, Hinjawadi, Pune – 411057</a:t>
            </a:r>
          </a:p>
          <a:p>
            <a:pPr algn="ctr" eaLnBrk="1" hangingPunct="1"/>
            <a:r>
              <a:rPr lang="en-IN" altLang="en-US" sz="2800">
                <a:latin typeface="Arial Narrow" pitchFamily="34" charset="0"/>
              </a:rPr>
              <a:t>Tel - +91 20 22933441/2/3</a:t>
            </a:r>
          </a:p>
          <a:p>
            <a:pPr algn="ctr" eaLnBrk="1" hangingPunct="1"/>
            <a:r>
              <a:rPr lang="en-IN" altLang="en-US" sz="2800">
                <a:latin typeface="Arial Narrow" pitchFamily="34" charset="0"/>
                <a:hlinkClick r:id="rId4"/>
              </a:rPr>
              <a:t>www.isquareit.edu.in</a:t>
            </a:r>
            <a:r>
              <a:rPr lang="en-IN" altLang="en-US" sz="2800">
                <a:latin typeface="Arial Narrow" pitchFamily="34" charset="0"/>
              </a:rPr>
              <a:t> | </a:t>
            </a:r>
            <a:r>
              <a:rPr lang="en-IN" altLang="en-US" sz="2800">
                <a:latin typeface="Arial Narrow" pitchFamily="34" charset="0"/>
                <a:hlinkClick r:id="rId5"/>
              </a:rPr>
              <a:t>info@isquareit.edu.in</a:t>
            </a:r>
            <a:r>
              <a:rPr lang="en-IN" altLang="en-US" sz="280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These loads act simultaneously on the structure.</a:t>
            </a:r>
          </a:p>
          <a:p>
            <a:pPr eaLnBrk="1" hangingPunct="1"/>
            <a:r>
              <a:rPr lang="en-US" altLang="en-US" smtClean="0"/>
              <a:t>Intensity of W.L. &amp; earthquake load may vary.</a:t>
            </a:r>
          </a:p>
          <a:p>
            <a:pPr eaLnBrk="1" hangingPunct="1"/>
            <a:r>
              <a:rPr lang="en-US" altLang="en-US" smtClean="0"/>
              <a:t>Always considered the worst combination of all loads for design purpose. 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endParaRPr lang="en-US" altLang="en-US" smtClean="0"/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11269" name="Picture 6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0" name="TextBox 7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Dead load:</a:t>
            </a:r>
          </a:p>
          <a:p>
            <a:pPr eaLnBrk="1" hangingPunct="1"/>
            <a:r>
              <a:rPr lang="en-US" altLang="en-US" smtClean="0"/>
              <a:t>Load of the materials used in the construction of buildings. i.e. self weight of different parts of the building like floor, roof, walls, plaster etc.</a:t>
            </a:r>
          </a:p>
          <a:p>
            <a:pPr eaLnBrk="1" hangingPunct="1"/>
            <a:r>
              <a:rPr lang="en-US" altLang="en-US" smtClean="0"/>
              <a:t>Is calculated by multiplying its volume by unit weight of the material.</a:t>
            </a:r>
          </a:p>
          <a:p>
            <a:pPr eaLnBrk="1" hangingPunct="1"/>
            <a:r>
              <a:rPr lang="en-US" altLang="en-US" smtClean="0"/>
              <a:t>Different unit wts. For different material.</a:t>
            </a:r>
          </a:p>
        </p:txBody>
      </p:sp>
      <p:grpSp>
        <p:nvGrpSpPr>
          <p:cNvPr id="12291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12292" name="Picture 5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3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Live load:</a:t>
            </a:r>
          </a:p>
          <a:p>
            <a:pPr eaLnBrk="1" hangingPunct="1"/>
            <a:r>
              <a:rPr lang="en-US" altLang="en-US" smtClean="0"/>
              <a:t>Movable superimposed load acting on the structure.</a:t>
            </a:r>
          </a:p>
          <a:p>
            <a:pPr eaLnBrk="1" hangingPunct="1"/>
            <a:r>
              <a:rPr lang="en-US" altLang="en-US" smtClean="0"/>
              <a:t>It comprises of weight of occupants, furniture, equipment, machinery etc.</a:t>
            </a:r>
          </a:p>
          <a:p>
            <a:pPr eaLnBrk="1" hangingPunct="1"/>
            <a:r>
              <a:rPr lang="en-US" altLang="en-US" smtClean="0"/>
              <a:t>It is a udl acting on the area.  </a:t>
            </a:r>
          </a:p>
          <a:p>
            <a:pPr eaLnBrk="1" hangingPunct="1"/>
            <a:endParaRPr lang="en-US" altLang="en-US" smtClean="0"/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13317" name="Picture 6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TextBox 7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Consideration of L.L. for different types of buildings.</a:t>
            </a:r>
          </a:p>
          <a:p>
            <a:pPr eaLnBrk="1" hangingPunct="1"/>
            <a:r>
              <a:rPr lang="en-US" altLang="en-US" smtClean="0"/>
              <a:t>Residential – 2</a:t>
            </a:r>
          </a:p>
          <a:p>
            <a:pPr eaLnBrk="1" hangingPunct="1"/>
            <a:r>
              <a:rPr lang="en-US" altLang="en-US" smtClean="0"/>
              <a:t>Office – 2.45</a:t>
            </a:r>
          </a:p>
          <a:p>
            <a:pPr eaLnBrk="1" hangingPunct="1"/>
            <a:r>
              <a:rPr lang="en-US" altLang="en-US" smtClean="0"/>
              <a:t>Bank &amp; reading room- 3</a:t>
            </a:r>
          </a:p>
          <a:p>
            <a:pPr eaLnBrk="1" hangingPunct="1"/>
            <a:r>
              <a:rPr lang="en-US" altLang="en-US" smtClean="0"/>
              <a:t>Dining hall – 5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14340" name="Picture 5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1" name="TextBox 6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There are reductions in the L.L. according to the storey of the building. max. reduction is 50%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Wind load: </a:t>
            </a:r>
          </a:p>
          <a:p>
            <a:pPr eaLnBrk="1" hangingPunct="1"/>
            <a:r>
              <a:rPr lang="en-US" altLang="en-US" smtClean="0"/>
              <a:t>It is effective in case of tall buildings.</a:t>
            </a:r>
          </a:p>
          <a:p>
            <a:pPr eaLnBrk="1" hangingPunct="1"/>
            <a:r>
              <a:rPr lang="en-US" altLang="en-US" smtClean="0"/>
              <a:t>Basic wind pressure is an equivalent static pressure in the direction of wind.</a:t>
            </a:r>
          </a:p>
          <a:p>
            <a:pPr eaLnBrk="1" hangingPunct="1"/>
            <a:endParaRPr lang="en-US" altLang="en-US" smtClean="0"/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15365" name="Picture 6" descr="logo for tit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8631" y="6172200"/>
              <a:ext cx="16353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6" name="TextBox 7"/>
            <p:cNvSpPr txBox="1">
              <a:spLocks noChangeArrowheads="1"/>
            </p:cNvSpPr>
            <p:nvPr/>
          </p:nvSpPr>
          <p:spPr bwMode="auto">
            <a:xfrm>
              <a:off x="0" y="6096000"/>
              <a:ext cx="7467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Hope Foundation’s International Institute of Information Technology, I²IT P-14,Rajiv Gandhi Infotech Park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MIDC Phase 1, Hinjawadi, Pune – 411057</a:t>
              </a:r>
            </a:p>
            <a:p>
              <a:pPr algn="ctr" eaLnBrk="1" hangingPunct="1"/>
              <a:r>
                <a:rPr lang="en-IN" altLang="en-US" sz="1400" i="1">
                  <a:latin typeface="Arial Narrow" pitchFamily="34" charset="0"/>
                </a:rPr>
                <a:t>Tel - +91 20 22933441/2/3 | </a:t>
              </a:r>
              <a:r>
                <a:rPr lang="en-IN" altLang="en-US" sz="1400" i="1">
                  <a:latin typeface="Arial Narrow" pitchFamily="34" charset="0"/>
                  <a:hlinkClick r:id="rId3"/>
                </a:rPr>
                <a:t>www.isquareit.edu.in</a:t>
              </a:r>
              <a:r>
                <a:rPr lang="en-IN" altLang="en-US" sz="1400" i="1">
                  <a:latin typeface="Arial Narrow" pitchFamily="34" charset="0"/>
                </a:rPr>
                <a:t> | </a:t>
              </a:r>
              <a:r>
                <a:rPr lang="en-IN" altLang="en-US" sz="1400" i="1">
                  <a:latin typeface="Arial Narrow" pitchFamily="34" charset="0"/>
                  <a:hlinkClick r:id="rId4"/>
                </a:rPr>
                <a:t>info@isquareit.edu.in</a:t>
              </a:r>
              <a:r>
                <a:rPr lang="en-IN" altLang="en-US" sz="1400" i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487</TotalTime>
  <Words>2746</Words>
  <Application>Microsoft Office PowerPoint</Application>
  <PresentationFormat>On-screen Show (4:3)</PresentationFormat>
  <Paragraphs>297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Franklin Gothic Book</vt:lpstr>
      <vt:lpstr>Perpetua</vt:lpstr>
      <vt:lpstr>Wingdings 2</vt:lpstr>
      <vt:lpstr>Calibri</vt:lpstr>
      <vt:lpstr>Arial Narrow</vt:lpstr>
      <vt:lpstr>Wingdings</vt:lpstr>
      <vt:lpstr>Cambria</vt:lpstr>
      <vt:lpstr>Equity</vt:lpstr>
      <vt:lpstr>Superstructure</vt:lpstr>
      <vt:lpstr>Superstructure</vt:lpstr>
      <vt:lpstr>Various components of the superstructure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Types of construction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Masonry </vt:lpstr>
      <vt:lpstr>Slide 25</vt:lpstr>
      <vt:lpstr>Fundamental requirements of masonry</vt:lpstr>
      <vt:lpstr>Slide 27</vt:lpstr>
      <vt:lpstr>Floors </vt:lpstr>
      <vt:lpstr>Slide 29</vt:lpstr>
      <vt:lpstr>Slide 30</vt:lpstr>
      <vt:lpstr>Roofs </vt:lpstr>
      <vt:lpstr>Slide 32</vt:lpstr>
      <vt:lpstr>Slide 33</vt:lpstr>
      <vt:lpstr>Slide 34</vt:lpstr>
      <vt:lpstr>Slide 35</vt:lpstr>
      <vt:lpstr>Doors &amp; windows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Acknowledgement/References</vt:lpstr>
      <vt:lpstr>Slide 46</vt:lpstr>
    </vt:vector>
  </TitlesOfParts>
  <Company>inst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Superstructure</dc:title>
  <dc:creator>indira</dc:creator>
  <cp:lastModifiedBy>Vaidehi Banerjee</cp:lastModifiedBy>
  <cp:revision>47</cp:revision>
  <dcterms:created xsi:type="dcterms:W3CDTF">2007-10-25T10:13:08Z</dcterms:created>
  <dcterms:modified xsi:type="dcterms:W3CDTF">2019-01-11T04:59:40Z</dcterms:modified>
</cp:coreProperties>
</file>