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0B4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68" autoAdjust="0"/>
    <p:restoredTop sz="94660"/>
  </p:normalViewPr>
  <p:slideViewPr>
    <p:cSldViewPr snapToGrid="0">
      <p:cViewPr>
        <p:scale>
          <a:sx n="62" d="100"/>
          <a:sy n="62" d="100"/>
        </p:scale>
        <p:origin x="-1122" y="-24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34F4D-9426-466B-AF60-5BECB68D7414}" type="datetimeFigureOut">
              <a:rPr lang="en-US" smtClean="0"/>
              <a:pPr/>
              <a:t>1/13/2019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B236E-22C7-4B40-8A7B-4419DD72E408}" type="slidenum">
              <a:rPr lang="en-US" smtClean="0"/>
              <a:pPr/>
              <a:t>‹#›</a:t>
            </a:fld>
            <a:endParaRPr lang="en-US"/>
          </a:p>
        </p:txBody>
      </p:sp>
    </p:spTree>
    <p:extLst>
      <p:ext uri="{BB962C8B-B14F-4D97-AF65-F5344CB8AC3E}">
        <p14:creationId xmlns:p14="http://schemas.microsoft.com/office/powerpoint/2010/main" xmlns="" val="3448133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CB236E-22C7-4B40-8A7B-4419DD72E408}" type="slidenum">
              <a:rPr lang="en-US" smtClean="0"/>
              <a:pPr/>
              <a:t>1</a:t>
            </a:fld>
            <a:endParaRPr lang="en-US"/>
          </a:p>
        </p:txBody>
      </p:sp>
    </p:spTree>
    <p:extLst>
      <p:ext uri="{BB962C8B-B14F-4D97-AF65-F5344CB8AC3E}">
        <p14:creationId xmlns:p14="http://schemas.microsoft.com/office/powerpoint/2010/main" xmlns="" val="4288334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1E0235C-4805-4620-8ACD-86F146B032ED}" type="datetime6">
              <a:rPr lang="en-US" smtClean="0"/>
              <a:pPr/>
              <a:t>January 19</a:t>
            </a:fld>
            <a:endParaRPr lang="en-US"/>
          </a:p>
        </p:txBody>
      </p:sp>
      <p:sp>
        <p:nvSpPr>
          <p:cNvPr id="17" name="Footer Placeholder 16"/>
          <p:cNvSpPr>
            <a:spLocks noGrp="1"/>
          </p:cNvSpPr>
          <p:nvPr>
            <p:ph type="ftr" sz="quarter" idx="11"/>
          </p:nvPr>
        </p:nvSpPr>
        <p:spPr/>
        <p:txBody>
          <a:bodyPr/>
          <a:lstStyle/>
          <a:p>
            <a:r>
              <a:rPr lang="en-US" smtClean="0"/>
              <a:t>International Institute of Information Technology, I²IT, P-14 Rajiv Gandhi Infotech Park, Hinjawadi, Pune - 411 057 Toll Free - 1800 233 4499 Website - www.isquareit.edu.in; Email - info@isquareit.edu.in</a:t>
            </a:r>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2132F048-54A0-41A2-8AE6-600831839AC9}" type="slidenum">
              <a:rPr lang="en-US" smtClean="0"/>
              <a:pPr/>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CE4CDE-53FA-4671-A74D-B66845CEDB44}" type="datetime6">
              <a:rPr lang="en-US" smtClean="0"/>
              <a:pPr/>
              <a:t>January 19</a:t>
            </a:fld>
            <a:endParaRPr lang="en-US"/>
          </a:p>
        </p:txBody>
      </p:sp>
      <p:sp>
        <p:nvSpPr>
          <p:cNvPr id="5" name="Footer Placeholder 4"/>
          <p:cNvSpPr>
            <a:spLocks noGrp="1"/>
          </p:cNvSpPr>
          <p:nvPr>
            <p:ph type="ftr" sz="quarter" idx="11"/>
          </p:nvPr>
        </p:nvSpPr>
        <p:spPr/>
        <p:txBody>
          <a:bodyPr/>
          <a:lstStyle/>
          <a:p>
            <a:r>
              <a:rPr lang="en-US" smtClean="0"/>
              <a:t>International Institute of Information Technology, I²IT, P-14 Rajiv Gandhi Infotech Park, Hinjawadi, Pune - 411 057 Toll Free - 1800 233 4499 Website - www.isquareit.edu.in; Email - info@isquareit.edu.in</a:t>
            </a:r>
            <a:endParaRPr lang="en-US"/>
          </a:p>
        </p:txBody>
      </p:sp>
      <p:sp>
        <p:nvSpPr>
          <p:cNvPr id="6" name="Slide Number Placeholder 5"/>
          <p:cNvSpPr>
            <a:spLocks noGrp="1"/>
          </p:cNvSpPr>
          <p:nvPr>
            <p:ph type="sldNum" sz="quarter" idx="12"/>
          </p:nvPr>
        </p:nvSpPr>
        <p:spPr/>
        <p:txBody>
          <a:bodyPr/>
          <a:lstStyle/>
          <a:p>
            <a:fld id="{2132F048-54A0-41A2-8AE6-600831839AC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9221216" y="3009902"/>
            <a:ext cx="609600" cy="441325"/>
          </a:xfrm>
        </p:spPr>
        <p:txBody>
          <a:bodyPr/>
          <a:lstStyle/>
          <a:p>
            <a:fld id="{2132F048-54A0-41A2-8AE6-600831839AC9}" type="slidenum">
              <a:rPr lang="en-US" smtClean="0"/>
              <a:pPr/>
              <a:t>‹#›</a:t>
            </a:fld>
            <a:endParaRPr lang="en-US"/>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6A7879-E9DF-4D2D-A226-742B1FAFE690}" type="datetime6">
              <a:rPr lang="en-US" smtClean="0"/>
              <a:pPr/>
              <a:t>January 19</a:t>
            </a:fld>
            <a:endParaRPr lang="en-US"/>
          </a:p>
        </p:txBody>
      </p:sp>
      <p:sp>
        <p:nvSpPr>
          <p:cNvPr id="5" name="Footer Placeholder 4"/>
          <p:cNvSpPr>
            <a:spLocks noGrp="1"/>
          </p:cNvSpPr>
          <p:nvPr>
            <p:ph type="ftr" sz="quarter" idx="11"/>
          </p:nvPr>
        </p:nvSpPr>
        <p:spPr/>
        <p:txBody>
          <a:bodyPr/>
          <a:lstStyle/>
          <a:p>
            <a:r>
              <a:rPr lang="en-US" smtClean="0"/>
              <a:t>International Institute of Information Technology, I²IT, P-14 Rajiv Gandhi Infotech Park, Hinjawadi, Pune - 411 057 Toll Free - 1800 233 4499 Website - www.isquareit.edu.in; Email - info@isquareit.edu.in</a:t>
            </a:r>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3AB6B2B-1830-4789-855B-BDDC3F5F8C72}" type="datetime6">
              <a:rPr lang="en-US" smtClean="0"/>
              <a:pPr/>
              <a:t>January 19</a:t>
            </a:fld>
            <a:endParaRPr lang="en-US"/>
          </a:p>
        </p:txBody>
      </p:sp>
      <p:sp>
        <p:nvSpPr>
          <p:cNvPr id="5" name="Footer Placeholder 4"/>
          <p:cNvSpPr>
            <a:spLocks noGrp="1"/>
          </p:cNvSpPr>
          <p:nvPr>
            <p:ph type="ftr" sz="quarter" idx="11"/>
          </p:nvPr>
        </p:nvSpPr>
        <p:spPr/>
        <p:txBody>
          <a:bodyPr/>
          <a:lstStyle/>
          <a:p>
            <a:r>
              <a:rPr lang="en-US" smtClean="0"/>
              <a:t>International Institute of Information Technology, I²IT, P-14 Rajiv Gandhi Infotech Park, Hinjawadi, Pune - 411 057 Toll Free - 1800 233 4499 Website - www.isquareit.edu.in; Email - info@isquareit.edu.in</a:t>
            </a:r>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2132F048-54A0-41A2-8AE6-600831839AC9}" type="slidenum">
              <a:rPr lang="en-US" smtClean="0"/>
              <a:pPr/>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smtClean="0"/>
              <a:t>International Institute of Information Technology, I²IT, P-14 Rajiv Gandhi Infotech Park, Hinjawadi, Pune - 411 057 Toll Free - 1800 233 4499 Website - www.isquareit.edu.in; Email - info@isquareit.edu.in</a:t>
            </a:r>
            <a:endParaRPr lang="en-US"/>
          </a:p>
        </p:txBody>
      </p:sp>
      <p:sp>
        <p:nvSpPr>
          <p:cNvPr id="4" name="Date Placeholder 3"/>
          <p:cNvSpPr>
            <a:spLocks noGrp="1"/>
          </p:cNvSpPr>
          <p:nvPr>
            <p:ph type="dt" sz="half" idx="10"/>
          </p:nvPr>
        </p:nvSpPr>
        <p:spPr/>
        <p:txBody>
          <a:bodyPr/>
          <a:lstStyle/>
          <a:p>
            <a:fld id="{1A6330CA-456A-4D2E-B7BA-148B1DC5E997}" type="datetime6">
              <a:rPr lang="en-US" smtClean="0"/>
              <a:pPr/>
              <a:t>January 19</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2132F048-54A0-41A2-8AE6-600831839AC9}" type="slidenum">
              <a:rPr lang="en-US" smtClean="0"/>
              <a:pPr/>
              <a:t>‹#›</a:t>
            </a:fld>
            <a:endParaRPr lang="en-US"/>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631E0843-7DC8-410F-99DE-A704C5902974}" type="datetime6">
              <a:rPr lang="en-US" smtClean="0"/>
              <a:pPr/>
              <a:t>January 19</a:t>
            </a:fld>
            <a:endParaRPr lang="en-US"/>
          </a:p>
        </p:txBody>
      </p:sp>
      <p:sp>
        <p:nvSpPr>
          <p:cNvPr id="6" name="Footer Placeholder 5"/>
          <p:cNvSpPr>
            <a:spLocks noGrp="1"/>
          </p:cNvSpPr>
          <p:nvPr>
            <p:ph type="ftr" sz="quarter" idx="11"/>
          </p:nvPr>
        </p:nvSpPr>
        <p:spPr/>
        <p:txBody>
          <a:bodyPr/>
          <a:lstStyle/>
          <a:p>
            <a:r>
              <a:rPr lang="en-US" smtClean="0"/>
              <a:t>International Institute of Information Technology, I²IT, P-14 Rajiv Gandhi Infotech Park, Hinjawadi, Pune - 411 057 Toll Free - 1800 233 4499 Website - www.isquareit.edu.in; Email - info@isquareit.edu.in</a:t>
            </a:r>
            <a:endParaRPr lang="en-US"/>
          </a:p>
        </p:txBody>
      </p:sp>
      <p:sp>
        <p:nvSpPr>
          <p:cNvPr id="7" name="Slide Number Placeholder 6"/>
          <p:cNvSpPr>
            <a:spLocks noGrp="1"/>
          </p:cNvSpPr>
          <p:nvPr>
            <p:ph type="sldNum" sz="quarter" idx="12"/>
          </p:nvPr>
        </p:nvSpPr>
        <p:spPr/>
        <p:txBody>
          <a:bodyPr/>
          <a:lstStyle/>
          <a:p>
            <a:fld id="{2132F048-54A0-41A2-8AE6-600831839AC9}" type="slidenum">
              <a:rPr lang="en-US" smtClean="0"/>
              <a:pPr/>
              <a:t>‹#›</a:t>
            </a:fld>
            <a:endParaRPr lang="en-US"/>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6C47BD9-519E-4311-8CB4-3C3A342A42D1}" type="datetime6">
              <a:rPr lang="en-US" smtClean="0"/>
              <a:pPr/>
              <a:t>January 19</a:t>
            </a:fld>
            <a:endParaRPr lang="en-US"/>
          </a:p>
        </p:txBody>
      </p:sp>
      <p:sp>
        <p:nvSpPr>
          <p:cNvPr id="8" name="Footer Placeholder 7"/>
          <p:cNvSpPr>
            <a:spLocks noGrp="1"/>
          </p:cNvSpPr>
          <p:nvPr>
            <p:ph type="ftr" sz="quarter" idx="11"/>
          </p:nvPr>
        </p:nvSpPr>
        <p:spPr>
          <a:xfrm>
            <a:off x="406400" y="6409944"/>
            <a:ext cx="4775200" cy="365760"/>
          </a:xfrm>
        </p:spPr>
        <p:txBody>
          <a:bodyPr/>
          <a:lstStyle/>
          <a:p>
            <a:r>
              <a:rPr lang="en-US" smtClean="0"/>
              <a:t>International Institute of Information Technology, I²IT, P-14 Rajiv Gandhi Infotech Park, Hinjawadi, Pune - 411 057 Toll Free - 1800 233 4499 Website - www.isquareit.edu.in; Email - info@isquareit.edu.in</a:t>
            </a:r>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2132F048-54A0-41A2-8AE6-600831839AC9}"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F8CE151-AE3E-43A2-8DC6-A1806D9BFB3B}" type="datetime6">
              <a:rPr lang="en-US" smtClean="0"/>
              <a:pPr/>
              <a:t>January 19</a:t>
            </a:fld>
            <a:endParaRPr lang="en-US"/>
          </a:p>
        </p:txBody>
      </p:sp>
      <p:sp>
        <p:nvSpPr>
          <p:cNvPr id="4" name="Footer Placeholder 3"/>
          <p:cNvSpPr>
            <a:spLocks noGrp="1"/>
          </p:cNvSpPr>
          <p:nvPr>
            <p:ph type="ftr" sz="quarter" idx="11"/>
          </p:nvPr>
        </p:nvSpPr>
        <p:spPr/>
        <p:txBody>
          <a:bodyPr/>
          <a:lstStyle/>
          <a:p>
            <a:r>
              <a:rPr lang="en-US" smtClean="0"/>
              <a:t>International Institute of Information Technology, I²IT, P-14 Rajiv Gandhi Infotech Park, Hinjawadi, Pune - 411 057 Toll Free - 1800 233 4499 Website - www.isquareit.edu.in; Email - info@isquareit.edu.in</a:t>
            </a:r>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2132F048-54A0-41A2-8AE6-600831839A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FCC31FF-8366-425D-A1CA-AAEF48F791BA}" type="datetime6">
              <a:rPr lang="en-US" smtClean="0"/>
              <a:pPr/>
              <a:t>January 19</a:t>
            </a:fld>
            <a:endParaRPr lang="en-US"/>
          </a:p>
        </p:txBody>
      </p:sp>
      <p:sp>
        <p:nvSpPr>
          <p:cNvPr id="3" name="Footer Placeholder 2"/>
          <p:cNvSpPr>
            <a:spLocks noGrp="1"/>
          </p:cNvSpPr>
          <p:nvPr>
            <p:ph type="ftr" sz="quarter" idx="11"/>
          </p:nvPr>
        </p:nvSpPr>
        <p:spPr/>
        <p:txBody>
          <a:bodyPr/>
          <a:lstStyle/>
          <a:p>
            <a:r>
              <a:rPr lang="en-US" smtClean="0"/>
              <a:t>International Institute of Information Technology, I²IT, P-14 Rajiv Gandhi Infotech Park, Hinjawadi, Pune - 411 057 Toll Free - 1800 233 4499 Website - www.isquareit.edu.in; Email - info@isquareit.edu.in</a:t>
            </a:r>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2132F048-54A0-41A2-8AE6-600831839A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2132F048-54A0-41A2-8AE6-600831839AC9}" type="slidenum">
              <a:rPr lang="en-US" smtClean="0"/>
              <a:pPr/>
              <a:t>‹#›</a:t>
            </a:fld>
            <a:endParaRPr lang="en-US"/>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D76E903-ED3D-44FC-9CB1-486DC0E840D6}" type="datetime6">
              <a:rPr lang="en-US" smtClean="0"/>
              <a:pPr/>
              <a:t>January 19</a:t>
            </a:fld>
            <a:endParaRPr lang="en-US"/>
          </a:p>
        </p:txBody>
      </p:sp>
      <p:sp>
        <p:nvSpPr>
          <p:cNvPr id="6" name="Footer Placeholder 5"/>
          <p:cNvSpPr>
            <a:spLocks noGrp="1"/>
          </p:cNvSpPr>
          <p:nvPr>
            <p:ph type="ftr" sz="quarter" idx="11"/>
          </p:nvPr>
        </p:nvSpPr>
        <p:spPr>
          <a:xfrm>
            <a:off x="402336" y="6410848"/>
            <a:ext cx="4511040" cy="365760"/>
          </a:xfrm>
        </p:spPr>
        <p:txBody>
          <a:bodyPr/>
          <a:lstStyle/>
          <a:p>
            <a:r>
              <a:rPr lang="en-US" smtClean="0"/>
              <a:t>International Institute of Information Technology, I²IT, P-14 Rajiv Gandhi Infotech Park, Hinjawadi, Pune - 411 057 Toll Free - 1800 233 4499 Website - www.isquareit.edu.in; Email - info@isquareit.edu.in</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828800" y="312739"/>
            <a:ext cx="609600" cy="441325"/>
          </a:xfrm>
        </p:spPr>
        <p:txBody>
          <a:bodyPr/>
          <a:lstStyle/>
          <a:p>
            <a:fld id="{2132F048-54A0-41A2-8AE6-600831839AC9}" type="slidenum">
              <a:rPr lang="en-US" smtClean="0"/>
              <a:pPr/>
              <a:t>‹#›</a:t>
            </a:fld>
            <a:endParaRPr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7717536" y="6404984"/>
            <a:ext cx="4059936" cy="365760"/>
          </a:xfrm>
        </p:spPr>
        <p:txBody>
          <a:bodyPr/>
          <a:lstStyle/>
          <a:p>
            <a:fld id="{D78A50ED-85D0-45C9-A0DC-1C2EDA2594A2}" type="datetime6">
              <a:rPr lang="en-US" smtClean="0"/>
              <a:pPr/>
              <a:t>January 19</a:t>
            </a:fld>
            <a:endParaRPr lang="en-US"/>
          </a:p>
        </p:txBody>
      </p:sp>
      <p:sp>
        <p:nvSpPr>
          <p:cNvPr id="6" name="Footer Placeholder 5"/>
          <p:cNvSpPr>
            <a:spLocks noGrp="1"/>
          </p:cNvSpPr>
          <p:nvPr>
            <p:ph type="ftr" sz="quarter" idx="11"/>
          </p:nvPr>
        </p:nvSpPr>
        <p:spPr>
          <a:xfrm>
            <a:off x="402336" y="6410848"/>
            <a:ext cx="4779264" cy="365760"/>
          </a:xfrm>
        </p:spPr>
        <p:txBody>
          <a:bodyPr/>
          <a:lstStyle/>
          <a:p>
            <a:r>
              <a:rPr lang="en-US" smtClean="0"/>
              <a:t>International Institute of Information Technology, I²IT, P-14 Rajiv Gandhi Infotech Park, Hinjawadi, Pune - 411 057 Toll Free - 1800 233 4499 Website - www.isquareit.edu.in; Email - info@isquareit.edu.in</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443CCEF7-5166-4CBC-855D-1FE241402597}" type="datetime6">
              <a:rPr lang="en-US" smtClean="0"/>
              <a:pPr/>
              <a:t>January 19</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r>
              <a:rPr lang="en-US" smtClean="0"/>
              <a:t>International Institute of Information Technology, I²IT, P-14 Rajiv Gandhi Infotech Park, Hinjawadi, Pune - 411 057 Toll Free - 1800 233 4499 Website - www.isquareit.edu.in; Email - info@isquareit.edu.in</a:t>
            </a:r>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132F048-54A0-41A2-8AE6-600831839AC9}" type="slidenum">
              <a:rPr lang="en-US" smtClean="0"/>
              <a:pPr/>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isquareit.edu.in/" TargetMode="External"/><Relationship Id="rId2" Type="http://schemas.openxmlformats.org/officeDocument/2006/relationships/hyperlink" Target="mailto:manjushaa@isquareit.edu.in" TargetMode="External"/><Relationship Id="rId1" Type="http://schemas.openxmlformats.org/officeDocument/2006/relationships/slideLayout" Target="../slideLayouts/slideLayout2.xml"/><Relationship Id="rId4" Type="http://schemas.openxmlformats.org/officeDocument/2006/relationships/hyperlink" Target="mailto:info@isquareit.edu.i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 y="5743258"/>
            <a:ext cx="11875714" cy="764222"/>
          </a:xfrm>
        </p:spPr>
        <p:txBody>
          <a:bodyPr>
            <a:normAutofit fontScale="77500" lnSpcReduction="20000"/>
          </a:bodyPr>
          <a:lstStyle/>
          <a:p>
            <a:r>
              <a:rPr lang="en-US" dirty="0" err="1" smtClean="0"/>
              <a:t>Jakob</a:t>
            </a:r>
            <a:r>
              <a:rPr lang="en-US" dirty="0" smtClean="0"/>
              <a:t> Nielsen's 10 general principles for interaction design. They are called "heuristics" because they are broad rules of thumb and not specific usability guidelines.</a:t>
            </a:r>
          </a:p>
          <a:p>
            <a:r>
              <a:rPr lang="en-US" dirty="0" smtClean="0"/>
              <a:t/>
            </a:r>
            <a:br>
              <a:rPr lang="en-US" dirty="0" smtClean="0"/>
            </a:br>
            <a:endParaRPr lang="en-US" i="1" dirty="0" smtClean="0"/>
          </a:p>
        </p:txBody>
      </p:sp>
      <p:sp>
        <p:nvSpPr>
          <p:cNvPr id="2" name="Title 1"/>
          <p:cNvSpPr>
            <a:spLocks noGrp="1"/>
          </p:cNvSpPr>
          <p:nvPr>
            <p:ph type="ctrTitle"/>
          </p:nvPr>
        </p:nvSpPr>
        <p:spPr>
          <a:xfrm>
            <a:off x="182880" y="1737359"/>
            <a:ext cx="11811000" cy="3855721"/>
          </a:xfrm>
        </p:spPr>
        <p:txBody>
          <a:bodyPr anchor="t">
            <a:noAutofit/>
          </a:bodyPr>
          <a:lstStyle/>
          <a:p>
            <a:r>
              <a:rPr lang="en-US" sz="2400" b="1" dirty="0" smtClean="0">
                <a:solidFill>
                  <a:srgbClr val="002060"/>
                </a:solidFill>
              </a:rPr>
              <a:t>  </a:t>
            </a:r>
            <a:r>
              <a:rPr lang="en-US" sz="2800" b="1" dirty="0" smtClean="0">
                <a:solidFill>
                  <a:srgbClr val="FF0000"/>
                </a:solidFill>
              </a:rPr>
              <a:t>Usability        Heuristics</a:t>
            </a:r>
            <a:br>
              <a:rPr lang="en-US" sz="2800" b="1" dirty="0" smtClean="0">
                <a:solidFill>
                  <a:srgbClr val="FF0000"/>
                </a:solidFill>
              </a:rPr>
            </a:br>
            <a:r>
              <a:rPr lang="en-US" sz="2800" b="1" dirty="0" smtClean="0">
                <a:solidFill>
                  <a:srgbClr val="FF0000"/>
                </a:solidFill>
              </a:rPr>
              <a:t/>
            </a:r>
            <a:br>
              <a:rPr lang="en-US" sz="2800" b="1" dirty="0" smtClean="0">
                <a:solidFill>
                  <a:srgbClr val="FF0000"/>
                </a:solidFill>
              </a:rPr>
            </a:br>
            <a:r>
              <a:rPr lang="en-US" sz="2800" b="1" dirty="0" smtClean="0">
                <a:solidFill>
                  <a:srgbClr val="FF0000"/>
                </a:solidFill>
              </a:rPr>
              <a:t>Prof. </a:t>
            </a:r>
            <a:r>
              <a:rPr lang="en-US" sz="2800" dirty="0" err="1" smtClean="0">
                <a:solidFill>
                  <a:srgbClr val="FF0000"/>
                </a:solidFill>
              </a:rPr>
              <a:t>Manjusha</a:t>
            </a:r>
            <a:r>
              <a:rPr lang="en-US" sz="2800" dirty="0" smtClean="0">
                <a:solidFill>
                  <a:srgbClr val="FF0000"/>
                </a:solidFill>
              </a:rPr>
              <a:t> </a:t>
            </a:r>
            <a:r>
              <a:rPr lang="en-US" sz="2800" dirty="0" err="1" smtClean="0">
                <a:solidFill>
                  <a:srgbClr val="FF0000"/>
                </a:solidFill>
              </a:rPr>
              <a:t>Amritkar</a:t>
            </a:r>
            <a:r>
              <a:rPr lang="en-US" sz="2800" dirty="0" smtClean="0">
                <a:solidFill>
                  <a:srgbClr val="FF0000"/>
                </a:solidFill>
              </a:rPr>
              <a:t/>
            </a:r>
            <a:br>
              <a:rPr lang="en-US" sz="2800" dirty="0" smtClean="0">
                <a:solidFill>
                  <a:srgbClr val="FF0000"/>
                </a:solidFill>
              </a:rPr>
            </a:br>
            <a:r>
              <a:rPr lang="en-US" sz="2800" dirty="0" smtClean="0">
                <a:solidFill>
                  <a:srgbClr val="FF0000"/>
                </a:solidFill>
              </a:rPr>
              <a:t>Assistant Professor</a:t>
            </a:r>
            <a:br>
              <a:rPr lang="en-US" sz="2800" dirty="0" smtClean="0">
                <a:solidFill>
                  <a:srgbClr val="FF0000"/>
                </a:solidFill>
              </a:rPr>
            </a:br>
            <a:r>
              <a:rPr lang="en-US" sz="2800" dirty="0" smtClean="0">
                <a:solidFill>
                  <a:srgbClr val="FF0000"/>
                </a:solidFill>
              </a:rPr>
              <a:t>Department of Information Technology</a:t>
            </a:r>
            <a:br>
              <a:rPr lang="en-US" sz="2800" dirty="0" smtClean="0">
                <a:solidFill>
                  <a:srgbClr val="FF0000"/>
                </a:solidFill>
              </a:rPr>
            </a:br>
            <a:r>
              <a:rPr lang="en-US" sz="2800" dirty="0" smtClean="0">
                <a:solidFill>
                  <a:srgbClr val="FF0000"/>
                </a:solidFill>
              </a:rPr>
              <a:t/>
            </a:r>
            <a:br>
              <a:rPr lang="en-US" sz="2800" dirty="0" smtClean="0">
                <a:solidFill>
                  <a:srgbClr val="FF0000"/>
                </a:solidFill>
              </a:rPr>
            </a:br>
            <a:r>
              <a:rPr lang="en-US" altLang="en-US" sz="2800" dirty="0" smtClean="0">
                <a:solidFill>
                  <a:srgbClr val="FF0000"/>
                </a:solidFill>
                <a:cs typeface="Times New Roman" pitchFamily="18" charset="0"/>
              </a:rPr>
              <a:t>Hope Foundation’s</a:t>
            </a:r>
            <a:br>
              <a:rPr lang="en-US" altLang="en-US" sz="2800" dirty="0" smtClean="0">
                <a:solidFill>
                  <a:srgbClr val="FF0000"/>
                </a:solidFill>
                <a:cs typeface="Times New Roman" pitchFamily="18" charset="0"/>
              </a:rPr>
            </a:br>
            <a:r>
              <a:rPr lang="en-US" altLang="en-US" sz="2800" dirty="0" smtClean="0">
                <a:solidFill>
                  <a:srgbClr val="FF0000"/>
                </a:solidFill>
                <a:cs typeface="Times New Roman" pitchFamily="18" charset="0"/>
              </a:rPr>
              <a:t>International Institute of Information Technology, I²IT</a:t>
            </a:r>
            <a:br>
              <a:rPr lang="en-US" altLang="en-US" sz="2800" dirty="0" smtClean="0">
                <a:solidFill>
                  <a:srgbClr val="FF0000"/>
                </a:solidFill>
                <a:cs typeface="Times New Roman" pitchFamily="18" charset="0"/>
              </a:rPr>
            </a:br>
            <a:r>
              <a:rPr lang="en-US" altLang="en-US" sz="2800" dirty="0" smtClean="0">
                <a:solidFill>
                  <a:srgbClr val="FF0000"/>
                </a:solidFill>
                <a:cs typeface="Times New Roman" pitchFamily="18" charset="0"/>
              </a:rPr>
              <a:t>www.isquareit.edu.in</a:t>
            </a:r>
            <a:r>
              <a:rPr lang="en-US" altLang="en-US" sz="2400" dirty="0" smtClean="0">
                <a:solidFill>
                  <a:schemeClr val="folHlink"/>
                </a:solidFill>
                <a:cs typeface="Times New Roman" pitchFamily="18" charset="0"/>
              </a:rPr>
              <a:t/>
            </a:r>
            <a:br>
              <a:rPr lang="en-US" altLang="en-US" sz="2400" dirty="0" smtClean="0">
                <a:solidFill>
                  <a:schemeClr val="folHlink"/>
                </a:solidFill>
                <a:cs typeface="Times New Roman" pitchFamily="18" charset="0"/>
              </a:rPr>
            </a:br>
            <a:endParaRPr lang="en-US" sz="2400" dirty="0"/>
          </a:p>
        </p:txBody>
      </p:sp>
      <p:pic>
        <p:nvPicPr>
          <p:cNvPr id="7" name="Picture 6" descr="logo"/>
          <p:cNvPicPr>
            <a:picLocks noChangeAspect="1" noChangeArrowheads="1"/>
          </p:cNvPicPr>
          <p:nvPr/>
        </p:nvPicPr>
        <p:blipFill>
          <a:blip r:embed="rId3" cstate="print"/>
          <a:srcRect/>
          <a:stretch>
            <a:fillRect/>
          </a:stretch>
        </p:blipFill>
        <p:spPr bwMode="auto">
          <a:xfrm>
            <a:off x="4441948" y="350560"/>
            <a:ext cx="3238228" cy="1368152"/>
          </a:xfrm>
          <a:prstGeom prst="rect">
            <a:avLst/>
          </a:prstGeom>
          <a:noFill/>
          <a:ln w="9525">
            <a:noFill/>
            <a:miter lim="800000"/>
            <a:headEnd/>
            <a:tailEnd/>
          </a:ln>
        </p:spPr>
      </p:pic>
    </p:spTree>
    <p:extLst>
      <p:ext uri="{BB962C8B-B14F-4D97-AF65-F5344CB8AC3E}">
        <p14:creationId xmlns:p14="http://schemas.microsoft.com/office/powerpoint/2010/main" xmlns="" val="98919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wd">
                                    <p:tmAbs val="10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wd">
                                    <p:tmAbs val="100"/>
                                  </p:iterate>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8. Aesthetic and minimalist design</a:t>
            </a:r>
            <a:endParaRPr lang="en-US" dirty="0"/>
          </a:p>
        </p:txBody>
      </p:sp>
      <p:pic>
        <p:nvPicPr>
          <p:cNvPr id="5" name="Picture 2" descr="https://cdn-images-1.medium.com/max/1600/1*lsOQuHbkhKe2gJBE-X6T2g.png"/>
          <p:cNvPicPr>
            <a:picLocks noGrp="1" noChangeAspect="1" noChangeArrowheads="1"/>
          </p:cNvPicPr>
          <p:nvPr>
            <p:ph sz="quarter" idx="1"/>
          </p:nvPr>
        </p:nvPicPr>
        <p:blipFill>
          <a:blip r:embed="rId2" cstate="print"/>
          <a:srcRect/>
          <a:stretch>
            <a:fillRect/>
          </a:stretch>
        </p:blipFill>
        <p:spPr bwMode="auto">
          <a:xfrm>
            <a:off x="1751662" y="1688465"/>
            <a:ext cx="8261956" cy="4351338"/>
          </a:xfrm>
          <a:prstGeom prst="rect">
            <a:avLst/>
          </a:prstGeom>
          <a:noFill/>
          <a:ln>
            <a:solidFill>
              <a:schemeClr val="tx1"/>
            </a:solidFill>
          </a:ln>
        </p:spPr>
      </p:pic>
      <p:pic>
        <p:nvPicPr>
          <p:cNvPr id="6" name="Picture 5" descr="logo"/>
          <p:cNvPicPr>
            <a:picLocks noChangeAspect="1" noChangeArrowheads="1"/>
          </p:cNvPicPr>
          <p:nvPr/>
        </p:nvPicPr>
        <p:blipFill>
          <a:blip r:embed="rId3" cstate="print"/>
          <a:srcRect/>
          <a:stretch>
            <a:fillRect/>
          </a:stretch>
        </p:blipFill>
        <p:spPr bwMode="auto">
          <a:xfrm>
            <a:off x="10529272" y="321568"/>
            <a:ext cx="1249041" cy="527720"/>
          </a:xfrm>
          <a:prstGeom prst="rect">
            <a:avLst/>
          </a:prstGeom>
          <a:noFill/>
          <a:ln w="9525">
            <a:noFill/>
            <a:miter lim="800000"/>
            <a:headEnd/>
            <a:tailEnd/>
          </a:ln>
        </p:spPr>
      </p:pic>
      <p:sp>
        <p:nvSpPr>
          <p:cNvPr id="7" name="TextBox 6"/>
          <p:cNvSpPr txBox="1"/>
          <p:nvPr/>
        </p:nvSpPr>
        <p:spPr>
          <a:xfrm>
            <a:off x="182880" y="6212860"/>
            <a:ext cx="11811000" cy="553998"/>
          </a:xfrm>
          <a:prstGeom prst="rect">
            <a:avLst/>
          </a:prstGeom>
          <a:noFill/>
        </p:spPr>
        <p:txBody>
          <a:bodyPr wrap="square" rtlCol="0">
            <a:spAutoFit/>
          </a:bodyPr>
          <a:lstStyle/>
          <a:p>
            <a:pPr algn="ctr"/>
            <a:r>
              <a:rPr lang="en-IN" sz="1500" i="1" dirty="0" smtClean="0">
                <a:latin typeface="Arial Narrow" pitchFamily="34" charset="0"/>
              </a:rPr>
              <a:t>Hope Foundation’s International Institute of Information Technology, I²IT P-14,Rajiv Gandhi Infotech Park</a:t>
            </a:r>
          </a:p>
          <a:p>
            <a:pPr algn="ctr"/>
            <a:r>
              <a:rPr lang="en-IN" sz="1500" i="1" dirty="0" smtClean="0">
                <a:latin typeface="Arial Narrow" pitchFamily="34" charset="0"/>
              </a:rPr>
              <a:t>MIDC Phase 1, Hinjawadi, Pune – 411057 Tel - +91 20 22933441/2/3 </a:t>
            </a:r>
            <a:r>
              <a:rPr lang="en-IN" sz="1500" i="1" dirty="0" smtClean="0">
                <a:solidFill>
                  <a:srgbClr val="FF0000"/>
                </a:solidFill>
                <a:latin typeface="Arial Narrow" pitchFamily="34" charset="0"/>
              </a:rPr>
              <a:t>| www.isquareit.edu.in | info@isquareit.edu.in</a:t>
            </a:r>
            <a:endParaRPr lang="en-IN" sz="15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rPr>
              <a:t>9. Help users recognize, diagnose, and recover from errors</a:t>
            </a:r>
            <a:endParaRPr lang="en-US" dirty="0"/>
          </a:p>
        </p:txBody>
      </p:sp>
      <p:sp>
        <p:nvSpPr>
          <p:cNvPr id="3" name="Content Placeholder 2"/>
          <p:cNvSpPr>
            <a:spLocks noGrp="1"/>
          </p:cNvSpPr>
          <p:nvPr>
            <p:ph sz="quarter" idx="1"/>
          </p:nvPr>
        </p:nvSpPr>
        <p:spPr>
          <a:xfrm>
            <a:off x="838200" y="1825625"/>
            <a:ext cx="10515600" cy="4316095"/>
          </a:xfrm>
        </p:spPr>
        <p:txBody>
          <a:bodyPr>
            <a:normAutofit fontScale="92500" lnSpcReduction="10000"/>
          </a:bodyPr>
          <a:lstStyle/>
          <a:p>
            <a:pPr>
              <a:buNone/>
            </a:pPr>
            <a:r>
              <a:rPr lang="en-US" dirty="0" smtClean="0"/>
              <a:t> Errors are inadvertent in the user journey. A check needs to be made if those errors are being explained to the user in understandable language. </a:t>
            </a:r>
          </a:p>
          <a:p>
            <a:pPr>
              <a:buNone/>
            </a:pPr>
            <a:r>
              <a:rPr lang="en-US" dirty="0" smtClean="0"/>
              <a:t> A check needs to be done if exception handling is done across the application so that relevant messages can be shown to the user. </a:t>
            </a:r>
          </a:p>
          <a:p>
            <a:pPr marL="342900" lvl="0" indent="-342900">
              <a:spcBef>
                <a:spcPct val="20000"/>
              </a:spcBef>
              <a:buNone/>
            </a:pPr>
            <a:r>
              <a:rPr lang="en-US" b="1" dirty="0" smtClean="0"/>
              <a:t>	</a:t>
            </a:r>
          </a:p>
          <a:p>
            <a:pPr marL="342900" lvl="0" indent="-342900">
              <a:spcBef>
                <a:spcPct val="20000"/>
              </a:spcBef>
              <a:buNone/>
            </a:pPr>
            <a:r>
              <a:rPr lang="en-US" b="1" dirty="0" smtClean="0"/>
              <a:t>Example:</a:t>
            </a:r>
          </a:p>
          <a:p>
            <a:pPr marL="342900" indent="-342900"/>
            <a:r>
              <a:rPr lang="en-US" dirty="0" smtClean="0"/>
              <a:t>In many cases for login, I have entered a fictitious username and password and the error message I got is “</a:t>
            </a:r>
            <a:r>
              <a:rPr lang="en-US" i="1" dirty="0" smtClean="0"/>
              <a:t>either the username or the password is incorrect</a:t>
            </a:r>
            <a:r>
              <a:rPr lang="en-US" dirty="0" smtClean="0"/>
              <a:t>”. Here we are not informing the user if the username is invalid or if the password is wrong.</a:t>
            </a:r>
            <a:endParaRPr lang="en-US" dirty="0"/>
          </a:p>
        </p:txBody>
      </p:sp>
      <p:pic>
        <p:nvPicPr>
          <p:cNvPr id="5" name="Picture 4" descr="logo"/>
          <p:cNvPicPr>
            <a:picLocks noChangeAspect="1" noChangeArrowheads="1"/>
          </p:cNvPicPr>
          <p:nvPr/>
        </p:nvPicPr>
        <p:blipFill>
          <a:blip r:embed="rId2" cstate="print"/>
          <a:srcRect/>
          <a:stretch>
            <a:fillRect/>
          </a:stretch>
        </p:blipFill>
        <p:spPr bwMode="auto">
          <a:xfrm>
            <a:off x="10529272" y="321568"/>
            <a:ext cx="1249041" cy="527720"/>
          </a:xfrm>
          <a:prstGeom prst="rect">
            <a:avLst/>
          </a:prstGeom>
          <a:noFill/>
          <a:ln w="9525">
            <a:noFill/>
            <a:miter lim="800000"/>
            <a:headEnd/>
            <a:tailEnd/>
          </a:ln>
        </p:spPr>
      </p:pic>
      <p:sp>
        <p:nvSpPr>
          <p:cNvPr id="6" name="TextBox 5"/>
          <p:cNvSpPr txBox="1"/>
          <p:nvPr/>
        </p:nvSpPr>
        <p:spPr>
          <a:xfrm>
            <a:off x="182880" y="6212860"/>
            <a:ext cx="11811000" cy="553998"/>
          </a:xfrm>
          <a:prstGeom prst="rect">
            <a:avLst/>
          </a:prstGeom>
          <a:noFill/>
        </p:spPr>
        <p:txBody>
          <a:bodyPr wrap="square" rtlCol="0">
            <a:spAutoFit/>
          </a:bodyPr>
          <a:lstStyle/>
          <a:p>
            <a:pPr algn="ctr"/>
            <a:r>
              <a:rPr lang="en-IN" sz="1500" i="1" dirty="0" smtClean="0">
                <a:latin typeface="Arial Narrow" pitchFamily="34" charset="0"/>
              </a:rPr>
              <a:t>Hope Foundation’s International Institute of Information Technology, I²IT P-14,Rajiv Gandhi Infotech Park</a:t>
            </a:r>
          </a:p>
          <a:p>
            <a:pPr algn="ctr"/>
            <a:r>
              <a:rPr lang="en-IN" sz="1500" i="1" dirty="0" smtClean="0">
                <a:latin typeface="Arial Narrow" pitchFamily="34" charset="0"/>
              </a:rPr>
              <a:t>MIDC Phase 1, Hinjawadi, Pune – 411057 Tel - +91 20 22933441/2/3 </a:t>
            </a:r>
            <a:r>
              <a:rPr lang="en-IN" sz="1500" i="1" dirty="0" smtClean="0">
                <a:solidFill>
                  <a:srgbClr val="FF0000"/>
                </a:solidFill>
                <a:latin typeface="Arial Narrow" pitchFamily="34" charset="0"/>
              </a:rPr>
              <a:t>| www.isquareit.edu.in | info@isquareit.edu.in</a:t>
            </a:r>
            <a:endParaRPr lang="en-IN" sz="15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rPr>
              <a:t>9. Help users recognize, diagnose, and recover from errors</a:t>
            </a:r>
            <a:endParaRPr lang="en-US" dirty="0"/>
          </a:p>
        </p:txBody>
      </p:sp>
      <p:pic>
        <p:nvPicPr>
          <p:cNvPr id="5" name="Content Placeholder 4" descr="https://cdn-images-1.medium.com/max/1600/0*LWTf6ANPhXt3QqCY.jpg"/>
          <p:cNvPicPr>
            <a:picLocks noGrp="1" noChangeAspect="1" noChangeArrowheads="1"/>
          </p:cNvPicPr>
          <p:nvPr>
            <p:ph sz="quarter" idx="1"/>
          </p:nvPr>
        </p:nvPicPr>
        <p:blipFill>
          <a:blip r:embed="rId2" cstate="print"/>
          <a:srcRect/>
          <a:stretch>
            <a:fillRect/>
          </a:stretch>
        </p:blipFill>
        <p:spPr bwMode="auto">
          <a:xfrm>
            <a:off x="1447800" y="1825625"/>
            <a:ext cx="9113520" cy="4224655"/>
          </a:xfrm>
          <a:prstGeom prst="rect">
            <a:avLst/>
          </a:prstGeom>
          <a:noFill/>
          <a:ln>
            <a:solidFill>
              <a:schemeClr val="tx1"/>
            </a:solidFill>
          </a:ln>
        </p:spPr>
      </p:pic>
      <p:pic>
        <p:nvPicPr>
          <p:cNvPr id="6" name="Picture 5" descr="logo"/>
          <p:cNvPicPr>
            <a:picLocks noChangeAspect="1" noChangeArrowheads="1"/>
          </p:cNvPicPr>
          <p:nvPr/>
        </p:nvPicPr>
        <p:blipFill>
          <a:blip r:embed="rId3" cstate="print"/>
          <a:srcRect/>
          <a:stretch>
            <a:fillRect/>
          </a:stretch>
        </p:blipFill>
        <p:spPr bwMode="auto">
          <a:xfrm>
            <a:off x="10529272" y="321568"/>
            <a:ext cx="1249041" cy="527720"/>
          </a:xfrm>
          <a:prstGeom prst="rect">
            <a:avLst/>
          </a:prstGeom>
          <a:noFill/>
          <a:ln w="9525">
            <a:noFill/>
            <a:miter lim="800000"/>
            <a:headEnd/>
            <a:tailEnd/>
          </a:ln>
        </p:spPr>
      </p:pic>
      <p:sp>
        <p:nvSpPr>
          <p:cNvPr id="7" name="TextBox 6"/>
          <p:cNvSpPr txBox="1"/>
          <p:nvPr/>
        </p:nvSpPr>
        <p:spPr>
          <a:xfrm>
            <a:off x="182880" y="6212860"/>
            <a:ext cx="11811000" cy="553998"/>
          </a:xfrm>
          <a:prstGeom prst="rect">
            <a:avLst/>
          </a:prstGeom>
          <a:noFill/>
        </p:spPr>
        <p:txBody>
          <a:bodyPr wrap="square" rtlCol="0">
            <a:spAutoFit/>
          </a:bodyPr>
          <a:lstStyle/>
          <a:p>
            <a:pPr algn="ctr"/>
            <a:r>
              <a:rPr lang="en-IN" sz="1500" i="1" dirty="0" smtClean="0">
                <a:latin typeface="Arial Narrow" pitchFamily="34" charset="0"/>
              </a:rPr>
              <a:t>Hope Foundation’s International Institute of Information Technology, I²IT P-14,Rajiv Gandhi Infotech Park</a:t>
            </a:r>
          </a:p>
          <a:p>
            <a:pPr algn="ctr"/>
            <a:r>
              <a:rPr lang="en-IN" sz="1500" i="1" dirty="0" smtClean="0">
                <a:latin typeface="Arial Narrow" pitchFamily="34" charset="0"/>
              </a:rPr>
              <a:t>MIDC Phase 1, Hinjawadi, Pune – 411057 Tel - +91 20 22933441/2/3 </a:t>
            </a:r>
            <a:r>
              <a:rPr lang="en-IN" sz="1500" i="1" dirty="0" smtClean="0">
                <a:solidFill>
                  <a:srgbClr val="FF0000"/>
                </a:solidFill>
                <a:latin typeface="Arial Narrow" pitchFamily="34" charset="0"/>
              </a:rPr>
              <a:t>| www.isquareit.edu.in | info@isquareit.edu.in</a:t>
            </a:r>
            <a:endParaRPr lang="en-IN" sz="15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10. Help and Documentation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If a user has reached this step, something is not right with the interface. A great user interface lets the user navigate through </a:t>
            </a:r>
            <a:r>
              <a:rPr lang="en-US" dirty="0" err="1" smtClean="0"/>
              <a:t>it;s</a:t>
            </a:r>
            <a:r>
              <a:rPr lang="en-US" dirty="0" smtClean="0"/>
              <a:t> features without any documentation or training. But if there is any user who could not make it out, adequate help should be provided within the product.</a:t>
            </a:r>
          </a:p>
          <a:p>
            <a:pPr marL="342900" lvl="0" indent="-342900">
              <a:spcBef>
                <a:spcPct val="20000"/>
              </a:spcBef>
              <a:buNone/>
            </a:pPr>
            <a:r>
              <a:rPr lang="en-US" sz="3200" b="1" dirty="0" smtClean="0"/>
              <a:t>	</a:t>
            </a:r>
          </a:p>
          <a:p>
            <a:pPr marL="342900" lvl="0" indent="-342900">
              <a:spcBef>
                <a:spcPct val="20000"/>
              </a:spcBef>
              <a:buNone/>
            </a:pPr>
            <a:r>
              <a:rPr lang="en-US" sz="3200" b="1" dirty="0" smtClean="0"/>
              <a:t>Example:</a:t>
            </a:r>
          </a:p>
          <a:p>
            <a:pPr marL="342900" indent="-342900"/>
            <a:r>
              <a:rPr lang="en-US" dirty="0" err="1" smtClean="0"/>
              <a:t>GoDaddy’s</a:t>
            </a:r>
            <a:r>
              <a:rPr lang="en-US" dirty="0" smtClean="0"/>
              <a:t> Help page. </a:t>
            </a:r>
          </a:p>
          <a:p>
            <a:pPr marL="342900" indent="-342900"/>
            <a:r>
              <a:rPr lang="en-US" dirty="0" smtClean="0"/>
              <a:t>While there is a search field, there are main categories and frequently asked queries on the same page</a:t>
            </a:r>
            <a:endParaRPr lang="en-US" dirty="0"/>
          </a:p>
        </p:txBody>
      </p:sp>
      <p:pic>
        <p:nvPicPr>
          <p:cNvPr id="5" name="Picture 4" descr="logo"/>
          <p:cNvPicPr>
            <a:picLocks noChangeAspect="1" noChangeArrowheads="1"/>
          </p:cNvPicPr>
          <p:nvPr/>
        </p:nvPicPr>
        <p:blipFill>
          <a:blip r:embed="rId2" cstate="print"/>
          <a:srcRect/>
          <a:stretch>
            <a:fillRect/>
          </a:stretch>
        </p:blipFill>
        <p:spPr bwMode="auto">
          <a:xfrm>
            <a:off x="10529272" y="321568"/>
            <a:ext cx="1249041" cy="527720"/>
          </a:xfrm>
          <a:prstGeom prst="rect">
            <a:avLst/>
          </a:prstGeom>
          <a:noFill/>
          <a:ln w="9525">
            <a:noFill/>
            <a:miter lim="800000"/>
            <a:headEnd/>
            <a:tailEnd/>
          </a:ln>
        </p:spPr>
      </p:pic>
      <p:sp>
        <p:nvSpPr>
          <p:cNvPr id="6" name="TextBox 5"/>
          <p:cNvSpPr txBox="1"/>
          <p:nvPr/>
        </p:nvSpPr>
        <p:spPr>
          <a:xfrm>
            <a:off x="182880" y="6212860"/>
            <a:ext cx="11811000" cy="553998"/>
          </a:xfrm>
          <a:prstGeom prst="rect">
            <a:avLst/>
          </a:prstGeom>
          <a:noFill/>
        </p:spPr>
        <p:txBody>
          <a:bodyPr wrap="square" rtlCol="0">
            <a:spAutoFit/>
          </a:bodyPr>
          <a:lstStyle/>
          <a:p>
            <a:pPr algn="ctr"/>
            <a:r>
              <a:rPr lang="en-IN" sz="1500" i="1" dirty="0" smtClean="0">
                <a:latin typeface="Arial Narrow" pitchFamily="34" charset="0"/>
              </a:rPr>
              <a:t>Hope Foundation’s International Institute of Information Technology, I²IT P-14,Rajiv Gandhi Infotech Park</a:t>
            </a:r>
          </a:p>
          <a:p>
            <a:pPr algn="ctr"/>
            <a:r>
              <a:rPr lang="en-IN" sz="1500" i="1" dirty="0" smtClean="0">
                <a:latin typeface="Arial Narrow" pitchFamily="34" charset="0"/>
              </a:rPr>
              <a:t>MIDC Phase 1, Hinjawadi, Pune – 411057 Tel - +91 20 22933441/2/3 </a:t>
            </a:r>
            <a:r>
              <a:rPr lang="en-IN" sz="1500" i="1" dirty="0" smtClean="0">
                <a:solidFill>
                  <a:srgbClr val="FF0000"/>
                </a:solidFill>
                <a:latin typeface="Arial Narrow" pitchFamily="34" charset="0"/>
              </a:rPr>
              <a:t>| www.isquareit.edu.in | info@isquareit.edu.in</a:t>
            </a:r>
            <a:endParaRPr lang="en-IN" sz="15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10. Help and Documentation</a:t>
            </a:r>
            <a:endParaRPr lang="en-US" dirty="0"/>
          </a:p>
        </p:txBody>
      </p:sp>
      <p:pic>
        <p:nvPicPr>
          <p:cNvPr id="5" name="Picture 2" descr="https://cdn-images-1.medium.com/max/1600/1*5lB_yKBpGeR20j2RRcFo2A.png"/>
          <p:cNvPicPr>
            <a:picLocks noGrp="1" noChangeAspect="1" noChangeArrowheads="1"/>
          </p:cNvPicPr>
          <p:nvPr>
            <p:ph sz="quarter" idx="1"/>
          </p:nvPr>
        </p:nvPicPr>
        <p:blipFill>
          <a:blip r:embed="rId2" cstate="print"/>
          <a:srcRect l="3846" t="3791" r="5128"/>
          <a:stretch>
            <a:fillRect/>
          </a:stretch>
        </p:blipFill>
        <p:spPr bwMode="auto">
          <a:xfrm>
            <a:off x="2233558" y="1825625"/>
            <a:ext cx="7724883" cy="4224655"/>
          </a:xfrm>
          <a:prstGeom prst="rect">
            <a:avLst/>
          </a:prstGeom>
          <a:noFill/>
          <a:ln>
            <a:solidFill>
              <a:schemeClr val="tx1"/>
            </a:solidFill>
          </a:ln>
        </p:spPr>
      </p:pic>
      <p:pic>
        <p:nvPicPr>
          <p:cNvPr id="6" name="Picture 5" descr="logo"/>
          <p:cNvPicPr>
            <a:picLocks noChangeAspect="1" noChangeArrowheads="1"/>
          </p:cNvPicPr>
          <p:nvPr/>
        </p:nvPicPr>
        <p:blipFill>
          <a:blip r:embed="rId3" cstate="print"/>
          <a:srcRect/>
          <a:stretch>
            <a:fillRect/>
          </a:stretch>
        </p:blipFill>
        <p:spPr bwMode="auto">
          <a:xfrm>
            <a:off x="10529272" y="321568"/>
            <a:ext cx="1249041" cy="527720"/>
          </a:xfrm>
          <a:prstGeom prst="rect">
            <a:avLst/>
          </a:prstGeom>
          <a:noFill/>
          <a:ln w="9525">
            <a:noFill/>
            <a:miter lim="800000"/>
            <a:headEnd/>
            <a:tailEnd/>
          </a:ln>
        </p:spPr>
      </p:pic>
      <p:sp>
        <p:nvSpPr>
          <p:cNvPr id="7" name="TextBox 6"/>
          <p:cNvSpPr txBox="1"/>
          <p:nvPr/>
        </p:nvSpPr>
        <p:spPr>
          <a:xfrm>
            <a:off x="182880" y="6212860"/>
            <a:ext cx="11811000" cy="553998"/>
          </a:xfrm>
          <a:prstGeom prst="rect">
            <a:avLst/>
          </a:prstGeom>
          <a:noFill/>
        </p:spPr>
        <p:txBody>
          <a:bodyPr wrap="square" rtlCol="0">
            <a:spAutoFit/>
          </a:bodyPr>
          <a:lstStyle/>
          <a:p>
            <a:pPr algn="ctr"/>
            <a:r>
              <a:rPr lang="en-IN" sz="1500" i="1" dirty="0" smtClean="0">
                <a:latin typeface="Arial Narrow" pitchFamily="34" charset="0"/>
              </a:rPr>
              <a:t>Hope Foundation’s International Institute of Information Technology, I²IT P-14,Rajiv Gandhi Infotech Park</a:t>
            </a:r>
          </a:p>
          <a:p>
            <a:pPr algn="ctr"/>
            <a:r>
              <a:rPr lang="en-IN" sz="1500" i="1" dirty="0" smtClean="0">
                <a:latin typeface="Arial Narrow" pitchFamily="34" charset="0"/>
              </a:rPr>
              <a:t>MIDC Phase 1, Hinjawadi, Pune – 411057 Tel - +91 20 22933441/2/3 </a:t>
            </a:r>
            <a:r>
              <a:rPr lang="en-IN" sz="1500" i="1" dirty="0" smtClean="0">
                <a:solidFill>
                  <a:srgbClr val="FF0000"/>
                </a:solidFill>
                <a:latin typeface="Arial Narrow" pitchFamily="34" charset="0"/>
              </a:rPr>
              <a:t>| www.isquareit.edu.in | info@isquareit.edu.in</a:t>
            </a:r>
            <a:endParaRPr lang="en-IN" sz="15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References</a:t>
            </a:r>
          </a:p>
        </p:txBody>
      </p:sp>
      <p:sp>
        <p:nvSpPr>
          <p:cNvPr id="3" name="Content Placeholder 2"/>
          <p:cNvSpPr>
            <a:spLocks noGrp="1"/>
          </p:cNvSpPr>
          <p:nvPr>
            <p:ph sz="quarter" idx="1"/>
          </p:nvPr>
        </p:nvSpPr>
        <p:spPr/>
        <p:txBody>
          <a:bodyPr/>
          <a:lstStyle/>
          <a:p>
            <a:r>
              <a:rPr lang="en-US" dirty="0" smtClean="0"/>
              <a:t>All contents are referred from following web resource</a:t>
            </a:r>
          </a:p>
          <a:p>
            <a:endParaRPr lang="en-US" dirty="0" smtClean="0"/>
          </a:p>
          <a:p>
            <a:r>
              <a:rPr lang="en-US" dirty="0" smtClean="0"/>
              <a:t>https://blog.prototypr.io/10-usability-heuristics-with-examples-4a81ada920c</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THANK YOU</a:t>
            </a:r>
            <a:endParaRPr lang="en-IN" dirty="0"/>
          </a:p>
        </p:txBody>
      </p:sp>
      <p:sp>
        <p:nvSpPr>
          <p:cNvPr id="3" name="Content Placeholder 2"/>
          <p:cNvSpPr>
            <a:spLocks noGrp="1"/>
          </p:cNvSpPr>
          <p:nvPr>
            <p:ph sz="quarter" idx="1"/>
          </p:nvPr>
        </p:nvSpPr>
        <p:spPr>
          <a:xfrm>
            <a:off x="402336" y="1527048"/>
            <a:ext cx="11338560" cy="5330952"/>
          </a:xfrm>
        </p:spPr>
        <p:txBody>
          <a:bodyPr>
            <a:normAutofit fontScale="92500" lnSpcReduction="10000"/>
          </a:bodyPr>
          <a:lstStyle/>
          <a:p>
            <a:pPr marL="342900" lvl="0" indent="-342900" algn="ctr" eaLnBrk="0" fontAlgn="base" hangingPunct="0">
              <a:spcAft>
                <a:spcPct val="0"/>
              </a:spcAft>
              <a:buClr>
                <a:schemeClr val="folHlink"/>
              </a:buClr>
              <a:buSzPct val="75000"/>
              <a:buNone/>
              <a:defRPr/>
            </a:pPr>
            <a:r>
              <a:rPr lang="en-IN" sz="2800" dirty="0" smtClean="0">
                <a:latin typeface="Arial Narrow" pitchFamily="34" charset="0"/>
              </a:rPr>
              <a:t>For further details, please contact</a:t>
            </a:r>
          </a:p>
          <a:p>
            <a:pPr marL="342900" lvl="0" indent="-342900" algn="ctr" eaLnBrk="0" fontAlgn="base" hangingPunct="0">
              <a:spcAft>
                <a:spcPct val="0"/>
              </a:spcAft>
              <a:buClr>
                <a:schemeClr val="folHlink"/>
              </a:buClr>
              <a:buSzPct val="75000"/>
              <a:buNone/>
              <a:defRPr/>
            </a:pPr>
            <a:r>
              <a:rPr lang="en-IN" sz="2800" dirty="0" err="1" smtClean="0">
                <a:latin typeface="Arial Narrow" pitchFamily="34" charset="0"/>
              </a:rPr>
              <a:t>Manjusha</a:t>
            </a:r>
            <a:r>
              <a:rPr lang="en-IN" sz="2800" dirty="0" smtClean="0">
                <a:latin typeface="Arial Narrow" pitchFamily="34" charset="0"/>
              </a:rPr>
              <a:t> </a:t>
            </a:r>
            <a:r>
              <a:rPr lang="en-IN" sz="2800" dirty="0" err="1" smtClean="0">
                <a:latin typeface="Arial Narrow" pitchFamily="34" charset="0"/>
              </a:rPr>
              <a:t>Amritkar</a:t>
            </a:r>
            <a:endParaRPr lang="en-IN" sz="2800" dirty="0" smtClean="0">
              <a:latin typeface="Arial Narrow" pitchFamily="34" charset="0"/>
            </a:endParaRPr>
          </a:p>
          <a:p>
            <a:pPr marL="342900" lvl="0" indent="-342900" algn="ctr" eaLnBrk="0" fontAlgn="base" hangingPunct="0">
              <a:spcAft>
                <a:spcPct val="0"/>
              </a:spcAft>
              <a:buClr>
                <a:schemeClr val="folHlink"/>
              </a:buClr>
              <a:buSzPct val="75000"/>
              <a:buNone/>
              <a:defRPr/>
            </a:pPr>
            <a:r>
              <a:rPr lang="en-IN" dirty="0" smtClean="0">
                <a:latin typeface="Arial Narrow" pitchFamily="34" charset="0"/>
                <a:hlinkClick r:id="rId2"/>
              </a:rPr>
              <a:t>manjushaa</a:t>
            </a:r>
            <a:r>
              <a:rPr lang="en-IN" sz="2800" dirty="0" smtClean="0">
                <a:latin typeface="Arial Narrow" pitchFamily="34" charset="0"/>
                <a:hlinkClick r:id="rId2"/>
              </a:rPr>
              <a:t>@isquareit.edu.in</a:t>
            </a:r>
            <a:r>
              <a:rPr lang="en-IN" sz="2800" dirty="0" smtClean="0">
                <a:latin typeface="Arial Narrow" pitchFamily="34" charset="0"/>
              </a:rPr>
              <a:t> </a:t>
            </a:r>
          </a:p>
          <a:p>
            <a:pPr marL="342900" lvl="0" indent="-342900" algn="ctr" eaLnBrk="0" fontAlgn="base" hangingPunct="0">
              <a:spcAft>
                <a:spcPct val="0"/>
              </a:spcAft>
              <a:buClr>
                <a:schemeClr val="folHlink"/>
              </a:buClr>
              <a:buSzPct val="75000"/>
              <a:buNone/>
              <a:defRPr/>
            </a:pPr>
            <a:r>
              <a:rPr lang="en-IN" sz="2800" dirty="0" smtClean="0">
                <a:latin typeface="Arial Narrow" pitchFamily="34" charset="0"/>
              </a:rPr>
              <a:t>Department of Information Technology</a:t>
            </a:r>
          </a:p>
          <a:p>
            <a:pPr marL="342900" lvl="0" indent="-342900" algn="ctr" eaLnBrk="0" fontAlgn="base" hangingPunct="0">
              <a:spcAft>
                <a:spcPct val="0"/>
              </a:spcAft>
              <a:buClr>
                <a:schemeClr val="folHlink"/>
              </a:buClr>
              <a:buSzPct val="75000"/>
              <a:buNone/>
              <a:defRPr/>
            </a:pPr>
            <a:endParaRPr lang="en-IN" sz="2800" dirty="0" smtClean="0">
              <a:latin typeface="Arial Narrow" pitchFamily="34" charset="0"/>
            </a:endParaRPr>
          </a:p>
          <a:p>
            <a:pPr marL="342900" lvl="0" indent="-342900" algn="ctr" eaLnBrk="0" fontAlgn="base" hangingPunct="0">
              <a:lnSpc>
                <a:spcPct val="110000"/>
              </a:lnSpc>
              <a:spcAft>
                <a:spcPct val="0"/>
              </a:spcAft>
              <a:buClr>
                <a:schemeClr val="folHlink"/>
              </a:buClr>
              <a:buSzPct val="75000"/>
              <a:buNone/>
              <a:defRPr/>
            </a:pPr>
            <a:r>
              <a:rPr lang="en-IN" sz="2800" kern="500" dirty="0" smtClean="0">
                <a:latin typeface="Arial Narrow" pitchFamily="34" charset="0"/>
              </a:rPr>
              <a:t>Hope Foundation’s</a:t>
            </a:r>
          </a:p>
          <a:p>
            <a:pPr marL="342900" lvl="0" indent="-342900" algn="ctr" eaLnBrk="0" fontAlgn="base" hangingPunct="0">
              <a:lnSpc>
                <a:spcPct val="110000"/>
              </a:lnSpc>
              <a:spcAft>
                <a:spcPct val="0"/>
              </a:spcAft>
              <a:buClr>
                <a:schemeClr val="folHlink"/>
              </a:buClr>
              <a:buSzPct val="75000"/>
              <a:buNone/>
              <a:defRPr/>
            </a:pPr>
            <a:r>
              <a:rPr lang="en-IN" sz="2800" kern="500" dirty="0" smtClean="0">
                <a:latin typeface="Arial Narrow" pitchFamily="34" charset="0"/>
              </a:rPr>
              <a:t> International Institute of Information Technology, I²IT </a:t>
            </a:r>
          </a:p>
          <a:p>
            <a:pPr marL="342900" lvl="0" indent="-342900" algn="ctr" eaLnBrk="0" fontAlgn="base" hangingPunct="0">
              <a:lnSpc>
                <a:spcPct val="110000"/>
              </a:lnSpc>
              <a:spcAft>
                <a:spcPct val="0"/>
              </a:spcAft>
              <a:buClr>
                <a:schemeClr val="folHlink"/>
              </a:buClr>
              <a:buSzPct val="75000"/>
              <a:buNone/>
              <a:defRPr/>
            </a:pPr>
            <a:r>
              <a:rPr lang="en-IN" sz="2800" kern="500" dirty="0" smtClean="0">
                <a:latin typeface="Arial Narrow" pitchFamily="34" charset="0"/>
              </a:rPr>
              <a:t>P-14,Rajiv Gandhi Infotech Park</a:t>
            </a:r>
          </a:p>
          <a:p>
            <a:pPr marL="342900" lvl="0" indent="-342900" algn="ctr" eaLnBrk="0" fontAlgn="base" hangingPunct="0">
              <a:lnSpc>
                <a:spcPct val="110000"/>
              </a:lnSpc>
              <a:spcAft>
                <a:spcPct val="0"/>
              </a:spcAft>
              <a:buClr>
                <a:schemeClr val="folHlink"/>
              </a:buClr>
              <a:buSzPct val="75000"/>
              <a:buNone/>
              <a:defRPr/>
            </a:pPr>
            <a:r>
              <a:rPr lang="en-IN" sz="2800" kern="500" dirty="0" smtClean="0">
                <a:latin typeface="Arial Narrow" pitchFamily="34" charset="0"/>
              </a:rPr>
              <a:t>MIDC Phase 1, Hinjawadi, Pune – 411057</a:t>
            </a:r>
          </a:p>
          <a:p>
            <a:pPr marL="342900" lvl="0" indent="-342900" algn="ctr" eaLnBrk="0" fontAlgn="base" hangingPunct="0">
              <a:lnSpc>
                <a:spcPct val="110000"/>
              </a:lnSpc>
              <a:spcAft>
                <a:spcPct val="0"/>
              </a:spcAft>
              <a:buClr>
                <a:schemeClr val="folHlink"/>
              </a:buClr>
              <a:buSzPct val="75000"/>
              <a:buNone/>
              <a:defRPr/>
            </a:pPr>
            <a:r>
              <a:rPr lang="en-IN" sz="2800" kern="500" dirty="0" smtClean="0">
                <a:latin typeface="Arial Narrow" pitchFamily="34" charset="0"/>
              </a:rPr>
              <a:t>Tel - +91 20 22933441/2/3</a:t>
            </a:r>
          </a:p>
          <a:p>
            <a:pPr marL="342900" lvl="0" indent="-342900" algn="ctr" eaLnBrk="0" fontAlgn="base" hangingPunct="0">
              <a:lnSpc>
                <a:spcPct val="110000"/>
              </a:lnSpc>
              <a:spcAft>
                <a:spcPct val="0"/>
              </a:spcAft>
              <a:buClr>
                <a:schemeClr val="folHlink"/>
              </a:buClr>
              <a:buSzPct val="75000"/>
              <a:buNone/>
              <a:defRPr/>
            </a:pPr>
            <a:r>
              <a:rPr lang="en-IN" sz="2800" kern="500" dirty="0" smtClean="0">
                <a:latin typeface="Arial Narrow" pitchFamily="34" charset="0"/>
                <a:hlinkClick r:id="rId3"/>
              </a:rPr>
              <a:t>www.isquareit.edu.in</a:t>
            </a:r>
            <a:r>
              <a:rPr lang="en-IN" sz="2800" kern="500" dirty="0" smtClean="0">
                <a:latin typeface="Arial Narrow" pitchFamily="34" charset="0"/>
              </a:rPr>
              <a:t> | </a:t>
            </a:r>
            <a:r>
              <a:rPr lang="en-IN" sz="2800" kern="500" dirty="0" smtClean="0">
                <a:latin typeface="Arial Narrow" pitchFamily="34" charset="0"/>
                <a:hlinkClick r:id="rId4"/>
              </a:rPr>
              <a:t>info@isquareit.edu.in</a:t>
            </a:r>
            <a:r>
              <a:rPr lang="en-IN" sz="2800" dirty="0" smtClean="0">
                <a:latin typeface="Arial Narrow" pitchFamily="34" charset="0"/>
              </a:rPr>
              <a:t> </a:t>
            </a:r>
          </a:p>
          <a:p>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1. Visibility of System Status</a:t>
            </a:r>
            <a:endParaRPr lang="en-US" dirty="0"/>
          </a:p>
        </p:txBody>
      </p:sp>
      <p:sp>
        <p:nvSpPr>
          <p:cNvPr id="3" name="Content Placeholder 2"/>
          <p:cNvSpPr>
            <a:spLocks noGrp="1"/>
          </p:cNvSpPr>
          <p:nvPr>
            <p:ph sz="quarter" idx="1"/>
          </p:nvPr>
        </p:nvSpPr>
        <p:spPr>
          <a:xfrm>
            <a:off x="838200" y="1508761"/>
            <a:ext cx="8229600" cy="4450080"/>
          </a:xfrm>
        </p:spPr>
        <p:txBody>
          <a:bodyPr>
            <a:normAutofit lnSpcReduction="10000"/>
          </a:bodyPr>
          <a:lstStyle/>
          <a:p>
            <a:r>
              <a:rPr lang="en-US" dirty="0" smtClean="0"/>
              <a:t>This principle states that the user should know what’s going on inside the system. We need to give a feedback of his/her action within a reasonable time. This feedback is normally associated with points of action and can be provided using a color change, loader, time-left graphics, etc. </a:t>
            </a:r>
          </a:p>
          <a:p>
            <a:pPr marL="342900" lvl="0" indent="-342900">
              <a:spcBef>
                <a:spcPct val="20000"/>
              </a:spcBef>
            </a:pPr>
            <a:r>
              <a:rPr lang="en-US" b="1" u="sng" dirty="0" smtClean="0"/>
              <a:t>Examples:</a:t>
            </a:r>
          </a:p>
          <a:p>
            <a:pPr marL="342900" lvl="0" indent="-342900">
              <a:spcBef>
                <a:spcPct val="20000"/>
              </a:spcBef>
              <a:buAutoNum type="arabicPeriod"/>
            </a:pPr>
            <a:r>
              <a:rPr lang="en-US" dirty="0" smtClean="0"/>
              <a:t>Twitter making a swoosh sound when a tweet is being posted.</a:t>
            </a:r>
          </a:p>
          <a:p>
            <a:pPr marL="342900" lvl="0" indent="-342900">
              <a:spcBef>
                <a:spcPct val="20000"/>
              </a:spcBef>
              <a:buAutoNum type="arabicPeriod"/>
            </a:pPr>
            <a:r>
              <a:rPr lang="en-US" dirty="0" smtClean="0"/>
              <a:t>Google Drive showing the status of a document upload</a:t>
            </a:r>
            <a:endParaRPr lang="en-US" dirty="0"/>
          </a:p>
        </p:txBody>
      </p:sp>
      <p:pic>
        <p:nvPicPr>
          <p:cNvPr id="5" name="Picture 2" descr="https://cdn-images-1.medium.com/max/1600/1*llVsneR3Oo9i3YLt8tg5HQ.png"/>
          <p:cNvPicPr>
            <a:picLocks noChangeAspect="1" noChangeArrowheads="1"/>
          </p:cNvPicPr>
          <p:nvPr/>
        </p:nvPicPr>
        <p:blipFill>
          <a:blip r:embed="rId2" cstate="print"/>
          <a:srcRect t="4687"/>
          <a:stretch>
            <a:fillRect/>
          </a:stretch>
        </p:blipFill>
        <p:spPr bwMode="auto">
          <a:xfrm>
            <a:off x="9204960" y="1600200"/>
            <a:ext cx="2747492" cy="4648198"/>
          </a:xfrm>
          <a:prstGeom prst="rect">
            <a:avLst/>
          </a:prstGeom>
          <a:noFill/>
          <a:ln>
            <a:solidFill>
              <a:schemeClr val="tx1"/>
            </a:solidFill>
          </a:ln>
        </p:spPr>
      </p:pic>
      <p:pic>
        <p:nvPicPr>
          <p:cNvPr id="6" name="Picture 5" descr="logo"/>
          <p:cNvPicPr>
            <a:picLocks noChangeAspect="1" noChangeArrowheads="1"/>
          </p:cNvPicPr>
          <p:nvPr/>
        </p:nvPicPr>
        <p:blipFill>
          <a:blip r:embed="rId3" cstate="print"/>
          <a:srcRect/>
          <a:stretch>
            <a:fillRect/>
          </a:stretch>
        </p:blipFill>
        <p:spPr bwMode="auto">
          <a:xfrm>
            <a:off x="10529272" y="321568"/>
            <a:ext cx="1249041" cy="527720"/>
          </a:xfrm>
          <a:prstGeom prst="rect">
            <a:avLst/>
          </a:prstGeom>
          <a:noFill/>
          <a:ln w="9525">
            <a:noFill/>
            <a:miter lim="800000"/>
            <a:headEnd/>
            <a:tailEnd/>
          </a:ln>
        </p:spPr>
      </p:pic>
      <p:sp>
        <p:nvSpPr>
          <p:cNvPr id="7" name="TextBox 6"/>
          <p:cNvSpPr txBox="1"/>
          <p:nvPr/>
        </p:nvSpPr>
        <p:spPr>
          <a:xfrm>
            <a:off x="182880" y="6212860"/>
            <a:ext cx="11811000" cy="553998"/>
          </a:xfrm>
          <a:prstGeom prst="rect">
            <a:avLst/>
          </a:prstGeom>
          <a:noFill/>
        </p:spPr>
        <p:txBody>
          <a:bodyPr wrap="square" rtlCol="0">
            <a:spAutoFit/>
          </a:bodyPr>
          <a:lstStyle/>
          <a:p>
            <a:pPr algn="ctr"/>
            <a:r>
              <a:rPr lang="en-IN" sz="1500" i="1" dirty="0" smtClean="0">
                <a:latin typeface="Arial Narrow" pitchFamily="34" charset="0"/>
              </a:rPr>
              <a:t>Hope Foundation’s International Institute of Information Technology, I²IT P-14,Rajiv Gandhi Infotech Park</a:t>
            </a:r>
          </a:p>
          <a:p>
            <a:pPr algn="ctr"/>
            <a:r>
              <a:rPr lang="en-IN" sz="1500" i="1" dirty="0" smtClean="0">
                <a:latin typeface="Arial Narrow" pitchFamily="34" charset="0"/>
              </a:rPr>
              <a:t>MIDC Phase 1, Hinjawadi, Pune – 411057 Tel - +91 20 22933441/2/3 </a:t>
            </a:r>
            <a:r>
              <a:rPr lang="en-IN" sz="1500" i="1" dirty="0" smtClean="0">
                <a:solidFill>
                  <a:srgbClr val="FF0000"/>
                </a:solidFill>
                <a:latin typeface="Arial Narrow" pitchFamily="34" charset="0"/>
              </a:rPr>
              <a:t>| www.isquareit.edu.in | info@isquareit.edu.in</a:t>
            </a:r>
            <a:endParaRPr lang="en-IN" sz="15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0037064" cy="758952"/>
          </a:xfrm>
        </p:spPr>
        <p:txBody>
          <a:bodyPr>
            <a:normAutofit/>
          </a:bodyPr>
          <a:lstStyle/>
          <a:p>
            <a:r>
              <a:rPr lang="en-US" b="1" dirty="0" smtClean="0">
                <a:solidFill>
                  <a:srgbClr val="002060"/>
                </a:solidFill>
              </a:rPr>
              <a:t>2. Match between system and the real world</a:t>
            </a:r>
            <a:endParaRPr lang="en-US" dirty="0"/>
          </a:p>
        </p:txBody>
      </p:sp>
      <p:sp>
        <p:nvSpPr>
          <p:cNvPr id="3" name="Content Placeholder 2"/>
          <p:cNvSpPr>
            <a:spLocks noGrp="1"/>
          </p:cNvSpPr>
          <p:nvPr>
            <p:ph sz="quarter" idx="1"/>
          </p:nvPr>
        </p:nvSpPr>
        <p:spPr>
          <a:xfrm>
            <a:off x="838200" y="1584960"/>
            <a:ext cx="6797040" cy="4251960"/>
          </a:xfrm>
        </p:spPr>
        <p:txBody>
          <a:bodyPr>
            <a:normAutofit fontScale="92500" lnSpcReduction="20000"/>
          </a:bodyPr>
          <a:lstStyle/>
          <a:p>
            <a:r>
              <a:rPr lang="en-US" dirty="0" smtClean="0"/>
              <a:t>Is there something on your application that a user may not understand? This is very common to miss since we get associated with the product for over a period of time. It’s also important for the application to speak the language of the target user base.</a:t>
            </a:r>
          </a:p>
          <a:p>
            <a:pPr marL="342900" lvl="0" indent="-342900">
              <a:spcBef>
                <a:spcPct val="20000"/>
              </a:spcBef>
            </a:pPr>
            <a:r>
              <a:rPr lang="en-US" b="1" u="sng" dirty="0" smtClean="0"/>
              <a:t>Example:</a:t>
            </a:r>
          </a:p>
          <a:p>
            <a:pPr marL="342900" lvl="0" indent="-342900">
              <a:spcBef>
                <a:spcPct val="20000"/>
              </a:spcBef>
            </a:pPr>
            <a:r>
              <a:rPr lang="en-US" dirty="0" smtClean="0"/>
              <a:t>Neil Patel could very well say “Sign Up” on his landing page. Instead, he chose to say ambitiously — “Yes, I want Neil to teach me how to grow my Business!”. It sets the context and speaks the everyday language</a:t>
            </a:r>
            <a:endParaRPr lang="en-US" dirty="0"/>
          </a:p>
        </p:txBody>
      </p:sp>
      <p:pic>
        <p:nvPicPr>
          <p:cNvPr id="5" name="Picture 2" descr="https://cdn-images-1.medium.com/max/1600/1*SVOImKabeiFaucSRCZd0dw.png"/>
          <p:cNvPicPr>
            <a:picLocks noChangeAspect="1" noChangeArrowheads="1"/>
          </p:cNvPicPr>
          <p:nvPr/>
        </p:nvPicPr>
        <p:blipFill>
          <a:blip r:embed="rId2" cstate="print"/>
          <a:srcRect t="9706" r="3442"/>
          <a:stretch>
            <a:fillRect/>
          </a:stretch>
        </p:blipFill>
        <p:spPr bwMode="auto">
          <a:xfrm>
            <a:off x="7697682" y="1965960"/>
            <a:ext cx="4219998" cy="2103120"/>
          </a:xfrm>
          <a:prstGeom prst="rect">
            <a:avLst/>
          </a:prstGeom>
          <a:noFill/>
          <a:ln>
            <a:solidFill>
              <a:schemeClr val="tx1"/>
            </a:solidFill>
          </a:ln>
        </p:spPr>
      </p:pic>
      <p:pic>
        <p:nvPicPr>
          <p:cNvPr id="6" name="Picture 5" descr="logo"/>
          <p:cNvPicPr>
            <a:picLocks noChangeAspect="1" noChangeArrowheads="1"/>
          </p:cNvPicPr>
          <p:nvPr/>
        </p:nvPicPr>
        <p:blipFill>
          <a:blip r:embed="rId3" cstate="print"/>
          <a:srcRect/>
          <a:stretch>
            <a:fillRect/>
          </a:stretch>
        </p:blipFill>
        <p:spPr bwMode="auto">
          <a:xfrm>
            <a:off x="10529272" y="321568"/>
            <a:ext cx="1249041" cy="527720"/>
          </a:xfrm>
          <a:prstGeom prst="rect">
            <a:avLst/>
          </a:prstGeom>
          <a:noFill/>
          <a:ln w="9525">
            <a:noFill/>
            <a:miter lim="800000"/>
            <a:headEnd/>
            <a:tailEnd/>
          </a:ln>
        </p:spPr>
      </p:pic>
      <p:sp>
        <p:nvSpPr>
          <p:cNvPr id="7" name="TextBox 6"/>
          <p:cNvSpPr txBox="1"/>
          <p:nvPr/>
        </p:nvSpPr>
        <p:spPr>
          <a:xfrm>
            <a:off x="182880" y="6212860"/>
            <a:ext cx="11811000" cy="553998"/>
          </a:xfrm>
          <a:prstGeom prst="rect">
            <a:avLst/>
          </a:prstGeom>
          <a:noFill/>
        </p:spPr>
        <p:txBody>
          <a:bodyPr wrap="square" rtlCol="0">
            <a:spAutoFit/>
          </a:bodyPr>
          <a:lstStyle/>
          <a:p>
            <a:pPr algn="ctr"/>
            <a:r>
              <a:rPr lang="en-IN" sz="1500" i="1" dirty="0" smtClean="0">
                <a:latin typeface="Arial Narrow" pitchFamily="34" charset="0"/>
              </a:rPr>
              <a:t>Hope Foundation’s International Institute of Information Technology, I²IT P-14,Rajiv Gandhi Infotech Park</a:t>
            </a:r>
          </a:p>
          <a:p>
            <a:pPr algn="ctr"/>
            <a:r>
              <a:rPr lang="en-IN" sz="1500" i="1" dirty="0" smtClean="0">
                <a:latin typeface="Arial Narrow" pitchFamily="34" charset="0"/>
              </a:rPr>
              <a:t>MIDC Phase 1, Hinjawadi, Pune – 411057 Tel - +91 20 22933441/2/3 </a:t>
            </a:r>
            <a:r>
              <a:rPr lang="en-IN" sz="1500" i="1" dirty="0" smtClean="0">
                <a:solidFill>
                  <a:srgbClr val="FF0000"/>
                </a:solidFill>
                <a:latin typeface="Arial Narrow" pitchFamily="34" charset="0"/>
              </a:rPr>
              <a:t>| www.isquareit.edu.in | info@isquareit.edu.in</a:t>
            </a:r>
            <a:endParaRPr lang="en-IN" sz="15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7965"/>
            <a:ext cx="10515600" cy="1006475"/>
          </a:xfrm>
        </p:spPr>
        <p:txBody>
          <a:bodyPr/>
          <a:lstStyle/>
          <a:p>
            <a:r>
              <a:rPr lang="en-US" b="1" dirty="0" smtClean="0">
                <a:solidFill>
                  <a:srgbClr val="002060"/>
                </a:solidFill>
              </a:rPr>
              <a:t>3. User Control and Freedom</a:t>
            </a:r>
            <a:endParaRPr lang="en-US" dirty="0"/>
          </a:p>
        </p:txBody>
      </p:sp>
      <p:sp>
        <p:nvSpPr>
          <p:cNvPr id="3" name="Content Placeholder 2"/>
          <p:cNvSpPr>
            <a:spLocks noGrp="1"/>
          </p:cNvSpPr>
          <p:nvPr>
            <p:ph sz="quarter" idx="1"/>
          </p:nvPr>
        </p:nvSpPr>
        <p:spPr>
          <a:xfrm>
            <a:off x="411480" y="1584960"/>
            <a:ext cx="6598920" cy="3992880"/>
          </a:xfrm>
        </p:spPr>
        <p:txBody>
          <a:bodyPr>
            <a:normAutofit fontScale="92500" lnSpcReduction="10000"/>
          </a:bodyPr>
          <a:lstStyle/>
          <a:p>
            <a:r>
              <a:rPr lang="en-US" dirty="0" smtClean="0"/>
              <a:t>This principle talks about giving the user the freedom to navigate and perform actions. The freedom to undo any accidental actions.</a:t>
            </a:r>
          </a:p>
          <a:p>
            <a:pPr marL="342900" lvl="0" indent="-342900">
              <a:spcBef>
                <a:spcPct val="20000"/>
              </a:spcBef>
              <a:buNone/>
            </a:pPr>
            <a:r>
              <a:rPr lang="en-US" b="1" dirty="0" smtClean="0"/>
              <a:t>	</a:t>
            </a:r>
          </a:p>
          <a:p>
            <a:pPr marL="342900" lvl="0" indent="-342900">
              <a:spcBef>
                <a:spcPct val="20000"/>
              </a:spcBef>
              <a:buNone/>
            </a:pPr>
            <a:r>
              <a:rPr lang="en-US" b="1" dirty="0" smtClean="0"/>
              <a:t>Examples:</a:t>
            </a:r>
          </a:p>
          <a:p>
            <a:pPr marL="342900" lvl="0" indent="-342900">
              <a:spcBef>
                <a:spcPct val="20000"/>
              </a:spcBef>
              <a:buAutoNum type="arabicPeriod"/>
            </a:pPr>
            <a:r>
              <a:rPr lang="en-US" dirty="0" smtClean="0"/>
              <a:t>Gmail’s flash message with undo action when we accidentally delete an email.</a:t>
            </a:r>
          </a:p>
          <a:p>
            <a:pPr marL="342900" lvl="0" indent="-342900">
              <a:spcBef>
                <a:spcPct val="20000"/>
              </a:spcBef>
              <a:buAutoNum type="arabicPeriod"/>
            </a:pPr>
            <a:r>
              <a:rPr lang="en-US" dirty="0" smtClean="0"/>
              <a:t>Face book checking if we tapped “Cancel” by mistake.</a:t>
            </a:r>
          </a:p>
          <a:p>
            <a:endParaRPr lang="en-US" dirty="0"/>
          </a:p>
        </p:txBody>
      </p:sp>
      <p:pic>
        <p:nvPicPr>
          <p:cNvPr id="5" name="Picture 2" descr="https://cdn-images-1.medium.com/max/1600/1*85dIRmZl76vxpgnX4AHf9g.png"/>
          <p:cNvPicPr>
            <a:picLocks noChangeAspect="1" noChangeArrowheads="1"/>
          </p:cNvPicPr>
          <p:nvPr/>
        </p:nvPicPr>
        <p:blipFill>
          <a:blip r:embed="rId2" cstate="print"/>
          <a:srcRect/>
          <a:stretch>
            <a:fillRect/>
          </a:stretch>
        </p:blipFill>
        <p:spPr bwMode="auto">
          <a:xfrm>
            <a:off x="7025640" y="1418658"/>
            <a:ext cx="4934524" cy="913062"/>
          </a:xfrm>
          <a:prstGeom prst="rect">
            <a:avLst/>
          </a:prstGeom>
          <a:noFill/>
          <a:ln>
            <a:solidFill>
              <a:schemeClr val="tx1"/>
            </a:solidFill>
          </a:ln>
        </p:spPr>
      </p:pic>
      <p:pic>
        <p:nvPicPr>
          <p:cNvPr id="6" name="Picture 4" descr="https://cdn-images-1.medium.com/max/1600/1*4OQZfcL_Ezw8cYubqdaxPQ.png"/>
          <p:cNvPicPr>
            <a:picLocks noChangeAspect="1" noChangeArrowheads="1"/>
          </p:cNvPicPr>
          <p:nvPr/>
        </p:nvPicPr>
        <p:blipFill>
          <a:blip r:embed="rId3" cstate="print"/>
          <a:srcRect t="3836"/>
          <a:stretch>
            <a:fillRect/>
          </a:stretch>
        </p:blipFill>
        <p:spPr bwMode="auto">
          <a:xfrm>
            <a:off x="8665518" y="2407920"/>
            <a:ext cx="2734044" cy="3825240"/>
          </a:xfrm>
          <a:prstGeom prst="rect">
            <a:avLst/>
          </a:prstGeom>
          <a:noFill/>
          <a:ln>
            <a:solidFill>
              <a:schemeClr val="tx1"/>
            </a:solidFill>
          </a:ln>
        </p:spPr>
      </p:pic>
      <p:pic>
        <p:nvPicPr>
          <p:cNvPr id="7" name="Picture 6" descr="logo"/>
          <p:cNvPicPr>
            <a:picLocks noChangeAspect="1" noChangeArrowheads="1"/>
          </p:cNvPicPr>
          <p:nvPr/>
        </p:nvPicPr>
        <p:blipFill>
          <a:blip r:embed="rId4" cstate="print"/>
          <a:srcRect/>
          <a:stretch>
            <a:fillRect/>
          </a:stretch>
        </p:blipFill>
        <p:spPr bwMode="auto">
          <a:xfrm>
            <a:off x="10529272" y="321568"/>
            <a:ext cx="1249041" cy="527720"/>
          </a:xfrm>
          <a:prstGeom prst="rect">
            <a:avLst/>
          </a:prstGeom>
          <a:noFill/>
          <a:ln w="9525">
            <a:noFill/>
            <a:miter lim="800000"/>
            <a:headEnd/>
            <a:tailEnd/>
          </a:ln>
        </p:spPr>
      </p:pic>
      <p:sp>
        <p:nvSpPr>
          <p:cNvPr id="8" name="TextBox 7"/>
          <p:cNvSpPr txBox="1"/>
          <p:nvPr/>
        </p:nvSpPr>
        <p:spPr>
          <a:xfrm>
            <a:off x="182880" y="6212860"/>
            <a:ext cx="11811000" cy="553998"/>
          </a:xfrm>
          <a:prstGeom prst="rect">
            <a:avLst/>
          </a:prstGeom>
          <a:noFill/>
        </p:spPr>
        <p:txBody>
          <a:bodyPr wrap="square" rtlCol="0">
            <a:spAutoFit/>
          </a:bodyPr>
          <a:lstStyle/>
          <a:p>
            <a:pPr algn="ctr"/>
            <a:r>
              <a:rPr lang="en-IN" sz="1500" i="1" dirty="0" smtClean="0">
                <a:latin typeface="Arial Narrow" pitchFamily="34" charset="0"/>
              </a:rPr>
              <a:t>Hope Foundation’s International Institute of Information Technology, I²IT P-14,Rajiv Gandhi Infotech Park</a:t>
            </a:r>
          </a:p>
          <a:p>
            <a:pPr algn="ctr"/>
            <a:r>
              <a:rPr lang="en-IN" sz="1500" i="1" dirty="0" smtClean="0">
                <a:latin typeface="Arial Narrow" pitchFamily="34" charset="0"/>
              </a:rPr>
              <a:t>MIDC Phase 1, Hinjawadi, Pune – 411057 Tel - +91 20 22933441/2/3 </a:t>
            </a:r>
            <a:r>
              <a:rPr lang="en-IN" sz="1500" i="1" dirty="0" smtClean="0">
                <a:solidFill>
                  <a:srgbClr val="FF0000"/>
                </a:solidFill>
                <a:latin typeface="Arial Narrow" pitchFamily="34" charset="0"/>
              </a:rPr>
              <a:t>| www.isquareit.edu.in | info@isquareit.edu.in</a:t>
            </a:r>
            <a:endParaRPr lang="en-IN" sz="15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4. Consistency and Standards</a:t>
            </a:r>
            <a:endParaRPr lang="en-US" dirty="0"/>
          </a:p>
        </p:txBody>
      </p:sp>
      <p:sp>
        <p:nvSpPr>
          <p:cNvPr id="3" name="Content Placeholder 2"/>
          <p:cNvSpPr>
            <a:spLocks noGrp="1"/>
          </p:cNvSpPr>
          <p:nvPr>
            <p:ph sz="quarter" idx="1"/>
          </p:nvPr>
        </p:nvSpPr>
        <p:spPr>
          <a:xfrm>
            <a:off x="441960" y="1615441"/>
            <a:ext cx="9052560" cy="4282440"/>
          </a:xfrm>
        </p:spPr>
        <p:txBody>
          <a:bodyPr>
            <a:normAutofit fontScale="62500" lnSpcReduction="20000"/>
          </a:bodyPr>
          <a:lstStyle/>
          <a:p>
            <a:r>
              <a:rPr lang="en-US" sz="3400" dirty="0" smtClean="0"/>
              <a:t>Consistency is the key. A Submit button in one page should look the same across the site on any page. If we show the data in a particular table format on one page, it should look the same the next time data is being shown in tabular format. If the header is displayed in a certain way on the public pages, it should be the same when he/she logs in.</a:t>
            </a:r>
          </a:p>
          <a:p>
            <a:pPr marL="342900" lvl="0" indent="-342900">
              <a:spcBef>
                <a:spcPct val="20000"/>
              </a:spcBef>
              <a:buNone/>
            </a:pPr>
            <a:endParaRPr lang="en-US" sz="3400" b="1" u="sng" dirty="0" smtClean="0"/>
          </a:p>
          <a:p>
            <a:pPr marL="342900" indent="-342900">
              <a:spcBef>
                <a:spcPct val="20000"/>
              </a:spcBef>
              <a:buNone/>
            </a:pPr>
            <a:r>
              <a:rPr lang="en-US" sz="3400" b="1" dirty="0" smtClean="0"/>
              <a:t>     Examples:</a:t>
            </a:r>
          </a:p>
          <a:p>
            <a:r>
              <a:rPr lang="en-US" sz="3400" dirty="0" smtClean="0"/>
              <a:t>The Submit button in the image is consistent for label, size, style. </a:t>
            </a:r>
          </a:p>
          <a:p>
            <a:endParaRPr lang="en-US" sz="3400" dirty="0" smtClean="0"/>
          </a:p>
          <a:p>
            <a:r>
              <a:rPr lang="en-US" sz="3400" dirty="0" smtClean="0"/>
              <a:t>How the same button can transform across different pages of the same site. Note that this is not a change of state.</a:t>
            </a:r>
            <a:r>
              <a:rPr lang="en-US" sz="3200" dirty="0" smtClean="0"/>
              <a:t/>
            </a:r>
            <a:br>
              <a:rPr lang="en-US" sz="3200" dirty="0" smtClean="0"/>
            </a:br>
            <a:endParaRPr lang="en-US" sz="3200" dirty="0" smtClean="0"/>
          </a:p>
          <a:p>
            <a:endParaRPr lang="en-US" dirty="0"/>
          </a:p>
        </p:txBody>
      </p:sp>
      <p:pic>
        <p:nvPicPr>
          <p:cNvPr id="5" name="Picture 2" descr="https://cdn-images-1.medium.com/max/1600/1*XSp7VSgD1FyWQokg8G4FRQ.png"/>
          <p:cNvPicPr>
            <a:picLocks noChangeAspect="1" noChangeArrowheads="1"/>
          </p:cNvPicPr>
          <p:nvPr/>
        </p:nvPicPr>
        <p:blipFill>
          <a:blip r:embed="rId2" cstate="print"/>
          <a:srcRect/>
          <a:stretch>
            <a:fillRect/>
          </a:stretch>
        </p:blipFill>
        <p:spPr bwMode="auto">
          <a:xfrm>
            <a:off x="8991600" y="3550920"/>
            <a:ext cx="2438400" cy="514351"/>
          </a:xfrm>
          <a:prstGeom prst="rect">
            <a:avLst/>
          </a:prstGeom>
          <a:noFill/>
          <a:ln>
            <a:solidFill>
              <a:schemeClr val="tx1"/>
            </a:solidFill>
          </a:ln>
        </p:spPr>
      </p:pic>
      <p:pic>
        <p:nvPicPr>
          <p:cNvPr id="6" name="Picture 5" descr="logo"/>
          <p:cNvPicPr>
            <a:picLocks noChangeAspect="1" noChangeArrowheads="1"/>
          </p:cNvPicPr>
          <p:nvPr/>
        </p:nvPicPr>
        <p:blipFill>
          <a:blip r:embed="rId3" cstate="print"/>
          <a:srcRect/>
          <a:stretch>
            <a:fillRect/>
          </a:stretch>
        </p:blipFill>
        <p:spPr bwMode="auto">
          <a:xfrm>
            <a:off x="10529272" y="321568"/>
            <a:ext cx="1249041" cy="527720"/>
          </a:xfrm>
          <a:prstGeom prst="rect">
            <a:avLst/>
          </a:prstGeom>
          <a:noFill/>
          <a:ln w="9525">
            <a:noFill/>
            <a:miter lim="800000"/>
            <a:headEnd/>
            <a:tailEnd/>
          </a:ln>
        </p:spPr>
      </p:pic>
      <p:sp>
        <p:nvSpPr>
          <p:cNvPr id="7" name="TextBox 6"/>
          <p:cNvSpPr txBox="1"/>
          <p:nvPr/>
        </p:nvSpPr>
        <p:spPr>
          <a:xfrm>
            <a:off x="182880" y="6212860"/>
            <a:ext cx="11811000" cy="553998"/>
          </a:xfrm>
          <a:prstGeom prst="rect">
            <a:avLst/>
          </a:prstGeom>
          <a:noFill/>
        </p:spPr>
        <p:txBody>
          <a:bodyPr wrap="square" rtlCol="0">
            <a:spAutoFit/>
          </a:bodyPr>
          <a:lstStyle/>
          <a:p>
            <a:pPr algn="ctr"/>
            <a:r>
              <a:rPr lang="en-IN" sz="1500" i="1" dirty="0" smtClean="0">
                <a:latin typeface="Arial Narrow" pitchFamily="34" charset="0"/>
              </a:rPr>
              <a:t>Hope Foundation’s International Institute of Information Technology, I²IT P-14,Rajiv Gandhi Infotech Park</a:t>
            </a:r>
          </a:p>
          <a:p>
            <a:pPr algn="ctr"/>
            <a:r>
              <a:rPr lang="en-IN" sz="1500" i="1" dirty="0" smtClean="0">
                <a:latin typeface="Arial Narrow" pitchFamily="34" charset="0"/>
              </a:rPr>
              <a:t>MIDC Phase 1, Hinjawadi, Pune – 411057 Tel - +91 20 22933441/2/3 </a:t>
            </a:r>
            <a:r>
              <a:rPr lang="en-IN" sz="1500" i="1" dirty="0" smtClean="0">
                <a:solidFill>
                  <a:srgbClr val="FF0000"/>
                </a:solidFill>
                <a:latin typeface="Arial Narrow" pitchFamily="34" charset="0"/>
              </a:rPr>
              <a:t>| www.isquareit.edu.in | info@isquareit.edu.in</a:t>
            </a:r>
            <a:endParaRPr lang="en-IN" sz="15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197485"/>
            <a:ext cx="10515600" cy="1006475"/>
          </a:xfrm>
        </p:spPr>
        <p:txBody>
          <a:bodyPr anchor="ctr"/>
          <a:lstStyle/>
          <a:p>
            <a:r>
              <a:rPr lang="en-US" b="1" dirty="0" smtClean="0">
                <a:solidFill>
                  <a:srgbClr val="002060"/>
                </a:solidFill>
              </a:rPr>
              <a:t>5. Error Prevention</a:t>
            </a:r>
            <a:endParaRPr lang="en-US" dirty="0"/>
          </a:p>
        </p:txBody>
      </p:sp>
      <p:sp>
        <p:nvSpPr>
          <p:cNvPr id="3" name="Content Placeholder 2"/>
          <p:cNvSpPr>
            <a:spLocks noGrp="1"/>
          </p:cNvSpPr>
          <p:nvPr>
            <p:ph sz="quarter" idx="1"/>
          </p:nvPr>
        </p:nvSpPr>
        <p:spPr>
          <a:xfrm>
            <a:off x="365760" y="1676400"/>
            <a:ext cx="6918960" cy="4175760"/>
          </a:xfrm>
        </p:spPr>
        <p:txBody>
          <a:bodyPr>
            <a:normAutofit fontScale="85000" lnSpcReduction="20000"/>
          </a:bodyPr>
          <a:lstStyle/>
          <a:p>
            <a:r>
              <a:rPr lang="en-US" dirty="0" smtClean="0"/>
              <a:t>How many times did your outlook remind you that there is no attachment in the email while you mentioned that something is attached? Outlook intuitively scans the email for such keywords and alerts the user before sending. This is Error Prevention.</a:t>
            </a:r>
          </a:p>
          <a:p>
            <a:pPr>
              <a:buNone/>
            </a:pPr>
            <a:endParaRPr lang="en-US" dirty="0" smtClean="0"/>
          </a:p>
          <a:p>
            <a:pPr marL="342900" lvl="0" indent="-342900">
              <a:spcBef>
                <a:spcPct val="20000"/>
              </a:spcBef>
              <a:buNone/>
            </a:pPr>
            <a:r>
              <a:rPr lang="en-US" sz="3200" b="1" dirty="0" smtClean="0"/>
              <a:t>	Examples:</a:t>
            </a:r>
          </a:p>
          <a:p>
            <a:pPr marL="342900" indent="-342900">
              <a:buFont typeface="+mj-lt"/>
              <a:buAutoNum type="arabicPeriod"/>
            </a:pPr>
            <a:r>
              <a:rPr lang="en-US" dirty="0" smtClean="0"/>
              <a:t>Google Search trying to correct my spelling.</a:t>
            </a:r>
          </a:p>
          <a:p>
            <a:pPr marL="342900" indent="-342900">
              <a:buFont typeface="+mj-lt"/>
              <a:buAutoNum type="arabicPeriod"/>
            </a:pPr>
            <a:r>
              <a:rPr lang="en-US" dirty="0" smtClean="0"/>
              <a:t>If you have set some rules for the format of user password, try to validate it as the user types rather than waiting for him to click submit</a:t>
            </a:r>
            <a:endParaRPr lang="en-US" dirty="0"/>
          </a:p>
        </p:txBody>
      </p:sp>
      <p:pic>
        <p:nvPicPr>
          <p:cNvPr id="5" name="Picture 2" descr="https://cdn-images-1.medium.com/max/1600/1*KCpCPsPXDcNhriIaFtyk5g.png"/>
          <p:cNvPicPr>
            <a:picLocks noChangeAspect="1" noChangeArrowheads="1"/>
          </p:cNvPicPr>
          <p:nvPr/>
        </p:nvPicPr>
        <p:blipFill>
          <a:blip r:embed="rId2" cstate="print"/>
          <a:srcRect r="4762" b="4762"/>
          <a:stretch>
            <a:fillRect/>
          </a:stretch>
        </p:blipFill>
        <p:spPr bwMode="auto">
          <a:xfrm>
            <a:off x="8717280" y="3794760"/>
            <a:ext cx="2667000" cy="1524000"/>
          </a:xfrm>
          <a:prstGeom prst="rect">
            <a:avLst/>
          </a:prstGeom>
          <a:noFill/>
          <a:ln>
            <a:solidFill>
              <a:schemeClr val="tx1"/>
            </a:solidFill>
          </a:ln>
        </p:spPr>
      </p:pic>
      <p:pic>
        <p:nvPicPr>
          <p:cNvPr id="6" name="Picture 4" descr="https://cdn-images-1.medium.com/max/1600/1*8nB6QzkZSn7kO9VSGLAaOQ.png"/>
          <p:cNvPicPr>
            <a:picLocks noChangeAspect="1" noChangeArrowheads="1"/>
          </p:cNvPicPr>
          <p:nvPr/>
        </p:nvPicPr>
        <p:blipFill>
          <a:blip r:embed="rId3" cstate="print"/>
          <a:srcRect l="29981" r="6114" b="3896"/>
          <a:stretch>
            <a:fillRect/>
          </a:stretch>
        </p:blipFill>
        <p:spPr bwMode="auto">
          <a:xfrm>
            <a:off x="7345680" y="1447800"/>
            <a:ext cx="4561702" cy="2083740"/>
          </a:xfrm>
          <a:prstGeom prst="rect">
            <a:avLst/>
          </a:prstGeom>
          <a:noFill/>
          <a:ln>
            <a:solidFill>
              <a:schemeClr val="tx1"/>
            </a:solidFill>
          </a:ln>
        </p:spPr>
      </p:pic>
      <p:pic>
        <p:nvPicPr>
          <p:cNvPr id="7" name="Picture 6" descr="logo"/>
          <p:cNvPicPr>
            <a:picLocks noChangeAspect="1" noChangeArrowheads="1"/>
          </p:cNvPicPr>
          <p:nvPr/>
        </p:nvPicPr>
        <p:blipFill>
          <a:blip r:embed="rId4" cstate="print"/>
          <a:srcRect/>
          <a:stretch>
            <a:fillRect/>
          </a:stretch>
        </p:blipFill>
        <p:spPr bwMode="auto">
          <a:xfrm>
            <a:off x="10529272" y="321568"/>
            <a:ext cx="1249041" cy="527720"/>
          </a:xfrm>
          <a:prstGeom prst="rect">
            <a:avLst/>
          </a:prstGeom>
          <a:noFill/>
          <a:ln w="9525">
            <a:noFill/>
            <a:miter lim="800000"/>
            <a:headEnd/>
            <a:tailEnd/>
          </a:ln>
        </p:spPr>
      </p:pic>
      <p:sp>
        <p:nvSpPr>
          <p:cNvPr id="8" name="TextBox 7"/>
          <p:cNvSpPr txBox="1"/>
          <p:nvPr/>
        </p:nvSpPr>
        <p:spPr>
          <a:xfrm>
            <a:off x="182880" y="6212860"/>
            <a:ext cx="11811000" cy="553998"/>
          </a:xfrm>
          <a:prstGeom prst="rect">
            <a:avLst/>
          </a:prstGeom>
          <a:noFill/>
        </p:spPr>
        <p:txBody>
          <a:bodyPr wrap="square" rtlCol="0">
            <a:spAutoFit/>
          </a:bodyPr>
          <a:lstStyle/>
          <a:p>
            <a:pPr algn="ctr"/>
            <a:r>
              <a:rPr lang="en-IN" sz="1500" i="1" dirty="0" smtClean="0">
                <a:latin typeface="Arial Narrow" pitchFamily="34" charset="0"/>
              </a:rPr>
              <a:t>Hope Foundation’s International Institute of Information Technology, I²IT P-14,Rajiv Gandhi Infotech Park</a:t>
            </a:r>
          </a:p>
          <a:p>
            <a:pPr algn="ctr"/>
            <a:r>
              <a:rPr lang="en-IN" sz="1500" i="1" dirty="0" smtClean="0">
                <a:latin typeface="Arial Narrow" pitchFamily="34" charset="0"/>
              </a:rPr>
              <a:t>MIDC Phase 1, Hinjawadi, Pune – 411057 Tel - +91 20 22933441/2/3 </a:t>
            </a:r>
            <a:r>
              <a:rPr lang="en-IN" sz="1500" i="1" dirty="0" smtClean="0">
                <a:solidFill>
                  <a:srgbClr val="FF0000"/>
                </a:solidFill>
                <a:latin typeface="Arial Narrow" pitchFamily="34" charset="0"/>
              </a:rPr>
              <a:t>| www.isquareit.edu.in | info@isquareit.edu.in</a:t>
            </a:r>
            <a:endParaRPr lang="en-IN" sz="15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12725"/>
            <a:ext cx="10515600" cy="1174115"/>
          </a:xfrm>
        </p:spPr>
        <p:txBody>
          <a:bodyPr anchor="ctr"/>
          <a:lstStyle/>
          <a:p>
            <a:r>
              <a:rPr lang="en-US" b="1" dirty="0" smtClean="0">
                <a:solidFill>
                  <a:srgbClr val="002060"/>
                </a:solidFill>
              </a:rPr>
              <a:t>6. Recognition rather than recall</a:t>
            </a:r>
            <a:endParaRPr lang="en-US" dirty="0"/>
          </a:p>
        </p:txBody>
      </p:sp>
      <p:sp>
        <p:nvSpPr>
          <p:cNvPr id="3" name="Content Placeholder 2"/>
          <p:cNvSpPr>
            <a:spLocks noGrp="1"/>
          </p:cNvSpPr>
          <p:nvPr>
            <p:ph sz="quarter" idx="1"/>
          </p:nvPr>
        </p:nvSpPr>
        <p:spPr>
          <a:xfrm>
            <a:off x="533400" y="1524000"/>
            <a:ext cx="9860280" cy="2301240"/>
          </a:xfrm>
        </p:spPr>
        <p:txBody>
          <a:bodyPr>
            <a:normAutofit fontScale="92500" lnSpcReduction="20000"/>
          </a:bodyPr>
          <a:lstStyle/>
          <a:p>
            <a:r>
              <a:rPr lang="en-US" dirty="0" smtClean="0"/>
              <a:t>It’s always better to suggest the user a set of options than to let him remember and type the whole thing. The goal is to minimize the application of user memory.</a:t>
            </a:r>
          </a:p>
          <a:p>
            <a:pPr marL="342900" lvl="0" indent="-342900">
              <a:spcBef>
                <a:spcPct val="20000"/>
              </a:spcBef>
              <a:buNone/>
            </a:pPr>
            <a:r>
              <a:rPr lang="en-US" sz="3200" b="1" dirty="0" smtClean="0"/>
              <a:t>	Example:</a:t>
            </a:r>
          </a:p>
          <a:p>
            <a:pPr marL="342900" indent="-342900"/>
            <a:r>
              <a:rPr lang="en-US" dirty="0" err="1" smtClean="0"/>
              <a:t>Quora</a:t>
            </a:r>
            <a:r>
              <a:rPr lang="en-US" dirty="0" smtClean="0"/>
              <a:t> suggesting possible questions based on what I am trying to type.</a:t>
            </a:r>
          </a:p>
          <a:p>
            <a:endParaRPr lang="en-US" dirty="0"/>
          </a:p>
        </p:txBody>
      </p:sp>
      <p:pic>
        <p:nvPicPr>
          <p:cNvPr id="5" name="Picture 2" descr="https://cdn-images-1.medium.com/max/1600/1*SRvnHU_h5yA--h91LG-Zcg.png"/>
          <p:cNvPicPr>
            <a:picLocks noChangeAspect="1" noChangeArrowheads="1"/>
          </p:cNvPicPr>
          <p:nvPr/>
        </p:nvPicPr>
        <p:blipFill>
          <a:blip r:embed="rId2" cstate="print"/>
          <a:srcRect/>
          <a:stretch>
            <a:fillRect/>
          </a:stretch>
        </p:blipFill>
        <p:spPr bwMode="auto">
          <a:xfrm>
            <a:off x="4404360" y="3479240"/>
            <a:ext cx="7147560" cy="2458980"/>
          </a:xfrm>
          <a:prstGeom prst="rect">
            <a:avLst/>
          </a:prstGeom>
          <a:noFill/>
        </p:spPr>
      </p:pic>
      <p:pic>
        <p:nvPicPr>
          <p:cNvPr id="6" name="Picture 5" descr="logo"/>
          <p:cNvPicPr>
            <a:picLocks noChangeAspect="1" noChangeArrowheads="1"/>
          </p:cNvPicPr>
          <p:nvPr/>
        </p:nvPicPr>
        <p:blipFill>
          <a:blip r:embed="rId3" cstate="print"/>
          <a:srcRect/>
          <a:stretch>
            <a:fillRect/>
          </a:stretch>
        </p:blipFill>
        <p:spPr bwMode="auto">
          <a:xfrm>
            <a:off x="10529272" y="321568"/>
            <a:ext cx="1249041" cy="527720"/>
          </a:xfrm>
          <a:prstGeom prst="rect">
            <a:avLst/>
          </a:prstGeom>
          <a:noFill/>
          <a:ln w="9525">
            <a:noFill/>
            <a:miter lim="800000"/>
            <a:headEnd/>
            <a:tailEnd/>
          </a:ln>
        </p:spPr>
      </p:pic>
      <p:sp>
        <p:nvSpPr>
          <p:cNvPr id="7" name="TextBox 6"/>
          <p:cNvSpPr txBox="1"/>
          <p:nvPr/>
        </p:nvSpPr>
        <p:spPr>
          <a:xfrm>
            <a:off x="182880" y="6212860"/>
            <a:ext cx="11811000" cy="553998"/>
          </a:xfrm>
          <a:prstGeom prst="rect">
            <a:avLst/>
          </a:prstGeom>
          <a:noFill/>
        </p:spPr>
        <p:txBody>
          <a:bodyPr wrap="square" rtlCol="0">
            <a:spAutoFit/>
          </a:bodyPr>
          <a:lstStyle/>
          <a:p>
            <a:pPr algn="ctr"/>
            <a:r>
              <a:rPr lang="en-IN" sz="1500" i="1" dirty="0" smtClean="0">
                <a:latin typeface="Arial Narrow" pitchFamily="34" charset="0"/>
              </a:rPr>
              <a:t>Hope Foundation’s International Institute of Information Technology, I²IT P-14,Rajiv Gandhi Infotech Park</a:t>
            </a:r>
          </a:p>
          <a:p>
            <a:pPr algn="ctr"/>
            <a:r>
              <a:rPr lang="en-IN" sz="1500" i="1" dirty="0" smtClean="0">
                <a:latin typeface="Arial Narrow" pitchFamily="34" charset="0"/>
              </a:rPr>
              <a:t>MIDC Phase 1, Hinjawadi, Pune – 411057 Tel - +91 20 22933441/2/3 </a:t>
            </a:r>
            <a:r>
              <a:rPr lang="en-IN" sz="1500" i="1" dirty="0" smtClean="0">
                <a:solidFill>
                  <a:srgbClr val="FF0000"/>
                </a:solidFill>
                <a:latin typeface="Arial Narrow" pitchFamily="34" charset="0"/>
              </a:rPr>
              <a:t>| www.isquareit.edu.in | info@isquareit.edu.in</a:t>
            </a:r>
            <a:endParaRPr lang="en-IN" sz="15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27965"/>
            <a:ext cx="10515600" cy="1052195"/>
          </a:xfrm>
        </p:spPr>
        <p:txBody>
          <a:bodyPr anchor="ctr"/>
          <a:lstStyle/>
          <a:p>
            <a:r>
              <a:rPr lang="en-US" b="1" dirty="0" smtClean="0">
                <a:solidFill>
                  <a:srgbClr val="002060"/>
                </a:solidFill>
              </a:rPr>
              <a:t>7. Flexibility and Efficiency of use</a:t>
            </a:r>
            <a:endParaRPr lang="en-US" dirty="0"/>
          </a:p>
        </p:txBody>
      </p:sp>
      <p:sp>
        <p:nvSpPr>
          <p:cNvPr id="3" name="Content Placeholder 2"/>
          <p:cNvSpPr>
            <a:spLocks noGrp="1"/>
          </p:cNvSpPr>
          <p:nvPr>
            <p:ph sz="quarter" idx="1"/>
          </p:nvPr>
        </p:nvSpPr>
        <p:spPr>
          <a:xfrm>
            <a:off x="365760" y="1600200"/>
            <a:ext cx="11445240" cy="2377440"/>
          </a:xfrm>
        </p:spPr>
        <p:txBody>
          <a:bodyPr>
            <a:normAutofit fontScale="85000" lnSpcReduction="10000"/>
          </a:bodyPr>
          <a:lstStyle/>
          <a:p>
            <a:r>
              <a:rPr lang="en-US" dirty="0" smtClean="0"/>
              <a:t>The Interface should be flexible transforming itself between a novice user and an advanced user. One frequents this option while installing a new software that asks if the user wants to go ahead with default installation or custom installation. An advanced user chooses a custom installation to cut out the unnecessary services.</a:t>
            </a:r>
          </a:p>
          <a:p>
            <a:pPr marL="342900" lvl="0" indent="-342900">
              <a:spcBef>
                <a:spcPct val="20000"/>
              </a:spcBef>
              <a:buNone/>
            </a:pPr>
            <a:r>
              <a:rPr lang="en-US" sz="3200" b="1" dirty="0" smtClean="0"/>
              <a:t>	Examples:</a:t>
            </a:r>
          </a:p>
          <a:p>
            <a:r>
              <a:rPr lang="en-US" dirty="0" smtClean="0"/>
              <a:t>1. Control panel gives you option for user accounts and advanced user accounts</a:t>
            </a:r>
            <a:endParaRPr lang="en-US" dirty="0"/>
          </a:p>
        </p:txBody>
      </p:sp>
      <p:pic>
        <p:nvPicPr>
          <p:cNvPr id="5" name="Picture 2" descr="Image result for images for advanced user"/>
          <p:cNvPicPr>
            <a:picLocks noChangeAspect="1" noChangeArrowheads="1"/>
          </p:cNvPicPr>
          <p:nvPr/>
        </p:nvPicPr>
        <p:blipFill>
          <a:blip r:embed="rId2" cstate="print"/>
          <a:srcRect/>
          <a:stretch>
            <a:fillRect/>
          </a:stretch>
        </p:blipFill>
        <p:spPr bwMode="auto">
          <a:xfrm>
            <a:off x="5105400" y="3743746"/>
            <a:ext cx="6690360" cy="2443694"/>
          </a:xfrm>
          <a:prstGeom prst="rect">
            <a:avLst/>
          </a:prstGeom>
          <a:noFill/>
        </p:spPr>
      </p:pic>
      <p:pic>
        <p:nvPicPr>
          <p:cNvPr id="6" name="Picture 5" descr="logo"/>
          <p:cNvPicPr>
            <a:picLocks noChangeAspect="1" noChangeArrowheads="1"/>
          </p:cNvPicPr>
          <p:nvPr/>
        </p:nvPicPr>
        <p:blipFill>
          <a:blip r:embed="rId3" cstate="print"/>
          <a:srcRect/>
          <a:stretch>
            <a:fillRect/>
          </a:stretch>
        </p:blipFill>
        <p:spPr bwMode="auto">
          <a:xfrm>
            <a:off x="10529272" y="321568"/>
            <a:ext cx="1249041" cy="527720"/>
          </a:xfrm>
          <a:prstGeom prst="rect">
            <a:avLst/>
          </a:prstGeom>
          <a:noFill/>
          <a:ln w="9525">
            <a:noFill/>
            <a:miter lim="800000"/>
            <a:headEnd/>
            <a:tailEnd/>
          </a:ln>
        </p:spPr>
      </p:pic>
      <p:sp>
        <p:nvSpPr>
          <p:cNvPr id="7" name="TextBox 6"/>
          <p:cNvSpPr txBox="1"/>
          <p:nvPr/>
        </p:nvSpPr>
        <p:spPr>
          <a:xfrm>
            <a:off x="182880" y="6212860"/>
            <a:ext cx="11811000" cy="553998"/>
          </a:xfrm>
          <a:prstGeom prst="rect">
            <a:avLst/>
          </a:prstGeom>
          <a:noFill/>
        </p:spPr>
        <p:txBody>
          <a:bodyPr wrap="square" rtlCol="0">
            <a:spAutoFit/>
          </a:bodyPr>
          <a:lstStyle/>
          <a:p>
            <a:pPr algn="ctr"/>
            <a:r>
              <a:rPr lang="en-IN" sz="1500" i="1" dirty="0" smtClean="0">
                <a:latin typeface="Arial Narrow" pitchFamily="34" charset="0"/>
              </a:rPr>
              <a:t>Hope Foundation’s International Institute of Information Technology, I²IT P-14,Rajiv Gandhi Infotech Park</a:t>
            </a:r>
          </a:p>
          <a:p>
            <a:pPr algn="ctr"/>
            <a:r>
              <a:rPr lang="en-IN" sz="1500" i="1" dirty="0" smtClean="0">
                <a:latin typeface="Arial Narrow" pitchFamily="34" charset="0"/>
              </a:rPr>
              <a:t>MIDC Phase 1, Hinjawadi, Pune – 411057 Tel - +91 20 22933441/2/3 </a:t>
            </a:r>
            <a:r>
              <a:rPr lang="en-IN" sz="1500" i="1" dirty="0" smtClean="0">
                <a:solidFill>
                  <a:srgbClr val="FF0000"/>
                </a:solidFill>
                <a:latin typeface="Arial Narrow" pitchFamily="34" charset="0"/>
              </a:rPr>
              <a:t>| www.isquareit.edu.in | info@isquareit.edu.in</a:t>
            </a:r>
            <a:endParaRPr lang="en-IN" sz="15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82675"/>
          </a:xfrm>
        </p:spPr>
        <p:txBody>
          <a:bodyPr anchor="ctr"/>
          <a:lstStyle/>
          <a:p>
            <a:r>
              <a:rPr lang="en-US" b="1" dirty="0" smtClean="0"/>
              <a:t>8. Aesthetic and minimalist design</a:t>
            </a:r>
            <a:endParaRPr lang="en-US" dirty="0"/>
          </a:p>
        </p:txBody>
      </p:sp>
      <p:sp>
        <p:nvSpPr>
          <p:cNvPr id="3" name="Content Placeholder 2"/>
          <p:cNvSpPr>
            <a:spLocks noGrp="1"/>
          </p:cNvSpPr>
          <p:nvPr>
            <p:ph sz="quarter" idx="1"/>
          </p:nvPr>
        </p:nvSpPr>
        <p:spPr>
          <a:xfrm>
            <a:off x="655320" y="1524000"/>
            <a:ext cx="10698480" cy="4652963"/>
          </a:xfrm>
        </p:spPr>
        <p:txBody>
          <a:bodyPr>
            <a:normAutofit fontScale="92500" lnSpcReduction="20000"/>
          </a:bodyPr>
          <a:lstStyle/>
          <a:p>
            <a:pPr>
              <a:buNone/>
            </a:pPr>
            <a:r>
              <a:rPr lang="en-US" dirty="0" smtClean="0"/>
              <a:t>Interfaces need to be cleared of unnecessary elements and content that do not support the page goals and tasks. </a:t>
            </a:r>
          </a:p>
          <a:p>
            <a:pPr>
              <a:buNone/>
            </a:pPr>
            <a:r>
              <a:rPr lang="en-US" dirty="0" smtClean="0"/>
              <a:t>  </a:t>
            </a:r>
            <a:r>
              <a:rPr lang="en-US" b="1" dirty="0" smtClean="0"/>
              <a:t>Prioritization</a:t>
            </a:r>
            <a:r>
              <a:rPr lang="en-US" dirty="0" smtClean="0"/>
              <a:t> comes to play when this aspect is being considered. For the designer or the developer, all the information that’s being presented on the page is relevant. The product manager needs to ask the end user if it is so. Is every information displayed on interface necessary and useful?</a:t>
            </a:r>
          </a:p>
          <a:p>
            <a:pPr marL="342900" lvl="0" indent="-342900">
              <a:spcBef>
                <a:spcPct val="20000"/>
              </a:spcBef>
              <a:buNone/>
            </a:pPr>
            <a:r>
              <a:rPr lang="en-US" sz="3200" b="1" dirty="0" smtClean="0"/>
              <a:t>	</a:t>
            </a:r>
          </a:p>
          <a:p>
            <a:pPr marL="342900" lvl="0" indent="-342900">
              <a:spcBef>
                <a:spcPct val="20000"/>
              </a:spcBef>
              <a:buNone/>
            </a:pPr>
            <a:r>
              <a:rPr lang="en-US" sz="3200" b="1" dirty="0" smtClean="0"/>
              <a:t>Example:</a:t>
            </a:r>
          </a:p>
          <a:p>
            <a:pPr marL="342900" indent="-342900"/>
            <a:r>
              <a:rPr lang="en-US" dirty="0" smtClean="0"/>
              <a:t>        Apple provides only the basic information of feature hiding additional information under “Learn More”. Check the same product on a retail website to understand the importance of clutter-free experience. </a:t>
            </a:r>
            <a:br>
              <a:rPr lang="en-US" dirty="0" smtClean="0"/>
            </a:br>
            <a:endParaRPr lang="en-US" dirty="0" smtClean="0"/>
          </a:p>
          <a:p>
            <a:endParaRPr lang="en-US" dirty="0"/>
          </a:p>
        </p:txBody>
      </p:sp>
      <p:pic>
        <p:nvPicPr>
          <p:cNvPr id="5" name="Picture 4" descr="logo"/>
          <p:cNvPicPr>
            <a:picLocks noChangeAspect="1" noChangeArrowheads="1"/>
          </p:cNvPicPr>
          <p:nvPr/>
        </p:nvPicPr>
        <p:blipFill>
          <a:blip r:embed="rId2" cstate="print"/>
          <a:srcRect/>
          <a:stretch>
            <a:fillRect/>
          </a:stretch>
        </p:blipFill>
        <p:spPr bwMode="auto">
          <a:xfrm>
            <a:off x="10529272" y="321568"/>
            <a:ext cx="1249041" cy="527720"/>
          </a:xfrm>
          <a:prstGeom prst="rect">
            <a:avLst/>
          </a:prstGeom>
          <a:noFill/>
          <a:ln w="9525">
            <a:noFill/>
            <a:miter lim="800000"/>
            <a:headEnd/>
            <a:tailEnd/>
          </a:ln>
        </p:spPr>
      </p:pic>
      <p:sp>
        <p:nvSpPr>
          <p:cNvPr id="6" name="TextBox 5"/>
          <p:cNvSpPr txBox="1"/>
          <p:nvPr/>
        </p:nvSpPr>
        <p:spPr>
          <a:xfrm>
            <a:off x="182880" y="6212860"/>
            <a:ext cx="11811000" cy="553998"/>
          </a:xfrm>
          <a:prstGeom prst="rect">
            <a:avLst/>
          </a:prstGeom>
          <a:noFill/>
        </p:spPr>
        <p:txBody>
          <a:bodyPr wrap="square" rtlCol="0">
            <a:spAutoFit/>
          </a:bodyPr>
          <a:lstStyle/>
          <a:p>
            <a:pPr algn="ctr"/>
            <a:r>
              <a:rPr lang="en-IN" sz="1500" i="1" dirty="0" smtClean="0">
                <a:latin typeface="Arial Narrow" pitchFamily="34" charset="0"/>
              </a:rPr>
              <a:t>Hope Foundation’s International Institute of Information Technology, I²IT P-14,Rajiv Gandhi Infotech Park</a:t>
            </a:r>
          </a:p>
          <a:p>
            <a:pPr algn="ctr"/>
            <a:r>
              <a:rPr lang="en-IN" sz="1500" i="1" dirty="0" smtClean="0">
                <a:latin typeface="Arial Narrow" pitchFamily="34" charset="0"/>
              </a:rPr>
              <a:t>MIDC Phase 1, Hinjawadi, Pune – 411057 Tel - +91 20 22933441/2/3 </a:t>
            </a:r>
            <a:r>
              <a:rPr lang="en-IN" sz="1500" i="1" dirty="0" smtClean="0">
                <a:solidFill>
                  <a:srgbClr val="FF0000"/>
                </a:solidFill>
                <a:latin typeface="Arial Narrow" pitchFamily="34" charset="0"/>
              </a:rPr>
              <a:t>| www.isquareit.edu.in | info@isquareit.edu.in</a:t>
            </a:r>
            <a:endParaRPr lang="en-IN" sz="1500" i="1" dirty="0">
              <a:solidFill>
                <a:srgbClr val="FF0000"/>
              </a:solidFill>
              <a:latin typeface="Arial Narrow"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669</TotalTime>
  <Words>1168</Words>
  <Application>Microsoft Office PowerPoint</Application>
  <PresentationFormat>Custom</PresentationFormat>
  <Paragraphs>103</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Civic</vt:lpstr>
      <vt:lpstr>  Usability        Heuristics  Prof. Manjusha Amritkar Assistant Professor Department of Information Technology  Hope Foundation’s International Institute of Information Technology, I²IT www.isquareit.edu.in </vt:lpstr>
      <vt:lpstr>1. Visibility of System Status</vt:lpstr>
      <vt:lpstr>2. Match between system and the real world</vt:lpstr>
      <vt:lpstr>3. User Control and Freedom</vt:lpstr>
      <vt:lpstr>4. Consistency and Standards</vt:lpstr>
      <vt:lpstr>5. Error Prevention</vt:lpstr>
      <vt:lpstr>6. Recognition rather than recall</vt:lpstr>
      <vt:lpstr>7. Flexibility and Efficiency of use</vt:lpstr>
      <vt:lpstr>8. Aesthetic and minimalist design</vt:lpstr>
      <vt:lpstr>8. Aesthetic and minimalist design</vt:lpstr>
      <vt:lpstr>9. Help users recognize, diagnose, and recover from errors</vt:lpstr>
      <vt:lpstr>9. Help users recognize, diagnose, and recover from errors</vt:lpstr>
      <vt:lpstr>10. Help and Documentation</vt:lpstr>
      <vt:lpstr>10. Help and Documentation</vt:lpstr>
      <vt:lpstr>References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Skills</dc:title>
  <dc:creator>Vaidehi Banerjee</dc:creator>
  <cp:lastModifiedBy>Vaidehi Banerjee</cp:lastModifiedBy>
  <cp:revision>49</cp:revision>
  <dcterms:created xsi:type="dcterms:W3CDTF">2014-07-03T09:03:08Z</dcterms:created>
  <dcterms:modified xsi:type="dcterms:W3CDTF">2019-01-13T02:58:56Z</dcterms:modified>
</cp:coreProperties>
</file>