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98" r:id="rId3"/>
    <p:sldId id="347" r:id="rId4"/>
    <p:sldId id="348" r:id="rId5"/>
    <p:sldId id="353" r:id="rId6"/>
    <p:sldId id="349" r:id="rId7"/>
    <p:sldId id="350" r:id="rId8"/>
    <p:sldId id="351" r:id="rId9"/>
    <p:sldId id="352" r:id="rId10"/>
    <p:sldId id="354" r:id="rId11"/>
    <p:sldId id="355" r:id="rId12"/>
    <p:sldId id="356" r:id="rId13"/>
    <p:sldId id="357" r:id="rId14"/>
    <p:sldId id="358" r:id="rId15"/>
    <p:sldId id="359" r:id="rId16"/>
    <p:sldId id="360" r:id="rId17"/>
    <p:sldId id="361" r:id="rId18"/>
    <p:sldId id="362" r:id="rId19"/>
    <p:sldId id="363" r:id="rId20"/>
    <p:sldId id="364" r:id="rId21"/>
    <p:sldId id="365" r:id="rId22"/>
    <p:sldId id="366" r:id="rId23"/>
    <p:sldId id="367" r:id="rId24"/>
    <p:sldId id="368" r:id="rId25"/>
    <p:sldId id="346" r:id="rId2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66"/>
    <a:srgbClr val="000066"/>
    <a:srgbClr val="800000"/>
    <a:srgbClr val="FFFF99"/>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85" autoAdjust="0"/>
    <p:restoredTop sz="94624" autoAdjust="0"/>
  </p:normalViewPr>
  <p:slideViewPr>
    <p:cSldViewPr>
      <p:cViewPr>
        <p:scale>
          <a:sx n="55" d="100"/>
          <a:sy n="55" d="100"/>
        </p:scale>
        <p:origin x="-1836" y="-306"/>
      </p:cViewPr>
      <p:guideLst>
        <p:guide orient="horz" pos="2160"/>
        <p:guide pos="2880"/>
      </p:guideLst>
    </p:cSldViewPr>
  </p:slideViewPr>
  <p:outlineViewPr>
    <p:cViewPr>
      <p:scale>
        <a:sx n="33" d="100"/>
        <a:sy n="33" d="100"/>
      </p:scale>
      <p:origin x="0" y="2088"/>
    </p:cViewPr>
  </p:outlineViewPr>
  <p:notesTextViewPr>
    <p:cViewPr>
      <p:scale>
        <a:sx n="100" d="100"/>
        <a:sy n="100" d="100"/>
      </p:scale>
      <p:origin x="0" y="0"/>
    </p:cViewPr>
  </p:notesTextViewPr>
  <p:notesViewPr>
    <p:cSldViewPr>
      <p:cViewPr varScale="1">
        <p:scale>
          <a:sx n="51" d="100"/>
          <a:sy n="51" d="100"/>
        </p:scale>
        <p:origin x="-2790" y="-108"/>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defRPr>
            </a:lvl1pPr>
          </a:lstStyle>
          <a:p>
            <a:pPr>
              <a:defRPr/>
            </a:pPr>
            <a:endParaRPr lang="en-US"/>
          </a:p>
        </p:txBody>
      </p:sp>
      <p:sp>
        <p:nvSpPr>
          <p:cNvPr id="9625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defRPr>
            </a:lvl1pPr>
          </a:lstStyle>
          <a:p>
            <a:pPr>
              <a:defRPr/>
            </a:pPr>
            <a:endParaRPr lang="en-US"/>
          </a:p>
        </p:txBody>
      </p:sp>
      <p:sp>
        <p:nvSpPr>
          <p:cNvPr id="4198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626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defRPr>
            </a:lvl1pPr>
          </a:lstStyle>
          <a:p>
            <a:pPr>
              <a:defRPr/>
            </a:pPr>
            <a:endParaRPr lang="en-US"/>
          </a:p>
        </p:txBody>
      </p:sp>
      <p:sp>
        <p:nvSpPr>
          <p:cNvPr id="9626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Arial" charset="0"/>
              </a:defRPr>
            </a:lvl1pPr>
          </a:lstStyle>
          <a:p>
            <a:pPr>
              <a:defRPr/>
            </a:pPr>
            <a:fld id="{8F3A2340-53C6-463E-B805-C85497C3842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B25DE2E1-644A-47C7-B8A3-7B5406451699}"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C1C73E03-70E0-44B2-86BC-2824771540D7}" type="slidenum">
              <a:rPr lang="en-US" smtClean="0"/>
              <a:pPr/>
              <a:t>25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9958471B-1CCF-4130-800D-19AB60E5B38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4E5FCA1F-3A3A-46C2-A649-AE4286D8F9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C313CD71-1DB3-4D7B-93FC-73888E648A7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p:txBody>
          <a:bodyPr/>
          <a:lstStyle>
            <a:lvl1pPr>
              <a:defRPr/>
            </a:lvl1pPr>
          </a:lstStyle>
          <a:p>
            <a:pPr>
              <a:defRPr/>
            </a:pPr>
            <a:fld id="{C222976C-B4F7-45DF-8EF4-8B53E1BFFCD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675928C2-BFE3-437F-A4D4-6D857F4AC5F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5" name="Rectangle 6"/>
          <p:cNvSpPr>
            <a:spLocks noGrp="1" noChangeArrowheads="1"/>
          </p:cNvSpPr>
          <p:nvPr>
            <p:ph type="sldNum" sz="quarter" idx="12"/>
          </p:nvPr>
        </p:nvSpPr>
        <p:spPr/>
        <p:txBody>
          <a:bodyPr/>
          <a:lstStyle>
            <a:lvl1pPr>
              <a:defRPr/>
            </a:lvl1pPr>
          </a:lstStyle>
          <a:p>
            <a:pPr>
              <a:defRPr/>
            </a:pPr>
            <a:fld id="{44176108-2D4A-4244-996B-150D862AEBE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98AD91C1-FFC2-43ED-8A18-97BF39A0F01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E3CE05D6-819B-4BF1-8841-EA7F63606E9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p:txBody>
          <a:bodyPr/>
          <a:lstStyle>
            <a:lvl1pPr>
              <a:defRPr/>
            </a:lvl1pPr>
          </a:lstStyle>
          <a:p>
            <a:pPr>
              <a:defRPr/>
            </a:pPr>
            <a:fld id="{538D4D60-AD20-4187-B69A-ADFC341D115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9" name="Rectangle 6"/>
          <p:cNvSpPr>
            <a:spLocks noGrp="1" noChangeArrowheads="1"/>
          </p:cNvSpPr>
          <p:nvPr>
            <p:ph type="sldNum" sz="quarter" idx="12"/>
          </p:nvPr>
        </p:nvSpPr>
        <p:spPr/>
        <p:txBody>
          <a:bodyPr/>
          <a:lstStyle>
            <a:lvl1pPr>
              <a:defRPr/>
            </a:lvl1pPr>
          </a:lstStyle>
          <a:p>
            <a:pPr>
              <a:defRPr/>
            </a:pPr>
            <a:fld id="{20FFEF87-1067-43C4-94F5-F6689D40248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5" name="Rectangle 6"/>
          <p:cNvSpPr>
            <a:spLocks noGrp="1" noChangeArrowheads="1"/>
          </p:cNvSpPr>
          <p:nvPr>
            <p:ph type="sldNum" sz="quarter" idx="12"/>
          </p:nvPr>
        </p:nvSpPr>
        <p:spPr/>
        <p:txBody>
          <a:bodyPr/>
          <a:lstStyle>
            <a:lvl1pPr>
              <a:defRPr/>
            </a:lvl1pPr>
          </a:lstStyle>
          <a:p>
            <a:pPr>
              <a:defRPr/>
            </a:pPr>
            <a:fld id="{6C7E4D53-1E18-46B7-BFC8-472428DCF15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4" name="Rectangle 6"/>
          <p:cNvSpPr>
            <a:spLocks noGrp="1" noChangeArrowheads="1"/>
          </p:cNvSpPr>
          <p:nvPr>
            <p:ph type="sldNum" sz="quarter" idx="12"/>
          </p:nvPr>
        </p:nvSpPr>
        <p:spPr/>
        <p:txBody>
          <a:bodyPr/>
          <a:lstStyle>
            <a:lvl1pPr>
              <a:defRPr/>
            </a:lvl1pPr>
          </a:lstStyle>
          <a:p>
            <a:pPr>
              <a:defRPr/>
            </a:pPr>
            <a:fld id="{B8D459B3-D631-4E6D-A872-7B833F318A0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p:txBody>
          <a:bodyPr/>
          <a:lstStyle>
            <a:lvl1pPr>
              <a:defRPr/>
            </a:lvl1pPr>
          </a:lstStyle>
          <a:p>
            <a:pPr>
              <a:defRPr/>
            </a:pPr>
            <a:fld id="{3415E763-0B9C-4054-8A9E-3645CC5ACD0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p:txBody>
          <a:bodyPr/>
          <a:lstStyle>
            <a:lvl1pPr>
              <a:defRPr/>
            </a:lvl1pPr>
          </a:lstStyle>
          <a:p>
            <a:pPr>
              <a:defRPr/>
            </a:pPr>
            <a:fld id="{8D7491F0-045D-42BC-87BB-85B3B4940AA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r>
              <a:rPr lang="en-US"/>
              <a:t>Prof. </a:t>
            </a:r>
            <a:r>
              <a:rPr lang="en-US" err="1"/>
              <a:t>Santosh</a:t>
            </a:r>
            <a:r>
              <a:rPr lang="en-US"/>
              <a:t> B. </a:t>
            </a:r>
            <a:r>
              <a:rPr lang="en-US" err="1"/>
              <a:t>Javheri</a:t>
            </a: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A21F9016-CC84-4DB4-9363-9BFE5657375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wmf"/><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2.x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8.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9.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hyperlink" Target="mailto:ravip@isquareit.edu.i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74B588A3-CC23-4A85-A6F7-E47F89AA1F33}" type="slidenum">
              <a:rPr lang="en-US" smtClean="0"/>
              <a:pPr/>
              <a:t>1</a:t>
            </a:fld>
            <a:endParaRPr lang="en-US" smtClean="0"/>
          </a:p>
        </p:txBody>
      </p:sp>
      <p:sp>
        <p:nvSpPr>
          <p:cNvPr id="2" name="Rectangle 2"/>
          <p:cNvSpPr>
            <a:spLocks noGrp="1" noChangeArrowheads="1"/>
          </p:cNvSpPr>
          <p:nvPr>
            <p:ph type="ctrTitle"/>
          </p:nvPr>
        </p:nvSpPr>
        <p:spPr>
          <a:xfrm>
            <a:off x="381000" y="1752600"/>
            <a:ext cx="8382000" cy="1676400"/>
          </a:xfrm>
        </p:spPr>
        <p:txBody>
          <a:bodyPr/>
          <a:lstStyle/>
          <a:p>
            <a:pPr algn="r" eaLnBrk="1" hangingPunct="1">
              <a:defRPr/>
            </a:pPr>
            <a:r>
              <a:rPr lang="en-US" sz="4000" b="1" dirty="0" smtClean="0">
                <a:solidFill>
                  <a:srgbClr val="00B050"/>
                </a:solidFill>
                <a:effectLst>
                  <a:outerShdw blurRad="38100" dist="38100" dir="2700000" algn="tl">
                    <a:srgbClr val="C0C0C0"/>
                  </a:outerShdw>
                </a:effectLst>
                <a:latin typeface="Bookman Old Style" pitchFamily="18" charset="0"/>
              </a:rPr>
              <a:t> </a:t>
            </a:r>
            <a:r>
              <a:rPr lang="en-US" sz="4000" b="1" dirty="0" smtClean="0">
                <a:solidFill>
                  <a:srgbClr val="800000"/>
                </a:solidFill>
                <a:effectLst>
                  <a:outerShdw blurRad="38100" dist="38100" dir="2700000" algn="tl">
                    <a:srgbClr val="C0C0C0"/>
                  </a:outerShdw>
                </a:effectLst>
                <a:latin typeface="Bookman Old Style" pitchFamily="18" charset="0"/>
              </a:rPr>
              <a:t/>
            </a:r>
            <a:br>
              <a:rPr lang="en-US" sz="4000" b="1" dirty="0" smtClean="0">
                <a:solidFill>
                  <a:srgbClr val="800000"/>
                </a:solidFill>
                <a:effectLst>
                  <a:outerShdw blurRad="38100" dist="38100" dir="2700000" algn="tl">
                    <a:srgbClr val="C0C0C0"/>
                  </a:outerShdw>
                </a:effectLst>
                <a:latin typeface="Bookman Old Style" pitchFamily="18" charset="0"/>
              </a:rPr>
            </a:br>
            <a:r>
              <a:rPr lang="en-US" sz="4000" b="1" dirty="0" smtClean="0">
                <a:solidFill>
                  <a:srgbClr val="800000"/>
                </a:solidFill>
                <a:effectLst>
                  <a:outerShdw blurRad="38100" dist="38100" dir="2700000" algn="tl">
                    <a:srgbClr val="C0C0C0"/>
                  </a:outerShdw>
                </a:effectLst>
                <a:latin typeface="Bookman Old Style" pitchFamily="18" charset="0"/>
              </a:rPr>
              <a:t>DESIGN PATTERNS : </a:t>
            </a:r>
            <a:br>
              <a:rPr lang="en-US" sz="4000" b="1" dirty="0" smtClean="0">
                <a:solidFill>
                  <a:srgbClr val="800000"/>
                </a:solidFill>
                <a:effectLst>
                  <a:outerShdw blurRad="38100" dist="38100" dir="2700000" algn="tl">
                    <a:srgbClr val="C0C0C0"/>
                  </a:outerShdw>
                </a:effectLst>
                <a:latin typeface="Bookman Old Style" pitchFamily="18" charset="0"/>
              </a:rPr>
            </a:br>
            <a:r>
              <a:rPr lang="en-US" sz="4000" b="1" dirty="0" smtClean="0">
                <a:solidFill>
                  <a:srgbClr val="FF0000"/>
                </a:solidFill>
                <a:effectLst>
                  <a:outerShdw blurRad="38100" dist="38100" dir="2700000" algn="tl">
                    <a:srgbClr val="C0C0C0"/>
                  </a:outerShdw>
                </a:effectLst>
                <a:latin typeface="Bookman Old Style" pitchFamily="18" charset="0"/>
              </a:rPr>
              <a:t>State Pattern</a:t>
            </a:r>
            <a:r>
              <a:rPr lang="en-US" sz="4000" b="1" dirty="0" smtClean="0">
                <a:solidFill>
                  <a:srgbClr val="800000"/>
                </a:solidFill>
                <a:effectLst>
                  <a:outerShdw blurRad="38100" dist="38100" dir="2700000" algn="tl">
                    <a:srgbClr val="C0C0C0"/>
                  </a:outerShdw>
                </a:effectLst>
                <a:latin typeface="Bookman Old Style" pitchFamily="18" charset="0"/>
              </a:rPr>
              <a:t> </a:t>
            </a:r>
            <a:r>
              <a:rPr lang="en-US" sz="4000" dirty="0"/>
              <a:t/>
            </a:r>
            <a:br>
              <a:rPr lang="en-US" sz="4000" dirty="0"/>
            </a:br>
            <a:endParaRPr lang="en-US" sz="4000" b="1" dirty="0" smtClean="0">
              <a:solidFill>
                <a:srgbClr val="800000"/>
              </a:solidFill>
              <a:effectLst>
                <a:outerShdw blurRad="38100" dist="38100" dir="2700000" algn="tl">
                  <a:srgbClr val="C0C0C0"/>
                </a:outerShdw>
              </a:effectLst>
              <a:latin typeface="Bookman Old Style" pitchFamily="18" charset="0"/>
            </a:endParaRPr>
          </a:p>
        </p:txBody>
      </p:sp>
      <p:sp>
        <p:nvSpPr>
          <p:cNvPr id="2054" name="Text Box 6"/>
          <p:cNvSpPr txBox="1">
            <a:spLocks noChangeArrowheads="1"/>
          </p:cNvSpPr>
          <p:nvPr/>
        </p:nvSpPr>
        <p:spPr bwMode="auto">
          <a:xfrm>
            <a:off x="609600" y="3783013"/>
            <a:ext cx="8001000" cy="1816100"/>
          </a:xfrm>
          <a:prstGeom prst="rect">
            <a:avLst/>
          </a:prstGeom>
          <a:noFill/>
          <a:ln w="9525">
            <a:noFill/>
            <a:miter lim="800000"/>
            <a:headEnd/>
            <a:tailEnd/>
          </a:ln>
          <a:effectLst/>
        </p:spPr>
        <p:txBody>
          <a:bodyPr>
            <a:spAutoFit/>
          </a:bodyPr>
          <a:lstStyle/>
          <a:p>
            <a:pPr algn="ctr">
              <a:lnSpc>
                <a:spcPct val="55000"/>
              </a:lnSpc>
              <a:spcBef>
                <a:spcPct val="50000"/>
              </a:spcBef>
              <a:defRPr/>
            </a:pPr>
            <a:r>
              <a:rPr lang="en-US" sz="2800" dirty="0">
                <a:latin typeface="Bookman Old Style" pitchFamily="18" charset="0"/>
              </a:rPr>
              <a:t>By </a:t>
            </a:r>
          </a:p>
          <a:p>
            <a:pPr algn="ctr">
              <a:lnSpc>
                <a:spcPct val="55000"/>
              </a:lnSpc>
              <a:spcBef>
                <a:spcPct val="50000"/>
              </a:spcBef>
              <a:defRPr/>
            </a:pPr>
            <a:r>
              <a:rPr lang="en-US" sz="3200" b="1" dirty="0">
                <a:effectLst>
                  <a:outerShdw blurRad="38100" dist="38100" dir="2700000" algn="tl">
                    <a:srgbClr val="C0C0C0"/>
                  </a:outerShdw>
                </a:effectLst>
                <a:latin typeface="Bookman Old Style" pitchFamily="18" charset="0"/>
              </a:rPr>
              <a:t>RAVI P. PATKI</a:t>
            </a:r>
          </a:p>
          <a:p>
            <a:pPr algn="ctr">
              <a:lnSpc>
                <a:spcPct val="55000"/>
              </a:lnSpc>
              <a:spcBef>
                <a:spcPct val="50000"/>
              </a:spcBef>
              <a:defRPr/>
            </a:pPr>
            <a:r>
              <a:rPr lang="en-US" sz="2000" b="1" dirty="0">
                <a:effectLst>
                  <a:outerShdw blurRad="38100" dist="38100" dir="2700000" algn="tl">
                    <a:srgbClr val="C0C0C0"/>
                  </a:outerShdw>
                </a:effectLst>
                <a:latin typeface="Bookman Old Style" pitchFamily="18" charset="0"/>
              </a:rPr>
              <a:t>Associate Professor (IT)</a:t>
            </a:r>
          </a:p>
          <a:p>
            <a:pPr algn="ctr">
              <a:lnSpc>
                <a:spcPct val="55000"/>
              </a:lnSpc>
              <a:spcBef>
                <a:spcPct val="50000"/>
              </a:spcBef>
              <a:defRPr/>
            </a:pPr>
            <a:r>
              <a:rPr lang="en-US" sz="2000" b="1" dirty="0">
                <a:effectLst>
                  <a:outerShdw blurRad="38100" dist="38100" dir="2700000" algn="tl">
                    <a:srgbClr val="C0C0C0"/>
                  </a:outerShdw>
                </a:effectLst>
                <a:latin typeface="Bookman Old Style" pitchFamily="18" charset="0"/>
              </a:rPr>
              <a:t>Hope Foundation’s</a:t>
            </a:r>
          </a:p>
          <a:p>
            <a:pPr algn="ctr">
              <a:lnSpc>
                <a:spcPct val="55000"/>
              </a:lnSpc>
              <a:spcBef>
                <a:spcPct val="50000"/>
              </a:spcBef>
              <a:defRPr/>
            </a:pPr>
            <a:r>
              <a:rPr lang="en-US" sz="2000" b="1" dirty="0">
                <a:effectLst>
                  <a:outerShdw blurRad="38100" dist="38100" dir="2700000" algn="tl">
                    <a:srgbClr val="C0C0C0"/>
                  </a:outerShdw>
                </a:effectLst>
                <a:latin typeface="Bookman Old Style" pitchFamily="18" charset="0"/>
              </a:rPr>
              <a:t>International Institute of Information Technology</a:t>
            </a:r>
          </a:p>
        </p:txBody>
      </p:sp>
      <p:pic>
        <p:nvPicPr>
          <p:cNvPr id="16389" name="Picture 6"/>
          <p:cNvPicPr>
            <a:picLocks noChangeAspect="1" noChangeArrowheads="1"/>
          </p:cNvPicPr>
          <p:nvPr/>
        </p:nvPicPr>
        <p:blipFill>
          <a:blip r:embed="rId4" cstate="print"/>
          <a:srcRect/>
          <a:stretch>
            <a:fillRect/>
          </a:stretch>
        </p:blipFill>
        <p:spPr bwMode="auto">
          <a:xfrm>
            <a:off x="6686550" y="5894388"/>
            <a:ext cx="1771650" cy="820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p>
            <a:fld id="{E16C80E2-BB9D-4B1E-976D-7E448FEBBC29}" type="slidenum">
              <a:rPr lang="en-US" smtClean="0"/>
              <a:pPr/>
              <a:t>10</a:t>
            </a:fld>
            <a:endParaRPr lang="en-US" smtClean="0"/>
          </a:p>
        </p:txBody>
      </p:sp>
      <p:sp>
        <p:nvSpPr>
          <p:cNvPr id="7" name="Rectangle 2"/>
          <p:cNvSpPr>
            <a:spLocks noGrp="1" noChangeArrowheads="1"/>
          </p:cNvSpPr>
          <p:nvPr>
            <p:ph type="title"/>
          </p:nvPr>
        </p:nvSpPr>
        <p:spPr>
          <a:xfrm>
            <a:off x="304800" y="152400"/>
            <a:ext cx="8686800" cy="685800"/>
          </a:xfrm>
        </p:spPr>
        <p:txBody>
          <a:bodyPr/>
          <a:lstStyle/>
          <a:p>
            <a:pPr algn="r" eaLnBrk="1" hangingPunct="1">
              <a:defRPr/>
            </a:pPr>
            <a:r>
              <a:rPr lang="en-US" b="1" dirty="0" smtClean="0">
                <a:solidFill>
                  <a:srgbClr val="800000"/>
                </a:solidFill>
                <a:effectLst>
                  <a:outerShdw blurRad="38100" dist="38100" dir="2700000" algn="tl">
                    <a:srgbClr val="C0C0C0"/>
                  </a:outerShdw>
                </a:effectLst>
                <a:latin typeface="Bookman Old Style" pitchFamily="18" charset="0"/>
              </a:rPr>
              <a:t>Definition : State Pattern </a:t>
            </a:r>
          </a:p>
        </p:txBody>
      </p:sp>
      <p:sp>
        <p:nvSpPr>
          <p:cNvPr id="25604" name="Rectangle 7"/>
          <p:cNvSpPr>
            <a:spLocks noChangeArrowheads="1"/>
          </p:cNvSpPr>
          <p:nvPr/>
        </p:nvSpPr>
        <p:spPr bwMode="auto">
          <a:xfrm>
            <a:off x="381000" y="914400"/>
            <a:ext cx="4572000" cy="369888"/>
          </a:xfrm>
          <a:prstGeom prst="rect">
            <a:avLst/>
          </a:prstGeom>
          <a:noFill/>
          <a:ln w="9525">
            <a:noFill/>
            <a:miter lim="800000"/>
            <a:headEnd/>
            <a:tailEnd/>
          </a:ln>
        </p:spPr>
        <p:txBody>
          <a:bodyPr>
            <a:spAutoFit/>
          </a:bodyPr>
          <a:lstStyle/>
          <a:p>
            <a:r>
              <a:rPr lang="en-US"/>
              <a:t>Let's take a look at the diagram definition</a:t>
            </a:r>
          </a:p>
        </p:txBody>
      </p:sp>
      <p:pic>
        <p:nvPicPr>
          <p:cNvPr id="25605" name="Picture 2" descr="https://dzone.com/sites/all/files/state_pattern.PNG"/>
          <p:cNvPicPr>
            <a:picLocks noChangeAspect="1" noChangeArrowheads="1"/>
          </p:cNvPicPr>
          <p:nvPr/>
        </p:nvPicPr>
        <p:blipFill>
          <a:blip r:embed="rId2" cstate="print"/>
          <a:srcRect/>
          <a:stretch>
            <a:fillRect/>
          </a:stretch>
        </p:blipFill>
        <p:spPr bwMode="auto">
          <a:xfrm>
            <a:off x="228600" y="1600200"/>
            <a:ext cx="3962400" cy="3124200"/>
          </a:xfrm>
          <a:prstGeom prst="rect">
            <a:avLst/>
          </a:prstGeom>
          <a:noFill/>
          <a:ln w="9525">
            <a:noFill/>
            <a:miter lim="800000"/>
            <a:headEnd/>
            <a:tailEnd/>
          </a:ln>
        </p:spPr>
      </p:pic>
      <p:sp>
        <p:nvSpPr>
          <p:cNvPr id="25606" name="Rectangle 9"/>
          <p:cNvSpPr>
            <a:spLocks noChangeArrowheads="1"/>
          </p:cNvSpPr>
          <p:nvPr/>
        </p:nvSpPr>
        <p:spPr bwMode="auto">
          <a:xfrm>
            <a:off x="4343400" y="1295400"/>
            <a:ext cx="4572000" cy="4708525"/>
          </a:xfrm>
          <a:prstGeom prst="rect">
            <a:avLst/>
          </a:prstGeom>
          <a:noFill/>
          <a:ln w="9525">
            <a:noFill/>
            <a:miter lim="800000"/>
            <a:headEnd/>
            <a:tailEnd/>
          </a:ln>
        </p:spPr>
        <p:txBody>
          <a:bodyPr>
            <a:spAutoFit/>
          </a:bodyPr>
          <a:lstStyle/>
          <a:p>
            <a:pPr marL="231775" indent="-231775">
              <a:buFont typeface="Wingdings" pitchFamily="2" charset="2"/>
              <a:buChar char="q"/>
            </a:pPr>
            <a:r>
              <a:rPr lang="en-US" sz="2000"/>
              <a:t>The</a:t>
            </a:r>
            <a:r>
              <a:rPr lang="en-US" sz="2000" b="1"/>
              <a:t> </a:t>
            </a:r>
            <a:r>
              <a:rPr lang="en-US" sz="2000" b="1">
                <a:solidFill>
                  <a:srgbClr val="FF0066"/>
                </a:solidFill>
              </a:rPr>
              <a:t>Context</a:t>
            </a:r>
            <a:r>
              <a:rPr lang="en-US" sz="2000">
                <a:solidFill>
                  <a:srgbClr val="FF0066"/>
                </a:solidFill>
              </a:rPr>
              <a:t> </a:t>
            </a:r>
            <a:r>
              <a:rPr lang="en-US" sz="2000"/>
              <a:t>can have a number of internal States, whenever the request() method is called on the Context, the message is delegated to the State to handle. </a:t>
            </a:r>
          </a:p>
          <a:p>
            <a:pPr marL="231775" indent="-231775">
              <a:buFont typeface="Wingdings" pitchFamily="2" charset="2"/>
              <a:buChar char="q"/>
            </a:pPr>
            <a:r>
              <a:rPr lang="en-US" sz="2000"/>
              <a:t>The </a:t>
            </a:r>
            <a:r>
              <a:rPr lang="en-US" sz="2000" b="1">
                <a:solidFill>
                  <a:srgbClr val="FF0066"/>
                </a:solidFill>
              </a:rPr>
              <a:t>State</a:t>
            </a:r>
            <a:r>
              <a:rPr lang="en-US" sz="2000" b="1"/>
              <a:t> </a:t>
            </a:r>
            <a:r>
              <a:rPr lang="en-US" sz="2000"/>
              <a:t>interface defines a common interface for all concrete states, encapsulating all behaviour associated with a particular state. </a:t>
            </a:r>
          </a:p>
          <a:p>
            <a:pPr marL="231775" indent="-231775">
              <a:buFont typeface="Wingdings" pitchFamily="2" charset="2"/>
              <a:buChar char="q"/>
            </a:pPr>
            <a:r>
              <a:rPr lang="en-US" sz="2000"/>
              <a:t>The </a:t>
            </a:r>
            <a:r>
              <a:rPr lang="en-US" sz="2000" b="1">
                <a:solidFill>
                  <a:srgbClr val="FF0066"/>
                </a:solidFill>
              </a:rPr>
              <a:t>ConcreteState</a:t>
            </a:r>
            <a:r>
              <a:rPr lang="en-US" sz="2000" b="1"/>
              <a:t> </a:t>
            </a:r>
            <a:r>
              <a:rPr lang="en-US" sz="2000"/>
              <a:t>implements it's own implementation for the request. </a:t>
            </a:r>
          </a:p>
          <a:p>
            <a:pPr marL="231775" indent="-231775">
              <a:buFont typeface="Wingdings" pitchFamily="2" charset="2"/>
              <a:buChar char="q"/>
            </a:pPr>
            <a:r>
              <a:rPr lang="en-US" sz="2000"/>
              <a:t>When a Context changes state, what really happens is that we have a different ConcreteState associated with it.</a:t>
            </a:r>
          </a:p>
        </p:txBody>
      </p:sp>
      <p:pic>
        <p:nvPicPr>
          <p:cNvPr id="25607"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25608" name="Rectangle 8"/>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p>
            <a:fld id="{E91D8897-3B84-4F87-96DA-020AA03DA2F8}" type="slidenum">
              <a:rPr lang="en-US" smtClean="0"/>
              <a:pPr/>
              <a:t>11</a:t>
            </a:fld>
            <a:endParaRPr lang="en-US" smtClean="0"/>
          </a:p>
        </p:txBody>
      </p:sp>
      <p:pic>
        <p:nvPicPr>
          <p:cNvPr id="26627" name="Picture 2"/>
          <p:cNvPicPr>
            <a:picLocks noChangeAspect="1" noChangeArrowheads="1"/>
          </p:cNvPicPr>
          <p:nvPr/>
        </p:nvPicPr>
        <p:blipFill>
          <a:blip r:embed="rId2" cstate="print"/>
          <a:srcRect/>
          <a:stretch>
            <a:fillRect/>
          </a:stretch>
        </p:blipFill>
        <p:spPr bwMode="auto">
          <a:xfrm>
            <a:off x="457200" y="990600"/>
            <a:ext cx="8229600" cy="5084763"/>
          </a:xfrm>
          <a:prstGeom prst="rect">
            <a:avLst/>
          </a:prstGeom>
          <a:noFill/>
          <a:ln w="9525">
            <a:noFill/>
            <a:miter lim="800000"/>
            <a:headEnd/>
            <a:tailEnd/>
          </a:ln>
        </p:spPr>
      </p:pic>
      <p:sp>
        <p:nvSpPr>
          <p:cNvPr id="8" name="Rectangle 2"/>
          <p:cNvSpPr>
            <a:spLocks noGrp="1" noChangeArrowheads="1"/>
          </p:cNvSpPr>
          <p:nvPr>
            <p:ph type="title"/>
          </p:nvPr>
        </p:nvSpPr>
        <p:spPr>
          <a:xfrm>
            <a:off x="304800" y="152400"/>
            <a:ext cx="8686800" cy="685800"/>
          </a:xfrm>
        </p:spPr>
        <p:txBody>
          <a:bodyPr/>
          <a:lstStyle/>
          <a:p>
            <a:pPr algn="r" eaLnBrk="1" hangingPunct="1">
              <a:defRPr/>
            </a:pPr>
            <a:r>
              <a:rPr lang="en-US" b="1" dirty="0" smtClean="0">
                <a:solidFill>
                  <a:srgbClr val="800000"/>
                </a:solidFill>
                <a:effectLst>
                  <a:outerShdw blurRad="38100" dist="38100" dir="2700000" algn="tl">
                    <a:srgbClr val="C0C0C0"/>
                  </a:outerShdw>
                </a:effectLst>
                <a:latin typeface="Bookman Old Style" pitchFamily="18" charset="0"/>
              </a:rPr>
              <a:t>Definition : State Pattern </a:t>
            </a:r>
          </a:p>
        </p:txBody>
      </p:sp>
      <p:pic>
        <p:nvPicPr>
          <p:cNvPr id="26629"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26630" name="Rectangle 6"/>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EA0872EF-33F1-4518-B15B-52FC837E581D}" type="slidenum">
              <a:rPr lang="en-US" smtClean="0"/>
              <a:pPr/>
              <a:t>12</a:t>
            </a:fld>
            <a:endParaRPr lang="en-US" smtClean="0"/>
          </a:p>
        </p:txBody>
      </p:sp>
      <p:sp>
        <p:nvSpPr>
          <p:cNvPr id="7" name="Rectangle 2"/>
          <p:cNvSpPr>
            <a:spLocks noGrp="1" noChangeArrowheads="1"/>
          </p:cNvSpPr>
          <p:nvPr>
            <p:ph type="title"/>
          </p:nvPr>
        </p:nvSpPr>
        <p:spPr>
          <a:xfrm>
            <a:off x="228600" y="76200"/>
            <a:ext cx="8839200" cy="685800"/>
          </a:xfrm>
        </p:spPr>
        <p:txBody>
          <a:bodyPr/>
          <a:lstStyle/>
          <a:p>
            <a:pPr algn="r" eaLnBrk="1" hangingPunct="1">
              <a:defRPr/>
            </a:pPr>
            <a:r>
              <a:rPr lang="en-US" sz="3200" b="1" dirty="0" smtClean="0">
                <a:solidFill>
                  <a:srgbClr val="800000"/>
                </a:solidFill>
                <a:effectLst>
                  <a:outerShdw blurRad="38100" dist="38100" dir="2700000" algn="tl">
                    <a:srgbClr val="C0C0C0"/>
                  </a:outerShdw>
                </a:effectLst>
                <a:latin typeface="Bookman Old Style" pitchFamily="18" charset="0"/>
              </a:rPr>
              <a:t>Solution to Problem in Terms of State</a:t>
            </a:r>
          </a:p>
        </p:txBody>
      </p:sp>
      <p:sp>
        <p:nvSpPr>
          <p:cNvPr id="8" name="Rectangle 7"/>
          <p:cNvSpPr/>
          <p:nvPr/>
        </p:nvSpPr>
        <p:spPr>
          <a:xfrm>
            <a:off x="304800" y="990600"/>
            <a:ext cx="8229600" cy="1570038"/>
          </a:xfrm>
          <a:prstGeom prst="rect">
            <a:avLst/>
          </a:prstGeom>
        </p:spPr>
        <p:txBody>
          <a:bodyPr>
            <a:spAutoFit/>
          </a:bodyPr>
          <a:lstStyle/>
          <a:p>
            <a:pPr>
              <a:buFont typeface="Wingdings" pitchFamily="2" charset="2"/>
              <a:buChar char="v"/>
              <a:defRPr/>
            </a:pPr>
            <a:r>
              <a:rPr lang="en-US" sz="2400" b="1" dirty="0">
                <a:solidFill>
                  <a:srgbClr val="FF0066"/>
                </a:solidFill>
              </a:rPr>
              <a:t>State Interface</a:t>
            </a:r>
          </a:p>
          <a:p>
            <a:pPr marL="287338" indent="-287338">
              <a:buFont typeface="Wingdings" pitchFamily="2" charset="2"/>
              <a:buChar char="q"/>
              <a:defRPr/>
            </a:pPr>
            <a:r>
              <a:rPr lang="en-US" sz="2400" dirty="0"/>
              <a:t>First of all we will create State interface that will define the method that should be implemented by different concrete states and context class.</a:t>
            </a:r>
          </a:p>
        </p:txBody>
      </p:sp>
      <p:pic>
        <p:nvPicPr>
          <p:cNvPr id="27653" name="Picture 2"/>
          <p:cNvPicPr>
            <a:picLocks noChangeAspect="1" noChangeArrowheads="1"/>
          </p:cNvPicPr>
          <p:nvPr/>
        </p:nvPicPr>
        <p:blipFill>
          <a:blip r:embed="rId2" cstate="print"/>
          <a:srcRect/>
          <a:stretch>
            <a:fillRect/>
          </a:stretch>
        </p:blipFill>
        <p:spPr bwMode="auto">
          <a:xfrm>
            <a:off x="457200" y="2667000"/>
            <a:ext cx="7543800" cy="1666875"/>
          </a:xfrm>
          <a:prstGeom prst="rect">
            <a:avLst/>
          </a:prstGeom>
          <a:noFill/>
          <a:ln w="9525">
            <a:noFill/>
            <a:miter lim="800000"/>
            <a:headEnd/>
            <a:tailEnd/>
          </a:ln>
        </p:spPr>
      </p:pic>
      <p:pic>
        <p:nvPicPr>
          <p:cNvPr id="27654"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27655" name="Rectangle 9"/>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p>
            <a:fld id="{23E6DF52-AEBC-45CC-B9C0-A3B149FDCEE5}" type="slidenum">
              <a:rPr lang="en-US" smtClean="0"/>
              <a:pPr/>
              <a:t>13</a:t>
            </a:fld>
            <a:endParaRPr lang="en-US" smtClean="0"/>
          </a:p>
        </p:txBody>
      </p:sp>
      <p:sp>
        <p:nvSpPr>
          <p:cNvPr id="7" name="Rectangle 2"/>
          <p:cNvSpPr>
            <a:spLocks noGrp="1" noChangeArrowheads="1"/>
          </p:cNvSpPr>
          <p:nvPr>
            <p:ph type="title"/>
          </p:nvPr>
        </p:nvSpPr>
        <p:spPr>
          <a:xfrm>
            <a:off x="228600" y="76200"/>
            <a:ext cx="8839200" cy="685800"/>
          </a:xfrm>
        </p:spPr>
        <p:txBody>
          <a:bodyPr/>
          <a:lstStyle/>
          <a:p>
            <a:pPr algn="r" eaLnBrk="1" hangingPunct="1">
              <a:defRPr/>
            </a:pPr>
            <a:r>
              <a:rPr lang="en-US" sz="3200" b="1" dirty="0" smtClean="0">
                <a:solidFill>
                  <a:srgbClr val="800000"/>
                </a:solidFill>
                <a:effectLst>
                  <a:outerShdw blurRad="38100" dist="38100" dir="2700000" algn="tl">
                    <a:srgbClr val="C0C0C0"/>
                  </a:outerShdw>
                </a:effectLst>
                <a:latin typeface="Bookman Old Style" pitchFamily="18" charset="0"/>
              </a:rPr>
              <a:t>Solution to Problem in Terms of State</a:t>
            </a:r>
          </a:p>
        </p:txBody>
      </p:sp>
      <p:sp>
        <p:nvSpPr>
          <p:cNvPr id="8" name="Rectangle 7"/>
          <p:cNvSpPr/>
          <p:nvPr/>
        </p:nvSpPr>
        <p:spPr>
          <a:xfrm>
            <a:off x="304800" y="990600"/>
            <a:ext cx="8458200" cy="1200150"/>
          </a:xfrm>
          <a:prstGeom prst="rect">
            <a:avLst/>
          </a:prstGeom>
        </p:spPr>
        <p:txBody>
          <a:bodyPr>
            <a:spAutoFit/>
          </a:bodyPr>
          <a:lstStyle/>
          <a:p>
            <a:pPr>
              <a:buFont typeface="Wingdings" pitchFamily="2" charset="2"/>
              <a:buChar char="v"/>
              <a:defRPr/>
            </a:pPr>
            <a:r>
              <a:rPr lang="en-US" b="1" dirty="0">
                <a:solidFill>
                  <a:srgbClr val="FF0066"/>
                </a:solidFill>
              </a:rPr>
              <a:t>Concrete State Implementations</a:t>
            </a:r>
          </a:p>
          <a:p>
            <a:pPr marL="341313" indent="-341313">
              <a:buFont typeface="Wingdings" pitchFamily="2" charset="2"/>
              <a:buChar char="q"/>
              <a:defRPr/>
            </a:pPr>
            <a:r>
              <a:rPr lang="en-US" dirty="0"/>
              <a:t>In our example, we can have two states – one for turning TV on and another to turn it off. So we will create two concrete state implementations for these behaviors.</a:t>
            </a:r>
          </a:p>
        </p:txBody>
      </p:sp>
      <p:pic>
        <p:nvPicPr>
          <p:cNvPr id="28677" name="Picture 2"/>
          <p:cNvPicPr>
            <a:picLocks noChangeAspect="1" noChangeArrowheads="1"/>
          </p:cNvPicPr>
          <p:nvPr/>
        </p:nvPicPr>
        <p:blipFill>
          <a:blip r:embed="rId2" cstate="print"/>
          <a:srcRect/>
          <a:stretch>
            <a:fillRect/>
          </a:stretch>
        </p:blipFill>
        <p:spPr bwMode="auto">
          <a:xfrm>
            <a:off x="609600" y="2209800"/>
            <a:ext cx="6553200" cy="1931988"/>
          </a:xfrm>
          <a:prstGeom prst="rect">
            <a:avLst/>
          </a:prstGeom>
          <a:noFill/>
          <a:ln w="9525">
            <a:noFill/>
            <a:miter lim="800000"/>
            <a:headEnd/>
            <a:tailEnd/>
          </a:ln>
        </p:spPr>
      </p:pic>
      <p:pic>
        <p:nvPicPr>
          <p:cNvPr id="28678" name="Picture 3"/>
          <p:cNvPicPr>
            <a:picLocks noChangeAspect="1" noChangeArrowheads="1"/>
          </p:cNvPicPr>
          <p:nvPr/>
        </p:nvPicPr>
        <p:blipFill>
          <a:blip r:embed="rId3" cstate="print"/>
          <a:srcRect/>
          <a:stretch>
            <a:fillRect/>
          </a:stretch>
        </p:blipFill>
        <p:spPr bwMode="auto">
          <a:xfrm>
            <a:off x="533400" y="4191000"/>
            <a:ext cx="6705600" cy="1981200"/>
          </a:xfrm>
          <a:prstGeom prst="rect">
            <a:avLst/>
          </a:prstGeom>
          <a:noFill/>
          <a:ln w="9525">
            <a:noFill/>
            <a:miter lim="800000"/>
            <a:headEnd/>
            <a:tailEnd/>
          </a:ln>
        </p:spPr>
      </p:pic>
      <p:pic>
        <p:nvPicPr>
          <p:cNvPr id="28679" name="Picture 6"/>
          <p:cNvPicPr>
            <a:picLocks noChangeAspect="1" noChangeArrowheads="1"/>
          </p:cNvPicPr>
          <p:nvPr/>
        </p:nvPicPr>
        <p:blipFill>
          <a:blip r:embed="rId4" cstate="print"/>
          <a:srcRect/>
          <a:stretch>
            <a:fillRect/>
          </a:stretch>
        </p:blipFill>
        <p:spPr bwMode="auto">
          <a:xfrm>
            <a:off x="6762750" y="6030913"/>
            <a:ext cx="1619250" cy="750887"/>
          </a:xfrm>
          <a:prstGeom prst="rect">
            <a:avLst/>
          </a:prstGeom>
          <a:noFill/>
          <a:ln w="9525">
            <a:noFill/>
            <a:miter lim="800000"/>
            <a:headEnd/>
            <a:tailEnd/>
          </a:ln>
        </p:spPr>
      </p:pic>
      <p:sp>
        <p:nvSpPr>
          <p:cNvPr id="28680" name="Rectangle 9"/>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5"/>
              </a:rPr>
              <a:t>www.isquareit.edu.in</a:t>
            </a:r>
            <a:r>
              <a:rPr lang="en-US" sz="1100"/>
              <a:t> ; Email - </a:t>
            </a:r>
            <a:r>
              <a:rPr lang="en-US" sz="1100">
                <a:hlinkClick r:id="rId6"/>
              </a:rPr>
              <a:t>info@isquareit.edu.in</a:t>
            </a:r>
            <a:r>
              <a:rPr lang="en-US" sz="1100"/>
              <a:t> </a:t>
            </a:r>
            <a:endParaRPr lang="id-ID" sz="11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5DADA224-2FD6-42D3-8FD2-A6AA20444DF1}" type="slidenum">
              <a:rPr lang="en-US" smtClean="0"/>
              <a:pPr/>
              <a:t>14</a:t>
            </a:fld>
            <a:endParaRPr lang="en-US" smtClean="0"/>
          </a:p>
        </p:txBody>
      </p:sp>
      <p:sp>
        <p:nvSpPr>
          <p:cNvPr id="29699" name="Rectangle 6"/>
          <p:cNvSpPr>
            <a:spLocks noChangeArrowheads="1"/>
          </p:cNvSpPr>
          <p:nvPr/>
        </p:nvSpPr>
        <p:spPr bwMode="auto">
          <a:xfrm>
            <a:off x="381000" y="990600"/>
            <a:ext cx="8458200" cy="923925"/>
          </a:xfrm>
          <a:prstGeom prst="rect">
            <a:avLst/>
          </a:prstGeom>
          <a:noFill/>
          <a:ln w="9525">
            <a:noFill/>
            <a:miter lim="800000"/>
            <a:headEnd/>
            <a:tailEnd/>
          </a:ln>
        </p:spPr>
        <p:txBody>
          <a:bodyPr>
            <a:spAutoFit/>
          </a:bodyPr>
          <a:lstStyle/>
          <a:p>
            <a:r>
              <a:rPr lang="en-US"/>
              <a:t>Now we are ready to implement our Context object that will change it’s behavior based on it’s internal state.</a:t>
            </a:r>
          </a:p>
          <a:p>
            <a:pPr>
              <a:buFont typeface="Wingdings" pitchFamily="2" charset="2"/>
              <a:buChar char="v"/>
            </a:pPr>
            <a:r>
              <a:rPr lang="en-US" b="1">
                <a:solidFill>
                  <a:srgbClr val="FF0066"/>
                </a:solidFill>
              </a:rPr>
              <a:t> Context Implementation</a:t>
            </a:r>
          </a:p>
        </p:txBody>
      </p:sp>
      <p:pic>
        <p:nvPicPr>
          <p:cNvPr id="29700" name="Picture 2"/>
          <p:cNvPicPr>
            <a:picLocks noChangeAspect="1" noChangeArrowheads="1"/>
          </p:cNvPicPr>
          <p:nvPr/>
        </p:nvPicPr>
        <p:blipFill>
          <a:blip r:embed="rId2" cstate="print"/>
          <a:srcRect/>
          <a:stretch>
            <a:fillRect/>
          </a:stretch>
        </p:blipFill>
        <p:spPr bwMode="auto">
          <a:xfrm>
            <a:off x="685800" y="1981200"/>
            <a:ext cx="6248400" cy="4303713"/>
          </a:xfrm>
          <a:prstGeom prst="rect">
            <a:avLst/>
          </a:prstGeom>
          <a:noFill/>
          <a:ln w="9525">
            <a:noFill/>
            <a:miter lim="800000"/>
            <a:headEnd/>
            <a:tailEnd/>
          </a:ln>
        </p:spPr>
      </p:pic>
      <p:sp>
        <p:nvSpPr>
          <p:cNvPr id="9" name="Rectangle 2"/>
          <p:cNvSpPr>
            <a:spLocks noGrp="1" noChangeArrowheads="1"/>
          </p:cNvSpPr>
          <p:nvPr>
            <p:ph type="title"/>
          </p:nvPr>
        </p:nvSpPr>
        <p:spPr>
          <a:xfrm>
            <a:off x="228600" y="76200"/>
            <a:ext cx="8839200" cy="685800"/>
          </a:xfrm>
        </p:spPr>
        <p:txBody>
          <a:bodyPr/>
          <a:lstStyle/>
          <a:p>
            <a:pPr algn="r" eaLnBrk="1" hangingPunct="1">
              <a:defRPr/>
            </a:pPr>
            <a:r>
              <a:rPr lang="en-US" sz="3200" b="1" dirty="0" smtClean="0">
                <a:solidFill>
                  <a:srgbClr val="800000"/>
                </a:solidFill>
                <a:effectLst>
                  <a:outerShdw blurRad="38100" dist="38100" dir="2700000" algn="tl">
                    <a:srgbClr val="C0C0C0"/>
                  </a:outerShdw>
                </a:effectLst>
                <a:latin typeface="Bookman Old Style" pitchFamily="18" charset="0"/>
              </a:rPr>
              <a:t>Solution to Problem in Terms of State</a:t>
            </a:r>
          </a:p>
        </p:txBody>
      </p:sp>
      <p:pic>
        <p:nvPicPr>
          <p:cNvPr id="29702"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29703" name="Rectangle 6"/>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p>
            <a:fld id="{462848F2-79CF-4440-B9C4-0AD56993085A}" type="slidenum">
              <a:rPr lang="en-US" smtClean="0"/>
              <a:pPr/>
              <a:t>15</a:t>
            </a:fld>
            <a:endParaRPr lang="en-US" smtClean="0"/>
          </a:p>
        </p:txBody>
      </p:sp>
      <p:sp>
        <p:nvSpPr>
          <p:cNvPr id="30723" name="Rectangle 6"/>
          <p:cNvSpPr>
            <a:spLocks noChangeArrowheads="1"/>
          </p:cNvSpPr>
          <p:nvPr/>
        </p:nvSpPr>
        <p:spPr bwMode="auto">
          <a:xfrm>
            <a:off x="304800" y="914400"/>
            <a:ext cx="8382000" cy="923925"/>
          </a:xfrm>
          <a:prstGeom prst="rect">
            <a:avLst/>
          </a:prstGeom>
          <a:noFill/>
          <a:ln w="9525">
            <a:noFill/>
            <a:miter lim="800000"/>
            <a:headEnd/>
            <a:tailEnd/>
          </a:ln>
        </p:spPr>
        <p:txBody>
          <a:bodyPr>
            <a:spAutoFit/>
          </a:bodyPr>
          <a:lstStyle/>
          <a:p>
            <a:pPr>
              <a:buFont typeface="Wingdings" pitchFamily="2" charset="2"/>
              <a:buChar char="v"/>
            </a:pPr>
            <a:r>
              <a:rPr lang="en-US" b="1">
                <a:solidFill>
                  <a:srgbClr val="FF0066"/>
                </a:solidFill>
              </a:rPr>
              <a:t> Test Program /Client Program</a:t>
            </a:r>
          </a:p>
          <a:p>
            <a:r>
              <a:rPr lang="en-US"/>
              <a:t>Now let’s write a simple program to test our implementation of TV Remote using State pattern. </a:t>
            </a:r>
          </a:p>
        </p:txBody>
      </p:sp>
      <p:pic>
        <p:nvPicPr>
          <p:cNvPr id="30724" name="Picture 2"/>
          <p:cNvPicPr>
            <a:picLocks noChangeAspect="1" noChangeArrowheads="1"/>
          </p:cNvPicPr>
          <p:nvPr/>
        </p:nvPicPr>
        <p:blipFill>
          <a:blip r:embed="rId2" cstate="print"/>
          <a:srcRect/>
          <a:stretch>
            <a:fillRect/>
          </a:stretch>
        </p:blipFill>
        <p:spPr bwMode="auto">
          <a:xfrm>
            <a:off x="533400" y="1752600"/>
            <a:ext cx="8318500" cy="3962400"/>
          </a:xfrm>
          <a:prstGeom prst="rect">
            <a:avLst/>
          </a:prstGeom>
          <a:noFill/>
          <a:ln w="9525">
            <a:noFill/>
            <a:miter lim="800000"/>
            <a:headEnd/>
            <a:tailEnd/>
          </a:ln>
        </p:spPr>
      </p:pic>
      <p:sp>
        <p:nvSpPr>
          <p:cNvPr id="9" name="Rectangle 2"/>
          <p:cNvSpPr>
            <a:spLocks noGrp="1" noChangeArrowheads="1"/>
          </p:cNvSpPr>
          <p:nvPr>
            <p:ph type="title"/>
          </p:nvPr>
        </p:nvSpPr>
        <p:spPr>
          <a:xfrm>
            <a:off x="228600" y="76200"/>
            <a:ext cx="8839200" cy="685800"/>
          </a:xfrm>
        </p:spPr>
        <p:txBody>
          <a:bodyPr/>
          <a:lstStyle/>
          <a:p>
            <a:pPr algn="r" eaLnBrk="1" hangingPunct="1">
              <a:defRPr/>
            </a:pPr>
            <a:r>
              <a:rPr lang="en-US" sz="3200" b="1" dirty="0" smtClean="0">
                <a:solidFill>
                  <a:srgbClr val="800000"/>
                </a:solidFill>
                <a:effectLst>
                  <a:outerShdw blurRad="38100" dist="38100" dir="2700000" algn="tl">
                    <a:srgbClr val="C0C0C0"/>
                  </a:outerShdw>
                </a:effectLst>
                <a:latin typeface="Bookman Old Style" pitchFamily="18" charset="0"/>
              </a:rPr>
              <a:t>Solution to Problem in Terms of State</a:t>
            </a:r>
          </a:p>
        </p:txBody>
      </p:sp>
      <p:sp>
        <p:nvSpPr>
          <p:cNvPr id="30726" name="Rectangle 5"/>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p>
            <a:fld id="{2A72E74A-B9EB-4AF2-A478-4FE2DCBF55D1}" type="slidenum">
              <a:rPr lang="en-US" smtClean="0"/>
              <a:pPr/>
              <a:t>16</a:t>
            </a:fld>
            <a:endParaRPr lang="en-US" smtClean="0"/>
          </a:p>
        </p:txBody>
      </p:sp>
      <p:sp>
        <p:nvSpPr>
          <p:cNvPr id="31747" name="Rectangle 6"/>
          <p:cNvSpPr>
            <a:spLocks noChangeArrowheads="1"/>
          </p:cNvSpPr>
          <p:nvPr/>
        </p:nvSpPr>
        <p:spPr bwMode="auto">
          <a:xfrm>
            <a:off x="381000" y="762000"/>
            <a:ext cx="8458200" cy="5262563"/>
          </a:xfrm>
          <a:prstGeom prst="rect">
            <a:avLst/>
          </a:prstGeom>
          <a:noFill/>
          <a:ln w="9525">
            <a:noFill/>
            <a:miter lim="800000"/>
            <a:headEnd/>
            <a:tailEnd/>
          </a:ln>
        </p:spPr>
        <p:txBody>
          <a:bodyPr>
            <a:spAutoFit/>
          </a:bodyPr>
          <a:lstStyle/>
          <a:p>
            <a:pPr marL="287338" indent="-287338">
              <a:buFont typeface="Wingdings" pitchFamily="2" charset="2"/>
              <a:buChar char="q"/>
            </a:pPr>
            <a:r>
              <a:rPr lang="en-US" sz="2800"/>
              <a:t>The benefits of using State pattern to implement polymorphic behavior is clearly visible, </a:t>
            </a:r>
          </a:p>
          <a:p>
            <a:pPr marL="287338" indent="-287338">
              <a:buFont typeface="Wingdings" pitchFamily="2" charset="2"/>
              <a:buChar char="q"/>
            </a:pPr>
            <a:r>
              <a:rPr lang="en-US" sz="2800"/>
              <a:t>the chances of error are less and it’s very easy to add more states for additional behavior making it more robust, </a:t>
            </a:r>
          </a:p>
          <a:p>
            <a:pPr marL="287338" indent="-287338">
              <a:buFont typeface="Wingdings" pitchFamily="2" charset="2"/>
              <a:buChar char="q"/>
            </a:pPr>
            <a:r>
              <a:rPr lang="en-US" sz="2800"/>
              <a:t>easily maintainable and flexible. </a:t>
            </a:r>
          </a:p>
          <a:p>
            <a:pPr marL="287338" indent="-287338">
              <a:buFont typeface="Wingdings" pitchFamily="2" charset="2"/>
              <a:buChar char="q"/>
            </a:pPr>
            <a:r>
              <a:rPr lang="en-US" sz="2800"/>
              <a:t>Also State pattern helped in avoiding if-else or switch-case conditional logic in this scenario.</a:t>
            </a:r>
          </a:p>
          <a:p>
            <a:pPr marL="287338" indent="-287338">
              <a:buFont typeface="Wingdings" pitchFamily="2" charset="2"/>
              <a:buChar char="q"/>
            </a:pPr>
            <a:r>
              <a:rPr lang="en-US" sz="2800"/>
              <a:t> Avoiding inconsistent states </a:t>
            </a:r>
          </a:p>
          <a:p>
            <a:pPr marL="287338" indent="-287338">
              <a:buFont typeface="Wingdings" pitchFamily="2" charset="2"/>
              <a:buChar char="q"/>
            </a:pPr>
            <a:r>
              <a:rPr lang="en-US" sz="2800"/>
              <a:t>Putting all associated behavior together in one state object </a:t>
            </a:r>
          </a:p>
          <a:p>
            <a:pPr marL="287338" indent="-287338">
              <a:buFont typeface="Wingdings" pitchFamily="2" charset="2"/>
              <a:buChar char="q"/>
            </a:pPr>
            <a:r>
              <a:rPr lang="en-US" sz="2800"/>
              <a:t>Removes monolithic if or case statements </a:t>
            </a:r>
          </a:p>
        </p:txBody>
      </p:sp>
      <p:sp>
        <p:nvSpPr>
          <p:cNvPr id="8" name="Rectangle 2"/>
          <p:cNvSpPr>
            <a:spLocks noGrp="1" noChangeArrowheads="1"/>
          </p:cNvSpPr>
          <p:nvPr>
            <p:ph type="title"/>
          </p:nvPr>
        </p:nvSpPr>
        <p:spPr>
          <a:xfrm>
            <a:off x="3962400" y="152400"/>
            <a:ext cx="5029200" cy="685800"/>
          </a:xfrm>
        </p:spPr>
        <p:txBody>
          <a:bodyPr/>
          <a:lstStyle/>
          <a:p>
            <a:pPr algn="r" eaLnBrk="1" hangingPunct="1">
              <a:defRPr/>
            </a:pPr>
            <a:r>
              <a:rPr lang="en-US" sz="4800" b="1" dirty="0" smtClean="0">
                <a:solidFill>
                  <a:srgbClr val="800000"/>
                </a:solidFill>
                <a:effectLst>
                  <a:outerShdw blurRad="38100" dist="38100" dir="2700000" algn="tl">
                    <a:srgbClr val="C0C0C0"/>
                  </a:outerShdw>
                </a:effectLst>
                <a:latin typeface="Bookman Old Style" pitchFamily="18" charset="0"/>
              </a:rPr>
              <a:t>Advantages</a:t>
            </a:r>
          </a:p>
        </p:txBody>
      </p:sp>
      <p:pic>
        <p:nvPicPr>
          <p:cNvPr id="31749"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31750" name="Rectangle 5"/>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p>
            <a:fld id="{CBA2A64C-E5EA-48ED-B6DC-29FF3444C81B}" type="slidenum">
              <a:rPr lang="en-US" smtClean="0"/>
              <a:pPr/>
              <a:t>17</a:t>
            </a:fld>
            <a:endParaRPr lang="en-US" smtClean="0"/>
          </a:p>
        </p:txBody>
      </p:sp>
      <p:sp>
        <p:nvSpPr>
          <p:cNvPr id="7" name="Rectangle 6"/>
          <p:cNvSpPr/>
          <p:nvPr/>
        </p:nvSpPr>
        <p:spPr>
          <a:xfrm>
            <a:off x="3657600" y="14288"/>
            <a:ext cx="5346700" cy="830262"/>
          </a:xfrm>
          <a:prstGeom prst="rect">
            <a:avLst/>
          </a:prstGeom>
        </p:spPr>
        <p:txBody>
          <a:bodyPr wrap="none">
            <a:spAutoFit/>
          </a:bodyPr>
          <a:lstStyle/>
          <a:p>
            <a:pPr>
              <a:tabLst>
                <a:tab pos="914400" algn="l"/>
              </a:tabLst>
              <a:defRPr/>
            </a:pPr>
            <a:r>
              <a:rPr lang="en-US" sz="48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
        <p:nvSpPr>
          <p:cNvPr id="8" name="Rectangle 7"/>
          <p:cNvSpPr/>
          <p:nvPr/>
        </p:nvSpPr>
        <p:spPr>
          <a:xfrm>
            <a:off x="381000" y="1066800"/>
            <a:ext cx="8458200" cy="2308225"/>
          </a:xfrm>
          <a:prstGeom prst="rect">
            <a:avLst/>
          </a:prstGeom>
        </p:spPr>
        <p:txBody>
          <a:bodyPr>
            <a:spAutoFit/>
          </a:bodyPr>
          <a:lstStyle/>
          <a:p>
            <a:pPr>
              <a:buFont typeface="Wingdings" pitchFamily="2" charset="2"/>
              <a:buChar char="v"/>
              <a:defRPr/>
            </a:pPr>
            <a:r>
              <a:rPr lang="en-US" sz="2400" b="1" dirty="0">
                <a:solidFill>
                  <a:srgbClr val="FF0066"/>
                </a:solidFill>
              </a:rPr>
              <a:t>Steps to implementation</a:t>
            </a:r>
          </a:p>
          <a:p>
            <a:pPr marL="287338" indent="-287338">
              <a:buFont typeface="Wingdings" pitchFamily="2" charset="2"/>
              <a:buChar char="v"/>
              <a:defRPr/>
            </a:pPr>
            <a:r>
              <a:rPr lang="en-US" sz="2400" dirty="0"/>
              <a:t>Create an interface /create our state interface</a:t>
            </a:r>
          </a:p>
          <a:p>
            <a:pPr marL="287338" indent="-287338">
              <a:buFont typeface="Wingdings" pitchFamily="2" charset="2"/>
              <a:buChar char="v"/>
              <a:defRPr/>
            </a:pPr>
            <a:r>
              <a:rPr lang="en-US" sz="2400" dirty="0"/>
              <a:t>Create concrete classes implementing the same interface.</a:t>
            </a:r>
          </a:p>
          <a:p>
            <a:pPr marL="287338" indent="-287338">
              <a:buFont typeface="Wingdings" pitchFamily="2" charset="2"/>
              <a:buChar char="v"/>
              <a:defRPr/>
            </a:pPr>
            <a:r>
              <a:rPr lang="en-US" sz="2400" dirty="0"/>
              <a:t>Create </a:t>
            </a:r>
            <a:r>
              <a:rPr lang="en-US" sz="2400" i="1" dirty="0"/>
              <a:t>Context</a:t>
            </a:r>
            <a:r>
              <a:rPr lang="en-US" sz="2400" dirty="0"/>
              <a:t> Class. /set up a context</a:t>
            </a:r>
          </a:p>
          <a:p>
            <a:pPr marL="287338" indent="-287338">
              <a:buFont typeface="Wingdings" pitchFamily="2" charset="2"/>
              <a:buChar char="v"/>
              <a:defRPr/>
            </a:pPr>
            <a:r>
              <a:rPr lang="en-US" sz="2400" dirty="0"/>
              <a:t>Use the </a:t>
            </a:r>
            <a:r>
              <a:rPr lang="en-US" sz="2400" i="1" dirty="0"/>
              <a:t>Context</a:t>
            </a:r>
            <a:r>
              <a:rPr lang="en-US" sz="2400" dirty="0"/>
              <a:t> to see change in behaviour when </a:t>
            </a:r>
            <a:r>
              <a:rPr lang="en-US" sz="2400" i="1" dirty="0"/>
              <a:t>State</a:t>
            </a:r>
            <a:r>
              <a:rPr lang="en-US" sz="2400" dirty="0"/>
              <a:t> changes.</a:t>
            </a:r>
            <a:endParaRPr lang="en-US" sz="2400" b="1" dirty="0">
              <a:solidFill>
                <a:srgbClr val="FF0066"/>
              </a:solidFill>
            </a:endParaRPr>
          </a:p>
        </p:txBody>
      </p:sp>
      <p:pic>
        <p:nvPicPr>
          <p:cNvPr id="32773"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32774" name="Rectangle 5"/>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p>
            <a:fld id="{3CF3B335-2FB5-4B54-9779-DF326C6BFDCA}" type="slidenum">
              <a:rPr lang="en-US" smtClean="0"/>
              <a:pPr/>
              <a:t>18</a:t>
            </a:fld>
            <a:endParaRPr lang="en-US" smtClean="0"/>
          </a:p>
        </p:txBody>
      </p:sp>
      <p:sp>
        <p:nvSpPr>
          <p:cNvPr id="7" name="Rectangle 6"/>
          <p:cNvSpPr/>
          <p:nvPr/>
        </p:nvSpPr>
        <p:spPr>
          <a:xfrm>
            <a:off x="3657600" y="14288"/>
            <a:ext cx="5346700" cy="830262"/>
          </a:xfrm>
          <a:prstGeom prst="rect">
            <a:avLst/>
          </a:prstGeom>
        </p:spPr>
        <p:txBody>
          <a:bodyPr wrap="none">
            <a:spAutoFit/>
          </a:bodyPr>
          <a:lstStyle/>
          <a:p>
            <a:pPr>
              <a:tabLst>
                <a:tab pos="914400" algn="l"/>
              </a:tabLst>
              <a:defRPr/>
            </a:pPr>
            <a:r>
              <a:rPr lang="en-US" sz="48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
        <p:nvSpPr>
          <p:cNvPr id="33796" name="Rectangle 7"/>
          <p:cNvSpPr>
            <a:spLocks noChangeArrowheads="1"/>
          </p:cNvSpPr>
          <p:nvPr/>
        </p:nvSpPr>
        <p:spPr bwMode="auto">
          <a:xfrm>
            <a:off x="304800" y="990600"/>
            <a:ext cx="8534400" cy="1477963"/>
          </a:xfrm>
          <a:prstGeom prst="rect">
            <a:avLst/>
          </a:prstGeom>
          <a:noFill/>
          <a:ln w="9525">
            <a:noFill/>
            <a:miter lim="800000"/>
            <a:headEnd/>
            <a:tailEnd/>
          </a:ln>
        </p:spPr>
        <p:txBody>
          <a:bodyPr>
            <a:spAutoFit/>
          </a:bodyPr>
          <a:lstStyle/>
          <a:p>
            <a:pPr marL="287338" indent="-287338">
              <a:buFont typeface="Wingdings" pitchFamily="2" charset="2"/>
              <a:buChar char="q"/>
            </a:pPr>
            <a:r>
              <a:rPr lang="en-US"/>
              <a:t>We are going to create a </a:t>
            </a:r>
            <a:r>
              <a:rPr lang="en-US" b="1" i="1">
                <a:solidFill>
                  <a:srgbClr val="FF0066"/>
                </a:solidFill>
              </a:rPr>
              <a:t>State</a:t>
            </a:r>
            <a:r>
              <a:rPr lang="en-US" b="1">
                <a:solidFill>
                  <a:srgbClr val="FF0066"/>
                </a:solidFill>
              </a:rPr>
              <a:t> interface </a:t>
            </a:r>
            <a:r>
              <a:rPr lang="en-US"/>
              <a:t>defining an action and concrete state classes implementing the </a:t>
            </a:r>
            <a:r>
              <a:rPr lang="en-US" i="1"/>
              <a:t>State</a:t>
            </a:r>
            <a:r>
              <a:rPr lang="en-US"/>
              <a:t> interface. </a:t>
            </a:r>
          </a:p>
          <a:p>
            <a:pPr marL="287338" indent="-287338">
              <a:buFont typeface="Wingdings" pitchFamily="2" charset="2"/>
              <a:buChar char="q"/>
            </a:pPr>
            <a:r>
              <a:rPr lang="en-US" b="1" i="1">
                <a:solidFill>
                  <a:srgbClr val="FF0066"/>
                </a:solidFill>
              </a:rPr>
              <a:t>Context</a:t>
            </a:r>
            <a:r>
              <a:rPr lang="en-US"/>
              <a:t> is a class which carries a State.</a:t>
            </a:r>
          </a:p>
          <a:p>
            <a:pPr marL="287338" indent="-287338">
              <a:buFont typeface="Wingdings" pitchFamily="2" charset="2"/>
              <a:buChar char="q"/>
            </a:pPr>
            <a:r>
              <a:rPr lang="en-US" b="1" i="1">
                <a:solidFill>
                  <a:srgbClr val="FF0066"/>
                </a:solidFill>
              </a:rPr>
              <a:t>StatePatternDemo</a:t>
            </a:r>
            <a:r>
              <a:rPr lang="en-US" b="1">
                <a:solidFill>
                  <a:srgbClr val="FF0066"/>
                </a:solidFill>
              </a:rPr>
              <a:t>, </a:t>
            </a:r>
            <a:r>
              <a:rPr lang="en-US"/>
              <a:t>our demo class, will use </a:t>
            </a:r>
            <a:r>
              <a:rPr lang="en-US" i="1"/>
              <a:t>Context</a:t>
            </a:r>
            <a:r>
              <a:rPr lang="en-US"/>
              <a:t> and state objects to demonstrate change in Context behavior based on type of state it is in.</a:t>
            </a:r>
          </a:p>
        </p:txBody>
      </p:sp>
      <p:pic>
        <p:nvPicPr>
          <p:cNvPr id="33797" name="Picture 2"/>
          <p:cNvPicPr>
            <a:picLocks noChangeAspect="1" noChangeArrowheads="1"/>
          </p:cNvPicPr>
          <p:nvPr/>
        </p:nvPicPr>
        <p:blipFill>
          <a:blip r:embed="rId2" cstate="print"/>
          <a:srcRect/>
          <a:stretch>
            <a:fillRect/>
          </a:stretch>
        </p:blipFill>
        <p:spPr bwMode="auto">
          <a:xfrm>
            <a:off x="1527175" y="2438400"/>
            <a:ext cx="5254625" cy="3733800"/>
          </a:xfrm>
          <a:prstGeom prst="rect">
            <a:avLst/>
          </a:prstGeom>
          <a:noFill/>
          <a:ln w="9525">
            <a:noFill/>
            <a:miter lim="800000"/>
            <a:headEnd/>
            <a:tailEnd/>
          </a:ln>
        </p:spPr>
      </p:pic>
      <p:pic>
        <p:nvPicPr>
          <p:cNvPr id="33798"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33799" name="Rectangle 7"/>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p>
            <a:fld id="{8AFF3908-33E4-4C9F-9EEA-071B9A2BF665}" type="slidenum">
              <a:rPr lang="en-US" smtClean="0"/>
              <a:pPr/>
              <a:t>19</a:t>
            </a:fld>
            <a:endParaRPr lang="en-US" smtClean="0"/>
          </a:p>
        </p:txBody>
      </p:sp>
      <p:sp>
        <p:nvSpPr>
          <p:cNvPr id="7" name="Rectangle 6"/>
          <p:cNvSpPr/>
          <p:nvPr/>
        </p:nvSpPr>
        <p:spPr>
          <a:xfrm>
            <a:off x="3657600" y="14288"/>
            <a:ext cx="5346700" cy="830262"/>
          </a:xfrm>
          <a:prstGeom prst="rect">
            <a:avLst/>
          </a:prstGeom>
        </p:spPr>
        <p:txBody>
          <a:bodyPr wrap="none">
            <a:spAutoFit/>
          </a:bodyPr>
          <a:lstStyle/>
          <a:p>
            <a:pPr>
              <a:tabLst>
                <a:tab pos="914400" algn="l"/>
              </a:tabLst>
              <a:defRPr/>
            </a:pPr>
            <a:r>
              <a:rPr lang="en-US" sz="48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
        <p:nvSpPr>
          <p:cNvPr id="34820" name="Rectangle 7"/>
          <p:cNvSpPr>
            <a:spLocks noChangeArrowheads="1"/>
          </p:cNvSpPr>
          <p:nvPr/>
        </p:nvSpPr>
        <p:spPr bwMode="auto">
          <a:xfrm>
            <a:off x="304800" y="1066800"/>
            <a:ext cx="4572000" cy="1200150"/>
          </a:xfrm>
          <a:prstGeom prst="rect">
            <a:avLst/>
          </a:prstGeom>
          <a:noFill/>
          <a:ln w="9525">
            <a:noFill/>
            <a:miter lim="800000"/>
            <a:headEnd/>
            <a:tailEnd/>
          </a:ln>
        </p:spPr>
        <p:txBody>
          <a:bodyPr>
            <a:spAutoFit/>
          </a:bodyPr>
          <a:lstStyle/>
          <a:p>
            <a:r>
              <a:rPr lang="en-US" sz="2400" b="1">
                <a:solidFill>
                  <a:srgbClr val="FF0066"/>
                </a:solidFill>
              </a:rPr>
              <a:t>Step 1</a:t>
            </a:r>
          </a:p>
          <a:p>
            <a:r>
              <a:rPr lang="en-US" sz="2400"/>
              <a:t>Create an interface.</a:t>
            </a:r>
          </a:p>
          <a:p>
            <a:r>
              <a:rPr lang="en-US" sz="2400" i="1"/>
              <a:t>State.java</a:t>
            </a:r>
            <a:endParaRPr lang="en-US" sz="2400"/>
          </a:p>
        </p:txBody>
      </p:sp>
      <p:pic>
        <p:nvPicPr>
          <p:cNvPr id="34821" name="Picture 2"/>
          <p:cNvPicPr>
            <a:picLocks noChangeAspect="1" noChangeArrowheads="1"/>
          </p:cNvPicPr>
          <p:nvPr/>
        </p:nvPicPr>
        <p:blipFill>
          <a:blip r:embed="rId2" cstate="print"/>
          <a:srcRect/>
          <a:stretch>
            <a:fillRect/>
          </a:stretch>
        </p:blipFill>
        <p:spPr bwMode="auto">
          <a:xfrm>
            <a:off x="381000" y="2286000"/>
            <a:ext cx="7543800" cy="1371600"/>
          </a:xfrm>
          <a:prstGeom prst="rect">
            <a:avLst/>
          </a:prstGeom>
          <a:noFill/>
          <a:ln w="9525">
            <a:noFill/>
            <a:miter lim="800000"/>
            <a:headEnd/>
            <a:tailEnd/>
          </a:ln>
        </p:spPr>
      </p:pic>
      <p:pic>
        <p:nvPicPr>
          <p:cNvPr id="34822"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34823" name="Rectangle 7"/>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6"/>
          <p:cNvSpPr>
            <a:spLocks noGrp="1"/>
          </p:cNvSpPr>
          <p:nvPr>
            <p:ph type="sldNum" sz="quarter" idx="12"/>
          </p:nvPr>
        </p:nvSpPr>
        <p:spPr>
          <a:noFill/>
        </p:spPr>
        <p:txBody>
          <a:bodyPr/>
          <a:lstStyle/>
          <a:p>
            <a:fld id="{3931D2AC-E02B-47FD-9A40-1C310D238CA2}" type="slidenum">
              <a:rPr lang="en-US" smtClean="0"/>
              <a:pPr/>
              <a:t>2</a:t>
            </a:fld>
            <a:endParaRPr lang="en-US" smtClean="0"/>
          </a:p>
        </p:txBody>
      </p:sp>
      <p:sp>
        <p:nvSpPr>
          <p:cNvPr id="2" name="Rectangle 2"/>
          <p:cNvSpPr>
            <a:spLocks noGrp="1" noChangeArrowheads="1"/>
          </p:cNvSpPr>
          <p:nvPr>
            <p:ph type="title"/>
          </p:nvPr>
        </p:nvSpPr>
        <p:spPr>
          <a:xfrm>
            <a:off x="5257800" y="76200"/>
            <a:ext cx="3733800" cy="685800"/>
          </a:xfrm>
        </p:spPr>
        <p:txBody>
          <a:bodyPr/>
          <a:lstStyle/>
          <a:p>
            <a:pPr eaLnBrk="1" hangingPunct="1">
              <a:defRPr/>
            </a:pPr>
            <a:r>
              <a:rPr lang="en-US" sz="5000" b="1" dirty="0" smtClean="0">
                <a:solidFill>
                  <a:srgbClr val="800000"/>
                </a:solidFill>
                <a:effectLst>
                  <a:outerShdw blurRad="38100" dist="38100" dir="2700000" algn="tl">
                    <a:srgbClr val="C0C0C0"/>
                  </a:outerShdw>
                </a:effectLst>
                <a:latin typeface="Bookman Old Style" pitchFamily="18" charset="0"/>
              </a:rPr>
              <a:t>Agenda</a:t>
            </a:r>
          </a:p>
        </p:txBody>
      </p:sp>
      <p:sp>
        <p:nvSpPr>
          <p:cNvPr id="3076" name="Rectangle 3"/>
          <p:cNvSpPr>
            <a:spLocks noGrp="1" noChangeArrowheads="1"/>
          </p:cNvSpPr>
          <p:nvPr>
            <p:ph type="body" sz="half" idx="1"/>
          </p:nvPr>
        </p:nvSpPr>
        <p:spPr>
          <a:xfrm>
            <a:off x="457200" y="990600"/>
            <a:ext cx="6629400" cy="4572000"/>
          </a:xfrm>
        </p:spPr>
        <p:txBody>
          <a:bodyPr/>
          <a:lstStyle/>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Introduction</a:t>
            </a:r>
          </a:p>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Problem in Software Design /code</a:t>
            </a:r>
          </a:p>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 Definition of State Pattern</a:t>
            </a:r>
          </a:p>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 Solution to Problem in terms of Strategy Pattern</a:t>
            </a:r>
          </a:p>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Advantages</a:t>
            </a:r>
          </a:p>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 Implementation </a:t>
            </a:r>
            <a:r>
              <a:rPr lang="en-US" sz="2400" b="1" smtClean="0">
                <a:solidFill>
                  <a:srgbClr val="800000"/>
                </a:solidFill>
                <a:effectLst>
                  <a:outerShdw blurRad="38100" dist="38100" dir="2700000" algn="tl">
                    <a:srgbClr val="C0C0C0"/>
                  </a:outerShdw>
                </a:effectLst>
                <a:latin typeface="Bookman Old Style" pitchFamily="18" charset="0"/>
              </a:rPr>
              <a:t>of State </a:t>
            </a:r>
            <a:r>
              <a:rPr lang="en-US" sz="2400" b="1" dirty="0" smtClean="0">
                <a:solidFill>
                  <a:srgbClr val="800000"/>
                </a:solidFill>
                <a:effectLst>
                  <a:outerShdw blurRad="38100" dist="38100" dir="2700000" algn="tl">
                    <a:srgbClr val="C0C0C0"/>
                  </a:outerShdw>
                </a:effectLst>
                <a:latin typeface="Bookman Old Style" pitchFamily="18" charset="0"/>
              </a:rPr>
              <a:t>Pattern</a:t>
            </a:r>
          </a:p>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Applications</a:t>
            </a:r>
          </a:p>
          <a:p>
            <a:pPr>
              <a:buFont typeface="Wingdings" pitchFamily="2" charset="2"/>
              <a:buChar char="v"/>
              <a:defRPr/>
            </a:pPr>
            <a:endParaRPr lang="en-US" sz="2400" b="1" dirty="0" smtClean="0">
              <a:solidFill>
                <a:srgbClr val="800000"/>
              </a:solidFill>
              <a:effectLst>
                <a:outerShdw blurRad="38100" dist="38100" dir="2700000" algn="tl">
                  <a:srgbClr val="C0C0C0"/>
                </a:outerShdw>
              </a:effectLst>
              <a:latin typeface="Bookman Old Style" pitchFamily="18" charset="0"/>
            </a:endParaRPr>
          </a:p>
          <a:p>
            <a:pPr>
              <a:buFont typeface="Wingdings" pitchFamily="2" charset="2"/>
              <a:buChar char="v"/>
              <a:defRPr/>
            </a:pPr>
            <a:endParaRPr lang="en-US" sz="24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4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400" b="1" dirty="0" smtClean="0">
              <a:solidFill>
                <a:srgbClr val="800000"/>
              </a:solidFill>
              <a:effectLst>
                <a:outerShdw blurRad="38100" dist="38100" dir="2700000" algn="tl">
                  <a:srgbClr val="C0C0C0"/>
                </a:outerShdw>
              </a:effectLst>
              <a:latin typeface="Bookman Old Style" pitchFamily="18" charset="0"/>
            </a:endParaRPr>
          </a:p>
          <a:p>
            <a:pPr>
              <a:buFont typeface="Wingdings" pitchFamily="2" charset="2"/>
              <a:buChar char="q"/>
              <a:defRPr/>
            </a:pPr>
            <a:endParaRPr lang="en-US" sz="2800" dirty="0" smtClean="0">
              <a:effectLst>
                <a:outerShdw blurRad="38100" dist="38100" dir="2700000" algn="tl">
                  <a:srgbClr val="C0C0C0"/>
                </a:outerShdw>
              </a:effectLst>
              <a:latin typeface="Bookman Old Style" pitchFamily="18" charset="0"/>
            </a:endParaRPr>
          </a:p>
          <a:p>
            <a:pPr marL="627063" indent="0" algn="r">
              <a:buFontTx/>
              <a:buNone/>
              <a:defRPr/>
            </a:pPr>
            <a:endParaRPr lang="en-US" sz="28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800" b="1" dirty="0" smtClean="0">
              <a:solidFill>
                <a:srgbClr val="800000"/>
              </a:solidFill>
              <a:effectLst>
                <a:outerShdw blurRad="38100" dist="38100" dir="2700000" algn="tl">
                  <a:srgbClr val="C0C0C0"/>
                </a:outerShdw>
              </a:effectLst>
              <a:latin typeface="Bookman Old Style" pitchFamily="18" charset="0"/>
            </a:endParaRPr>
          </a:p>
          <a:p>
            <a:pPr algn="r">
              <a:buFontTx/>
              <a:buNone/>
              <a:defRPr/>
            </a:pPr>
            <a:endParaRPr lang="en-US" sz="28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800" b="1" dirty="0">
              <a:solidFill>
                <a:srgbClr val="800000"/>
              </a:solidFill>
              <a:effectLst>
                <a:outerShdw blurRad="38100" dist="38100" dir="2700000" algn="tl">
                  <a:srgbClr val="C0C0C0"/>
                </a:outerShdw>
              </a:effectLst>
              <a:latin typeface="Bookman Old Style" pitchFamily="18" charset="0"/>
            </a:endParaRPr>
          </a:p>
        </p:txBody>
      </p:sp>
      <p:pic>
        <p:nvPicPr>
          <p:cNvPr id="17413" name="Picture 4" descr="Redtape"/>
          <p:cNvPicPr>
            <a:picLocks noGrp="1" noChangeAspect="1" noChangeArrowheads="1"/>
          </p:cNvPicPr>
          <p:nvPr>
            <p:ph sz="half" idx="2"/>
          </p:nvPr>
        </p:nvPicPr>
        <p:blipFill>
          <a:blip r:embed="rId2" cstate="print"/>
          <a:srcRect/>
          <a:stretch>
            <a:fillRect/>
          </a:stretch>
        </p:blipFill>
        <p:spPr>
          <a:xfrm>
            <a:off x="6248400" y="1676400"/>
            <a:ext cx="2895600" cy="1958975"/>
          </a:xfrm>
        </p:spPr>
      </p:pic>
      <p:pic>
        <p:nvPicPr>
          <p:cNvPr id="17414"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17415" name="Rectangle 6"/>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p>
            <a:fld id="{97938DDE-45FE-4D71-AC82-B8595B642E95}" type="slidenum">
              <a:rPr lang="en-US" smtClean="0"/>
              <a:pPr/>
              <a:t>20</a:t>
            </a:fld>
            <a:endParaRPr lang="en-US" smtClean="0"/>
          </a:p>
        </p:txBody>
      </p:sp>
      <p:sp>
        <p:nvSpPr>
          <p:cNvPr id="7" name="Rectangle 6"/>
          <p:cNvSpPr/>
          <p:nvPr/>
        </p:nvSpPr>
        <p:spPr>
          <a:xfrm>
            <a:off x="3657600" y="14288"/>
            <a:ext cx="5346700" cy="830262"/>
          </a:xfrm>
          <a:prstGeom prst="rect">
            <a:avLst/>
          </a:prstGeom>
        </p:spPr>
        <p:txBody>
          <a:bodyPr wrap="none">
            <a:spAutoFit/>
          </a:bodyPr>
          <a:lstStyle/>
          <a:p>
            <a:pPr>
              <a:tabLst>
                <a:tab pos="914400" algn="l"/>
              </a:tabLst>
              <a:defRPr/>
            </a:pPr>
            <a:r>
              <a:rPr lang="en-US" sz="48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
        <p:nvSpPr>
          <p:cNvPr id="35844" name="Rectangle 7"/>
          <p:cNvSpPr>
            <a:spLocks noChangeArrowheads="1"/>
          </p:cNvSpPr>
          <p:nvPr/>
        </p:nvSpPr>
        <p:spPr bwMode="auto">
          <a:xfrm>
            <a:off x="304800" y="685800"/>
            <a:ext cx="8458200" cy="1016000"/>
          </a:xfrm>
          <a:prstGeom prst="rect">
            <a:avLst/>
          </a:prstGeom>
          <a:noFill/>
          <a:ln w="9525">
            <a:noFill/>
            <a:miter lim="800000"/>
            <a:headEnd/>
            <a:tailEnd/>
          </a:ln>
        </p:spPr>
        <p:txBody>
          <a:bodyPr>
            <a:spAutoFit/>
          </a:bodyPr>
          <a:lstStyle/>
          <a:p>
            <a:r>
              <a:rPr lang="en-US" sz="2400" b="1">
                <a:solidFill>
                  <a:srgbClr val="FF0066"/>
                </a:solidFill>
              </a:rPr>
              <a:t>Step 2</a:t>
            </a:r>
          </a:p>
          <a:p>
            <a:r>
              <a:rPr lang="en-US"/>
              <a:t>Create concrete classes implementing the same interface.</a:t>
            </a:r>
          </a:p>
          <a:p>
            <a:r>
              <a:rPr lang="en-US" i="1"/>
              <a:t>StartState.java</a:t>
            </a:r>
            <a:endParaRPr lang="en-US"/>
          </a:p>
        </p:txBody>
      </p:sp>
      <p:pic>
        <p:nvPicPr>
          <p:cNvPr id="35845" name="Picture 2"/>
          <p:cNvPicPr>
            <a:picLocks noChangeAspect="1" noChangeArrowheads="1"/>
          </p:cNvPicPr>
          <p:nvPr/>
        </p:nvPicPr>
        <p:blipFill>
          <a:blip r:embed="rId2" cstate="print"/>
          <a:srcRect/>
          <a:stretch>
            <a:fillRect/>
          </a:stretch>
        </p:blipFill>
        <p:spPr bwMode="auto">
          <a:xfrm>
            <a:off x="457200" y="1676400"/>
            <a:ext cx="8153400" cy="2122488"/>
          </a:xfrm>
          <a:prstGeom prst="rect">
            <a:avLst/>
          </a:prstGeom>
          <a:noFill/>
          <a:ln w="9525">
            <a:noFill/>
            <a:miter lim="800000"/>
            <a:headEnd/>
            <a:tailEnd/>
          </a:ln>
        </p:spPr>
      </p:pic>
      <p:sp>
        <p:nvSpPr>
          <p:cNvPr id="35846" name="Rectangle 9"/>
          <p:cNvSpPr>
            <a:spLocks noChangeArrowheads="1"/>
          </p:cNvSpPr>
          <p:nvPr/>
        </p:nvSpPr>
        <p:spPr bwMode="auto">
          <a:xfrm>
            <a:off x="449263" y="3810000"/>
            <a:ext cx="1684337" cy="369888"/>
          </a:xfrm>
          <a:prstGeom prst="rect">
            <a:avLst/>
          </a:prstGeom>
          <a:noFill/>
          <a:ln w="9525">
            <a:noFill/>
            <a:miter lim="800000"/>
            <a:headEnd/>
            <a:tailEnd/>
          </a:ln>
        </p:spPr>
        <p:txBody>
          <a:bodyPr wrap="none">
            <a:spAutoFit/>
          </a:bodyPr>
          <a:lstStyle/>
          <a:p>
            <a:r>
              <a:rPr lang="en-US" i="1"/>
              <a:t>StopState.java</a:t>
            </a:r>
            <a:endParaRPr lang="en-US"/>
          </a:p>
        </p:txBody>
      </p:sp>
      <p:pic>
        <p:nvPicPr>
          <p:cNvPr id="35847" name="Picture 3"/>
          <p:cNvPicPr>
            <a:picLocks noChangeAspect="1" noChangeArrowheads="1"/>
          </p:cNvPicPr>
          <p:nvPr/>
        </p:nvPicPr>
        <p:blipFill>
          <a:blip r:embed="rId3" cstate="print"/>
          <a:srcRect/>
          <a:stretch>
            <a:fillRect/>
          </a:stretch>
        </p:blipFill>
        <p:spPr bwMode="auto">
          <a:xfrm>
            <a:off x="457200" y="4114800"/>
            <a:ext cx="8077200" cy="2452688"/>
          </a:xfrm>
          <a:prstGeom prst="rect">
            <a:avLst/>
          </a:prstGeom>
          <a:noFill/>
          <a:ln w="9525">
            <a:noFill/>
            <a:miter lim="800000"/>
            <a:headEnd/>
            <a:tailEnd/>
          </a:ln>
        </p:spPr>
      </p:pic>
      <p:pic>
        <p:nvPicPr>
          <p:cNvPr id="35848" name="Picture 6"/>
          <p:cNvPicPr>
            <a:picLocks noChangeAspect="1" noChangeArrowheads="1"/>
          </p:cNvPicPr>
          <p:nvPr/>
        </p:nvPicPr>
        <p:blipFill>
          <a:blip r:embed="rId4" cstate="print"/>
          <a:srcRect/>
          <a:stretch>
            <a:fillRect/>
          </a:stretch>
        </p:blipFill>
        <p:spPr bwMode="auto">
          <a:xfrm>
            <a:off x="6762750" y="6030913"/>
            <a:ext cx="1619250" cy="750887"/>
          </a:xfrm>
          <a:prstGeom prst="rect">
            <a:avLst/>
          </a:prstGeom>
          <a:noFill/>
          <a:ln w="9525">
            <a:noFill/>
            <a:miter lim="800000"/>
            <a:headEnd/>
            <a:tailEnd/>
          </a:ln>
        </p:spPr>
      </p:pic>
      <p:sp>
        <p:nvSpPr>
          <p:cNvPr id="35849" name="Rectangle 8"/>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5"/>
              </a:rPr>
              <a:t>www.isquareit.edu.in</a:t>
            </a:r>
            <a:r>
              <a:rPr lang="en-US" sz="1100"/>
              <a:t> ; Email - </a:t>
            </a:r>
            <a:r>
              <a:rPr lang="en-US" sz="1100">
                <a:hlinkClick r:id="rId6"/>
              </a:rPr>
              <a:t>info@isquareit.edu.in</a:t>
            </a:r>
            <a:r>
              <a:rPr lang="en-US" sz="1100"/>
              <a:t> </a:t>
            </a:r>
            <a:endParaRPr lang="id-ID" sz="11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p>
            <a:fld id="{67B3A998-6CDE-4829-8B5E-83CC454922B6}" type="slidenum">
              <a:rPr lang="en-US" smtClean="0"/>
              <a:pPr/>
              <a:t>21</a:t>
            </a:fld>
            <a:endParaRPr lang="en-US" smtClean="0"/>
          </a:p>
        </p:txBody>
      </p:sp>
      <p:sp>
        <p:nvSpPr>
          <p:cNvPr id="7" name="Rectangle 6"/>
          <p:cNvSpPr/>
          <p:nvPr/>
        </p:nvSpPr>
        <p:spPr>
          <a:xfrm>
            <a:off x="3657600" y="14288"/>
            <a:ext cx="5346700" cy="830262"/>
          </a:xfrm>
          <a:prstGeom prst="rect">
            <a:avLst/>
          </a:prstGeom>
        </p:spPr>
        <p:txBody>
          <a:bodyPr wrap="none">
            <a:spAutoFit/>
          </a:bodyPr>
          <a:lstStyle/>
          <a:p>
            <a:pPr>
              <a:tabLst>
                <a:tab pos="914400" algn="l"/>
              </a:tabLst>
              <a:defRPr/>
            </a:pPr>
            <a:r>
              <a:rPr lang="en-US" sz="48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
        <p:nvSpPr>
          <p:cNvPr id="36868" name="Rectangle 7"/>
          <p:cNvSpPr>
            <a:spLocks noChangeArrowheads="1"/>
          </p:cNvSpPr>
          <p:nvPr/>
        </p:nvSpPr>
        <p:spPr bwMode="auto">
          <a:xfrm>
            <a:off x="381000" y="990600"/>
            <a:ext cx="7848600" cy="1016000"/>
          </a:xfrm>
          <a:prstGeom prst="rect">
            <a:avLst/>
          </a:prstGeom>
          <a:noFill/>
          <a:ln w="9525">
            <a:noFill/>
            <a:miter lim="800000"/>
            <a:headEnd/>
            <a:tailEnd/>
          </a:ln>
        </p:spPr>
        <p:txBody>
          <a:bodyPr>
            <a:spAutoFit/>
          </a:bodyPr>
          <a:lstStyle/>
          <a:p>
            <a:r>
              <a:rPr lang="en-US" sz="2400" b="1">
                <a:solidFill>
                  <a:srgbClr val="FF0066"/>
                </a:solidFill>
              </a:rPr>
              <a:t>Step 3</a:t>
            </a:r>
          </a:p>
          <a:p>
            <a:r>
              <a:rPr lang="en-US"/>
              <a:t>Create </a:t>
            </a:r>
            <a:r>
              <a:rPr lang="en-US" i="1"/>
              <a:t>Context</a:t>
            </a:r>
            <a:r>
              <a:rPr lang="en-US"/>
              <a:t> Class.</a:t>
            </a:r>
          </a:p>
          <a:p>
            <a:r>
              <a:rPr lang="en-US" i="1"/>
              <a:t>Context.java</a:t>
            </a:r>
            <a:endParaRPr lang="en-US"/>
          </a:p>
        </p:txBody>
      </p:sp>
      <p:pic>
        <p:nvPicPr>
          <p:cNvPr id="36869" name="Picture 2"/>
          <p:cNvPicPr>
            <a:picLocks noChangeAspect="1" noChangeArrowheads="1"/>
          </p:cNvPicPr>
          <p:nvPr/>
        </p:nvPicPr>
        <p:blipFill>
          <a:blip r:embed="rId2" cstate="print"/>
          <a:srcRect/>
          <a:stretch>
            <a:fillRect/>
          </a:stretch>
        </p:blipFill>
        <p:spPr bwMode="auto">
          <a:xfrm>
            <a:off x="381000" y="2057400"/>
            <a:ext cx="8213725" cy="3429000"/>
          </a:xfrm>
          <a:prstGeom prst="rect">
            <a:avLst/>
          </a:prstGeom>
          <a:noFill/>
          <a:ln w="9525">
            <a:noFill/>
            <a:miter lim="800000"/>
            <a:headEnd/>
            <a:tailEnd/>
          </a:ln>
        </p:spPr>
      </p:pic>
      <p:pic>
        <p:nvPicPr>
          <p:cNvPr id="36870"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36871" name="Rectangle 7"/>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p>
            <a:fld id="{4FB30848-7B0E-4F00-9ABB-FF3CDF432239}" type="slidenum">
              <a:rPr lang="en-US" smtClean="0"/>
              <a:pPr/>
              <a:t>22</a:t>
            </a:fld>
            <a:endParaRPr lang="en-US" smtClean="0"/>
          </a:p>
        </p:txBody>
      </p:sp>
      <p:sp>
        <p:nvSpPr>
          <p:cNvPr id="7" name="Rectangle 6"/>
          <p:cNvSpPr/>
          <p:nvPr/>
        </p:nvSpPr>
        <p:spPr>
          <a:xfrm>
            <a:off x="3657600" y="14288"/>
            <a:ext cx="5346700" cy="830262"/>
          </a:xfrm>
          <a:prstGeom prst="rect">
            <a:avLst/>
          </a:prstGeom>
        </p:spPr>
        <p:txBody>
          <a:bodyPr wrap="none">
            <a:spAutoFit/>
          </a:bodyPr>
          <a:lstStyle/>
          <a:p>
            <a:pPr>
              <a:tabLst>
                <a:tab pos="231775" algn="l"/>
                <a:tab pos="914400" algn="l"/>
              </a:tabLst>
              <a:defRPr/>
            </a:pPr>
            <a:r>
              <a:rPr lang="en-US" sz="48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
        <p:nvSpPr>
          <p:cNvPr id="37892" name="Rectangle 7"/>
          <p:cNvSpPr>
            <a:spLocks noChangeArrowheads="1"/>
          </p:cNvSpPr>
          <p:nvPr/>
        </p:nvSpPr>
        <p:spPr bwMode="auto">
          <a:xfrm>
            <a:off x="304800" y="1066800"/>
            <a:ext cx="8305800" cy="1016000"/>
          </a:xfrm>
          <a:prstGeom prst="rect">
            <a:avLst/>
          </a:prstGeom>
          <a:noFill/>
          <a:ln w="9525">
            <a:noFill/>
            <a:miter lim="800000"/>
            <a:headEnd/>
            <a:tailEnd/>
          </a:ln>
        </p:spPr>
        <p:txBody>
          <a:bodyPr>
            <a:spAutoFit/>
          </a:bodyPr>
          <a:lstStyle/>
          <a:p>
            <a:r>
              <a:rPr lang="en-US" sz="2400" b="1">
                <a:solidFill>
                  <a:srgbClr val="FF0066"/>
                </a:solidFill>
              </a:rPr>
              <a:t>Step 4</a:t>
            </a:r>
          </a:p>
          <a:p>
            <a:r>
              <a:rPr lang="en-US"/>
              <a:t>Use the </a:t>
            </a:r>
            <a:r>
              <a:rPr lang="en-US" i="1"/>
              <a:t>Context</a:t>
            </a:r>
            <a:r>
              <a:rPr lang="en-US"/>
              <a:t> to see change in behaviour when </a:t>
            </a:r>
            <a:r>
              <a:rPr lang="en-US" i="1"/>
              <a:t>State</a:t>
            </a:r>
            <a:r>
              <a:rPr lang="en-US"/>
              <a:t> changes.</a:t>
            </a:r>
          </a:p>
          <a:p>
            <a:r>
              <a:rPr lang="en-US" i="1"/>
              <a:t>StatePatternDemo.java</a:t>
            </a:r>
            <a:endParaRPr lang="en-US"/>
          </a:p>
        </p:txBody>
      </p:sp>
      <p:pic>
        <p:nvPicPr>
          <p:cNvPr id="37893" name="Picture 2"/>
          <p:cNvPicPr>
            <a:picLocks noChangeAspect="1" noChangeArrowheads="1"/>
          </p:cNvPicPr>
          <p:nvPr/>
        </p:nvPicPr>
        <p:blipFill>
          <a:blip r:embed="rId2" cstate="print"/>
          <a:srcRect/>
          <a:stretch>
            <a:fillRect/>
          </a:stretch>
        </p:blipFill>
        <p:spPr bwMode="auto">
          <a:xfrm>
            <a:off x="381000" y="2133600"/>
            <a:ext cx="8305800" cy="3270250"/>
          </a:xfrm>
          <a:prstGeom prst="rect">
            <a:avLst/>
          </a:prstGeom>
          <a:noFill/>
          <a:ln w="9525">
            <a:noFill/>
            <a:miter lim="800000"/>
            <a:headEnd/>
            <a:tailEnd/>
          </a:ln>
        </p:spPr>
      </p:pic>
      <p:pic>
        <p:nvPicPr>
          <p:cNvPr id="37894"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37895" name="Rectangle 7"/>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p>
            <a:fld id="{4DFD635F-AC43-4BA2-B083-941E6C885D6C}" type="slidenum">
              <a:rPr lang="en-US" smtClean="0"/>
              <a:pPr/>
              <a:t>23</a:t>
            </a:fld>
            <a:endParaRPr lang="en-US" smtClean="0"/>
          </a:p>
        </p:txBody>
      </p:sp>
      <p:sp>
        <p:nvSpPr>
          <p:cNvPr id="38915" name="Rectangle 6"/>
          <p:cNvSpPr>
            <a:spLocks noChangeArrowheads="1"/>
          </p:cNvSpPr>
          <p:nvPr/>
        </p:nvSpPr>
        <p:spPr bwMode="auto">
          <a:xfrm>
            <a:off x="381000" y="1143000"/>
            <a:ext cx="4572000" cy="738188"/>
          </a:xfrm>
          <a:prstGeom prst="rect">
            <a:avLst/>
          </a:prstGeom>
          <a:noFill/>
          <a:ln w="9525">
            <a:noFill/>
            <a:miter lim="800000"/>
            <a:headEnd/>
            <a:tailEnd/>
          </a:ln>
        </p:spPr>
        <p:txBody>
          <a:bodyPr>
            <a:spAutoFit/>
          </a:bodyPr>
          <a:lstStyle/>
          <a:p>
            <a:r>
              <a:rPr lang="en-US" sz="2400" b="1">
                <a:solidFill>
                  <a:srgbClr val="FF0066"/>
                </a:solidFill>
              </a:rPr>
              <a:t>Step 5</a:t>
            </a:r>
          </a:p>
          <a:p>
            <a:r>
              <a:rPr lang="en-US"/>
              <a:t>Verify the output.</a:t>
            </a:r>
          </a:p>
        </p:txBody>
      </p:sp>
      <p:pic>
        <p:nvPicPr>
          <p:cNvPr id="38916" name="Picture 2"/>
          <p:cNvPicPr>
            <a:picLocks noChangeAspect="1" noChangeArrowheads="1"/>
          </p:cNvPicPr>
          <p:nvPr/>
        </p:nvPicPr>
        <p:blipFill>
          <a:blip r:embed="rId2" cstate="print"/>
          <a:srcRect/>
          <a:stretch>
            <a:fillRect/>
          </a:stretch>
        </p:blipFill>
        <p:spPr bwMode="auto">
          <a:xfrm>
            <a:off x="428625" y="1981200"/>
            <a:ext cx="8410575" cy="1447800"/>
          </a:xfrm>
          <a:prstGeom prst="rect">
            <a:avLst/>
          </a:prstGeom>
          <a:noFill/>
          <a:ln w="9525">
            <a:noFill/>
            <a:miter lim="800000"/>
            <a:headEnd/>
            <a:tailEnd/>
          </a:ln>
        </p:spPr>
      </p:pic>
      <p:sp>
        <p:nvSpPr>
          <p:cNvPr id="9" name="Rectangle 8"/>
          <p:cNvSpPr/>
          <p:nvPr/>
        </p:nvSpPr>
        <p:spPr>
          <a:xfrm>
            <a:off x="3657600" y="14288"/>
            <a:ext cx="5346700" cy="830262"/>
          </a:xfrm>
          <a:prstGeom prst="rect">
            <a:avLst/>
          </a:prstGeom>
        </p:spPr>
        <p:txBody>
          <a:bodyPr wrap="none">
            <a:spAutoFit/>
          </a:bodyPr>
          <a:lstStyle/>
          <a:p>
            <a:pPr>
              <a:tabLst>
                <a:tab pos="231775" algn="l"/>
                <a:tab pos="914400" algn="l"/>
              </a:tabLst>
              <a:defRPr/>
            </a:pPr>
            <a:r>
              <a:rPr lang="en-US" sz="48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pic>
        <p:nvPicPr>
          <p:cNvPr id="38918"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38919" name="Rectangle 6"/>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p>
            <a:fld id="{E8B7041C-CFAD-40F9-87EF-8A7C73B01F02}" type="slidenum">
              <a:rPr lang="en-US" smtClean="0"/>
              <a:pPr/>
              <a:t>24</a:t>
            </a:fld>
            <a:endParaRPr lang="en-US" smtClean="0"/>
          </a:p>
        </p:txBody>
      </p:sp>
      <p:sp>
        <p:nvSpPr>
          <p:cNvPr id="7" name="Rectangle 6"/>
          <p:cNvSpPr/>
          <p:nvPr/>
        </p:nvSpPr>
        <p:spPr>
          <a:xfrm>
            <a:off x="4802188" y="14288"/>
            <a:ext cx="4189412" cy="830262"/>
          </a:xfrm>
          <a:prstGeom prst="rect">
            <a:avLst/>
          </a:prstGeom>
        </p:spPr>
        <p:txBody>
          <a:bodyPr wrap="none">
            <a:spAutoFit/>
          </a:bodyPr>
          <a:lstStyle/>
          <a:p>
            <a:pPr>
              <a:tabLst>
                <a:tab pos="231775" algn="l"/>
                <a:tab pos="2689225" algn="l"/>
              </a:tabLst>
              <a:defRPr/>
            </a:pPr>
            <a:r>
              <a:rPr lang="en-US" sz="4800" b="1" dirty="0">
                <a:solidFill>
                  <a:srgbClr val="800000"/>
                </a:solidFill>
                <a:effectLst>
                  <a:outerShdw blurRad="38100" dist="38100" dir="2700000" algn="tl">
                    <a:srgbClr val="C0C0C0"/>
                  </a:outerShdw>
                </a:effectLst>
                <a:latin typeface="Bookman Old Style" pitchFamily="18" charset="0"/>
                <a:ea typeface="+mj-ea"/>
                <a:cs typeface="+mj-cs"/>
              </a:rPr>
              <a:t>Applications</a:t>
            </a:r>
          </a:p>
        </p:txBody>
      </p:sp>
      <p:sp>
        <p:nvSpPr>
          <p:cNvPr id="39940" name="Rectangle 7"/>
          <p:cNvSpPr>
            <a:spLocks noChangeArrowheads="1"/>
          </p:cNvSpPr>
          <p:nvPr/>
        </p:nvSpPr>
        <p:spPr bwMode="auto">
          <a:xfrm>
            <a:off x="381000" y="990600"/>
            <a:ext cx="7696200" cy="1570038"/>
          </a:xfrm>
          <a:prstGeom prst="rect">
            <a:avLst/>
          </a:prstGeom>
          <a:noFill/>
          <a:ln w="9525">
            <a:noFill/>
            <a:miter lim="800000"/>
            <a:headEnd/>
            <a:tailEnd/>
          </a:ln>
        </p:spPr>
        <p:txBody>
          <a:bodyPr>
            <a:spAutoFit/>
          </a:bodyPr>
          <a:lstStyle/>
          <a:p>
            <a:pPr>
              <a:buFont typeface="Wingdings" pitchFamily="2" charset="2"/>
              <a:buChar char="v"/>
            </a:pPr>
            <a:r>
              <a:rPr lang="en-US" sz="2400" b="1">
                <a:solidFill>
                  <a:srgbClr val="FF0066"/>
                </a:solidFill>
              </a:rPr>
              <a:t>Where Would I Use This Pattern?</a:t>
            </a:r>
          </a:p>
          <a:p>
            <a:r>
              <a:rPr lang="en-US" sz="2400"/>
              <a:t>You should use the State pattern when the behaviour of an object should be influenced by it's state, and when complex conditions tie object behaviour to it's state. </a:t>
            </a:r>
          </a:p>
        </p:txBody>
      </p:sp>
      <p:pic>
        <p:nvPicPr>
          <p:cNvPr id="39941"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39942" name="Rectangle 5"/>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p>
            <a:fld id="{651FB802-1A5E-444F-8C99-B0CE99367884}" type="slidenum">
              <a:rPr lang="en-US" smtClean="0"/>
              <a:pPr/>
              <a:t>25</a:t>
            </a:fld>
            <a:endParaRPr lang="en-US" smtClean="0"/>
          </a:p>
        </p:txBody>
      </p:sp>
      <p:sp>
        <p:nvSpPr>
          <p:cNvPr id="2" name="Rectangle 2"/>
          <p:cNvSpPr>
            <a:spLocks noGrp="1" noChangeArrowheads="1"/>
          </p:cNvSpPr>
          <p:nvPr>
            <p:ph type="ctrTitle"/>
          </p:nvPr>
        </p:nvSpPr>
        <p:spPr>
          <a:xfrm>
            <a:off x="304800" y="228600"/>
            <a:ext cx="8839200" cy="3429000"/>
          </a:xfrm>
        </p:spPr>
        <p:txBody>
          <a:bodyPr anchor="t"/>
          <a:lstStyle/>
          <a:p>
            <a:pPr algn="l" eaLnBrk="1" hangingPunct="1">
              <a:defRPr/>
            </a:pPr>
            <a:r>
              <a:rPr lang="en-US" sz="1800" b="1" dirty="0" smtClean="0">
                <a:solidFill>
                  <a:srgbClr val="800000"/>
                </a:solidFill>
                <a:effectLst>
                  <a:outerShdw blurRad="38100" dist="38100" dir="2700000" algn="tl">
                    <a:srgbClr val="C0C0C0"/>
                  </a:outerShdw>
                </a:effectLst>
                <a:latin typeface="Bookman Old Style" pitchFamily="18" charset="0"/>
              </a:rPr>
              <a:t>THANK YOU</a:t>
            </a:r>
            <a:br>
              <a:rPr lang="en-US" sz="1800" b="1" dirty="0" smtClean="0">
                <a:solidFill>
                  <a:srgbClr val="800000"/>
                </a:solidFill>
                <a:effectLst>
                  <a:outerShdw blurRad="38100" dist="38100" dir="2700000" algn="tl">
                    <a:srgbClr val="C0C0C0"/>
                  </a:outerShdw>
                </a:effectLst>
                <a:latin typeface="Bookman Old Style" pitchFamily="18" charset="0"/>
              </a:rPr>
            </a:br>
            <a:r>
              <a:rPr lang="en-US" sz="1800" b="1" dirty="0" smtClean="0">
                <a:solidFill>
                  <a:srgbClr val="800000"/>
                </a:solidFill>
                <a:effectLst>
                  <a:outerShdw blurRad="38100" dist="38100" dir="2700000" algn="tl">
                    <a:srgbClr val="C0C0C0"/>
                  </a:outerShdw>
                </a:effectLst>
                <a:latin typeface="Bookman Old Style" pitchFamily="18" charset="0"/>
              </a:rPr>
              <a:t/>
            </a:r>
            <a:br>
              <a:rPr lang="en-US" sz="18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For further information please feel free to contact</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Dr. Ravi </a:t>
            </a:r>
            <a:r>
              <a:rPr lang="en-US" sz="1600" b="1" dirty="0" err="1" smtClean="0">
                <a:solidFill>
                  <a:srgbClr val="800000"/>
                </a:solidFill>
                <a:effectLst>
                  <a:outerShdw blurRad="38100" dist="38100" dir="2700000" algn="tl">
                    <a:srgbClr val="C0C0C0"/>
                  </a:outerShdw>
                </a:effectLst>
                <a:latin typeface="Bookman Old Style" pitchFamily="18" charset="0"/>
              </a:rPr>
              <a:t>Patki</a:t>
            </a:r>
            <a:r>
              <a:rPr lang="en-US" sz="1600" b="1" dirty="0" smtClean="0">
                <a:solidFill>
                  <a:srgbClr val="800000"/>
                </a:solidFill>
                <a:effectLst>
                  <a:outerShdw blurRad="38100" dist="38100" dir="2700000" algn="tl">
                    <a:srgbClr val="C0C0C0"/>
                  </a:outerShdw>
                </a:effectLst>
                <a:latin typeface="Bookman Old Style" pitchFamily="18" charset="0"/>
              </a:rPr>
              <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hlinkClick r:id="rId4"/>
              </a:rPr>
              <a:t>ravip@isquareit.edu.in</a:t>
            </a:r>
            <a:r>
              <a:rPr lang="en-US" sz="1600" b="1" dirty="0" smtClean="0">
                <a:solidFill>
                  <a:srgbClr val="800000"/>
                </a:solidFill>
                <a:effectLst>
                  <a:outerShdw blurRad="38100" dist="38100" dir="2700000" algn="tl">
                    <a:srgbClr val="C0C0C0"/>
                  </a:outerShdw>
                </a:effectLst>
                <a:latin typeface="Bookman Old Style" pitchFamily="18" charset="0"/>
              </a:rPr>
              <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Department of Information Technology,</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Hope Foundation’s International Institute of Information Technology, I²IT</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P-14, Rajiv Gandhi Infotech Park, Hinjawadi, MIDC Phase I</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Pune – 411057</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Tel +91 20 22933441</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hlinkClick r:id="rId5"/>
              </a:rPr>
              <a:t>www.isquareit.edu.in</a:t>
            </a:r>
            <a:r>
              <a:rPr lang="en-US" sz="1600" b="1" dirty="0" smtClean="0">
                <a:solidFill>
                  <a:srgbClr val="800000"/>
                </a:solidFill>
                <a:effectLst>
                  <a:outerShdw blurRad="38100" dist="38100" dir="2700000" algn="tl">
                    <a:srgbClr val="C0C0C0"/>
                  </a:outerShdw>
                </a:effectLst>
                <a:latin typeface="Bookman Old Style" pitchFamily="18" charset="0"/>
              </a:rPr>
              <a:t>; </a:t>
            </a:r>
            <a:r>
              <a:rPr lang="en-US" sz="1600" b="1" dirty="0" smtClean="0">
                <a:solidFill>
                  <a:srgbClr val="800000"/>
                </a:solidFill>
                <a:effectLst>
                  <a:outerShdw blurRad="38100" dist="38100" dir="2700000" algn="tl">
                    <a:srgbClr val="C0C0C0"/>
                  </a:outerShdw>
                </a:effectLst>
                <a:latin typeface="Bookman Old Style" pitchFamily="18" charset="0"/>
                <a:hlinkClick r:id="rId6"/>
              </a:rPr>
              <a:t>info@isquareit.edu.in</a:t>
            </a:r>
            <a:r>
              <a:rPr lang="en-US" sz="1600" b="1" dirty="0" smtClean="0">
                <a:solidFill>
                  <a:srgbClr val="800000"/>
                </a:solidFill>
                <a:effectLst>
                  <a:outerShdw blurRad="38100" dist="38100" dir="2700000" algn="tl">
                    <a:srgbClr val="C0C0C0"/>
                  </a:outerShdw>
                </a:effectLst>
                <a:latin typeface="Bookman Old Style" pitchFamily="18" charset="0"/>
              </a:rPr>
              <a:t> </a:t>
            </a:r>
          </a:p>
        </p:txBody>
      </p:sp>
      <p:pic>
        <p:nvPicPr>
          <p:cNvPr id="40964" name="Picture 6"/>
          <p:cNvPicPr>
            <a:picLocks noChangeAspect="1" noChangeArrowheads="1"/>
          </p:cNvPicPr>
          <p:nvPr/>
        </p:nvPicPr>
        <p:blipFill>
          <a:blip r:embed="rId7" cstate="print"/>
          <a:srcRect/>
          <a:stretch>
            <a:fillRect/>
          </a:stretch>
        </p:blipFill>
        <p:spPr bwMode="auto">
          <a:xfrm>
            <a:off x="6588125" y="5961063"/>
            <a:ext cx="1771650" cy="820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18435" name="Slide Number Placeholder 5"/>
          <p:cNvSpPr>
            <a:spLocks noGrp="1"/>
          </p:cNvSpPr>
          <p:nvPr>
            <p:ph type="sldNum" sz="quarter" idx="12"/>
          </p:nvPr>
        </p:nvSpPr>
        <p:spPr>
          <a:noFill/>
        </p:spPr>
        <p:txBody>
          <a:bodyPr/>
          <a:lstStyle/>
          <a:p>
            <a:fld id="{BF8B02A0-D0E8-4A43-ADFE-9230FE03F928}" type="slidenum">
              <a:rPr lang="en-US" smtClean="0"/>
              <a:pPr/>
              <a:t>3</a:t>
            </a:fld>
            <a:endParaRPr lang="en-US" smtClean="0"/>
          </a:p>
        </p:txBody>
      </p:sp>
      <p:sp>
        <p:nvSpPr>
          <p:cNvPr id="8" name="Rectangle 2"/>
          <p:cNvSpPr>
            <a:spLocks noGrp="1" noChangeArrowheads="1"/>
          </p:cNvSpPr>
          <p:nvPr>
            <p:ph type="title"/>
          </p:nvPr>
        </p:nvSpPr>
        <p:spPr>
          <a:xfrm>
            <a:off x="4648200" y="76200"/>
            <a:ext cx="4343400" cy="685800"/>
          </a:xfrm>
        </p:spPr>
        <p:txBody>
          <a:bodyPr/>
          <a:lstStyle/>
          <a:p>
            <a:pPr eaLnBrk="1" hangingPunct="1">
              <a:defRPr/>
            </a:pPr>
            <a:r>
              <a:rPr lang="en-US" b="1" dirty="0" smtClean="0">
                <a:solidFill>
                  <a:srgbClr val="800000"/>
                </a:solidFill>
                <a:effectLst>
                  <a:outerShdw blurRad="38100" dist="38100" dir="2700000" algn="tl">
                    <a:srgbClr val="C0C0C0"/>
                  </a:outerShdw>
                </a:effectLst>
                <a:latin typeface="Bookman Old Style" pitchFamily="18" charset="0"/>
              </a:rPr>
              <a:t>Introduction</a:t>
            </a:r>
          </a:p>
        </p:txBody>
      </p:sp>
      <p:sp>
        <p:nvSpPr>
          <p:cNvPr id="4100" name="Rectangle 8"/>
          <p:cNvSpPr>
            <a:spLocks noChangeArrowheads="1"/>
          </p:cNvSpPr>
          <p:nvPr/>
        </p:nvSpPr>
        <p:spPr bwMode="auto">
          <a:xfrm>
            <a:off x="304800" y="914400"/>
            <a:ext cx="8458200" cy="5078413"/>
          </a:xfrm>
          <a:prstGeom prst="rect">
            <a:avLst/>
          </a:prstGeom>
          <a:noFill/>
          <a:ln w="9525">
            <a:noFill/>
            <a:miter lim="800000"/>
            <a:headEnd/>
            <a:tailEnd/>
          </a:ln>
        </p:spPr>
        <p:txBody>
          <a:bodyPr>
            <a:spAutoFit/>
          </a:bodyPr>
          <a:lstStyle/>
          <a:p>
            <a:pPr marL="287338" indent="-287338">
              <a:buFont typeface="Wingdings" pitchFamily="2" charset="2"/>
              <a:buChar char="q"/>
              <a:defRPr/>
            </a:pPr>
            <a:r>
              <a:rPr lang="en-US" sz="2700" b="1" dirty="0">
                <a:solidFill>
                  <a:srgbClr val="FF0000"/>
                </a:solidFill>
              </a:rPr>
              <a:t>State pattern</a:t>
            </a:r>
            <a:r>
              <a:rPr lang="en-US" sz="2700" dirty="0">
                <a:solidFill>
                  <a:srgbClr val="FF0000"/>
                </a:solidFill>
              </a:rPr>
              <a:t> </a:t>
            </a:r>
            <a:r>
              <a:rPr lang="en-US" sz="2700" dirty="0"/>
              <a:t>is one of the </a:t>
            </a:r>
            <a:r>
              <a:rPr lang="en-US" sz="2700" b="1" dirty="0">
                <a:solidFill>
                  <a:srgbClr val="FF0000"/>
                </a:solidFill>
              </a:rPr>
              <a:t>behavioral design pattern</a:t>
            </a:r>
            <a:r>
              <a:rPr lang="en-US" sz="2700" dirty="0">
                <a:solidFill>
                  <a:srgbClr val="FF0000"/>
                </a:solidFill>
              </a:rPr>
              <a:t>. </a:t>
            </a:r>
          </a:p>
          <a:p>
            <a:pPr marL="287338" indent="-287338">
              <a:buFont typeface="Wingdings" pitchFamily="2" charset="2"/>
              <a:buChar char="q"/>
              <a:defRPr/>
            </a:pPr>
            <a:r>
              <a:rPr lang="en-US" sz="2700" dirty="0"/>
              <a:t>State design pattern is used when an Object change it’s behavior based on it’s internal state.</a:t>
            </a:r>
          </a:p>
          <a:p>
            <a:pPr marL="287338" indent="-287338">
              <a:buFont typeface="Wingdings" pitchFamily="2" charset="2"/>
              <a:buChar char="q"/>
              <a:defRPr/>
            </a:pPr>
            <a:r>
              <a:rPr lang="en-US" sz="2700" dirty="0"/>
              <a:t>The </a:t>
            </a:r>
            <a:r>
              <a:rPr lang="en-US" sz="2700" b="1" dirty="0">
                <a:solidFill>
                  <a:srgbClr val="FF0000"/>
                </a:solidFill>
              </a:rPr>
              <a:t>state pattern</a:t>
            </a:r>
            <a:r>
              <a:rPr lang="en-US" sz="2700" dirty="0">
                <a:solidFill>
                  <a:srgbClr val="FF0000"/>
                </a:solidFill>
              </a:rPr>
              <a:t> </a:t>
            </a:r>
            <a:r>
              <a:rPr lang="en-US" sz="2700" dirty="0"/>
              <a:t>is a behavioral software design pattern that implements a state machine in an object-oriented way. </a:t>
            </a:r>
          </a:p>
          <a:p>
            <a:pPr marL="287338" indent="-287338">
              <a:buFont typeface="Wingdings" pitchFamily="2" charset="2"/>
              <a:buChar char="q"/>
              <a:defRPr/>
            </a:pPr>
            <a:r>
              <a:rPr lang="en-US" sz="2700" dirty="0"/>
              <a:t>With the state pattern, a state machine is implemented by implementing </a:t>
            </a:r>
            <a:r>
              <a:rPr lang="en-US" sz="2700" dirty="0">
                <a:solidFill>
                  <a:srgbClr val="FF0000"/>
                </a:solidFill>
              </a:rPr>
              <a:t>each individual state as a derived class</a:t>
            </a:r>
            <a:r>
              <a:rPr lang="en-US" sz="2700" dirty="0"/>
              <a:t> of the </a:t>
            </a:r>
            <a:r>
              <a:rPr lang="en-US" sz="2700" dirty="0">
                <a:solidFill>
                  <a:schemeClr val="accent6">
                    <a:lumMod val="75000"/>
                  </a:schemeClr>
                </a:solidFill>
              </a:rPr>
              <a:t>state pattern interface</a:t>
            </a:r>
            <a:r>
              <a:rPr lang="en-US" sz="2700" dirty="0"/>
              <a:t>, and implementing state transitions by invoking methods defined by the pattern's super class.</a:t>
            </a:r>
            <a:endParaRPr lang="en-US" sz="2700" b="1" dirty="0">
              <a:solidFill>
                <a:srgbClr val="FF0000"/>
              </a:solidFill>
            </a:endParaRPr>
          </a:p>
        </p:txBody>
      </p:sp>
      <p:sp>
        <p:nvSpPr>
          <p:cNvPr id="18438" name="Rectangle 5"/>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490E8949-6683-4D03-8FF3-0A62AF42DE0C}" type="slidenum">
              <a:rPr lang="en-US" smtClean="0"/>
              <a:pPr/>
              <a:t>4</a:t>
            </a:fld>
            <a:endParaRPr lang="en-US" smtClean="0"/>
          </a:p>
        </p:txBody>
      </p:sp>
      <p:sp>
        <p:nvSpPr>
          <p:cNvPr id="19459" name="Rectangle 6"/>
          <p:cNvSpPr>
            <a:spLocks noChangeArrowheads="1"/>
          </p:cNvSpPr>
          <p:nvPr/>
        </p:nvSpPr>
        <p:spPr bwMode="auto">
          <a:xfrm>
            <a:off x="457200" y="1143000"/>
            <a:ext cx="8305800" cy="3108325"/>
          </a:xfrm>
          <a:prstGeom prst="rect">
            <a:avLst/>
          </a:prstGeom>
          <a:noFill/>
          <a:ln w="9525">
            <a:noFill/>
            <a:miter lim="800000"/>
            <a:headEnd/>
            <a:tailEnd/>
          </a:ln>
        </p:spPr>
        <p:txBody>
          <a:bodyPr>
            <a:spAutoFit/>
          </a:bodyPr>
          <a:lstStyle/>
          <a:p>
            <a:pPr marL="395288" indent="-395288">
              <a:buFont typeface="Wingdings" pitchFamily="2" charset="2"/>
              <a:buChar char="q"/>
            </a:pPr>
            <a:r>
              <a:rPr lang="en-US" sz="2800"/>
              <a:t>This pattern is used in computer programming to encapsulate varying behavior for the same object based on its internal state. </a:t>
            </a:r>
          </a:p>
          <a:p>
            <a:pPr marL="395288" indent="-395288">
              <a:buFont typeface="Wingdings" pitchFamily="2" charset="2"/>
              <a:buChar char="q"/>
            </a:pPr>
            <a:r>
              <a:rPr lang="en-US" sz="2800"/>
              <a:t>This can be a cleaner way for an object to change its behavior at runtime without resorting to large </a:t>
            </a:r>
            <a:r>
              <a:rPr lang="en-US" sz="2800" b="1">
                <a:solidFill>
                  <a:srgbClr val="FF0000"/>
                </a:solidFill>
              </a:rPr>
              <a:t>monolithic /huge </a:t>
            </a:r>
            <a:r>
              <a:rPr lang="en-US" sz="2800"/>
              <a:t>conditional statements and thus </a:t>
            </a:r>
            <a:r>
              <a:rPr lang="en-US" sz="2800" b="1">
                <a:solidFill>
                  <a:srgbClr val="FF0000"/>
                </a:solidFill>
              </a:rPr>
              <a:t>improve maintainability.</a:t>
            </a:r>
          </a:p>
        </p:txBody>
      </p:sp>
      <p:sp>
        <p:nvSpPr>
          <p:cNvPr id="8" name="Rectangle 2"/>
          <p:cNvSpPr>
            <a:spLocks noGrp="1" noChangeArrowheads="1"/>
          </p:cNvSpPr>
          <p:nvPr>
            <p:ph type="title"/>
          </p:nvPr>
        </p:nvSpPr>
        <p:spPr>
          <a:xfrm>
            <a:off x="4648200" y="76200"/>
            <a:ext cx="4343400" cy="685800"/>
          </a:xfrm>
        </p:spPr>
        <p:txBody>
          <a:bodyPr/>
          <a:lstStyle/>
          <a:p>
            <a:pPr eaLnBrk="1" hangingPunct="1">
              <a:defRPr/>
            </a:pPr>
            <a:r>
              <a:rPr lang="en-US" b="1" dirty="0" smtClean="0">
                <a:solidFill>
                  <a:srgbClr val="800000"/>
                </a:solidFill>
                <a:effectLst>
                  <a:outerShdw blurRad="38100" dist="38100" dir="2700000" algn="tl">
                    <a:srgbClr val="C0C0C0"/>
                  </a:outerShdw>
                </a:effectLst>
                <a:latin typeface="Bookman Old Style" pitchFamily="18" charset="0"/>
              </a:rPr>
              <a:t>Introduction</a:t>
            </a:r>
          </a:p>
        </p:txBody>
      </p:sp>
      <p:pic>
        <p:nvPicPr>
          <p:cNvPr id="19461"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19462" name="Rectangle 5"/>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09D2EA11-CAD3-492B-B21E-94EA0DC69449}" type="slidenum">
              <a:rPr lang="en-US" smtClean="0"/>
              <a:pPr/>
              <a:t>5</a:t>
            </a:fld>
            <a:endParaRPr lang="en-US" smtClean="0"/>
          </a:p>
        </p:txBody>
      </p:sp>
      <p:sp>
        <p:nvSpPr>
          <p:cNvPr id="7" name="Rectangle 2"/>
          <p:cNvSpPr>
            <a:spLocks noGrp="1" noChangeArrowheads="1"/>
          </p:cNvSpPr>
          <p:nvPr>
            <p:ph type="title"/>
          </p:nvPr>
        </p:nvSpPr>
        <p:spPr>
          <a:xfrm>
            <a:off x="4648200" y="152400"/>
            <a:ext cx="4343400" cy="685800"/>
          </a:xfrm>
        </p:spPr>
        <p:txBody>
          <a:bodyPr/>
          <a:lstStyle/>
          <a:p>
            <a:pPr algn="r" eaLnBrk="1" hangingPunct="1">
              <a:defRPr/>
            </a:pPr>
            <a:r>
              <a:rPr lang="en-US" b="1" dirty="0" smtClean="0">
                <a:solidFill>
                  <a:srgbClr val="800000"/>
                </a:solidFill>
                <a:effectLst>
                  <a:outerShdw blurRad="38100" dist="38100" dir="2700000" algn="tl">
                    <a:srgbClr val="C0C0C0"/>
                  </a:outerShdw>
                </a:effectLst>
                <a:latin typeface="Bookman Old Style" pitchFamily="18" charset="0"/>
              </a:rPr>
              <a:t>Example</a:t>
            </a:r>
          </a:p>
        </p:txBody>
      </p:sp>
      <p:sp>
        <p:nvSpPr>
          <p:cNvPr id="8" name="Rectangle 7"/>
          <p:cNvSpPr/>
          <p:nvPr/>
        </p:nvSpPr>
        <p:spPr>
          <a:xfrm>
            <a:off x="304800" y="914400"/>
            <a:ext cx="8458200" cy="2862263"/>
          </a:xfrm>
          <a:prstGeom prst="rect">
            <a:avLst/>
          </a:prstGeom>
        </p:spPr>
        <p:txBody>
          <a:bodyPr>
            <a:spAutoFit/>
          </a:bodyPr>
          <a:lstStyle/>
          <a:p>
            <a:pPr marL="287338" indent="-287338">
              <a:buFont typeface="Wingdings" pitchFamily="2" charset="2"/>
              <a:buChar char="q"/>
              <a:defRPr/>
            </a:pPr>
            <a:r>
              <a:rPr lang="en-US" dirty="0"/>
              <a:t>The State pattern allows an object to change its behavior when its internal state changes. This pattern can be observed in a </a:t>
            </a:r>
            <a:r>
              <a:rPr lang="en-US" b="1" dirty="0"/>
              <a:t>vending machine</a:t>
            </a:r>
            <a:r>
              <a:rPr lang="en-US" dirty="0"/>
              <a:t>. </a:t>
            </a:r>
          </a:p>
          <a:p>
            <a:pPr marL="287338" indent="-287338">
              <a:buFont typeface="Wingdings" pitchFamily="2" charset="2"/>
              <a:buChar char="q"/>
              <a:defRPr/>
            </a:pPr>
            <a:r>
              <a:rPr lang="en-US" dirty="0"/>
              <a:t>Vending machines have states based on the inventory, amount of currency deposited, the ability to make change, the item selected, etc. </a:t>
            </a:r>
          </a:p>
          <a:p>
            <a:pPr marL="287338" indent="-287338">
              <a:buFont typeface="Wingdings" pitchFamily="2" charset="2"/>
              <a:buChar char="q"/>
              <a:defRPr/>
            </a:pPr>
            <a:r>
              <a:rPr lang="en-US" dirty="0"/>
              <a:t>When currency is deposited and a selection is made, a vending machine will either </a:t>
            </a:r>
          </a:p>
          <a:p>
            <a:pPr marL="627063">
              <a:buFont typeface="Wingdings" pitchFamily="2" charset="2"/>
              <a:buChar char="Ø"/>
              <a:defRPr/>
            </a:pPr>
            <a:r>
              <a:rPr lang="en-US" dirty="0"/>
              <a:t>deliver a product and no change, </a:t>
            </a:r>
          </a:p>
          <a:p>
            <a:pPr marL="627063">
              <a:buFont typeface="Wingdings" pitchFamily="2" charset="2"/>
              <a:buChar char="Ø"/>
              <a:defRPr/>
            </a:pPr>
            <a:r>
              <a:rPr lang="en-US" dirty="0"/>
              <a:t>deliver a product and change, </a:t>
            </a:r>
          </a:p>
          <a:p>
            <a:pPr marL="627063">
              <a:buFont typeface="Wingdings" pitchFamily="2" charset="2"/>
              <a:buChar char="Ø"/>
              <a:defRPr/>
            </a:pPr>
            <a:r>
              <a:rPr lang="en-US" dirty="0"/>
              <a:t>deliver no product due to insufficient currency on deposit, or </a:t>
            </a:r>
          </a:p>
          <a:p>
            <a:pPr marL="627063">
              <a:buFont typeface="Wingdings" pitchFamily="2" charset="2"/>
              <a:buChar char="Ø"/>
              <a:defRPr/>
            </a:pPr>
            <a:r>
              <a:rPr lang="en-US" dirty="0"/>
              <a:t>deliver no product due to inventory depletion. </a:t>
            </a:r>
          </a:p>
        </p:txBody>
      </p:sp>
      <p:sp>
        <p:nvSpPr>
          <p:cNvPr id="20485" name="AutoShape 2" descr="State example"/>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p>
        </p:txBody>
      </p:sp>
      <p:pic>
        <p:nvPicPr>
          <p:cNvPr id="20486" name="Picture 3"/>
          <p:cNvPicPr>
            <a:picLocks noChangeAspect="1" noChangeArrowheads="1"/>
          </p:cNvPicPr>
          <p:nvPr/>
        </p:nvPicPr>
        <p:blipFill>
          <a:blip r:embed="rId2" cstate="print"/>
          <a:srcRect/>
          <a:stretch>
            <a:fillRect/>
          </a:stretch>
        </p:blipFill>
        <p:spPr bwMode="auto">
          <a:xfrm>
            <a:off x="3124200" y="3733800"/>
            <a:ext cx="5105400" cy="2163763"/>
          </a:xfrm>
          <a:prstGeom prst="rect">
            <a:avLst/>
          </a:prstGeom>
          <a:noFill/>
          <a:ln w="9525">
            <a:noFill/>
            <a:miter lim="800000"/>
            <a:headEnd/>
            <a:tailEnd/>
          </a:ln>
        </p:spPr>
      </p:pic>
      <p:pic>
        <p:nvPicPr>
          <p:cNvPr id="20487"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20488" name="Rectangle 8"/>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807DFE83-36D3-4B09-8C06-3495336304DA}" type="slidenum">
              <a:rPr lang="en-US" smtClean="0"/>
              <a:pPr/>
              <a:t>6</a:t>
            </a:fld>
            <a:endParaRPr lang="en-US" smtClean="0"/>
          </a:p>
        </p:txBody>
      </p:sp>
      <p:sp>
        <p:nvSpPr>
          <p:cNvPr id="7" name="Rectangle 6"/>
          <p:cNvSpPr/>
          <p:nvPr/>
        </p:nvSpPr>
        <p:spPr>
          <a:xfrm>
            <a:off x="2971800" y="228600"/>
            <a:ext cx="6083300" cy="584200"/>
          </a:xfrm>
          <a:prstGeom prst="rect">
            <a:avLst/>
          </a:prstGeom>
        </p:spPr>
        <p:txBody>
          <a:bodyPr wrap="none">
            <a:spAutoFit/>
          </a:bodyPr>
          <a:lstStyle/>
          <a:p>
            <a:pPr>
              <a:defRPr/>
            </a:pPr>
            <a:r>
              <a:rPr lang="en-US" sz="3200" b="1" dirty="0">
                <a:solidFill>
                  <a:srgbClr val="800000"/>
                </a:solidFill>
                <a:effectLst>
                  <a:outerShdw blurRad="38100" dist="38100" dir="2700000" algn="tl">
                    <a:srgbClr val="C0C0C0"/>
                  </a:outerShdw>
                </a:effectLst>
                <a:latin typeface="Bookman Old Style" pitchFamily="18" charset="0"/>
              </a:rPr>
              <a:t>Problem in Software Design</a:t>
            </a:r>
          </a:p>
        </p:txBody>
      </p:sp>
      <p:sp>
        <p:nvSpPr>
          <p:cNvPr id="21508" name="Rectangle 7"/>
          <p:cNvSpPr>
            <a:spLocks noChangeArrowheads="1"/>
          </p:cNvSpPr>
          <p:nvPr/>
        </p:nvSpPr>
        <p:spPr bwMode="auto">
          <a:xfrm>
            <a:off x="457200" y="1066800"/>
            <a:ext cx="4105275" cy="523875"/>
          </a:xfrm>
          <a:prstGeom prst="rect">
            <a:avLst/>
          </a:prstGeom>
          <a:noFill/>
          <a:ln w="9525">
            <a:noFill/>
            <a:miter lim="800000"/>
            <a:headEnd/>
            <a:tailEnd/>
          </a:ln>
        </p:spPr>
        <p:txBody>
          <a:bodyPr wrap="none">
            <a:spAutoFit/>
          </a:bodyPr>
          <a:lstStyle/>
          <a:p>
            <a:pPr>
              <a:buFont typeface="Wingdings" pitchFamily="2" charset="2"/>
              <a:buChar char="v"/>
            </a:pPr>
            <a:r>
              <a:rPr lang="en-US" sz="2800">
                <a:solidFill>
                  <a:srgbClr val="FF0000"/>
                </a:solidFill>
              </a:rPr>
              <a:t> Tired of conditionals? </a:t>
            </a:r>
          </a:p>
        </p:txBody>
      </p:sp>
      <p:sp>
        <p:nvSpPr>
          <p:cNvPr id="6149" name="Rectangle 2"/>
          <p:cNvSpPr>
            <a:spLocks noChangeArrowheads="1"/>
          </p:cNvSpPr>
          <p:nvPr/>
        </p:nvSpPr>
        <p:spPr bwMode="auto">
          <a:xfrm>
            <a:off x="381000" y="1600200"/>
            <a:ext cx="8458200" cy="3478213"/>
          </a:xfrm>
          <a:prstGeom prst="rect">
            <a:avLst/>
          </a:prstGeom>
          <a:noFill/>
          <a:ln w="9525">
            <a:noFill/>
            <a:miter lim="800000"/>
            <a:headEnd/>
            <a:tailEnd/>
          </a:ln>
        </p:spPr>
        <p:txBody>
          <a:bodyPr anchor="ctr">
            <a:spAutoFit/>
          </a:bodyPr>
          <a:lstStyle/>
          <a:p>
            <a:pPr marL="287338" indent="-287338" eaLnBrk="0" hangingPunct="0">
              <a:buFont typeface="Wingdings" pitchFamily="2" charset="2"/>
              <a:buChar char="q"/>
              <a:defRPr/>
            </a:pPr>
            <a:r>
              <a:rPr lang="en-US" sz="2000" dirty="0"/>
              <a:t>When writing code, our classes often go through a series of transformations. </a:t>
            </a:r>
          </a:p>
          <a:p>
            <a:pPr marL="287338" indent="-287338" eaLnBrk="0" hangingPunct="0">
              <a:buFont typeface="Wingdings" pitchFamily="2" charset="2"/>
              <a:buChar char="q"/>
              <a:defRPr/>
            </a:pPr>
            <a:r>
              <a:rPr lang="en-US" sz="2000" dirty="0"/>
              <a:t>What starts out as a simple class will grow as behavior is added. </a:t>
            </a:r>
          </a:p>
          <a:p>
            <a:pPr marL="287338" indent="-287338" eaLnBrk="0" hangingPunct="0">
              <a:buFont typeface="Wingdings" pitchFamily="2" charset="2"/>
              <a:buChar char="q"/>
              <a:defRPr/>
            </a:pPr>
            <a:r>
              <a:rPr lang="en-US" sz="2000" dirty="0"/>
              <a:t>if you didn’t take the necessary precautions, your code will become </a:t>
            </a:r>
            <a:r>
              <a:rPr lang="en-US" sz="2000" dirty="0">
                <a:solidFill>
                  <a:schemeClr val="accent6">
                    <a:lumMod val="75000"/>
                  </a:schemeClr>
                </a:solidFill>
              </a:rPr>
              <a:t>difficult to understand and maintain. </a:t>
            </a:r>
          </a:p>
          <a:p>
            <a:pPr marL="287338" indent="-287338" eaLnBrk="0" hangingPunct="0">
              <a:buFont typeface="Wingdings" pitchFamily="2" charset="2"/>
              <a:buChar char="q"/>
              <a:defRPr/>
            </a:pPr>
            <a:r>
              <a:rPr lang="en-US" sz="2000" dirty="0"/>
              <a:t>Too often, the state of an object is kept by creating </a:t>
            </a:r>
            <a:r>
              <a:rPr lang="en-US" sz="2000" dirty="0">
                <a:solidFill>
                  <a:srgbClr val="FF0000"/>
                </a:solidFill>
              </a:rPr>
              <a:t>multiple Boolean attributes</a:t>
            </a:r>
            <a:r>
              <a:rPr lang="en-US" sz="2000" dirty="0"/>
              <a:t> and deciding how to behave based on the values. </a:t>
            </a:r>
          </a:p>
          <a:p>
            <a:pPr marL="287338" indent="-287338" eaLnBrk="0" hangingPunct="0">
              <a:buFont typeface="Wingdings" pitchFamily="2" charset="2"/>
              <a:buChar char="q"/>
              <a:defRPr/>
            </a:pPr>
            <a:r>
              <a:rPr lang="en-US" sz="2000" dirty="0"/>
              <a:t>This can become cumbersome and difficult to maintain when the complexity of your class starts to increase.</a:t>
            </a:r>
          </a:p>
          <a:p>
            <a:pPr marL="287338" indent="-287338" eaLnBrk="0" hangingPunct="0">
              <a:buFont typeface="Wingdings" pitchFamily="2" charset="2"/>
              <a:buChar char="q"/>
              <a:defRPr/>
            </a:pPr>
            <a:endParaRPr lang="en-US" sz="2000" dirty="0"/>
          </a:p>
          <a:p>
            <a:pPr marL="287338" indent="-287338" eaLnBrk="0" hangingPunct="0">
              <a:buFont typeface="Wingdings" pitchFamily="2" charset="2"/>
              <a:buChar char="q"/>
              <a:defRPr/>
            </a:pPr>
            <a:r>
              <a:rPr lang="en-US" sz="2000" dirty="0"/>
              <a:t>This is a common problem on most projects.</a:t>
            </a:r>
          </a:p>
        </p:txBody>
      </p:sp>
      <p:pic>
        <p:nvPicPr>
          <p:cNvPr id="21510"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21511" name="Rectangle 7"/>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A664879F-04D2-4EE9-B02D-35155F196F82}" type="slidenum">
              <a:rPr lang="en-US" smtClean="0"/>
              <a:pPr/>
              <a:t>7</a:t>
            </a:fld>
            <a:endParaRPr lang="en-US" smtClean="0"/>
          </a:p>
        </p:txBody>
      </p:sp>
      <p:sp>
        <p:nvSpPr>
          <p:cNvPr id="22531" name="Rectangle 6"/>
          <p:cNvSpPr>
            <a:spLocks noChangeArrowheads="1"/>
          </p:cNvSpPr>
          <p:nvPr/>
        </p:nvSpPr>
        <p:spPr bwMode="auto">
          <a:xfrm>
            <a:off x="381000" y="762000"/>
            <a:ext cx="8382000" cy="923925"/>
          </a:xfrm>
          <a:prstGeom prst="rect">
            <a:avLst/>
          </a:prstGeom>
          <a:noFill/>
          <a:ln w="9525">
            <a:noFill/>
            <a:miter lim="800000"/>
            <a:headEnd/>
            <a:tailEnd/>
          </a:ln>
        </p:spPr>
        <p:txBody>
          <a:bodyPr>
            <a:spAutoFit/>
          </a:bodyPr>
          <a:lstStyle/>
          <a:p>
            <a:r>
              <a:rPr lang="en-US"/>
              <a:t>Suppose we want to implement a TV Remote object with a simple button to perform action, if the State is ON, it will turn on the TV and if state is OFF, it will turn off the TV. We can implement it using if-else condition like below;</a:t>
            </a:r>
          </a:p>
        </p:txBody>
      </p:sp>
      <p:sp>
        <p:nvSpPr>
          <p:cNvPr id="8" name="Rectangle 7"/>
          <p:cNvSpPr/>
          <p:nvPr/>
        </p:nvSpPr>
        <p:spPr>
          <a:xfrm>
            <a:off x="2971800" y="152400"/>
            <a:ext cx="6083300" cy="584200"/>
          </a:xfrm>
          <a:prstGeom prst="rect">
            <a:avLst/>
          </a:prstGeom>
        </p:spPr>
        <p:txBody>
          <a:bodyPr wrap="none">
            <a:spAutoFit/>
          </a:bodyPr>
          <a:lstStyle/>
          <a:p>
            <a:pPr>
              <a:defRPr/>
            </a:pPr>
            <a:r>
              <a:rPr lang="en-US" sz="3200" b="1" dirty="0">
                <a:solidFill>
                  <a:srgbClr val="800000"/>
                </a:solidFill>
                <a:effectLst>
                  <a:outerShdw blurRad="38100" dist="38100" dir="2700000" algn="tl">
                    <a:srgbClr val="C0C0C0"/>
                  </a:outerShdw>
                </a:effectLst>
                <a:latin typeface="Bookman Old Style" pitchFamily="18" charset="0"/>
              </a:rPr>
              <a:t>Problem in Software Design</a:t>
            </a:r>
          </a:p>
        </p:txBody>
      </p:sp>
      <p:pic>
        <p:nvPicPr>
          <p:cNvPr id="22533" name="Picture 2"/>
          <p:cNvPicPr>
            <a:picLocks noChangeAspect="1" noChangeArrowheads="1"/>
          </p:cNvPicPr>
          <p:nvPr/>
        </p:nvPicPr>
        <p:blipFill>
          <a:blip r:embed="rId2" cstate="print"/>
          <a:srcRect/>
          <a:stretch>
            <a:fillRect/>
          </a:stretch>
        </p:blipFill>
        <p:spPr bwMode="auto">
          <a:xfrm>
            <a:off x="533400" y="1752600"/>
            <a:ext cx="7696200" cy="4800600"/>
          </a:xfrm>
          <a:prstGeom prst="rect">
            <a:avLst/>
          </a:prstGeom>
          <a:noFill/>
          <a:ln w="9525">
            <a:noFill/>
            <a:miter lim="800000"/>
            <a:headEnd/>
            <a:tailEnd/>
          </a:ln>
        </p:spPr>
      </p:pic>
      <p:pic>
        <p:nvPicPr>
          <p:cNvPr id="22534"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22535" name="Rectangle 6"/>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EF6BCBF2-14CB-4601-9D18-FEFDB01F43B2}" type="slidenum">
              <a:rPr lang="en-US" smtClean="0"/>
              <a:pPr/>
              <a:t>8</a:t>
            </a:fld>
            <a:endParaRPr lang="en-US" smtClean="0"/>
          </a:p>
        </p:txBody>
      </p:sp>
      <p:sp>
        <p:nvSpPr>
          <p:cNvPr id="8" name="Rectangle 7"/>
          <p:cNvSpPr/>
          <p:nvPr/>
        </p:nvSpPr>
        <p:spPr>
          <a:xfrm>
            <a:off x="2971800" y="152400"/>
            <a:ext cx="6083300" cy="584200"/>
          </a:xfrm>
          <a:prstGeom prst="rect">
            <a:avLst/>
          </a:prstGeom>
        </p:spPr>
        <p:txBody>
          <a:bodyPr wrap="none">
            <a:spAutoFit/>
          </a:bodyPr>
          <a:lstStyle/>
          <a:p>
            <a:pPr>
              <a:defRPr/>
            </a:pPr>
            <a:r>
              <a:rPr lang="en-US" sz="3200" b="1" dirty="0">
                <a:solidFill>
                  <a:srgbClr val="800000"/>
                </a:solidFill>
                <a:effectLst>
                  <a:outerShdw blurRad="38100" dist="38100" dir="2700000" algn="tl">
                    <a:srgbClr val="C0C0C0"/>
                  </a:outerShdw>
                </a:effectLst>
                <a:latin typeface="Bookman Old Style" pitchFamily="18" charset="0"/>
              </a:rPr>
              <a:t>Problem in Software Design</a:t>
            </a:r>
          </a:p>
        </p:txBody>
      </p:sp>
      <p:sp>
        <p:nvSpPr>
          <p:cNvPr id="9" name="Rectangle 8"/>
          <p:cNvSpPr/>
          <p:nvPr/>
        </p:nvSpPr>
        <p:spPr>
          <a:xfrm>
            <a:off x="304800" y="838200"/>
            <a:ext cx="8610600" cy="5078413"/>
          </a:xfrm>
          <a:prstGeom prst="rect">
            <a:avLst/>
          </a:prstGeom>
        </p:spPr>
        <p:txBody>
          <a:bodyPr>
            <a:spAutoFit/>
          </a:bodyPr>
          <a:lstStyle/>
          <a:p>
            <a:pPr>
              <a:buFont typeface="Wingdings" pitchFamily="2" charset="2"/>
              <a:buChar char="v"/>
              <a:defRPr/>
            </a:pPr>
            <a:r>
              <a:rPr lang="en-US" b="1" dirty="0">
                <a:solidFill>
                  <a:srgbClr val="FF0066"/>
                </a:solidFill>
              </a:rPr>
              <a:t>What are the problems with above design?</a:t>
            </a:r>
            <a:endParaRPr lang="en-US" dirty="0">
              <a:solidFill>
                <a:srgbClr val="FF0066"/>
              </a:solidFill>
            </a:endParaRPr>
          </a:p>
          <a:p>
            <a:pPr>
              <a:defRPr/>
            </a:pPr>
            <a:r>
              <a:rPr lang="en-US" dirty="0"/>
              <a:t>Notice that </a:t>
            </a:r>
          </a:p>
          <a:p>
            <a:pPr marL="287338" indent="-287338">
              <a:buFont typeface="Wingdings" pitchFamily="2" charset="2"/>
              <a:buChar char="q"/>
              <a:defRPr/>
            </a:pPr>
            <a:r>
              <a:rPr lang="en-US" dirty="0"/>
              <a:t>client code should know the specific values to use for setting the state of remote, </a:t>
            </a:r>
          </a:p>
          <a:p>
            <a:pPr marL="287338" indent="-287338">
              <a:buFont typeface="Wingdings" pitchFamily="2" charset="2"/>
              <a:buChar char="q"/>
              <a:defRPr/>
            </a:pPr>
            <a:r>
              <a:rPr lang="en-US" dirty="0"/>
              <a:t>further more if number of states increase then the </a:t>
            </a:r>
            <a:r>
              <a:rPr lang="en-US" b="1" dirty="0"/>
              <a:t>tight coupling </a:t>
            </a:r>
            <a:r>
              <a:rPr lang="en-US" dirty="0"/>
              <a:t>between </a:t>
            </a:r>
            <a:r>
              <a:rPr lang="en-US" b="1" dirty="0"/>
              <a:t>implementation and the client code </a:t>
            </a:r>
            <a:r>
              <a:rPr lang="en-US" dirty="0"/>
              <a:t>will be very hard to maintain and extend.</a:t>
            </a:r>
          </a:p>
          <a:p>
            <a:pPr marL="287338" indent="-287338">
              <a:buFont typeface="Wingdings" pitchFamily="2" charset="2"/>
              <a:buChar char="q"/>
              <a:defRPr/>
            </a:pPr>
            <a:endParaRPr lang="en-US" dirty="0"/>
          </a:p>
          <a:p>
            <a:pPr marL="287338" indent="-287338">
              <a:buFont typeface="Wingdings" pitchFamily="2" charset="2"/>
              <a:buChar char="v"/>
              <a:defRPr/>
            </a:pPr>
            <a:r>
              <a:rPr lang="en-US" b="1" dirty="0">
                <a:solidFill>
                  <a:srgbClr val="FF0066"/>
                </a:solidFill>
              </a:rPr>
              <a:t>How can we avoid this?</a:t>
            </a:r>
          </a:p>
          <a:p>
            <a:pPr marL="287338" indent="-287338">
              <a:buFont typeface="Wingdings" pitchFamily="2" charset="2"/>
              <a:buChar char="q"/>
              <a:defRPr/>
            </a:pPr>
            <a:r>
              <a:rPr lang="en-US" dirty="0"/>
              <a:t>Design / Code will become more cleaner by using </a:t>
            </a:r>
            <a:r>
              <a:rPr lang="en-US" b="1" dirty="0" err="1">
                <a:solidFill>
                  <a:srgbClr val="002060"/>
                </a:solidFill>
              </a:rPr>
              <a:t>Enums</a:t>
            </a:r>
            <a:r>
              <a:rPr lang="en-US" b="1" dirty="0">
                <a:solidFill>
                  <a:srgbClr val="002060"/>
                </a:solidFill>
              </a:rPr>
              <a:t> and Switches </a:t>
            </a:r>
            <a:r>
              <a:rPr lang="en-US" dirty="0"/>
              <a:t>or </a:t>
            </a:r>
            <a:r>
              <a:rPr lang="en-US" dirty="0">
                <a:solidFill>
                  <a:schemeClr val="accent6">
                    <a:lumMod val="75000"/>
                  </a:schemeClr>
                </a:solidFill>
              </a:rPr>
              <a:t>multiple if then else (Similar to our </a:t>
            </a:r>
            <a:r>
              <a:rPr lang="en-US" dirty="0" err="1">
                <a:solidFill>
                  <a:schemeClr val="accent6">
                    <a:lumMod val="75000"/>
                  </a:schemeClr>
                </a:solidFill>
              </a:rPr>
              <a:t>SavingAccount</a:t>
            </a:r>
            <a:r>
              <a:rPr lang="en-US" dirty="0">
                <a:solidFill>
                  <a:schemeClr val="accent6">
                    <a:lumMod val="75000"/>
                  </a:schemeClr>
                </a:solidFill>
              </a:rPr>
              <a:t> object in Assignment no.3)</a:t>
            </a:r>
          </a:p>
          <a:p>
            <a:pPr marL="287338" indent="-287338">
              <a:buFont typeface="Wingdings" pitchFamily="2" charset="2"/>
              <a:buChar char="q"/>
              <a:defRPr/>
            </a:pPr>
            <a:r>
              <a:rPr lang="en-US" dirty="0"/>
              <a:t>Here in this solutions Instead of a bunch of flags, we will just have one state_ field. We also flip the order of our branching. </a:t>
            </a:r>
          </a:p>
          <a:p>
            <a:pPr marL="287338" indent="-287338">
              <a:buFont typeface="Wingdings" pitchFamily="2" charset="2"/>
              <a:buChar char="q"/>
              <a:defRPr/>
            </a:pPr>
            <a:r>
              <a:rPr lang="en-US" dirty="0"/>
              <a:t>But again code become </a:t>
            </a:r>
            <a:r>
              <a:rPr lang="en-US" b="1" dirty="0">
                <a:solidFill>
                  <a:srgbClr val="FF0000"/>
                </a:solidFill>
              </a:rPr>
              <a:t>monolithic or as single block.</a:t>
            </a:r>
            <a:endParaRPr lang="en-US" dirty="0"/>
          </a:p>
          <a:p>
            <a:pPr marL="287338" indent="-287338">
              <a:buFont typeface="Wingdings" pitchFamily="2" charset="2"/>
              <a:buChar char="q"/>
              <a:defRPr/>
            </a:pPr>
            <a:endParaRPr lang="en-US" dirty="0"/>
          </a:p>
          <a:p>
            <a:pPr marL="287338" indent="-287338" eaLnBrk="0" hangingPunct="0">
              <a:buFont typeface="Wingdings" pitchFamily="2" charset="2"/>
              <a:buChar char="q"/>
              <a:defRPr/>
            </a:pPr>
            <a:r>
              <a:rPr lang="en-US" dirty="0"/>
              <a:t>This is a common problem on most projects, and it is wise to model it with a Finite State Machine. </a:t>
            </a:r>
          </a:p>
          <a:p>
            <a:pPr marL="287338" indent="-287338" eaLnBrk="0" hangingPunct="0">
              <a:buFont typeface="Wingdings" pitchFamily="2" charset="2"/>
              <a:buChar char="q"/>
              <a:defRPr/>
            </a:pPr>
            <a:r>
              <a:rPr lang="en-US" dirty="0"/>
              <a:t>In fact, there is a </a:t>
            </a:r>
            <a:r>
              <a:rPr lang="en-US" b="1" dirty="0">
                <a:solidFill>
                  <a:schemeClr val="accent6">
                    <a:lumMod val="75000"/>
                  </a:schemeClr>
                </a:solidFill>
              </a:rPr>
              <a:t>design pattern called State that address this very well</a:t>
            </a:r>
            <a:r>
              <a:rPr lang="en-US" dirty="0"/>
              <a:t>, so you can find hundreds of gems implementing this pattern.</a:t>
            </a:r>
          </a:p>
        </p:txBody>
      </p:sp>
      <p:pic>
        <p:nvPicPr>
          <p:cNvPr id="23557"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23558" name="Rectangle 5"/>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p>
            <a:fld id="{571A2B65-3B33-4E67-AADD-FB9B452267AE}" type="slidenum">
              <a:rPr lang="en-US" smtClean="0"/>
              <a:pPr/>
              <a:t>9</a:t>
            </a:fld>
            <a:endParaRPr lang="en-US" smtClean="0"/>
          </a:p>
        </p:txBody>
      </p:sp>
      <p:sp>
        <p:nvSpPr>
          <p:cNvPr id="7" name="Rectangle 2"/>
          <p:cNvSpPr>
            <a:spLocks noGrp="1" noChangeArrowheads="1"/>
          </p:cNvSpPr>
          <p:nvPr>
            <p:ph type="title"/>
          </p:nvPr>
        </p:nvSpPr>
        <p:spPr>
          <a:xfrm>
            <a:off x="304800" y="152400"/>
            <a:ext cx="8686800" cy="685800"/>
          </a:xfrm>
        </p:spPr>
        <p:txBody>
          <a:bodyPr/>
          <a:lstStyle/>
          <a:p>
            <a:pPr algn="r" eaLnBrk="1" hangingPunct="1">
              <a:defRPr/>
            </a:pPr>
            <a:r>
              <a:rPr lang="en-US" b="1" dirty="0" smtClean="0">
                <a:solidFill>
                  <a:srgbClr val="800000"/>
                </a:solidFill>
                <a:effectLst>
                  <a:outerShdw blurRad="38100" dist="38100" dir="2700000" algn="tl">
                    <a:srgbClr val="C0C0C0"/>
                  </a:outerShdw>
                </a:effectLst>
                <a:latin typeface="Bookman Old Style" pitchFamily="18" charset="0"/>
              </a:rPr>
              <a:t>Definition : State Pattern </a:t>
            </a:r>
          </a:p>
        </p:txBody>
      </p:sp>
      <p:sp>
        <p:nvSpPr>
          <p:cNvPr id="8" name="Rectangle 7"/>
          <p:cNvSpPr/>
          <p:nvPr/>
        </p:nvSpPr>
        <p:spPr>
          <a:xfrm>
            <a:off x="381000" y="838200"/>
            <a:ext cx="8382000" cy="5616575"/>
          </a:xfrm>
          <a:prstGeom prst="rect">
            <a:avLst/>
          </a:prstGeom>
        </p:spPr>
        <p:txBody>
          <a:bodyPr>
            <a:spAutoFit/>
          </a:bodyPr>
          <a:lstStyle/>
          <a:p>
            <a:pPr marL="341313" indent="-341313">
              <a:buFont typeface="Wingdings" pitchFamily="2" charset="2"/>
              <a:buChar char="q"/>
              <a:defRPr/>
            </a:pPr>
            <a:r>
              <a:rPr lang="en-US" sz="2400" dirty="0"/>
              <a:t>The State pattern is known as a </a:t>
            </a:r>
            <a:r>
              <a:rPr lang="en-US" sz="2400" b="1" dirty="0"/>
              <a:t>behavioural </a:t>
            </a:r>
            <a:r>
              <a:rPr lang="en-US" sz="2400" dirty="0"/>
              <a:t>pattern - it's used to manage algorithms, relationships and responsibilities between objects. </a:t>
            </a:r>
          </a:p>
          <a:p>
            <a:pPr marL="341313" indent="-341313">
              <a:buFont typeface="Wingdings" pitchFamily="2" charset="2"/>
              <a:buChar char="q"/>
              <a:defRPr/>
            </a:pPr>
            <a:r>
              <a:rPr lang="en-US" sz="2400" dirty="0"/>
              <a:t>In State pattern a class behavior changes based on its state. This type of design pattern comes under behavior pattern.</a:t>
            </a:r>
          </a:p>
          <a:p>
            <a:pPr marL="341313" indent="-341313">
              <a:buFont typeface="Wingdings" pitchFamily="2" charset="2"/>
              <a:buChar char="q"/>
              <a:defRPr/>
            </a:pPr>
            <a:r>
              <a:rPr lang="en-US" sz="2400" dirty="0"/>
              <a:t>In State pattern, we create objects which represent various states and a context object whose behavior varies as its state object changes.</a:t>
            </a:r>
          </a:p>
          <a:p>
            <a:pPr marL="341313" indent="-341313">
              <a:buFont typeface="Wingdings" pitchFamily="2" charset="2"/>
              <a:buChar char="q"/>
              <a:defRPr/>
            </a:pPr>
            <a:r>
              <a:rPr lang="en-US" sz="2400" dirty="0"/>
              <a:t>The definition of State provided in the original Gang of Four book on Design Patterns states: </a:t>
            </a:r>
          </a:p>
          <a:p>
            <a:pPr>
              <a:defRPr/>
            </a:pPr>
            <a:endParaRPr lang="en-US" sz="1100" dirty="0"/>
          </a:p>
          <a:p>
            <a:pPr algn="ctr">
              <a:defRPr/>
            </a:pPr>
            <a:r>
              <a:rPr lang="en-US" sz="2600" b="1" dirty="0">
                <a:solidFill>
                  <a:srgbClr val="FF0066"/>
                </a:solidFill>
              </a:rPr>
              <a:t>“Allows an object to alter its behaviour when its internal state changes. The object will appear to change its class.”</a:t>
            </a:r>
          </a:p>
        </p:txBody>
      </p:sp>
      <p:sp>
        <p:nvSpPr>
          <p:cNvPr id="24581" name="Rectangle 4"/>
          <p:cNvSpPr>
            <a:spLocks noChangeArrowheads="1"/>
          </p:cNvSpPr>
          <p:nvPr/>
        </p:nvSpPr>
        <p:spPr bwMode="auto">
          <a:xfrm>
            <a:off x="0" y="6257925"/>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2"/>
              </a:rPr>
              <a:t>www.isquareit.edu.in</a:t>
            </a:r>
            <a:r>
              <a:rPr lang="en-US" sz="1100"/>
              <a:t> ; Email - </a:t>
            </a:r>
            <a:r>
              <a:rPr lang="en-US" sz="1100">
                <a:hlinkClick r:id="rId3"/>
              </a:rPr>
              <a:t>info@isquareit.edu.in</a:t>
            </a:r>
            <a:r>
              <a:rPr lang="en-US" sz="1100"/>
              <a:t> </a:t>
            </a:r>
            <a:endParaRPr lang="id-ID" sz="1100"/>
          </a:p>
        </p:txBody>
      </p:sp>
      <p:pic>
        <p:nvPicPr>
          <p:cNvPr id="24582" name="Picture 6"/>
          <p:cNvPicPr>
            <a:picLocks noChangeAspect="1" noChangeArrowheads="1"/>
          </p:cNvPicPr>
          <p:nvPr/>
        </p:nvPicPr>
        <p:blipFill>
          <a:blip r:embed="rId4" cstate="print"/>
          <a:srcRect/>
          <a:stretch>
            <a:fillRect/>
          </a:stretch>
        </p:blipFill>
        <p:spPr bwMode="auto">
          <a:xfrm>
            <a:off x="6762750" y="6030913"/>
            <a:ext cx="1619250" cy="75088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5044308</TotalTime>
  <Words>2162</Words>
  <Application>Microsoft Office PowerPoint</Application>
  <PresentationFormat>On-screen Show (4:3)</PresentationFormat>
  <Paragraphs>202</Paragraphs>
  <Slides>25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Bookman Old Style</vt:lpstr>
      <vt:lpstr>Wingdings</vt:lpstr>
      <vt:lpstr>Default Design</vt:lpstr>
      <vt:lpstr>  DESIGN PATTERNS :  State Pattern  </vt:lpstr>
      <vt:lpstr>Agenda</vt:lpstr>
      <vt:lpstr>Introduction</vt:lpstr>
      <vt:lpstr>Introduction</vt:lpstr>
      <vt:lpstr>Example</vt:lpstr>
      <vt:lpstr>Slide 6</vt:lpstr>
      <vt:lpstr>Slide 7</vt:lpstr>
      <vt:lpstr>Slide 8</vt:lpstr>
      <vt:lpstr>Definition : State Pattern </vt:lpstr>
      <vt:lpstr>Definition : State Pattern </vt:lpstr>
      <vt:lpstr>Definition : State Pattern </vt:lpstr>
      <vt:lpstr>Solution to Problem in Terms of State</vt:lpstr>
      <vt:lpstr>Solution to Problem in Terms of State</vt:lpstr>
      <vt:lpstr>Solution to Problem in Terms of State</vt:lpstr>
      <vt:lpstr>Solution to Problem in Terms of State</vt:lpstr>
      <vt:lpstr>Advantages</vt:lpstr>
      <vt:lpstr>Slide 17</vt:lpstr>
      <vt:lpstr>Slide 18</vt:lpstr>
      <vt:lpstr>Slide 19</vt:lpstr>
      <vt:lpstr>Slide 20</vt:lpstr>
      <vt:lpstr>Slide 21</vt:lpstr>
      <vt:lpstr>Slide 22</vt:lpstr>
      <vt:lpstr>Slide 23</vt:lpstr>
      <vt:lpstr>Slide 24</vt:lpstr>
      <vt:lpstr>THANK YOU  For further information please feel free to contact Dr. Ravi Patki ravip@isquareit.edu.in Department of Information Technology, Hope Foundation’s International Institute of Information Technology, I²IT P-14, Rajiv Gandhi Infotech Park, Hinjawadi, MIDC Phase I Pune – 411057 Tel +91 20 22933441 www.isquareit.edu.in; info@isquareit.edu.in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mca</dc:creator>
  <cp:lastModifiedBy>Vaidehi Banerjee</cp:lastModifiedBy>
  <cp:revision>1018</cp:revision>
  <dcterms:created xsi:type="dcterms:W3CDTF">2008-11-13T10:48:30Z</dcterms:created>
  <dcterms:modified xsi:type="dcterms:W3CDTF">2019-01-17T04:00:24Z</dcterms:modified>
</cp:coreProperties>
</file>