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98" r:id="rId3"/>
    <p:sldId id="347" r:id="rId4"/>
    <p:sldId id="348" r:id="rId5"/>
    <p:sldId id="349" r:id="rId6"/>
    <p:sldId id="350" r:id="rId7"/>
    <p:sldId id="351" r:id="rId8"/>
    <p:sldId id="352" r:id="rId9"/>
    <p:sldId id="353" r:id="rId10"/>
    <p:sldId id="354" r:id="rId11"/>
    <p:sldId id="355" r:id="rId12"/>
    <p:sldId id="356" r:id="rId13"/>
    <p:sldId id="357" r:id="rId14"/>
    <p:sldId id="346" r:id="rId1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000066"/>
    <a:srgbClr val="800000"/>
    <a:srgbClr val="FFFF99"/>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85" autoAdjust="0"/>
    <p:restoredTop sz="94624" autoAdjust="0"/>
  </p:normalViewPr>
  <p:slideViewPr>
    <p:cSldViewPr>
      <p:cViewPr>
        <p:scale>
          <a:sx n="70" d="100"/>
          <a:sy n="70" d="100"/>
        </p:scale>
        <p:origin x="-1416" y="-72"/>
      </p:cViewPr>
      <p:guideLst>
        <p:guide orient="horz" pos="2160"/>
        <p:guide pos="2880"/>
      </p:guideLst>
    </p:cSldViewPr>
  </p:slideViewPr>
  <p:outlineViewPr>
    <p:cViewPr>
      <p:scale>
        <a:sx n="33" d="100"/>
        <a:sy n="33" d="100"/>
      </p:scale>
      <p:origin x="0" y="2088"/>
    </p:cViewPr>
  </p:outlineViewPr>
  <p:notesTextViewPr>
    <p:cViewPr>
      <p:scale>
        <a:sx n="100" d="100"/>
        <a:sy n="100" d="100"/>
      </p:scale>
      <p:origin x="0" y="0"/>
    </p:cViewPr>
  </p:notesTextViewPr>
  <p:notesViewPr>
    <p:cSldViewPr>
      <p:cViewPr varScale="1">
        <p:scale>
          <a:sx n="51" d="100"/>
          <a:sy n="51" d="100"/>
        </p:scale>
        <p:origin x="-2790" y="-10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pPr>
              <a:defRPr/>
            </a:pPr>
            <a:fld id="{B97DF686-8B9B-4201-B461-CD144CEDDB77}" type="datetimeFigureOut">
              <a:rPr lang="en-US"/>
              <a:pPr>
                <a:defRPr/>
              </a:pPr>
              <a:t>1/17/2019</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pPr>
              <a:defRPr/>
            </a:pPr>
            <a:fld id="{FEAD17D5-16EA-472F-B1F2-FDEFFA83C39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defRPr>
            </a:lvl1pPr>
          </a:lstStyle>
          <a:p>
            <a:pPr>
              <a:defRPr/>
            </a:pPr>
            <a:endParaRPr lang="en-US"/>
          </a:p>
        </p:txBody>
      </p:sp>
      <p:sp>
        <p:nvSpPr>
          <p:cNvPr id="9625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626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defRPr>
            </a:lvl1pPr>
          </a:lstStyle>
          <a:p>
            <a:pPr>
              <a:defRPr/>
            </a:pPr>
            <a:endParaRPr lang="en-US"/>
          </a:p>
        </p:txBody>
      </p:sp>
      <p:sp>
        <p:nvSpPr>
          <p:cNvPr id="9626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defRPr>
            </a:lvl1pPr>
          </a:lstStyle>
          <a:p>
            <a:pPr>
              <a:defRPr/>
            </a:pPr>
            <a:fld id="{28D8A1F4-CFD4-47A5-96E3-A8ABAF8E590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0B8D62BA-AC97-4271-B8AB-F85A1018D325}"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8DE96F55-DD03-4073-82C2-8218DA10DFA6}" type="slidenum">
              <a:rPr lang="en-US" smtClean="0"/>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25D90070-E2AD-48FE-BCA5-C85809BE3B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170217F8-1FC6-47ED-A738-DCF6D89EE7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35068DDB-C85E-4875-9346-409B26D9F2D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870DAE94-278C-4EB5-A48C-2CDD60986BB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FDE3CD92-D2A6-47A6-A6F6-132050AC667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p:txBody>
          <a:bodyPr/>
          <a:lstStyle>
            <a:lvl1pPr>
              <a:defRPr/>
            </a:lvl1pPr>
          </a:lstStyle>
          <a:p>
            <a:pPr>
              <a:defRPr/>
            </a:pPr>
            <a:fld id="{174E8032-99A7-45C5-910E-A4FEB6E7F7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01D609EA-A7F0-41AC-A839-E9DEF4B8DF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p:txBody>
          <a:bodyPr/>
          <a:lstStyle>
            <a:lvl1pPr>
              <a:defRPr/>
            </a:lvl1pPr>
          </a:lstStyle>
          <a:p>
            <a:pPr>
              <a:defRPr/>
            </a:pPr>
            <a:fld id="{026F8769-BA6F-4F3D-BCFE-5E8D441877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054FA4AD-27D0-46A0-B0FF-863DDBCAA4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9" name="Rectangle 6"/>
          <p:cNvSpPr>
            <a:spLocks noGrp="1" noChangeArrowheads="1"/>
          </p:cNvSpPr>
          <p:nvPr>
            <p:ph type="sldNum" sz="quarter" idx="12"/>
          </p:nvPr>
        </p:nvSpPr>
        <p:spPr/>
        <p:txBody>
          <a:bodyPr/>
          <a:lstStyle>
            <a:lvl1pPr>
              <a:defRPr/>
            </a:lvl1pPr>
          </a:lstStyle>
          <a:p>
            <a:pPr>
              <a:defRPr/>
            </a:pPr>
            <a:fld id="{6A0220EE-F95D-4C67-BD24-6A9CF83A16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p:txBody>
          <a:bodyPr/>
          <a:lstStyle>
            <a:lvl1pPr>
              <a:defRPr/>
            </a:lvl1pPr>
          </a:lstStyle>
          <a:p>
            <a:pPr>
              <a:defRPr/>
            </a:pPr>
            <a:fld id="{88CA9843-30E7-4506-A817-0124A65CDEA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4" name="Rectangle 6"/>
          <p:cNvSpPr>
            <a:spLocks noGrp="1" noChangeArrowheads="1"/>
          </p:cNvSpPr>
          <p:nvPr>
            <p:ph type="sldNum" sz="quarter" idx="12"/>
          </p:nvPr>
        </p:nvSpPr>
        <p:spPr/>
        <p:txBody>
          <a:bodyPr/>
          <a:lstStyle>
            <a:lvl1pPr>
              <a:defRPr/>
            </a:lvl1pPr>
          </a:lstStyle>
          <a:p>
            <a:pPr>
              <a:defRPr/>
            </a:pPr>
            <a:fld id="{CDAF5B7B-1493-420E-B270-7DF60402B8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E1F3C535-8398-4B70-8210-4C207569AEF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p:txBody>
          <a:bodyPr/>
          <a:lstStyle>
            <a:lvl1pPr>
              <a:defRPr/>
            </a:lvl1pPr>
          </a:lstStyle>
          <a:p>
            <a:pPr>
              <a:defRPr/>
            </a:pPr>
            <a:fld id="{1F76370E-F2BA-4BFE-897F-06A9CC99BD0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a:t>Prof. </a:t>
            </a:r>
            <a:r>
              <a:rPr lang="en-US" err="1"/>
              <a:t>Santosh</a:t>
            </a:r>
            <a:r>
              <a:rPr lang="en-US"/>
              <a:t> B. </a:t>
            </a:r>
            <a:r>
              <a:rPr lang="en-US" err="1"/>
              <a:t>Javheri</a:t>
            </a: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2389BF39-CA26-4A2E-89FE-4481F66DA4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8.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0.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hyperlink" Target="mailto:ravip@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wmf"/><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info@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726E1567-D4FF-4FA1-B13E-81148B911933}" type="slidenum">
              <a:rPr lang="en-US" smtClean="0"/>
              <a:pPr/>
              <a:t>1</a:t>
            </a:fld>
            <a:endParaRPr lang="en-US" smtClean="0"/>
          </a:p>
        </p:txBody>
      </p:sp>
      <p:sp>
        <p:nvSpPr>
          <p:cNvPr id="2" name="Rectangle 2"/>
          <p:cNvSpPr>
            <a:spLocks noGrp="1" noChangeArrowheads="1"/>
          </p:cNvSpPr>
          <p:nvPr>
            <p:ph type="ctrTitle"/>
          </p:nvPr>
        </p:nvSpPr>
        <p:spPr>
          <a:xfrm>
            <a:off x="381000" y="1752600"/>
            <a:ext cx="8382000" cy="1676400"/>
          </a:xfrm>
        </p:spPr>
        <p:txBody>
          <a:bodyPr/>
          <a:lstStyle/>
          <a:p>
            <a:pPr algn="r" eaLnBrk="1" hangingPunct="1">
              <a:defRPr/>
            </a:pPr>
            <a:r>
              <a:rPr lang="en-US" sz="4000" b="1" dirty="0" smtClean="0">
                <a:solidFill>
                  <a:srgbClr val="800000"/>
                </a:solidFill>
                <a:effectLst>
                  <a:outerShdw blurRad="38100" dist="38100" dir="2700000" algn="tl">
                    <a:srgbClr val="C0C0C0"/>
                  </a:outerShdw>
                </a:effectLst>
                <a:latin typeface="Bookman Old Style" pitchFamily="18" charset="0"/>
              </a:rPr>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800000"/>
                </a:solidFill>
                <a:effectLst>
                  <a:outerShdw blurRad="38100" dist="38100" dir="2700000" algn="tl">
                    <a:srgbClr val="C0C0C0"/>
                  </a:outerShdw>
                </a:effectLst>
                <a:latin typeface="Bookman Old Style" pitchFamily="18" charset="0"/>
              </a:rPr>
              <a:t>DESIGN PATTERNS :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FF0000"/>
                </a:solidFill>
                <a:effectLst>
                  <a:outerShdw blurRad="38100" dist="38100" dir="2700000" algn="tl">
                    <a:srgbClr val="C0C0C0"/>
                  </a:outerShdw>
                </a:effectLst>
                <a:latin typeface="Bookman Old Style" pitchFamily="18" charset="0"/>
              </a:rPr>
              <a:t>Adapter Pattern</a:t>
            </a:r>
            <a:r>
              <a:rPr lang="en-US" sz="4000" b="1" dirty="0" smtClean="0">
                <a:solidFill>
                  <a:srgbClr val="800000"/>
                </a:solidFill>
                <a:effectLst>
                  <a:outerShdw blurRad="38100" dist="38100" dir="2700000" algn="tl">
                    <a:srgbClr val="C0C0C0"/>
                  </a:outerShdw>
                </a:effectLst>
                <a:latin typeface="Bookman Old Style" pitchFamily="18" charset="0"/>
              </a:rPr>
              <a:t> </a:t>
            </a:r>
            <a:r>
              <a:rPr lang="en-US" sz="4000" dirty="0"/>
              <a:t/>
            </a:r>
            <a:br>
              <a:rPr lang="en-US" sz="4000" dirty="0"/>
            </a:br>
            <a:endParaRPr lang="en-US" sz="4000" b="1" dirty="0" smtClean="0">
              <a:solidFill>
                <a:srgbClr val="800000"/>
              </a:solidFill>
              <a:effectLst>
                <a:outerShdw blurRad="38100" dist="38100" dir="2700000" algn="tl">
                  <a:srgbClr val="C0C0C0"/>
                </a:outerShdw>
              </a:effectLst>
              <a:latin typeface="Bookman Old Style" pitchFamily="18" charset="0"/>
            </a:endParaRPr>
          </a:p>
        </p:txBody>
      </p:sp>
      <p:sp>
        <p:nvSpPr>
          <p:cNvPr id="2054" name="Text Box 6"/>
          <p:cNvSpPr txBox="1">
            <a:spLocks noChangeArrowheads="1"/>
          </p:cNvSpPr>
          <p:nvPr/>
        </p:nvSpPr>
        <p:spPr bwMode="auto">
          <a:xfrm>
            <a:off x="609600" y="3783013"/>
            <a:ext cx="8001000" cy="2138362"/>
          </a:xfrm>
          <a:prstGeom prst="rect">
            <a:avLst/>
          </a:prstGeom>
          <a:noFill/>
          <a:ln w="9525">
            <a:noFill/>
            <a:miter lim="800000"/>
            <a:headEnd/>
            <a:tailEnd/>
          </a:ln>
          <a:effectLst/>
        </p:spPr>
        <p:txBody>
          <a:bodyPr>
            <a:spAutoFit/>
          </a:bodyPr>
          <a:lstStyle/>
          <a:p>
            <a:pPr algn="ctr">
              <a:lnSpc>
                <a:spcPct val="55000"/>
              </a:lnSpc>
              <a:spcBef>
                <a:spcPct val="50000"/>
              </a:spcBef>
              <a:defRPr/>
            </a:pPr>
            <a:r>
              <a:rPr lang="en-US" sz="2800" dirty="0">
                <a:latin typeface="Bookman Old Style" pitchFamily="18" charset="0"/>
              </a:rPr>
              <a:t>By </a:t>
            </a:r>
          </a:p>
          <a:p>
            <a:pPr algn="ctr">
              <a:lnSpc>
                <a:spcPct val="55000"/>
              </a:lnSpc>
              <a:spcBef>
                <a:spcPct val="50000"/>
              </a:spcBef>
              <a:defRPr/>
            </a:pPr>
            <a:r>
              <a:rPr lang="en-US" sz="3200" b="1" dirty="0">
                <a:effectLst>
                  <a:outerShdw blurRad="38100" dist="38100" dir="2700000" algn="tl">
                    <a:srgbClr val="C0C0C0"/>
                  </a:outerShdw>
                </a:effectLst>
                <a:latin typeface="Bookman Old Style" pitchFamily="18" charset="0"/>
              </a:rPr>
              <a:t>RAVI P. PATKI</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(Associate Professor (IT)</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Hope Foundation’s</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International Institute of Information Technology</a:t>
            </a:r>
          </a:p>
          <a:p>
            <a:pPr algn="ctr">
              <a:lnSpc>
                <a:spcPct val="55000"/>
              </a:lnSpc>
              <a:spcBef>
                <a:spcPct val="50000"/>
              </a:spcBef>
              <a:defRPr/>
            </a:pPr>
            <a:endParaRPr lang="en-US" sz="2000" b="1" dirty="0">
              <a:effectLst>
                <a:outerShdw blurRad="38100" dist="38100" dir="2700000" algn="tl">
                  <a:srgbClr val="C0C0C0"/>
                </a:outerShdw>
              </a:effectLst>
              <a:latin typeface="Bookman Old Style" pitchFamily="18" charset="0"/>
            </a:endParaRPr>
          </a:p>
        </p:txBody>
      </p:sp>
      <p:pic>
        <p:nvPicPr>
          <p:cNvPr id="16389" name="Picture 6"/>
          <p:cNvPicPr>
            <a:picLocks noChangeAspect="1" noChangeArrowheads="1"/>
          </p:cNvPicPr>
          <p:nvPr/>
        </p:nvPicPr>
        <p:blipFill>
          <a:blip r:embed="rId4" cstate="print"/>
          <a:srcRect/>
          <a:stretch>
            <a:fillRect/>
          </a:stretch>
        </p:blipFill>
        <p:spPr bwMode="auto">
          <a:xfrm>
            <a:off x="6686550" y="5894388"/>
            <a:ext cx="1771650" cy="820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A8040E20-EE98-45DD-9B51-27A91AFC97A2}" type="slidenum">
              <a:rPr lang="en-US" smtClean="0"/>
              <a:pPr/>
              <a:t>10</a:t>
            </a:fld>
            <a:endParaRPr lang="en-US" smtClean="0"/>
          </a:p>
        </p:txBody>
      </p:sp>
      <p:pic>
        <p:nvPicPr>
          <p:cNvPr id="25603" name="Picture 2"/>
          <p:cNvPicPr>
            <a:picLocks noChangeAspect="1" noChangeArrowheads="1"/>
          </p:cNvPicPr>
          <p:nvPr/>
        </p:nvPicPr>
        <p:blipFill>
          <a:blip r:embed="rId2" cstate="print"/>
          <a:srcRect/>
          <a:stretch>
            <a:fillRect/>
          </a:stretch>
        </p:blipFill>
        <p:spPr bwMode="auto">
          <a:xfrm>
            <a:off x="304800" y="533400"/>
            <a:ext cx="8153400" cy="5780088"/>
          </a:xfrm>
          <a:prstGeom prst="rect">
            <a:avLst/>
          </a:prstGeom>
          <a:noFill/>
          <a:ln w="9525">
            <a:noFill/>
            <a:miter lim="800000"/>
            <a:headEnd/>
            <a:tailEnd/>
          </a:ln>
        </p:spPr>
      </p:pic>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5"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5"/>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6ED2E312-0B86-49B1-A35C-85D12801D03C}" type="slidenum">
              <a:rPr lang="en-US" smtClean="0"/>
              <a:pPr/>
              <a:t>11</a:t>
            </a:fld>
            <a:endParaRPr lang="en-US" smtClean="0"/>
          </a:p>
        </p:txBody>
      </p:sp>
      <p:pic>
        <p:nvPicPr>
          <p:cNvPr id="26627" name="Picture 2"/>
          <p:cNvPicPr>
            <a:picLocks noChangeAspect="1" noChangeArrowheads="1"/>
          </p:cNvPicPr>
          <p:nvPr/>
        </p:nvPicPr>
        <p:blipFill>
          <a:blip r:embed="rId2" cstate="print"/>
          <a:srcRect/>
          <a:stretch>
            <a:fillRect/>
          </a:stretch>
        </p:blipFill>
        <p:spPr bwMode="auto">
          <a:xfrm>
            <a:off x="381000" y="914400"/>
            <a:ext cx="7086600" cy="5396006"/>
          </a:xfrm>
          <a:prstGeom prst="rect">
            <a:avLst/>
          </a:prstGeom>
          <a:noFill/>
          <a:ln w="9525">
            <a:noFill/>
            <a:miter lim="800000"/>
            <a:headEnd/>
            <a:tailEnd/>
          </a:ln>
        </p:spPr>
      </p:pic>
      <p:sp>
        <p:nvSpPr>
          <p:cNvPr id="5" name="Rectangle 4"/>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6"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7" name="Rectangle 6"/>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AD83D364-441D-4651-871A-04B16C4A413D}" type="slidenum">
              <a:rPr lang="en-US" smtClean="0"/>
              <a:pPr/>
              <a:t>12</a:t>
            </a:fld>
            <a:endParaRPr lang="en-US" smtClean="0"/>
          </a:p>
        </p:txBody>
      </p:sp>
      <p:pic>
        <p:nvPicPr>
          <p:cNvPr id="27651" name="Picture 2"/>
          <p:cNvPicPr>
            <a:picLocks noChangeAspect="1" noChangeArrowheads="1"/>
          </p:cNvPicPr>
          <p:nvPr/>
        </p:nvPicPr>
        <p:blipFill>
          <a:blip r:embed="rId2" cstate="print"/>
          <a:srcRect/>
          <a:stretch>
            <a:fillRect/>
          </a:stretch>
        </p:blipFill>
        <p:spPr bwMode="auto">
          <a:xfrm>
            <a:off x="304801" y="685800"/>
            <a:ext cx="7457436" cy="5562600"/>
          </a:xfrm>
          <a:prstGeom prst="rect">
            <a:avLst/>
          </a:prstGeom>
          <a:noFill/>
          <a:ln w="9525">
            <a:noFill/>
            <a:miter lim="800000"/>
            <a:headEnd/>
            <a:tailEnd/>
          </a:ln>
        </p:spPr>
      </p:pic>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5"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5"/>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FDD29090-3529-47AE-8BA5-395885088CAB}" type="slidenum">
              <a:rPr lang="en-US" smtClean="0"/>
              <a:pPr/>
              <a:t>13</a:t>
            </a:fld>
            <a:endParaRPr lang="en-US" smtClean="0"/>
          </a:p>
        </p:txBody>
      </p:sp>
      <p:pic>
        <p:nvPicPr>
          <p:cNvPr id="28675" name="Picture 2"/>
          <p:cNvPicPr>
            <a:picLocks noChangeAspect="1" noChangeArrowheads="1"/>
          </p:cNvPicPr>
          <p:nvPr/>
        </p:nvPicPr>
        <p:blipFill>
          <a:blip r:embed="rId2" cstate="print"/>
          <a:srcRect/>
          <a:stretch>
            <a:fillRect/>
          </a:stretch>
        </p:blipFill>
        <p:spPr bwMode="auto">
          <a:xfrm>
            <a:off x="1255533" y="533399"/>
            <a:ext cx="6756262" cy="5562601"/>
          </a:xfrm>
          <a:prstGeom prst="rect">
            <a:avLst/>
          </a:prstGeom>
          <a:noFill/>
          <a:ln w="9525">
            <a:noFill/>
            <a:miter lim="800000"/>
            <a:headEnd/>
            <a:tailEnd/>
          </a:ln>
        </p:spPr>
      </p:pic>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5"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5"/>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DEEFDD73-74B0-4DD4-B3C8-6EB6D8033BBA}" type="slidenum">
              <a:rPr lang="en-US" smtClean="0"/>
              <a:pPr/>
              <a:t>14</a:t>
            </a:fld>
            <a:endParaRPr lang="en-US" smtClean="0"/>
          </a:p>
        </p:txBody>
      </p:sp>
      <p:sp>
        <p:nvSpPr>
          <p:cNvPr id="2" name="Rectangle 2"/>
          <p:cNvSpPr>
            <a:spLocks noGrp="1" noChangeArrowheads="1"/>
          </p:cNvSpPr>
          <p:nvPr>
            <p:ph type="ctrTitle"/>
          </p:nvPr>
        </p:nvSpPr>
        <p:spPr>
          <a:xfrm>
            <a:off x="457200" y="838200"/>
            <a:ext cx="8153400" cy="2895600"/>
          </a:xfrm>
        </p:spPr>
        <p:txBody>
          <a:bodyPr anchor="t"/>
          <a:lstStyle/>
          <a:p>
            <a:pPr algn="l" eaLnBrk="1" hangingPunct="1">
              <a:defRPr/>
            </a:pPr>
            <a:r>
              <a:rPr lang="en-US" sz="1600" b="1" dirty="0" smtClean="0">
                <a:solidFill>
                  <a:srgbClr val="800000"/>
                </a:solidFill>
                <a:effectLst>
                  <a:outerShdw blurRad="38100" dist="38100" dir="2700000" algn="tl">
                    <a:srgbClr val="C0C0C0"/>
                  </a:outerShdw>
                </a:effectLst>
                <a:latin typeface="Bookman Old Style" pitchFamily="18" charset="0"/>
              </a:rPr>
              <a:t>THANK YOU</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For further information please feel free to contact</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Dr. Ravi </a:t>
            </a:r>
            <a:r>
              <a:rPr lang="en-US" sz="1600" b="1" dirty="0" err="1" smtClean="0">
                <a:solidFill>
                  <a:srgbClr val="800000"/>
                </a:solidFill>
                <a:effectLst>
                  <a:outerShdw blurRad="38100" dist="38100" dir="2700000" algn="tl">
                    <a:srgbClr val="C0C0C0"/>
                  </a:outerShdw>
                </a:effectLst>
                <a:latin typeface="Bookman Old Style" pitchFamily="18" charset="0"/>
              </a:rPr>
              <a:t>Patki</a:t>
            </a:r>
            <a:r>
              <a:rPr lang="en-US" sz="1600" b="1" dirty="0" smtClean="0">
                <a:solidFill>
                  <a:srgbClr val="800000"/>
                </a:solidFill>
                <a:effectLst>
                  <a:outerShdw blurRad="38100" dist="38100" dir="2700000" algn="tl">
                    <a:srgbClr val="C0C0C0"/>
                  </a:outerShdw>
                </a:effectLst>
                <a:latin typeface="Bookman Old Style" pitchFamily="18" charset="0"/>
              </a:rPr>
              <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hlinkClick r:id="rId4"/>
              </a:rPr>
              <a:t>ravip@isquareit.edu.in</a:t>
            </a:r>
            <a:r>
              <a:rPr lang="en-US" sz="1600" b="1" dirty="0" smtClean="0">
                <a:solidFill>
                  <a:srgbClr val="800000"/>
                </a:solidFill>
                <a:effectLst>
                  <a:outerShdw blurRad="38100" dist="38100" dir="2700000" algn="tl">
                    <a:srgbClr val="C0C0C0"/>
                  </a:outerShdw>
                </a:effectLst>
                <a:latin typeface="Bookman Old Style" pitchFamily="18" charset="0"/>
              </a:rPr>
              <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Department of Information Technology,</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Hope Foundation’s International Institute of Information Technology, I²IT</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P-14, Rajiv Gandhi Infotech Park, Hinjawadi, MIDC Phase I</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Pune – 411057</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rPr>
              <a:t>Tel +91 20 22933441</a:t>
            </a:r>
            <a:br>
              <a:rPr lang="en-US" sz="1600" b="1" dirty="0" smtClean="0">
                <a:solidFill>
                  <a:srgbClr val="800000"/>
                </a:solidFill>
                <a:effectLst>
                  <a:outerShdw blurRad="38100" dist="38100" dir="2700000" algn="tl">
                    <a:srgbClr val="C0C0C0"/>
                  </a:outerShdw>
                </a:effectLst>
                <a:latin typeface="Bookman Old Style" pitchFamily="18" charset="0"/>
              </a:rPr>
            </a:br>
            <a:r>
              <a:rPr lang="en-US" sz="1600" b="1" dirty="0" smtClean="0">
                <a:solidFill>
                  <a:srgbClr val="800000"/>
                </a:solidFill>
                <a:effectLst>
                  <a:outerShdw blurRad="38100" dist="38100" dir="2700000" algn="tl">
                    <a:srgbClr val="C0C0C0"/>
                  </a:outerShdw>
                </a:effectLst>
                <a:latin typeface="Bookman Old Style" pitchFamily="18" charset="0"/>
                <a:hlinkClick r:id="rId5"/>
              </a:rPr>
              <a:t>www.isquareit.edu.in</a:t>
            </a:r>
            <a:r>
              <a:rPr lang="en-US" sz="1600" b="1" dirty="0" smtClean="0">
                <a:solidFill>
                  <a:srgbClr val="800000"/>
                </a:solidFill>
                <a:effectLst>
                  <a:outerShdw blurRad="38100" dist="38100" dir="2700000" algn="tl">
                    <a:srgbClr val="C0C0C0"/>
                  </a:outerShdw>
                </a:effectLst>
                <a:latin typeface="Bookman Old Style" pitchFamily="18" charset="0"/>
              </a:rPr>
              <a:t>; </a:t>
            </a:r>
            <a:r>
              <a:rPr lang="en-US" sz="1600" b="1" dirty="0" smtClean="0">
                <a:solidFill>
                  <a:srgbClr val="800000"/>
                </a:solidFill>
                <a:effectLst>
                  <a:outerShdw blurRad="38100" dist="38100" dir="2700000" algn="tl">
                    <a:srgbClr val="C0C0C0"/>
                  </a:outerShdw>
                </a:effectLst>
                <a:latin typeface="Bookman Old Style" pitchFamily="18" charset="0"/>
                <a:hlinkClick r:id="rId6"/>
              </a:rPr>
              <a:t>info@isquareit.edu.in</a:t>
            </a:r>
            <a:r>
              <a:rPr lang="en-US" sz="1600" b="1" dirty="0" smtClean="0">
                <a:solidFill>
                  <a:srgbClr val="800000"/>
                </a:solidFill>
                <a:effectLst>
                  <a:outerShdw blurRad="38100" dist="38100" dir="2700000" algn="tl">
                    <a:srgbClr val="C0C0C0"/>
                  </a:outerShdw>
                </a:effectLst>
                <a:latin typeface="Bookman Old Style" pitchFamily="18" charset="0"/>
              </a:rPr>
              <a:t> </a:t>
            </a:r>
          </a:p>
        </p:txBody>
      </p:sp>
      <p:pic>
        <p:nvPicPr>
          <p:cNvPr id="29700" name="Picture 6"/>
          <p:cNvPicPr>
            <a:picLocks noChangeAspect="1" noChangeArrowheads="1"/>
          </p:cNvPicPr>
          <p:nvPr/>
        </p:nvPicPr>
        <p:blipFill>
          <a:blip r:embed="rId7" cstate="print"/>
          <a:srcRect/>
          <a:stretch>
            <a:fillRect/>
          </a:stretch>
        </p:blipFill>
        <p:spPr bwMode="auto">
          <a:xfrm>
            <a:off x="6588125" y="5961063"/>
            <a:ext cx="1771650" cy="820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6"/>
          <p:cNvSpPr>
            <a:spLocks noGrp="1"/>
          </p:cNvSpPr>
          <p:nvPr>
            <p:ph type="sldNum" sz="quarter" idx="12"/>
          </p:nvPr>
        </p:nvSpPr>
        <p:spPr>
          <a:noFill/>
        </p:spPr>
        <p:txBody>
          <a:bodyPr/>
          <a:lstStyle/>
          <a:p>
            <a:fld id="{B2AE2646-374B-4046-9B9E-C0C3D7FB13D1}" type="slidenum">
              <a:rPr lang="en-US" smtClean="0"/>
              <a:pPr/>
              <a:t>2</a:t>
            </a:fld>
            <a:endParaRPr lang="en-US" smtClean="0"/>
          </a:p>
        </p:txBody>
      </p:sp>
      <p:sp>
        <p:nvSpPr>
          <p:cNvPr id="2" name="Rectangle 2"/>
          <p:cNvSpPr>
            <a:spLocks noGrp="1" noChangeArrowheads="1"/>
          </p:cNvSpPr>
          <p:nvPr>
            <p:ph type="title"/>
          </p:nvPr>
        </p:nvSpPr>
        <p:spPr>
          <a:xfrm>
            <a:off x="5257800" y="76200"/>
            <a:ext cx="3733800" cy="685800"/>
          </a:xfrm>
        </p:spPr>
        <p:txBody>
          <a:bodyPr/>
          <a:lstStyle/>
          <a:p>
            <a:pPr eaLnBrk="1" hangingPunct="1">
              <a:defRPr/>
            </a:pPr>
            <a:r>
              <a:rPr lang="en-US" sz="5000" b="1" dirty="0" smtClean="0">
                <a:solidFill>
                  <a:srgbClr val="800000"/>
                </a:solidFill>
                <a:effectLst>
                  <a:outerShdw blurRad="38100" dist="38100" dir="2700000" algn="tl">
                    <a:srgbClr val="C0C0C0"/>
                  </a:outerShdw>
                </a:effectLst>
                <a:latin typeface="Bookman Old Style" pitchFamily="18" charset="0"/>
              </a:rPr>
              <a:t>Agenda</a:t>
            </a:r>
          </a:p>
        </p:txBody>
      </p:sp>
      <p:sp>
        <p:nvSpPr>
          <p:cNvPr id="3076" name="Rectangle 3"/>
          <p:cNvSpPr>
            <a:spLocks noGrp="1" noChangeArrowheads="1"/>
          </p:cNvSpPr>
          <p:nvPr>
            <p:ph type="body" sz="half" idx="1"/>
          </p:nvPr>
        </p:nvSpPr>
        <p:spPr>
          <a:xfrm>
            <a:off x="457200" y="990600"/>
            <a:ext cx="6629400" cy="4572000"/>
          </a:xfrm>
        </p:spPr>
        <p:txBody>
          <a:bodyPr/>
          <a:lstStyle/>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Introduction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Problem in Software Design /code</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 Definition of Adapter Pattern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 Solution to Problem in terms of Adapter Pattern</a:t>
            </a:r>
          </a:p>
          <a:p>
            <a:pPr>
              <a:buFont typeface="Wingdings" pitchFamily="2" charset="2"/>
              <a:buChar char="v"/>
              <a:defRPr/>
            </a:pPr>
            <a:r>
              <a:rPr lang="en-US" sz="2400" b="1" dirty="0" smtClean="0">
                <a:solidFill>
                  <a:srgbClr val="800000"/>
                </a:solidFill>
                <a:effectLst>
                  <a:outerShdw blurRad="38100" dist="38100" dir="2700000" algn="tl">
                    <a:srgbClr val="C0C0C0"/>
                  </a:outerShdw>
                </a:effectLst>
                <a:latin typeface="Bookman Old Style" pitchFamily="18" charset="0"/>
              </a:rPr>
              <a:t>Implementation of adapter Pattern</a:t>
            </a:r>
          </a:p>
          <a:p>
            <a:pPr>
              <a:buNone/>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buFont typeface="Wingdings" pitchFamily="2" charset="2"/>
              <a:buChar char="v"/>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buFont typeface="Wingdings" pitchFamily="2" charset="2"/>
              <a:buChar char="q"/>
              <a:defRPr/>
            </a:pPr>
            <a:endParaRPr lang="en-US" sz="2800" dirty="0" smtClean="0">
              <a:effectLst>
                <a:outerShdw blurRad="38100" dist="38100" dir="2700000" algn="tl">
                  <a:srgbClr val="C0C0C0"/>
                </a:outerShdw>
              </a:effectLst>
              <a:latin typeface="Bookman Old Style" pitchFamily="18" charset="0"/>
            </a:endParaRPr>
          </a:p>
          <a:p>
            <a:pPr marL="627063" indent="0"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a:solidFill>
                <a:srgbClr val="800000"/>
              </a:solidFill>
              <a:effectLst>
                <a:outerShdw blurRad="38100" dist="38100" dir="2700000" algn="tl">
                  <a:srgbClr val="C0C0C0"/>
                </a:outerShdw>
              </a:effectLst>
              <a:latin typeface="Bookman Old Style" pitchFamily="18" charset="0"/>
            </a:endParaRPr>
          </a:p>
        </p:txBody>
      </p:sp>
      <p:pic>
        <p:nvPicPr>
          <p:cNvPr id="17413" name="Picture 4" descr="Redtape"/>
          <p:cNvPicPr>
            <a:picLocks noGrp="1" noChangeAspect="1" noChangeArrowheads="1"/>
          </p:cNvPicPr>
          <p:nvPr>
            <p:ph sz="half" idx="2"/>
          </p:nvPr>
        </p:nvPicPr>
        <p:blipFill>
          <a:blip r:embed="rId2" cstate="print"/>
          <a:srcRect/>
          <a:stretch>
            <a:fillRect/>
          </a:stretch>
        </p:blipFill>
        <p:spPr>
          <a:xfrm>
            <a:off x="6248400" y="1676400"/>
            <a:ext cx="2895600" cy="1958975"/>
          </a:xfrm>
        </p:spPr>
      </p:pic>
      <p:pic>
        <p:nvPicPr>
          <p:cNvPr id="17414"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7" name="Rectangle 6"/>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4"/>
              </a:rPr>
              <a:t>www.isquareit.edu.in</a:t>
            </a:r>
            <a:r>
              <a:rPr lang="en-US" sz="1100" dirty="0" smtClean="0"/>
              <a:t> ; Email - </a:t>
            </a:r>
            <a:r>
              <a:rPr lang="en-US" sz="1100" dirty="0" smtClean="0">
                <a:hlinkClick r:id="rId5"/>
              </a:rPr>
              <a:t>info@isquareit.edu.in</a:t>
            </a:r>
            <a:r>
              <a:rPr lang="en-US" sz="1100" dirty="0" smtClean="0"/>
              <a:t> </a:t>
            </a:r>
            <a:endParaRPr lang="id-ID"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8435" name="Slide Number Placeholder 5"/>
          <p:cNvSpPr>
            <a:spLocks noGrp="1"/>
          </p:cNvSpPr>
          <p:nvPr>
            <p:ph type="sldNum" sz="quarter" idx="12"/>
          </p:nvPr>
        </p:nvSpPr>
        <p:spPr>
          <a:noFill/>
        </p:spPr>
        <p:txBody>
          <a:bodyPr/>
          <a:lstStyle/>
          <a:p>
            <a:fld id="{494AA539-A491-4839-98B6-474832B70E55}" type="slidenum">
              <a:rPr lang="en-US" smtClean="0"/>
              <a:pPr/>
              <a:t>3</a:t>
            </a:fld>
            <a:endParaRPr lang="en-US" smtClean="0"/>
          </a:p>
        </p:txBody>
      </p:sp>
      <p:sp>
        <p:nvSpPr>
          <p:cNvPr id="8" name="Rectangle 2"/>
          <p:cNvSpPr>
            <a:spLocks noGrp="1" noChangeArrowheads="1"/>
          </p:cNvSpPr>
          <p:nvPr>
            <p:ph type="title"/>
          </p:nvPr>
        </p:nvSpPr>
        <p:spPr>
          <a:xfrm>
            <a:off x="4648200" y="76200"/>
            <a:ext cx="4343400" cy="685800"/>
          </a:xfrm>
        </p:spPr>
        <p:txBody>
          <a:bodyPr/>
          <a:lstStyle/>
          <a:p>
            <a:pP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Introduction</a:t>
            </a:r>
          </a:p>
        </p:txBody>
      </p:sp>
      <p:sp>
        <p:nvSpPr>
          <p:cNvPr id="18437" name="Rectangle 8"/>
          <p:cNvSpPr>
            <a:spLocks noChangeArrowheads="1"/>
          </p:cNvSpPr>
          <p:nvPr/>
        </p:nvSpPr>
        <p:spPr bwMode="auto">
          <a:xfrm>
            <a:off x="304800" y="914400"/>
            <a:ext cx="8458200" cy="4894263"/>
          </a:xfrm>
          <a:prstGeom prst="rect">
            <a:avLst/>
          </a:prstGeom>
          <a:noFill/>
          <a:ln w="9525">
            <a:noFill/>
            <a:miter lim="800000"/>
            <a:headEnd/>
            <a:tailEnd/>
          </a:ln>
        </p:spPr>
        <p:txBody>
          <a:bodyPr>
            <a:spAutoFit/>
          </a:bodyPr>
          <a:lstStyle/>
          <a:p>
            <a:pPr marL="287338" indent="-287338">
              <a:buFont typeface="Wingdings" pitchFamily="2" charset="2"/>
              <a:buChar char="q"/>
            </a:pPr>
            <a:r>
              <a:rPr lang="en-US" sz="2400"/>
              <a:t>This pattern is easy to understand as the real world is full of adapters.  </a:t>
            </a:r>
          </a:p>
          <a:p>
            <a:pPr marL="287338" indent="-287338">
              <a:buFont typeface="Wingdings" pitchFamily="2" charset="2"/>
              <a:buChar char="q"/>
            </a:pPr>
            <a:r>
              <a:rPr lang="en-US" sz="2400"/>
              <a:t> </a:t>
            </a:r>
            <a:r>
              <a:rPr lang="en-US" sz="2400">
                <a:solidFill>
                  <a:srgbClr val="FF0000"/>
                </a:solidFill>
              </a:rPr>
              <a:t>For example </a:t>
            </a:r>
            <a:r>
              <a:rPr lang="en-US" sz="2400"/>
              <a:t>consider a USB to Ethernet adapter. We need this when we have an Ethernet interface on one end and USB on the other. </a:t>
            </a:r>
          </a:p>
          <a:p>
            <a:pPr marL="287338" indent="-287338">
              <a:buFont typeface="Wingdings" pitchFamily="2" charset="2"/>
              <a:buChar char="q"/>
            </a:pPr>
            <a:r>
              <a:rPr lang="en-US" sz="2400"/>
              <a:t>Since they are incompatible with each other. we use an adapter that converts one to other. </a:t>
            </a:r>
          </a:p>
          <a:p>
            <a:pPr marL="287338" indent="-287338">
              <a:buFont typeface="Wingdings" pitchFamily="2" charset="2"/>
              <a:buChar char="q"/>
            </a:pPr>
            <a:r>
              <a:rPr lang="en-US" sz="2400"/>
              <a:t>This example is pretty analogous to Object Oriented Adapters. </a:t>
            </a:r>
          </a:p>
          <a:p>
            <a:pPr marL="287338" indent="-287338">
              <a:buFont typeface="Wingdings" pitchFamily="2" charset="2"/>
              <a:buChar char="q"/>
            </a:pPr>
            <a:r>
              <a:rPr lang="en-US" sz="2400"/>
              <a:t>In design, adapters are used when we have a class (Client) expecting some type of object and we have an object (Adaptee) offering the same features but exposing a different interface.</a:t>
            </a:r>
            <a:endParaRPr lang="en-US" sz="2400" b="1">
              <a:solidFill>
                <a:srgbClr val="FF0000"/>
              </a:solidFill>
            </a:endParaRPr>
          </a:p>
        </p:txBody>
      </p:sp>
      <p:sp>
        <p:nvSpPr>
          <p:cNvPr id="6" name="Rectangle 5"/>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940A7941-7328-45AD-80F9-240A053AA353}" type="slidenum">
              <a:rPr lang="en-US" smtClean="0"/>
              <a:pPr/>
              <a:t>4</a:t>
            </a:fld>
            <a:endParaRPr lang="en-US" smtClean="0"/>
          </a:p>
        </p:txBody>
      </p:sp>
      <p:sp>
        <p:nvSpPr>
          <p:cNvPr id="7" name="Rectangle 2"/>
          <p:cNvSpPr>
            <a:spLocks noGrp="1" noChangeArrowheads="1"/>
          </p:cNvSpPr>
          <p:nvPr>
            <p:ph type="title"/>
          </p:nvPr>
        </p:nvSpPr>
        <p:spPr>
          <a:xfrm>
            <a:off x="4648200" y="76200"/>
            <a:ext cx="4343400" cy="685800"/>
          </a:xfrm>
        </p:spPr>
        <p:txBody>
          <a:bodyPr/>
          <a:lstStyle/>
          <a:p>
            <a:pP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Introduction</a:t>
            </a:r>
          </a:p>
        </p:txBody>
      </p:sp>
      <p:pic>
        <p:nvPicPr>
          <p:cNvPr id="19460" name="Picture 2"/>
          <p:cNvPicPr>
            <a:picLocks noChangeAspect="1" noChangeArrowheads="1"/>
          </p:cNvPicPr>
          <p:nvPr/>
        </p:nvPicPr>
        <p:blipFill>
          <a:blip r:embed="rId2" cstate="print"/>
          <a:srcRect/>
          <a:stretch>
            <a:fillRect/>
          </a:stretch>
        </p:blipFill>
        <p:spPr bwMode="auto">
          <a:xfrm>
            <a:off x="304800" y="1600200"/>
            <a:ext cx="8286750" cy="3352800"/>
          </a:xfrm>
          <a:prstGeom prst="rect">
            <a:avLst/>
          </a:prstGeom>
          <a:noFill/>
          <a:ln w="9525">
            <a:noFill/>
            <a:miter lim="800000"/>
            <a:headEnd/>
            <a:tailEnd/>
          </a:ln>
        </p:spPr>
      </p:pic>
      <p:sp>
        <p:nvSpPr>
          <p:cNvPr id="19461" name="Rectangle 8"/>
          <p:cNvSpPr>
            <a:spLocks noChangeArrowheads="1"/>
          </p:cNvSpPr>
          <p:nvPr/>
        </p:nvSpPr>
        <p:spPr bwMode="auto">
          <a:xfrm>
            <a:off x="685800" y="990600"/>
            <a:ext cx="1662113" cy="523875"/>
          </a:xfrm>
          <a:prstGeom prst="rect">
            <a:avLst/>
          </a:prstGeom>
          <a:noFill/>
          <a:ln w="9525">
            <a:noFill/>
            <a:miter lim="800000"/>
            <a:headEnd/>
            <a:tailEnd/>
          </a:ln>
        </p:spPr>
        <p:txBody>
          <a:bodyPr wrap="none">
            <a:spAutoFit/>
          </a:bodyPr>
          <a:lstStyle/>
          <a:p>
            <a:r>
              <a:rPr lang="en-US" sz="2800" b="1">
                <a:solidFill>
                  <a:srgbClr val="FF0000"/>
                </a:solidFill>
              </a:rPr>
              <a:t>Example</a:t>
            </a:r>
            <a:endParaRPr lang="en-US" sz="2800" b="1"/>
          </a:p>
        </p:txBody>
      </p:sp>
      <p:sp>
        <p:nvSpPr>
          <p:cNvPr id="6" name="Rectangle 5"/>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8"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A4C40145-993B-4D26-B7F4-10BCB97EE4F7}" type="slidenum">
              <a:rPr lang="en-US" smtClean="0"/>
              <a:pPr/>
              <a:t>5</a:t>
            </a:fld>
            <a:endParaRPr lang="en-US" smtClean="0"/>
          </a:p>
        </p:txBody>
      </p:sp>
      <p:sp>
        <p:nvSpPr>
          <p:cNvPr id="20483" name="Rectangle 6"/>
          <p:cNvSpPr>
            <a:spLocks noChangeArrowheads="1"/>
          </p:cNvSpPr>
          <p:nvPr/>
        </p:nvSpPr>
        <p:spPr bwMode="auto">
          <a:xfrm>
            <a:off x="609600" y="990600"/>
            <a:ext cx="7924800" cy="5262563"/>
          </a:xfrm>
          <a:prstGeom prst="rect">
            <a:avLst/>
          </a:prstGeom>
          <a:noFill/>
          <a:ln w="9525">
            <a:noFill/>
            <a:miter lim="800000"/>
            <a:headEnd/>
            <a:tailEnd/>
          </a:ln>
        </p:spPr>
        <p:txBody>
          <a:bodyPr>
            <a:spAutoFit/>
          </a:bodyPr>
          <a:lstStyle/>
          <a:p>
            <a:pPr marL="287338" indent="-287338">
              <a:buFont typeface="Wingdings" pitchFamily="2" charset="2"/>
              <a:buChar char="q"/>
            </a:pPr>
            <a:r>
              <a:rPr lang="en-US" sz="2400"/>
              <a:t>Adapter pattern works as a bridge between two incompatible interfaces. </a:t>
            </a:r>
          </a:p>
          <a:p>
            <a:pPr marL="287338" indent="-287338">
              <a:buFont typeface="Wingdings" pitchFamily="2" charset="2"/>
              <a:buChar char="q"/>
            </a:pPr>
            <a:r>
              <a:rPr lang="en-US" sz="2400"/>
              <a:t>This type of design pattern comes under structural pattern as this pattern combines the capability of two independent interfaces.</a:t>
            </a:r>
          </a:p>
          <a:p>
            <a:pPr marL="287338" indent="-287338">
              <a:buFont typeface="Wingdings" pitchFamily="2" charset="2"/>
              <a:buChar char="q"/>
            </a:pPr>
            <a:r>
              <a:rPr lang="en-US" sz="2400"/>
              <a:t>This pattern involves a single class which is responsible to join functionalities of independent or incompatible interfaces. </a:t>
            </a:r>
          </a:p>
          <a:p>
            <a:pPr marL="287338" indent="-287338">
              <a:buFont typeface="Wingdings" pitchFamily="2" charset="2"/>
              <a:buChar char="q"/>
            </a:pPr>
            <a:r>
              <a:rPr lang="en-US" sz="2400"/>
              <a:t>A real life example could be a case of card reader which acts as an adapter between memory card and a laptop. </a:t>
            </a:r>
          </a:p>
          <a:p>
            <a:pPr marL="287338" indent="-287338">
              <a:buFont typeface="Wingdings" pitchFamily="2" charset="2"/>
              <a:buChar char="q"/>
            </a:pPr>
            <a:r>
              <a:rPr lang="en-US" sz="2400"/>
              <a:t>You plug-in the memory card into card reader and card reader into the laptop so that memory card can be read via laptop.</a:t>
            </a:r>
          </a:p>
        </p:txBody>
      </p:sp>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2"/>
              </a:rPr>
              <a:t>www.isquareit.edu.in</a:t>
            </a:r>
            <a:r>
              <a:rPr lang="en-US" sz="1100" dirty="0" smtClean="0"/>
              <a:t> ; Email - </a:t>
            </a:r>
            <a:r>
              <a:rPr lang="en-US" sz="1100" dirty="0" smtClean="0">
                <a:hlinkClick r:id="rId3"/>
              </a:rPr>
              <a:t>info@isquareit.edu.in</a:t>
            </a:r>
            <a:r>
              <a:rPr lang="en-US" sz="1100" dirty="0" smtClean="0"/>
              <a:t> </a:t>
            </a:r>
            <a:endParaRPr lang="id-ID" sz="1100" dirty="0"/>
          </a:p>
        </p:txBody>
      </p:sp>
      <p:pic>
        <p:nvPicPr>
          <p:cNvPr id="5" name="Picture 6"/>
          <p:cNvPicPr>
            <a:picLocks noChangeAspect="1" noChangeArrowheads="1"/>
          </p:cNvPicPr>
          <p:nvPr/>
        </p:nvPicPr>
        <p:blipFill>
          <a:blip r:embed="rId4"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2"/>
          <p:cNvSpPr>
            <a:spLocks noGrp="1" noChangeArrowheads="1"/>
          </p:cNvSpPr>
          <p:nvPr>
            <p:ph type="title"/>
          </p:nvPr>
        </p:nvSpPr>
        <p:spPr>
          <a:xfrm>
            <a:off x="4648200" y="76200"/>
            <a:ext cx="4343400" cy="685800"/>
          </a:xfrm>
        </p:spPr>
        <p:txBody>
          <a:bodyPr/>
          <a:lstStyle/>
          <a:p>
            <a:pPr eaLnBrk="1" hangingPunct="1">
              <a:defRPr/>
            </a:pPr>
            <a:r>
              <a:rPr lang="en-US" b="1" dirty="0" smtClean="0">
                <a:solidFill>
                  <a:srgbClr val="800000"/>
                </a:solidFill>
                <a:effectLst>
                  <a:outerShdw blurRad="38100" dist="38100" dir="2700000" algn="tl">
                    <a:srgbClr val="C0C0C0"/>
                  </a:outerShdw>
                </a:effectLst>
                <a:latin typeface="Bookman Old Style" pitchFamily="18" charset="0"/>
              </a:rPr>
              <a:t>Introduction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BBD7B448-6560-46BC-A68F-EE5E43D2D331}" type="slidenum">
              <a:rPr lang="en-US" smtClean="0"/>
              <a:pPr/>
              <a:t>6</a:t>
            </a:fld>
            <a:endParaRPr lang="en-US" smtClean="0"/>
          </a:p>
        </p:txBody>
      </p:sp>
      <p:sp>
        <p:nvSpPr>
          <p:cNvPr id="21507" name="Rectangle 6"/>
          <p:cNvSpPr>
            <a:spLocks noChangeArrowheads="1"/>
          </p:cNvSpPr>
          <p:nvPr/>
        </p:nvSpPr>
        <p:spPr bwMode="auto">
          <a:xfrm>
            <a:off x="533400" y="2057400"/>
            <a:ext cx="8001000" cy="2246769"/>
          </a:xfrm>
          <a:prstGeom prst="rect">
            <a:avLst/>
          </a:prstGeom>
          <a:noFill/>
          <a:ln w="9525">
            <a:noFill/>
            <a:miter lim="800000"/>
            <a:headEnd/>
            <a:tailEnd/>
          </a:ln>
        </p:spPr>
        <p:txBody>
          <a:bodyPr wrap="square">
            <a:spAutoFit/>
          </a:bodyPr>
          <a:lstStyle/>
          <a:p>
            <a:r>
              <a:rPr lang="en-US" sz="2800" dirty="0"/>
              <a:t>We are demonstrating use of Adapter pattern via following example in which an audio player device can play mp3 files only and wants to use an advanced audio player capable of playing </a:t>
            </a:r>
            <a:r>
              <a:rPr lang="en-US" sz="2800" dirty="0" err="1"/>
              <a:t>vlc</a:t>
            </a:r>
            <a:r>
              <a:rPr lang="en-US" sz="2800" dirty="0"/>
              <a:t> and mp4 files. </a:t>
            </a:r>
          </a:p>
        </p:txBody>
      </p:sp>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2"/>
              </a:rPr>
              <a:t>www.isquareit.edu.in</a:t>
            </a:r>
            <a:r>
              <a:rPr lang="en-US" sz="1100" dirty="0" smtClean="0"/>
              <a:t> ; Email - </a:t>
            </a:r>
            <a:r>
              <a:rPr lang="en-US" sz="1100" dirty="0" smtClean="0">
                <a:hlinkClick r:id="rId3"/>
              </a:rPr>
              <a:t>info@isquareit.edu.in</a:t>
            </a:r>
            <a:r>
              <a:rPr lang="en-US" sz="1100" dirty="0" smtClean="0"/>
              <a:t> </a:t>
            </a:r>
            <a:endParaRPr lang="id-ID" sz="1100" dirty="0"/>
          </a:p>
        </p:txBody>
      </p:sp>
      <p:pic>
        <p:nvPicPr>
          <p:cNvPr id="5" name="Picture 6"/>
          <p:cNvPicPr>
            <a:picLocks noChangeAspect="1" noChangeArrowheads="1"/>
          </p:cNvPicPr>
          <p:nvPr/>
        </p:nvPicPr>
        <p:blipFill>
          <a:blip r:embed="rId4"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5"/>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D4866E7E-142A-477E-AB5D-7C5C273A5151}" type="slidenum">
              <a:rPr lang="en-US" smtClean="0"/>
              <a:pPr/>
              <a:t>7</a:t>
            </a:fld>
            <a:endParaRPr lang="en-US" smtClean="0"/>
          </a:p>
        </p:txBody>
      </p:sp>
      <p:sp>
        <p:nvSpPr>
          <p:cNvPr id="7" name="Rectangle 6"/>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
        <p:nvSpPr>
          <p:cNvPr id="22532" name="Rectangle 7"/>
          <p:cNvSpPr>
            <a:spLocks noChangeArrowheads="1"/>
          </p:cNvSpPr>
          <p:nvPr/>
        </p:nvSpPr>
        <p:spPr bwMode="auto">
          <a:xfrm>
            <a:off x="304800" y="838200"/>
            <a:ext cx="8610600" cy="5170488"/>
          </a:xfrm>
          <a:prstGeom prst="rect">
            <a:avLst/>
          </a:prstGeom>
          <a:noFill/>
          <a:ln w="9525">
            <a:noFill/>
            <a:miter lim="800000"/>
            <a:headEnd/>
            <a:tailEnd/>
          </a:ln>
        </p:spPr>
        <p:txBody>
          <a:bodyPr>
            <a:spAutoFit/>
          </a:bodyPr>
          <a:lstStyle/>
          <a:p>
            <a:pPr marL="287338" indent="-287338">
              <a:buFont typeface="Wingdings" pitchFamily="2" charset="2"/>
              <a:buChar char="q"/>
            </a:pPr>
            <a:r>
              <a:rPr lang="en-US" sz="2200"/>
              <a:t>we have a </a:t>
            </a:r>
            <a:r>
              <a:rPr lang="en-US" sz="2200" i="1"/>
              <a:t>MediaPlayer</a:t>
            </a:r>
            <a:r>
              <a:rPr lang="en-US" sz="2200"/>
              <a:t> interface and a concrete class </a:t>
            </a:r>
            <a:r>
              <a:rPr lang="en-US" sz="2200" i="1"/>
              <a:t>AudioPlayer</a:t>
            </a:r>
            <a:r>
              <a:rPr lang="en-US" sz="2200"/>
              <a:t> implementing the </a:t>
            </a:r>
            <a:r>
              <a:rPr lang="en-US" sz="2200" i="1"/>
              <a:t>MediaPlayer</a:t>
            </a:r>
            <a:r>
              <a:rPr lang="en-US" sz="2200"/>
              <a:t> interface. </a:t>
            </a:r>
          </a:p>
          <a:p>
            <a:pPr marL="287338" indent="-287338">
              <a:buFont typeface="Wingdings" pitchFamily="2" charset="2"/>
              <a:buChar char="q"/>
            </a:pPr>
            <a:r>
              <a:rPr lang="en-US" sz="2200" i="1"/>
              <a:t>AudioPlayer</a:t>
            </a:r>
            <a:r>
              <a:rPr lang="en-US" sz="2200"/>
              <a:t> can play mp3 format audio files by default.</a:t>
            </a:r>
          </a:p>
          <a:p>
            <a:pPr marL="287338" indent="-287338">
              <a:buFont typeface="Wingdings" pitchFamily="2" charset="2"/>
              <a:buChar char="q"/>
            </a:pPr>
            <a:r>
              <a:rPr lang="en-US" sz="2200"/>
              <a:t>We are having another interface </a:t>
            </a:r>
            <a:r>
              <a:rPr lang="en-US" sz="2200" i="1"/>
              <a:t>AdvancedMediaPlayer</a:t>
            </a:r>
            <a:r>
              <a:rPr lang="en-US" sz="2200"/>
              <a:t> and concrete classes implementing the </a:t>
            </a:r>
            <a:r>
              <a:rPr lang="en-US" sz="2200" i="1"/>
              <a:t>AdvancedMediaPlayer</a:t>
            </a:r>
            <a:r>
              <a:rPr lang="en-US" sz="2200"/>
              <a:t> interface. </a:t>
            </a:r>
          </a:p>
          <a:p>
            <a:pPr marL="287338" indent="-287338">
              <a:buFont typeface="Wingdings" pitchFamily="2" charset="2"/>
              <a:buChar char="q"/>
            </a:pPr>
            <a:r>
              <a:rPr lang="en-US" sz="2200"/>
              <a:t>These classes can play vlc and mp4 format files.</a:t>
            </a:r>
          </a:p>
          <a:p>
            <a:pPr marL="287338" indent="-287338">
              <a:buFont typeface="Wingdings" pitchFamily="2" charset="2"/>
              <a:buChar char="q"/>
            </a:pPr>
            <a:r>
              <a:rPr lang="en-US" sz="2200"/>
              <a:t>We want to make </a:t>
            </a:r>
            <a:r>
              <a:rPr lang="en-US" sz="2200" i="1"/>
              <a:t>AudioPlayer</a:t>
            </a:r>
            <a:r>
              <a:rPr lang="en-US" sz="2200"/>
              <a:t> to play other formats as well.</a:t>
            </a:r>
          </a:p>
          <a:p>
            <a:pPr marL="287338" indent="-287338">
              <a:buFont typeface="Wingdings" pitchFamily="2" charset="2"/>
              <a:buChar char="q"/>
            </a:pPr>
            <a:r>
              <a:rPr lang="en-US" sz="2200"/>
              <a:t> To attain this, we have created an adapter class </a:t>
            </a:r>
            <a:r>
              <a:rPr lang="en-US" sz="2200" i="1"/>
              <a:t>MediaAdapter</a:t>
            </a:r>
            <a:r>
              <a:rPr lang="en-US" sz="2200"/>
              <a:t> which implements the </a:t>
            </a:r>
            <a:r>
              <a:rPr lang="en-US" sz="2200" i="1"/>
              <a:t>MediaPlayer</a:t>
            </a:r>
            <a:r>
              <a:rPr lang="en-US" sz="2200"/>
              <a:t> interface and uses </a:t>
            </a:r>
            <a:r>
              <a:rPr lang="en-US" sz="2200" i="1"/>
              <a:t>AdvancedMediaPlayer</a:t>
            </a:r>
            <a:r>
              <a:rPr lang="en-US" sz="2200"/>
              <a:t> objects to play the required format.</a:t>
            </a:r>
          </a:p>
          <a:p>
            <a:pPr marL="287338" indent="-287338">
              <a:buFont typeface="Wingdings" pitchFamily="2" charset="2"/>
              <a:buChar char="q"/>
            </a:pPr>
            <a:r>
              <a:rPr lang="en-US" sz="2200" i="1"/>
              <a:t>AudioPlayer</a:t>
            </a:r>
            <a:r>
              <a:rPr lang="en-US" sz="2200"/>
              <a:t> uses the adapter class </a:t>
            </a:r>
            <a:r>
              <a:rPr lang="en-US" sz="2200" i="1"/>
              <a:t>MediaAdapter</a:t>
            </a:r>
            <a:r>
              <a:rPr lang="en-US" sz="2200"/>
              <a:t> passing it the desired audio type without knowing the actual class which can play the desired format. </a:t>
            </a:r>
            <a:r>
              <a:rPr lang="en-US" sz="2200" i="1"/>
              <a:t>AdapterPatternDemo</a:t>
            </a:r>
            <a:r>
              <a:rPr lang="en-US" sz="2200"/>
              <a:t>, our demo class will use </a:t>
            </a:r>
            <a:r>
              <a:rPr lang="en-US" sz="2200" i="1"/>
              <a:t>AudioPlayer</a:t>
            </a:r>
            <a:r>
              <a:rPr lang="en-US" sz="2200"/>
              <a:t> class to play various formats.</a:t>
            </a:r>
          </a:p>
        </p:txBody>
      </p:sp>
      <p:sp>
        <p:nvSpPr>
          <p:cNvPr id="5" name="Rectangle 4"/>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2"/>
              </a:rPr>
              <a:t>www.isquareit.edu.in</a:t>
            </a:r>
            <a:r>
              <a:rPr lang="en-US" sz="1100" dirty="0" smtClean="0"/>
              <a:t> ; Email - </a:t>
            </a:r>
            <a:r>
              <a:rPr lang="en-US" sz="1100" dirty="0" smtClean="0">
                <a:hlinkClick r:id="rId3"/>
              </a:rPr>
              <a:t>info@isquareit.edu.in</a:t>
            </a:r>
            <a:r>
              <a:rPr lang="en-US" sz="1100" dirty="0" smtClean="0"/>
              <a:t> </a:t>
            </a:r>
            <a:endParaRPr lang="id-ID" sz="1100" dirty="0"/>
          </a:p>
        </p:txBody>
      </p:sp>
      <p:pic>
        <p:nvPicPr>
          <p:cNvPr id="6" name="Picture 6"/>
          <p:cNvPicPr>
            <a:picLocks noChangeAspect="1" noChangeArrowheads="1"/>
          </p:cNvPicPr>
          <p:nvPr/>
        </p:nvPicPr>
        <p:blipFill>
          <a:blip r:embed="rId4" cstate="print"/>
          <a:srcRect/>
          <a:stretch>
            <a:fillRect/>
          </a:stretch>
        </p:blipFill>
        <p:spPr bwMode="auto">
          <a:xfrm>
            <a:off x="6588125" y="5961063"/>
            <a:ext cx="1771650" cy="82073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2EE1AFD6-620D-4A5E-BD5D-F78D32A43FAC}" type="slidenum">
              <a:rPr lang="en-US" smtClean="0"/>
              <a:pPr/>
              <a:t>8</a:t>
            </a:fld>
            <a:endParaRPr lang="en-US" smtClean="0"/>
          </a:p>
        </p:txBody>
      </p:sp>
      <p:pic>
        <p:nvPicPr>
          <p:cNvPr id="23555" name="Picture 2"/>
          <p:cNvPicPr>
            <a:picLocks noChangeAspect="1" noChangeArrowheads="1"/>
          </p:cNvPicPr>
          <p:nvPr/>
        </p:nvPicPr>
        <p:blipFill>
          <a:blip r:embed="rId2" cstate="print"/>
          <a:srcRect/>
          <a:stretch>
            <a:fillRect/>
          </a:stretch>
        </p:blipFill>
        <p:spPr bwMode="auto">
          <a:xfrm>
            <a:off x="838200" y="1066800"/>
            <a:ext cx="7467600" cy="5067300"/>
          </a:xfrm>
          <a:prstGeom prst="rect">
            <a:avLst/>
          </a:prstGeom>
          <a:noFill/>
          <a:ln w="9525">
            <a:noFill/>
            <a:miter lim="800000"/>
            <a:headEnd/>
            <a:tailEnd/>
          </a:ln>
        </p:spPr>
      </p:pic>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5"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7" name="Rectangle 6"/>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BF19300B-2C07-4110-BE96-FFD8A8FF7384}" type="slidenum">
              <a:rPr lang="en-US" smtClean="0"/>
              <a:pPr/>
              <a:t>9</a:t>
            </a:fld>
            <a:endParaRPr lang="en-US" smtClean="0"/>
          </a:p>
        </p:txBody>
      </p:sp>
      <p:pic>
        <p:nvPicPr>
          <p:cNvPr id="24579" name="Picture 2"/>
          <p:cNvPicPr>
            <a:picLocks noChangeAspect="1" noChangeArrowheads="1"/>
          </p:cNvPicPr>
          <p:nvPr/>
        </p:nvPicPr>
        <p:blipFill>
          <a:blip r:embed="rId2" cstate="print"/>
          <a:srcRect/>
          <a:stretch>
            <a:fillRect/>
          </a:stretch>
        </p:blipFill>
        <p:spPr bwMode="auto">
          <a:xfrm>
            <a:off x="381000" y="1066800"/>
            <a:ext cx="8458200" cy="4724400"/>
          </a:xfrm>
          <a:prstGeom prst="rect">
            <a:avLst/>
          </a:prstGeom>
          <a:noFill/>
          <a:ln w="9525">
            <a:noFill/>
            <a:miter lim="800000"/>
            <a:headEnd/>
            <a:tailEnd/>
          </a:ln>
        </p:spPr>
      </p:pic>
      <p:sp>
        <p:nvSpPr>
          <p:cNvPr id="4" name="Rectangle 3"/>
          <p:cNvSpPr/>
          <p:nvPr/>
        </p:nvSpPr>
        <p:spPr>
          <a:xfrm>
            <a:off x="0" y="6257836"/>
            <a:ext cx="6324600" cy="600164"/>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1100" dirty="0" smtClean="0"/>
              <a:t>Hope Foundation’s International Institute of Information Technology, I²IT, P-14 Rajiv Gandhi </a:t>
            </a:r>
            <a:r>
              <a:rPr lang="en-US" sz="1100" dirty="0" err="1" smtClean="0"/>
              <a:t>Infotech</a:t>
            </a:r>
            <a:r>
              <a:rPr lang="en-US" sz="1100" dirty="0" smtClean="0"/>
              <a:t> Park, </a:t>
            </a:r>
            <a:r>
              <a:rPr lang="en-US" sz="1100" dirty="0" err="1" smtClean="0"/>
              <a:t>Hinjawadi</a:t>
            </a:r>
            <a:r>
              <a:rPr lang="en-US" sz="1100" dirty="0" smtClean="0"/>
              <a:t>, </a:t>
            </a:r>
            <a:r>
              <a:rPr lang="en-US" sz="1100" dirty="0" err="1" smtClean="0"/>
              <a:t>Pune</a:t>
            </a:r>
            <a:r>
              <a:rPr lang="en-US" sz="1100" dirty="0" smtClean="0"/>
              <a:t> - 411 057 </a:t>
            </a:r>
          </a:p>
          <a:p>
            <a:pPr algn="ctr"/>
            <a:r>
              <a:rPr lang="en-US" sz="1100" dirty="0" smtClean="0"/>
              <a:t>Tel - +91 20 22933441 / 2 / 3  |  Website - </a:t>
            </a:r>
            <a:r>
              <a:rPr lang="en-US" sz="1100" dirty="0" smtClean="0">
                <a:hlinkClick r:id="rId3"/>
              </a:rPr>
              <a:t>www.isquareit.edu.in</a:t>
            </a:r>
            <a:r>
              <a:rPr lang="en-US" sz="1100" dirty="0" smtClean="0"/>
              <a:t> ; Email - </a:t>
            </a:r>
            <a:r>
              <a:rPr lang="en-US" sz="1100" dirty="0" smtClean="0">
                <a:hlinkClick r:id="rId4"/>
              </a:rPr>
              <a:t>info@isquareit.edu.in</a:t>
            </a:r>
            <a:r>
              <a:rPr lang="en-US" sz="1100" dirty="0" smtClean="0"/>
              <a:t> </a:t>
            </a:r>
            <a:endParaRPr lang="id-ID" sz="1100" dirty="0"/>
          </a:p>
        </p:txBody>
      </p:sp>
      <p:pic>
        <p:nvPicPr>
          <p:cNvPr id="5" name="Picture 6"/>
          <p:cNvPicPr>
            <a:picLocks noChangeAspect="1" noChangeArrowheads="1"/>
          </p:cNvPicPr>
          <p:nvPr/>
        </p:nvPicPr>
        <p:blipFill>
          <a:blip r:embed="rId5" cstate="print"/>
          <a:srcRect/>
          <a:stretch>
            <a:fillRect/>
          </a:stretch>
        </p:blipFill>
        <p:spPr bwMode="auto">
          <a:xfrm>
            <a:off x="6588125" y="5961063"/>
            <a:ext cx="1771650" cy="820737"/>
          </a:xfrm>
          <a:prstGeom prst="rect">
            <a:avLst/>
          </a:prstGeom>
          <a:noFill/>
          <a:ln w="9525">
            <a:noFill/>
            <a:miter lim="800000"/>
            <a:headEnd/>
            <a:tailEnd/>
          </a:ln>
        </p:spPr>
      </p:pic>
      <p:sp>
        <p:nvSpPr>
          <p:cNvPr id="6" name="Rectangle 5"/>
          <p:cNvSpPr/>
          <p:nvPr/>
        </p:nvSpPr>
        <p:spPr>
          <a:xfrm>
            <a:off x="3886200" y="76200"/>
            <a:ext cx="4911725" cy="769938"/>
          </a:xfrm>
          <a:prstGeom prst="rect">
            <a:avLst/>
          </a:prstGeom>
        </p:spPr>
        <p:txBody>
          <a:bodyPr wrap="none">
            <a:spAutoFit/>
          </a:bodyPr>
          <a:lstStyle/>
          <a:p>
            <a:pPr>
              <a:defRPr/>
            </a:pPr>
            <a:r>
              <a:rPr lang="en-US" sz="4400" b="1" dirty="0">
                <a:solidFill>
                  <a:srgbClr val="800000"/>
                </a:solidFill>
                <a:effectLst>
                  <a:outerShdw blurRad="38100" dist="38100" dir="2700000" algn="tl">
                    <a:srgbClr val="C0C0C0"/>
                  </a:outerShdw>
                </a:effectLst>
                <a:latin typeface="Bookman Old Style" pitchFamily="18" charset="0"/>
                <a:ea typeface="+mj-ea"/>
                <a:cs typeface="+mj-cs"/>
              </a:rPr>
              <a:t>Implementation</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5044333</TotalTime>
  <Words>828</Words>
  <Application>Microsoft Office PowerPoint</Application>
  <PresentationFormat>On-screen Show (4:3)</PresentationFormat>
  <Paragraphs>90</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 DESIGN PATTERNS :  Adapter Pattern  </vt:lpstr>
      <vt:lpstr>Agenda</vt:lpstr>
      <vt:lpstr>Introduction</vt:lpstr>
      <vt:lpstr>Introduction</vt:lpstr>
      <vt:lpstr>Introduction</vt:lpstr>
      <vt:lpstr>Slide 6</vt:lpstr>
      <vt:lpstr>Slide 7</vt:lpstr>
      <vt:lpstr>Slide 8</vt:lpstr>
      <vt:lpstr>Slide 9</vt:lpstr>
      <vt:lpstr>Slide 10</vt:lpstr>
      <vt:lpstr>Slide 11</vt:lpstr>
      <vt:lpstr>Slide 12</vt:lpstr>
      <vt:lpstr>Slide 13</vt:lpstr>
      <vt:lpstr>THANK YOU  For further information please feel free to contact Dr. Ravi Patki ravip@isquareit.edu.in Department of Information Technology, Hope Foundation’s International Institute of Information Technology, I²IT P-14, Rajiv Gandhi Infotech Park, Hinjawadi, MIDC Phase I Pune – 411057 Tel +91 20 22933441 www.isquareit.edu.in; info@isquareit.edu.in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mca</dc:creator>
  <cp:lastModifiedBy>Vaidehi Banerjee</cp:lastModifiedBy>
  <cp:revision>1023</cp:revision>
  <dcterms:created xsi:type="dcterms:W3CDTF">2008-11-13T10:48:30Z</dcterms:created>
  <dcterms:modified xsi:type="dcterms:W3CDTF">2019-01-17T04:00:04Z</dcterms:modified>
</cp:coreProperties>
</file>