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98" r:id="rId3"/>
    <p:sldId id="347" r:id="rId4"/>
    <p:sldId id="348" r:id="rId5"/>
    <p:sldId id="349" r:id="rId6"/>
    <p:sldId id="350" r:id="rId7"/>
    <p:sldId id="351" r:id="rId8"/>
    <p:sldId id="352" r:id="rId9"/>
    <p:sldId id="353" r:id="rId10"/>
    <p:sldId id="371" r:id="rId11"/>
    <p:sldId id="354" r:id="rId12"/>
    <p:sldId id="372" r:id="rId13"/>
    <p:sldId id="373" r:id="rId14"/>
    <p:sldId id="362" r:id="rId15"/>
    <p:sldId id="364" r:id="rId16"/>
    <p:sldId id="368" r:id="rId17"/>
    <p:sldId id="369" r:id="rId18"/>
    <p:sldId id="370" r:id="rId19"/>
    <p:sldId id="365" r:id="rId20"/>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800000"/>
    <a:srgbClr val="FFFF99"/>
    <a:srgbClr val="FF3300"/>
    <a:srgbClr val="00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85" autoAdjust="0"/>
    <p:restoredTop sz="94624" autoAdjust="0"/>
  </p:normalViewPr>
  <p:slideViewPr>
    <p:cSldViewPr>
      <p:cViewPr>
        <p:scale>
          <a:sx n="70" d="100"/>
          <a:sy n="70" d="100"/>
        </p:scale>
        <p:origin x="-1416" y="-72"/>
      </p:cViewPr>
      <p:guideLst>
        <p:guide orient="horz" pos="2160"/>
        <p:guide pos="2880"/>
      </p:guideLst>
    </p:cSldViewPr>
  </p:slideViewPr>
  <p:outlineViewPr>
    <p:cViewPr>
      <p:scale>
        <a:sx n="33" d="100"/>
        <a:sy n="33" d="100"/>
      </p:scale>
      <p:origin x="0" y="2088"/>
    </p:cViewPr>
  </p:outlineViewPr>
  <p:notesTextViewPr>
    <p:cViewPr>
      <p:scale>
        <a:sx n="100" d="100"/>
        <a:sy n="100" d="100"/>
      </p:scale>
      <p:origin x="0" y="0"/>
    </p:cViewPr>
  </p:notesTextViewPr>
  <p:notesViewPr>
    <p:cSldViewPr>
      <p:cViewPr varScale="1">
        <p:scale>
          <a:sx n="51" d="100"/>
          <a:sy n="51" d="100"/>
        </p:scale>
        <p:origin x="-2790" y="-108"/>
      </p:cViewPr>
      <p:guideLst>
        <p:guide orient="horz" pos="2932"/>
        <p:guide pos="222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pPr>
              <a:defRPr/>
            </a:pPr>
            <a:fld id="{DF9EB396-B8B2-49F0-96A2-5F882AB687B8}" type="datetimeFigureOut">
              <a:rPr lang="en-US"/>
              <a:pPr>
                <a:defRPr/>
              </a:pPr>
              <a:t>1/16/2019</a:t>
            </a:fld>
            <a:endParaRPr lang="en-US"/>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pPr>
              <a:defRPr/>
            </a:pPr>
            <a:fld id="{D39F9C34-3504-4BA3-BB94-9FCB407C5EA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55938" cy="465138"/>
          </a:xfrm>
          <a:prstGeom prst="rect">
            <a:avLst/>
          </a:prstGeom>
          <a:noFill/>
          <a:ln w="9525">
            <a:noFill/>
            <a:miter lim="800000"/>
            <a:headEnd/>
            <a:tailEnd/>
          </a:ln>
          <a:effectLst/>
        </p:spPr>
        <p:txBody>
          <a:bodyPr vert="horz" wrap="square" lIns="93491" tIns="46746" rIns="93491" bIns="46746" numCol="1" anchor="t" anchorCtr="0" compatLnSpc="1">
            <a:prstTxWarp prst="textNoShape">
              <a:avLst/>
            </a:prstTxWarp>
          </a:bodyPr>
          <a:lstStyle>
            <a:lvl1pPr>
              <a:defRPr sz="1300">
                <a:latin typeface="Arial" charset="0"/>
              </a:defRPr>
            </a:lvl1pPr>
          </a:lstStyle>
          <a:p>
            <a:pPr>
              <a:defRPr/>
            </a:pPr>
            <a:endParaRPr lang="en-US"/>
          </a:p>
        </p:txBody>
      </p:sp>
      <p:sp>
        <p:nvSpPr>
          <p:cNvPr id="96259" name="Rectangle 3"/>
          <p:cNvSpPr>
            <a:spLocks noGrp="1" noChangeArrowheads="1"/>
          </p:cNvSpPr>
          <p:nvPr>
            <p:ph type="dt" idx="1"/>
          </p:nvPr>
        </p:nvSpPr>
        <p:spPr bwMode="auto">
          <a:xfrm>
            <a:off x="3995738" y="0"/>
            <a:ext cx="3055937" cy="465138"/>
          </a:xfrm>
          <a:prstGeom prst="rect">
            <a:avLst/>
          </a:prstGeom>
          <a:noFill/>
          <a:ln w="9525">
            <a:noFill/>
            <a:miter lim="800000"/>
            <a:headEnd/>
            <a:tailEnd/>
          </a:ln>
          <a:effectLst/>
        </p:spPr>
        <p:txBody>
          <a:bodyPr vert="horz" wrap="square" lIns="93491" tIns="46746" rIns="93491" bIns="46746" numCol="1" anchor="t" anchorCtr="0" compatLnSpc="1">
            <a:prstTxWarp prst="textNoShape">
              <a:avLst/>
            </a:prstTxWarp>
          </a:bodyPr>
          <a:lstStyle>
            <a:lvl1pPr algn="r">
              <a:defRPr sz="13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200150" y="698500"/>
            <a:ext cx="4652963" cy="3490913"/>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04850" y="4422775"/>
            <a:ext cx="5643563" cy="4187825"/>
          </a:xfrm>
          <a:prstGeom prst="rect">
            <a:avLst/>
          </a:prstGeom>
          <a:noFill/>
          <a:ln w="9525">
            <a:noFill/>
            <a:miter lim="800000"/>
            <a:headEnd/>
            <a:tailEnd/>
          </a:ln>
          <a:effectLst/>
        </p:spPr>
        <p:txBody>
          <a:bodyPr vert="horz" wrap="square" lIns="93491" tIns="46746" rIns="93491" bIns="467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6262" name="Rectangle 6"/>
          <p:cNvSpPr>
            <a:spLocks noGrp="1" noChangeArrowheads="1"/>
          </p:cNvSpPr>
          <p:nvPr>
            <p:ph type="ftr" sz="quarter" idx="4"/>
          </p:nvPr>
        </p:nvSpPr>
        <p:spPr bwMode="auto">
          <a:xfrm>
            <a:off x="0" y="8842375"/>
            <a:ext cx="3055938" cy="465138"/>
          </a:xfrm>
          <a:prstGeom prst="rect">
            <a:avLst/>
          </a:prstGeom>
          <a:noFill/>
          <a:ln w="9525">
            <a:noFill/>
            <a:miter lim="800000"/>
            <a:headEnd/>
            <a:tailEnd/>
          </a:ln>
          <a:effectLst/>
        </p:spPr>
        <p:txBody>
          <a:bodyPr vert="horz" wrap="square" lIns="93491" tIns="46746" rIns="93491" bIns="46746" numCol="1" anchor="b" anchorCtr="0" compatLnSpc="1">
            <a:prstTxWarp prst="textNoShape">
              <a:avLst/>
            </a:prstTxWarp>
          </a:bodyPr>
          <a:lstStyle>
            <a:lvl1pPr>
              <a:defRPr sz="1300">
                <a:latin typeface="Arial" charset="0"/>
              </a:defRPr>
            </a:lvl1pPr>
          </a:lstStyle>
          <a:p>
            <a:pPr>
              <a:defRPr/>
            </a:pPr>
            <a:endParaRPr lang="en-US"/>
          </a:p>
        </p:txBody>
      </p:sp>
      <p:sp>
        <p:nvSpPr>
          <p:cNvPr id="96263" name="Rectangle 7"/>
          <p:cNvSpPr>
            <a:spLocks noGrp="1" noChangeArrowheads="1"/>
          </p:cNvSpPr>
          <p:nvPr>
            <p:ph type="sldNum" sz="quarter" idx="5"/>
          </p:nvPr>
        </p:nvSpPr>
        <p:spPr bwMode="auto">
          <a:xfrm>
            <a:off x="3995738" y="8842375"/>
            <a:ext cx="3055937" cy="465138"/>
          </a:xfrm>
          <a:prstGeom prst="rect">
            <a:avLst/>
          </a:prstGeom>
          <a:noFill/>
          <a:ln w="9525">
            <a:noFill/>
            <a:miter lim="800000"/>
            <a:headEnd/>
            <a:tailEnd/>
          </a:ln>
          <a:effectLst/>
        </p:spPr>
        <p:txBody>
          <a:bodyPr vert="horz" wrap="square" lIns="93491" tIns="46746" rIns="93491" bIns="46746" numCol="1" anchor="b" anchorCtr="0" compatLnSpc="1">
            <a:prstTxWarp prst="textNoShape">
              <a:avLst/>
            </a:prstTxWarp>
          </a:bodyPr>
          <a:lstStyle>
            <a:lvl1pPr algn="r">
              <a:defRPr sz="1300">
                <a:latin typeface="Arial" charset="0"/>
              </a:defRPr>
            </a:lvl1pPr>
          </a:lstStyle>
          <a:p>
            <a:pPr>
              <a:defRPr/>
            </a:pPr>
            <a:fld id="{54E33A23-3E82-4E4B-86D5-9F210AA792A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a:noFill/>
        </p:spPr>
        <p:txBody>
          <a:bodyPr/>
          <a:lstStyle/>
          <a:p>
            <a:fld id="{17403ACC-65E9-4695-BC03-ED2DBDBAB09E}"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517189F9-3DFB-4AB8-87AD-3D1C3E528D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3B1DA350-0E2E-4782-A695-8778913340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7FFCBBF1-D777-4242-8B40-FCCBCCF965C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a:ln/>
        </p:spPr>
        <p:txBody>
          <a:bodyPr/>
          <a:lstStyle>
            <a:lvl1pPr>
              <a:defRPr/>
            </a:lvl1pPr>
          </a:lstStyle>
          <a:p>
            <a:pPr>
              <a:defRPr/>
            </a:pPr>
            <a:fld id="{0453C185-04F3-4D79-A86E-273258ACD91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87B4C4A3-8823-4C56-96F0-94C388DC613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a:ln/>
        </p:spPr>
        <p:txBody>
          <a:bodyPr/>
          <a:lstStyle>
            <a:lvl1pPr>
              <a:defRPr/>
            </a:lvl1pPr>
          </a:lstStyle>
          <a:p>
            <a:pPr>
              <a:defRPr/>
            </a:pPr>
            <a:fld id="{4EB118AD-B0C0-4F52-B14A-845EC73DC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A5131222-CE79-4B5D-954C-55E09E8414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6" name="Rectangle 6"/>
          <p:cNvSpPr>
            <a:spLocks noGrp="1" noChangeArrowheads="1"/>
          </p:cNvSpPr>
          <p:nvPr>
            <p:ph type="sldNum" sz="quarter" idx="12"/>
          </p:nvPr>
        </p:nvSpPr>
        <p:spPr>
          <a:ln/>
        </p:spPr>
        <p:txBody>
          <a:bodyPr/>
          <a:lstStyle>
            <a:lvl1pPr>
              <a:defRPr/>
            </a:lvl1pPr>
          </a:lstStyle>
          <a:p>
            <a:pPr>
              <a:defRPr/>
            </a:pPr>
            <a:fld id="{A8FCEA71-C3CE-4721-A8D8-1FBCD4E9415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a:ln/>
        </p:spPr>
        <p:txBody>
          <a:bodyPr/>
          <a:lstStyle>
            <a:lvl1pPr>
              <a:defRPr/>
            </a:lvl1pPr>
          </a:lstStyle>
          <a:p>
            <a:pPr>
              <a:defRPr/>
            </a:pPr>
            <a:fld id="{92FB2D9D-7933-4A50-BC77-F7A1242178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9" name="Rectangle 6"/>
          <p:cNvSpPr>
            <a:spLocks noGrp="1" noChangeArrowheads="1"/>
          </p:cNvSpPr>
          <p:nvPr>
            <p:ph type="sldNum" sz="quarter" idx="12"/>
          </p:nvPr>
        </p:nvSpPr>
        <p:spPr>
          <a:ln/>
        </p:spPr>
        <p:txBody>
          <a:bodyPr/>
          <a:lstStyle>
            <a:lvl1pPr>
              <a:defRPr/>
            </a:lvl1pPr>
          </a:lstStyle>
          <a:p>
            <a:pPr>
              <a:defRPr/>
            </a:pPr>
            <a:fld id="{89C05CFC-0E21-44F2-A177-D8E3D23797E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5" name="Rectangle 6"/>
          <p:cNvSpPr>
            <a:spLocks noGrp="1" noChangeArrowheads="1"/>
          </p:cNvSpPr>
          <p:nvPr>
            <p:ph type="sldNum" sz="quarter" idx="12"/>
          </p:nvPr>
        </p:nvSpPr>
        <p:spPr>
          <a:ln/>
        </p:spPr>
        <p:txBody>
          <a:bodyPr/>
          <a:lstStyle>
            <a:lvl1pPr>
              <a:defRPr/>
            </a:lvl1pPr>
          </a:lstStyle>
          <a:p>
            <a:pPr>
              <a:defRPr/>
            </a:pPr>
            <a:fld id="{D120E0CB-A3C8-41AD-9BB8-14B22AE33D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4" name="Rectangle 6"/>
          <p:cNvSpPr>
            <a:spLocks noGrp="1" noChangeArrowheads="1"/>
          </p:cNvSpPr>
          <p:nvPr>
            <p:ph type="sldNum" sz="quarter" idx="12"/>
          </p:nvPr>
        </p:nvSpPr>
        <p:spPr>
          <a:ln/>
        </p:spPr>
        <p:txBody>
          <a:bodyPr/>
          <a:lstStyle>
            <a:lvl1pPr>
              <a:defRPr/>
            </a:lvl1pPr>
          </a:lstStyle>
          <a:p>
            <a:pPr>
              <a:defRPr/>
            </a:pPr>
            <a:fld id="{DB38D45D-0FBC-447B-A69A-7EAA102870E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a:ln/>
        </p:spPr>
        <p:txBody>
          <a:bodyPr/>
          <a:lstStyle>
            <a:lvl1pPr>
              <a:defRPr/>
            </a:lvl1pPr>
          </a:lstStyle>
          <a:p>
            <a:pPr>
              <a:defRPr/>
            </a:pPr>
            <a:fld id="{168C903E-2B25-4F42-8315-A216ED6317E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Santosh B. Javheri</a:t>
            </a:r>
          </a:p>
        </p:txBody>
      </p:sp>
      <p:sp>
        <p:nvSpPr>
          <p:cNvPr id="7" name="Rectangle 6"/>
          <p:cNvSpPr>
            <a:spLocks noGrp="1" noChangeArrowheads="1"/>
          </p:cNvSpPr>
          <p:nvPr>
            <p:ph type="sldNum" sz="quarter" idx="12"/>
          </p:nvPr>
        </p:nvSpPr>
        <p:spPr>
          <a:ln/>
        </p:spPr>
        <p:txBody>
          <a:bodyPr/>
          <a:lstStyle>
            <a:lvl1pPr>
              <a:defRPr/>
            </a:lvl1pPr>
          </a:lstStyle>
          <a:p>
            <a:pPr>
              <a:defRPr/>
            </a:pPr>
            <a:fld id="{B22BBA2E-0BE7-4698-98D4-CC79BE6518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a:t>Prof. Santosh B. Javheri</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3698728B-9652-4630-B586-825F95CA172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mailto:info@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wmf"/><Relationship Id="rId1" Type="http://schemas.openxmlformats.org/officeDocument/2006/relationships/slideLayout" Target="../slideLayouts/slideLayout1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p>
            <a:fld id="{9DE3C9C6-4E96-42EE-B6AD-F26701DF9FCC}" type="slidenum">
              <a:rPr lang="en-US" smtClean="0"/>
              <a:pPr/>
              <a:t>1</a:t>
            </a:fld>
            <a:endParaRPr lang="en-US" smtClean="0"/>
          </a:p>
        </p:txBody>
      </p:sp>
      <p:sp>
        <p:nvSpPr>
          <p:cNvPr id="2" name="Rectangle 2"/>
          <p:cNvSpPr>
            <a:spLocks noGrp="1" noChangeArrowheads="1"/>
          </p:cNvSpPr>
          <p:nvPr>
            <p:ph type="ctrTitle"/>
          </p:nvPr>
        </p:nvSpPr>
        <p:spPr>
          <a:xfrm>
            <a:off x="381000" y="1752600"/>
            <a:ext cx="8382000" cy="1676400"/>
          </a:xfrm>
        </p:spPr>
        <p:txBody>
          <a:bodyPr/>
          <a:lstStyle/>
          <a:p>
            <a:pPr algn="r" eaLnBrk="1" hangingPunct="1">
              <a:defRPr/>
            </a:pPr>
            <a:r>
              <a:rPr lang="en-US" sz="4000" b="1" dirty="0" smtClean="0">
                <a:solidFill>
                  <a:srgbClr val="00B050"/>
                </a:solidFill>
                <a:effectLst>
                  <a:outerShdw blurRad="38100" dist="38100" dir="2700000" algn="tl">
                    <a:srgbClr val="C0C0C0"/>
                  </a:outerShdw>
                </a:effectLst>
                <a:latin typeface="Bookman Old Style" pitchFamily="18" charset="0"/>
              </a:rPr>
              <a:t> </a:t>
            </a:r>
            <a:r>
              <a:rPr lang="en-US" sz="4000" b="1" dirty="0" smtClean="0">
                <a:solidFill>
                  <a:srgbClr val="800000"/>
                </a:solidFill>
                <a:effectLst>
                  <a:outerShdw blurRad="38100" dist="38100" dir="2700000" algn="tl">
                    <a:srgbClr val="C0C0C0"/>
                  </a:outerShdw>
                </a:effectLst>
                <a:latin typeface="Bookman Old Style" pitchFamily="18" charset="0"/>
              </a:rPr>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800000"/>
                </a:solidFill>
                <a:effectLst>
                  <a:outerShdw blurRad="38100" dist="38100" dir="2700000" algn="tl">
                    <a:srgbClr val="C0C0C0"/>
                  </a:outerShdw>
                </a:effectLst>
                <a:latin typeface="Bookman Old Style" pitchFamily="18" charset="0"/>
              </a:rPr>
              <a:t>DESIGN PATTERNS : </a:t>
            </a:r>
            <a:br>
              <a:rPr lang="en-US" sz="4000" b="1" dirty="0" smtClean="0">
                <a:solidFill>
                  <a:srgbClr val="800000"/>
                </a:solidFill>
                <a:effectLst>
                  <a:outerShdw blurRad="38100" dist="38100" dir="2700000" algn="tl">
                    <a:srgbClr val="C0C0C0"/>
                  </a:outerShdw>
                </a:effectLst>
                <a:latin typeface="Bookman Old Style" pitchFamily="18" charset="0"/>
              </a:rPr>
            </a:br>
            <a:r>
              <a:rPr lang="en-US" sz="4000" b="1" dirty="0" smtClean="0">
                <a:solidFill>
                  <a:srgbClr val="FF0000"/>
                </a:solidFill>
                <a:effectLst>
                  <a:outerShdw blurRad="38100" dist="38100" dir="2700000" algn="tl">
                    <a:srgbClr val="C0C0C0"/>
                  </a:outerShdw>
                </a:effectLst>
                <a:latin typeface="Bookman Old Style" pitchFamily="18" charset="0"/>
              </a:rPr>
              <a:t>Introduction</a:t>
            </a:r>
            <a:r>
              <a:rPr lang="en-US" sz="4000" b="1" dirty="0" smtClean="0">
                <a:solidFill>
                  <a:srgbClr val="800000"/>
                </a:solidFill>
                <a:effectLst>
                  <a:outerShdw blurRad="38100" dist="38100" dir="2700000" algn="tl">
                    <a:srgbClr val="C0C0C0"/>
                  </a:outerShdw>
                </a:effectLst>
                <a:latin typeface="Bookman Old Style" pitchFamily="18" charset="0"/>
              </a:rPr>
              <a:t> </a:t>
            </a:r>
            <a:r>
              <a:rPr lang="en-US" sz="4000" dirty="0"/>
              <a:t/>
            </a:r>
            <a:br>
              <a:rPr lang="en-US" sz="4000" dirty="0"/>
            </a:br>
            <a:endParaRPr lang="en-US" sz="4000" b="1" dirty="0" smtClean="0">
              <a:solidFill>
                <a:srgbClr val="800000"/>
              </a:solidFill>
              <a:effectLst>
                <a:outerShdw blurRad="38100" dist="38100" dir="2700000" algn="tl">
                  <a:srgbClr val="C0C0C0"/>
                </a:outerShdw>
              </a:effectLst>
              <a:latin typeface="Bookman Old Style" pitchFamily="18" charset="0"/>
            </a:endParaRPr>
          </a:p>
        </p:txBody>
      </p:sp>
      <p:sp>
        <p:nvSpPr>
          <p:cNvPr id="2054" name="Text Box 6"/>
          <p:cNvSpPr txBox="1">
            <a:spLocks noChangeArrowheads="1"/>
          </p:cNvSpPr>
          <p:nvPr/>
        </p:nvSpPr>
        <p:spPr bwMode="auto">
          <a:xfrm>
            <a:off x="685800" y="3517900"/>
            <a:ext cx="8001000" cy="1816100"/>
          </a:xfrm>
          <a:prstGeom prst="rect">
            <a:avLst/>
          </a:prstGeom>
          <a:noFill/>
          <a:ln w="9525">
            <a:noFill/>
            <a:miter lim="800000"/>
            <a:headEnd/>
            <a:tailEnd/>
          </a:ln>
          <a:effectLst/>
        </p:spPr>
        <p:txBody>
          <a:bodyPr>
            <a:spAutoFit/>
          </a:bodyPr>
          <a:lstStyle/>
          <a:p>
            <a:pPr algn="ctr">
              <a:lnSpc>
                <a:spcPct val="55000"/>
              </a:lnSpc>
              <a:spcBef>
                <a:spcPct val="50000"/>
              </a:spcBef>
              <a:defRPr/>
            </a:pPr>
            <a:r>
              <a:rPr lang="en-US" sz="2800" dirty="0">
                <a:latin typeface="Bookman Old Style" pitchFamily="18" charset="0"/>
              </a:rPr>
              <a:t>By </a:t>
            </a:r>
          </a:p>
          <a:p>
            <a:pPr algn="ctr">
              <a:lnSpc>
                <a:spcPct val="55000"/>
              </a:lnSpc>
              <a:spcBef>
                <a:spcPct val="50000"/>
              </a:spcBef>
              <a:defRPr/>
            </a:pPr>
            <a:r>
              <a:rPr lang="en-US" sz="3200" b="1" dirty="0">
                <a:effectLst>
                  <a:outerShdw blurRad="38100" dist="38100" dir="2700000" algn="tl">
                    <a:srgbClr val="C0C0C0"/>
                  </a:outerShdw>
                </a:effectLst>
                <a:latin typeface="Bookman Old Style" pitchFamily="18" charset="0"/>
              </a:rPr>
              <a:t>RAVI P. PATKI</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Associate Professor (IT)</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Hope Foundation’s</a:t>
            </a:r>
          </a:p>
          <a:p>
            <a:pPr algn="ctr">
              <a:lnSpc>
                <a:spcPct val="55000"/>
              </a:lnSpc>
              <a:spcBef>
                <a:spcPct val="50000"/>
              </a:spcBef>
              <a:defRPr/>
            </a:pPr>
            <a:r>
              <a:rPr lang="en-US" sz="2000" b="1" dirty="0">
                <a:effectLst>
                  <a:outerShdw blurRad="38100" dist="38100" dir="2700000" algn="tl">
                    <a:srgbClr val="C0C0C0"/>
                  </a:outerShdw>
                </a:effectLst>
                <a:latin typeface="Bookman Old Style" pitchFamily="18" charset="0"/>
              </a:rPr>
              <a:t>International Institute of Information Technology</a:t>
            </a:r>
          </a:p>
        </p:txBody>
      </p:sp>
      <p:pic>
        <p:nvPicPr>
          <p:cNvPr id="2053" name="Picture 6"/>
          <p:cNvPicPr>
            <a:picLocks noChangeAspect="1" noChangeArrowheads="1"/>
          </p:cNvPicPr>
          <p:nvPr/>
        </p:nvPicPr>
        <p:blipFill>
          <a:blip r:embed="rId4" cstate="print"/>
          <a:srcRect/>
          <a:stretch>
            <a:fillRect/>
          </a:stretch>
        </p:blipFill>
        <p:spPr bwMode="auto">
          <a:xfrm>
            <a:off x="6686550" y="5894388"/>
            <a:ext cx="1771650" cy="820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24E7FDE7-839C-46D5-958D-F8603C33E533}" type="slidenum">
              <a:rPr lang="en-US" smtClean="0"/>
              <a:pPr/>
              <a:t>10</a:t>
            </a:fld>
            <a:endParaRPr lang="en-US" smtClean="0"/>
          </a:p>
        </p:txBody>
      </p:sp>
      <p:sp>
        <p:nvSpPr>
          <p:cNvPr id="11267" name="Rectangle 6"/>
          <p:cNvSpPr>
            <a:spLocks noChangeArrowheads="1"/>
          </p:cNvSpPr>
          <p:nvPr/>
        </p:nvSpPr>
        <p:spPr bwMode="auto">
          <a:xfrm>
            <a:off x="762000" y="1066800"/>
            <a:ext cx="7620000" cy="3970338"/>
          </a:xfrm>
          <a:prstGeom prst="rect">
            <a:avLst/>
          </a:prstGeom>
          <a:noFill/>
          <a:ln w="9525">
            <a:noFill/>
            <a:miter lim="800000"/>
            <a:headEnd/>
            <a:tailEnd/>
          </a:ln>
        </p:spPr>
        <p:txBody>
          <a:bodyPr>
            <a:spAutoFit/>
          </a:bodyPr>
          <a:lstStyle/>
          <a:p>
            <a:pPr marL="287338" indent="-287338">
              <a:buFont typeface="Wingdings" pitchFamily="2" charset="2"/>
              <a:buChar char="q"/>
            </a:pPr>
            <a:r>
              <a:rPr lang="en-US" sz="2800"/>
              <a:t>Design patterns represent the best practices used by experienced object-oriented software developers. </a:t>
            </a:r>
          </a:p>
          <a:p>
            <a:pPr marL="287338" indent="-287338">
              <a:buFont typeface="Wingdings" pitchFamily="2" charset="2"/>
              <a:buChar char="q"/>
            </a:pPr>
            <a:r>
              <a:rPr lang="en-US" sz="2800"/>
              <a:t>Design patterns are solutions to general problems that software developers faced during software development. </a:t>
            </a:r>
          </a:p>
          <a:p>
            <a:pPr marL="287338" indent="-287338">
              <a:buFont typeface="Wingdings" pitchFamily="2" charset="2"/>
              <a:buChar char="q"/>
            </a:pPr>
            <a:r>
              <a:rPr lang="en-US" sz="2800"/>
              <a:t>These solutions were obtained by trial and error by numerous software developers over quite a substantial period of time.</a:t>
            </a:r>
          </a:p>
        </p:txBody>
      </p:sp>
      <p:sp>
        <p:nvSpPr>
          <p:cNvPr id="8" name="AutoShape 2"/>
          <p:cNvSpPr>
            <a:spLocks noGrp="1" noChangeArrowheads="1"/>
          </p:cNvSpPr>
          <p:nvPr>
            <p:ph type="title"/>
          </p:nvPr>
        </p:nvSpPr>
        <p:spPr>
          <a:xfrm>
            <a:off x="1143000" y="76200"/>
            <a:ext cx="7924800" cy="838200"/>
          </a:xfrm>
        </p:spPr>
        <p:txBody>
          <a:bodyPr/>
          <a:lstStyle/>
          <a:p>
            <a:pPr algn="r">
              <a:defRPr/>
            </a:pPr>
            <a:r>
              <a:rPr lang="en-US" sz="4800" b="1" kern="1200" dirty="0">
                <a:solidFill>
                  <a:srgbClr val="800000"/>
                </a:solidFill>
                <a:effectLst>
                  <a:outerShdw blurRad="38100" dist="38100" dir="2700000" algn="tl">
                    <a:srgbClr val="C0C0C0"/>
                  </a:outerShdw>
                </a:effectLst>
                <a:latin typeface="Bookman Old Style" pitchFamily="18" charset="0"/>
              </a:rPr>
              <a:t>Design Patterns</a:t>
            </a:r>
          </a:p>
        </p:txBody>
      </p:sp>
      <p:sp>
        <p:nvSpPr>
          <p:cNvPr id="11269" name="Rectangle 4"/>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2"/>
              </a:rPr>
              <a:t>www.isquareit.edu.in</a:t>
            </a:r>
            <a:r>
              <a:rPr lang="en-US" sz="1100"/>
              <a:t> ; Email - </a:t>
            </a:r>
            <a:r>
              <a:rPr lang="en-US" sz="1100">
                <a:hlinkClick r:id="rId3"/>
              </a:rPr>
              <a:t>info@isquareit.edu.in</a:t>
            </a:r>
            <a:r>
              <a:rPr lang="en-US" sz="1100"/>
              <a:t> </a:t>
            </a:r>
            <a:endParaRPr lang="id-ID" sz="1100"/>
          </a:p>
        </p:txBody>
      </p:sp>
      <p:pic>
        <p:nvPicPr>
          <p:cNvPr id="6" name="Picture 6"/>
          <p:cNvPicPr>
            <a:picLocks noChangeAspect="1" noChangeArrowheads="1"/>
          </p:cNvPicPr>
          <p:nvPr/>
        </p:nvPicPr>
        <p:blipFill>
          <a:blip r:embed="rId4" cstate="print"/>
          <a:srcRect/>
          <a:stretch>
            <a:fillRect/>
          </a:stretch>
        </p:blipFill>
        <p:spPr bwMode="auto">
          <a:xfrm>
            <a:off x="6762750" y="6030913"/>
            <a:ext cx="1619250" cy="75088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7B4637E7-B68C-4EA1-B5C2-EBD3BC23A9FC}" type="slidenum">
              <a:rPr lang="en-US" smtClean="0"/>
              <a:pPr/>
              <a:t>11</a:t>
            </a:fld>
            <a:endParaRPr lang="en-US" smtClean="0"/>
          </a:p>
        </p:txBody>
      </p:sp>
      <p:sp>
        <p:nvSpPr>
          <p:cNvPr id="7" name="AutoShape 2"/>
          <p:cNvSpPr>
            <a:spLocks noGrp="1" noChangeArrowheads="1"/>
          </p:cNvSpPr>
          <p:nvPr>
            <p:ph type="title"/>
          </p:nvPr>
        </p:nvSpPr>
        <p:spPr>
          <a:xfrm>
            <a:off x="1143000" y="0"/>
            <a:ext cx="7924800" cy="1066800"/>
          </a:xfrm>
        </p:spPr>
        <p:txBody>
          <a:bodyPr/>
          <a:lstStyle/>
          <a:p>
            <a:pPr algn="r">
              <a:defRPr/>
            </a:pPr>
            <a:r>
              <a:rPr lang="en-US" sz="4800" b="1" kern="1200" dirty="0">
                <a:solidFill>
                  <a:srgbClr val="800000"/>
                </a:solidFill>
                <a:effectLst>
                  <a:outerShdw blurRad="38100" dist="38100" dir="2700000" algn="tl">
                    <a:srgbClr val="C0C0C0"/>
                  </a:outerShdw>
                </a:effectLst>
                <a:latin typeface="Bookman Old Style" pitchFamily="18" charset="0"/>
              </a:rPr>
              <a:t>Design Patterns</a:t>
            </a:r>
          </a:p>
        </p:txBody>
      </p:sp>
      <p:sp>
        <p:nvSpPr>
          <p:cNvPr id="12292" name="Rectangle 3"/>
          <p:cNvSpPr>
            <a:spLocks noGrp="1" noChangeArrowheads="1"/>
          </p:cNvSpPr>
          <p:nvPr>
            <p:ph type="body" idx="1"/>
          </p:nvPr>
        </p:nvSpPr>
        <p:spPr>
          <a:xfrm>
            <a:off x="609600" y="1371600"/>
            <a:ext cx="7693025" cy="3724275"/>
          </a:xfrm>
        </p:spPr>
        <p:txBody>
          <a:bodyPr/>
          <a:lstStyle/>
          <a:p>
            <a:pPr>
              <a:buFont typeface="Wingdings" pitchFamily="2" charset="2"/>
              <a:buChar char="q"/>
            </a:pPr>
            <a:r>
              <a:rPr lang="en-US" sz="2400" smtClean="0"/>
              <a:t>Popularized by the 1995 book </a:t>
            </a:r>
            <a:r>
              <a:rPr lang="en-US" sz="2400" i="1" smtClean="0"/>
              <a:t>Design Patterns: Elements of Reusable Object-Oriented Software </a:t>
            </a:r>
            <a:r>
              <a:rPr lang="en-US" sz="2400" smtClean="0"/>
              <a:t>written by Erich Gamma, Richard Helm, Ralph Johnson, and John Vlissides </a:t>
            </a:r>
            <a:r>
              <a:rPr lang="en-US" sz="2400" smtClean="0">
                <a:solidFill>
                  <a:srgbClr val="FF0066"/>
                </a:solidFill>
              </a:rPr>
              <a:t>(also called the </a:t>
            </a:r>
            <a:r>
              <a:rPr lang="en-US" sz="2400" i="1" smtClean="0">
                <a:solidFill>
                  <a:srgbClr val="FF0066"/>
                </a:solidFill>
              </a:rPr>
              <a:t>Gang of Four Book </a:t>
            </a:r>
            <a:r>
              <a:rPr lang="en-US" sz="2400" smtClean="0">
                <a:solidFill>
                  <a:srgbClr val="FF0066"/>
                </a:solidFill>
              </a:rPr>
              <a:t>or </a:t>
            </a:r>
            <a:r>
              <a:rPr lang="en-US" sz="2400" i="1" smtClean="0">
                <a:solidFill>
                  <a:srgbClr val="FF0066"/>
                </a:solidFill>
              </a:rPr>
              <a:t>GOF)</a:t>
            </a:r>
            <a:endParaRPr lang="en-US" sz="2400" smtClean="0">
              <a:solidFill>
                <a:srgbClr val="FF0066"/>
              </a:solidFill>
            </a:endParaRPr>
          </a:p>
          <a:p>
            <a:pPr>
              <a:buFont typeface="Wingdings" pitchFamily="2" charset="2"/>
              <a:buChar char="q"/>
            </a:pPr>
            <a:r>
              <a:rPr lang="en-US" sz="2400" smtClean="0"/>
              <a:t>Their work largely based on Alexander’s </a:t>
            </a:r>
            <a:r>
              <a:rPr lang="en-US" sz="2400" i="1" smtClean="0"/>
              <a:t>The Timeless Way of Building</a:t>
            </a:r>
            <a:endParaRPr lang="en-US" sz="2400" smtClean="0"/>
          </a:p>
          <a:p>
            <a:pPr>
              <a:buFont typeface="Wingdings" pitchFamily="2" charset="2"/>
              <a:buNone/>
            </a:pPr>
            <a:endParaRPr lang="en-US" sz="2400" smtClean="0"/>
          </a:p>
          <a:p>
            <a:endParaRPr lang="en-US" sz="2400" smtClean="0"/>
          </a:p>
        </p:txBody>
      </p:sp>
      <p:pic>
        <p:nvPicPr>
          <p:cNvPr id="12293"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2294"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A565896A-888B-4CFB-AA32-D99484DF138B}" type="slidenum">
              <a:rPr lang="en-US" smtClean="0"/>
              <a:pPr/>
              <a:t>12</a:t>
            </a:fld>
            <a:endParaRPr lang="en-US" smtClean="0"/>
          </a:p>
        </p:txBody>
      </p:sp>
      <p:sp>
        <p:nvSpPr>
          <p:cNvPr id="7" name="Rectangle 6"/>
          <p:cNvSpPr/>
          <p:nvPr/>
        </p:nvSpPr>
        <p:spPr>
          <a:xfrm>
            <a:off x="1343025" y="130175"/>
            <a:ext cx="7800975" cy="708025"/>
          </a:xfrm>
          <a:prstGeom prst="rect">
            <a:avLst/>
          </a:prstGeom>
        </p:spPr>
        <p:txBody>
          <a:bodyPr wrap="none">
            <a:spAutoFit/>
          </a:bodyPr>
          <a:lstStyle/>
          <a:p>
            <a:pPr>
              <a:defRPr/>
            </a:pPr>
            <a:r>
              <a:rPr lang="en-US" sz="4000" b="1" dirty="0">
                <a:solidFill>
                  <a:srgbClr val="800000"/>
                </a:solidFill>
                <a:effectLst>
                  <a:outerShdw blurRad="38100" dist="38100" dir="2700000" algn="tl">
                    <a:srgbClr val="C0C0C0"/>
                  </a:outerShdw>
                </a:effectLst>
                <a:latin typeface="Bookman Old Style" pitchFamily="18" charset="0"/>
                <a:ea typeface="+mj-ea"/>
                <a:cs typeface="+mj-cs"/>
              </a:rPr>
              <a:t>What is Gang of Four (GOF)?</a:t>
            </a:r>
          </a:p>
        </p:txBody>
      </p:sp>
      <p:sp>
        <p:nvSpPr>
          <p:cNvPr id="8" name="Rectangle 7"/>
          <p:cNvSpPr/>
          <p:nvPr/>
        </p:nvSpPr>
        <p:spPr>
          <a:xfrm>
            <a:off x="304800" y="1066800"/>
            <a:ext cx="8839200" cy="5078413"/>
          </a:xfrm>
          <a:prstGeom prst="rect">
            <a:avLst/>
          </a:prstGeom>
        </p:spPr>
        <p:txBody>
          <a:bodyPr>
            <a:spAutoFit/>
          </a:bodyPr>
          <a:lstStyle/>
          <a:p>
            <a:pPr marL="287338" indent="-287338">
              <a:buFont typeface="Wingdings" pitchFamily="2" charset="2"/>
              <a:buChar char="q"/>
              <a:defRPr/>
            </a:pPr>
            <a:r>
              <a:rPr lang="en-US" sz="2400" dirty="0"/>
              <a:t>In 1994, four authors Erich Gamma, Richard Helm, Ralph Johnson and John </a:t>
            </a:r>
            <a:r>
              <a:rPr lang="en-US" sz="2400" dirty="0" err="1"/>
              <a:t>Vlissides</a:t>
            </a:r>
            <a:r>
              <a:rPr lang="en-US" sz="2400" dirty="0"/>
              <a:t> published a book titled </a:t>
            </a:r>
            <a:r>
              <a:rPr lang="en-US" sz="2400" b="1" dirty="0"/>
              <a:t>Design Patterns - Elements of Reusable Object-Oriented Software</a:t>
            </a:r>
            <a:r>
              <a:rPr lang="en-US" sz="2400" dirty="0"/>
              <a:t> which initiated the concept of Design Pattern in Software development. </a:t>
            </a:r>
          </a:p>
          <a:p>
            <a:pPr marL="287338" indent="-287338">
              <a:buFont typeface="Wingdings" pitchFamily="2" charset="2"/>
              <a:buChar char="q"/>
              <a:defRPr/>
            </a:pPr>
            <a:endParaRPr lang="en-US" sz="2400" dirty="0"/>
          </a:p>
          <a:p>
            <a:pPr marL="287338" indent="-287338">
              <a:buFont typeface="Wingdings" pitchFamily="2" charset="2"/>
              <a:buChar char="q"/>
              <a:defRPr/>
            </a:pPr>
            <a:r>
              <a:rPr lang="en-US" sz="2400" dirty="0"/>
              <a:t>These authors are collectively known as </a:t>
            </a:r>
            <a:r>
              <a:rPr lang="en-US" sz="2400" b="1" dirty="0"/>
              <a:t>Gang of Four (GOF)</a:t>
            </a:r>
            <a:r>
              <a:rPr lang="en-US" sz="2400" dirty="0"/>
              <a:t>. </a:t>
            </a:r>
          </a:p>
          <a:p>
            <a:pPr marL="287338" indent="-287338">
              <a:buFont typeface="Wingdings" pitchFamily="2" charset="2"/>
              <a:buChar char="q"/>
              <a:defRPr/>
            </a:pPr>
            <a:r>
              <a:rPr lang="en-US" sz="2400" dirty="0"/>
              <a:t>According to these authors design patterns are primarily based on the following principles of object orientated design.</a:t>
            </a:r>
          </a:p>
          <a:p>
            <a:pPr marL="287338" indent="-287338">
              <a:defRPr/>
            </a:pPr>
            <a:endParaRPr lang="en-US" dirty="0"/>
          </a:p>
          <a:p>
            <a:pPr>
              <a:buFont typeface="Wingdings" pitchFamily="2" charset="2"/>
              <a:buChar char="v"/>
              <a:defRPr/>
            </a:pPr>
            <a:r>
              <a:rPr lang="en-US" sz="2400" b="1" dirty="0">
                <a:solidFill>
                  <a:srgbClr val="FF0000"/>
                </a:solidFill>
              </a:rPr>
              <a:t>Program to an interface not an implementation</a:t>
            </a:r>
          </a:p>
          <a:p>
            <a:pPr>
              <a:buFont typeface="Wingdings" pitchFamily="2" charset="2"/>
              <a:buChar char="v"/>
              <a:defRPr/>
            </a:pPr>
            <a:r>
              <a:rPr lang="en-US" sz="2400" b="1" dirty="0">
                <a:solidFill>
                  <a:srgbClr val="FF0000"/>
                </a:solidFill>
              </a:rPr>
              <a:t>Favor object composition over inheritance</a:t>
            </a:r>
            <a:endParaRPr lang="en-US" sz="1600" b="1" dirty="0">
              <a:solidFill>
                <a:srgbClr val="FF0000"/>
              </a:solidFill>
            </a:endParaRPr>
          </a:p>
          <a:p>
            <a:pPr>
              <a:defRPr/>
            </a:pPr>
            <a:endParaRPr lang="en-US" dirty="0"/>
          </a:p>
        </p:txBody>
      </p:sp>
      <p:pic>
        <p:nvPicPr>
          <p:cNvPr id="13317"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3318"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5F01F749-F2BF-4D4D-B3CF-C5FE7B09F2D0}" type="slidenum">
              <a:rPr lang="en-US" smtClean="0"/>
              <a:pPr/>
              <a:t>13</a:t>
            </a:fld>
            <a:endParaRPr lang="en-US" smtClean="0"/>
          </a:p>
        </p:txBody>
      </p:sp>
      <p:sp>
        <p:nvSpPr>
          <p:cNvPr id="7" name="Rectangle 6"/>
          <p:cNvSpPr/>
          <p:nvPr/>
        </p:nvSpPr>
        <p:spPr>
          <a:xfrm>
            <a:off x="457200" y="990600"/>
            <a:ext cx="8305800" cy="5170488"/>
          </a:xfrm>
          <a:prstGeom prst="rect">
            <a:avLst/>
          </a:prstGeom>
        </p:spPr>
        <p:txBody>
          <a:bodyPr>
            <a:spAutoFit/>
          </a:bodyPr>
          <a:lstStyle/>
          <a:p>
            <a:pPr>
              <a:defRPr/>
            </a:pPr>
            <a:r>
              <a:rPr lang="en-US" sz="2200" dirty="0"/>
              <a:t>Design Patterns have two main usages in software development.</a:t>
            </a:r>
          </a:p>
          <a:p>
            <a:pPr>
              <a:buFont typeface="Wingdings" pitchFamily="2" charset="2"/>
              <a:buChar char="v"/>
              <a:defRPr/>
            </a:pPr>
            <a:r>
              <a:rPr lang="en-US" sz="2200" b="1" dirty="0">
                <a:solidFill>
                  <a:srgbClr val="FF0000"/>
                </a:solidFill>
              </a:rPr>
              <a:t> Common platform for developers</a:t>
            </a:r>
          </a:p>
          <a:p>
            <a:pPr marL="463550" indent="-285750">
              <a:buFont typeface="Wingdings" pitchFamily="2" charset="2"/>
              <a:buChar char="q"/>
              <a:defRPr/>
            </a:pPr>
            <a:r>
              <a:rPr lang="en-US" sz="2200" dirty="0"/>
              <a:t>Design patterns provide a standard terminology and are specific to particular scenario. </a:t>
            </a:r>
          </a:p>
          <a:p>
            <a:pPr marL="463550" indent="-285750">
              <a:buFont typeface="Wingdings" pitchFamily="2" charset="2"/>
              <a:buChar char="q"/>
              <a:defRPr/>
            </a:pPr>
            <a:r>
              <a:rPr lang="en-US" sz="2200" dirty="0"/>
              <a:t>For example, a singleton design pattern signifies use of single object so all developers familiar with single design pattern will make use of single object and they can tell each other that program is following a singleton pattern.</a:t>
            </a:r>
          </a:p>
          <a:p>
            <a:pPr marL="463550" indent="-285750">
              <a:defRPr/>
            </a:pPr>
            <a:endParaRPr lang="en-US" sz="2200" dirty="0"/>
          </a:p>
          <a:p>
            <a:pPr>
              <a:buFont typeface="Wingdings" pitchFamily="2" charset="2"/>
              <a:buChar char="v"/>
              <a:defRPr/>
            </a:pPr>
            <a:r>
              <a:rPr lang="en-US" sz="2200" b="1" dirty="0">
                <a:solidFill>
                  <a:srgbClr val="FF0000"/>
                </a:solidFill>
              </a:rPr>
              <a:t> Best Practices</a:t>
            </a:r>
          </a:p>
          <a:p>
            <a:pPr marL="519113" indent="-409575">
              <a:buFont typeface="Wingdings" pitchFamily="2" charset="2"/>
              <a:buChar char="q"/>
              <a:defRPr/>
            </a:pPr>
            <a:r>
              <a:rPr lang="en-US" sz="2200" dirty="0"/>
              <a:t>Design patterns have been evolved over a long period of time and they provide best solutions to certain problems faced during software development. </a:t>
            </a:r>
          </a:p>
          <a:p>
            <a:pPr marL="519113" indent="-409575">
              <a:buFont typeface="Wingdings" pitchFamily="2" charset="2"/>
              <a:buChar char="q"/>
              <a:defRPr/>
            </a:pPr>
            <a:r>
              <a:rPr lang="en-US" sz="2200" dirty="0"/>
              <a:t>Learning these patterns helps un-experienced developers to learn software design in an easy and faster way.</a:t>
            </a:r>
          </a:p>
        </p:txBody>
      </p:sp>
      <p:sp>
        <p:nvSpPr>
          <p:cNvPr id="8" name="Rectangle 7"/>
          <p:cNvSpPr/>
          <p:nvPr/>
        </p:nvSpPr>
        <p:spPr>
          <a:xfrm>
            <a:off x="3733800" y="177800"/>
            <a:ext cx="5278438" cy="584200"/>
          </a:xfrm>
          <a:prstGeom prst="rect">
            <a:avLst/>
          </a:prstGeom>
        </p:spPr>
        <p:txBody>
          <a:bodyPr wrap="none">
            <a:spAutoFit/>
          </a:bodyPr>
          <a:lstStyle/>
          <a:p>
            <a:pPr>
              <a:defRPr/>
            </a:pPr>
            <a:r>
              <a:rPr lang="en-US" sz="3200" b="1" dirty="0">
                <a:solidFill>
                  <a:srgbClr val="800000"/>
                </a:solidFill>
                <a:effectLst>
                  <a:outerShdw blurRad="38100" dist="38100" dir="2700000" algn="tl">
                    <a:srgbClr val="C0C0C0"/>
                  </a:outerShdw>
                </a:effectLst>
                <a:latin typeface="Bookman Old Style" pitchFamily="18" charset="0"/>
                <a:ea typeface="+mj-ea"/>
                <a:cs typeface="+mj-cs"/>
              </a:rPr>
              <a:t>Usage of Design Pattern</a:t>
            </a:r>
          </a:p>
        </p:txBody>
      </p:sp>
      <p:pic>
        <p:nvPicPr>
          <p:cNvPr id="1434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14342"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D012597A-EBB9-4714-8D7D-917580374C29}" type="slidenum">
              <a:rPr lang="en-US" smtClean="0"/>
              <a:pPr/>
              <a:t>14</a:t>
            </a:fld>
            <a:endParaRPr lang="en-US" smtClean="0"/>
          </a:p>
        </p:txBody>
      </p:sp>
      <p:sp>
        <p:nvSpPr>
          <p:cNvPr id="7" name="AutoShape 2"/>
          <p:cNvSpPr>
            <a:spLocks noGrp="1" noChangeArrowheads="1"/>
          </p:cNvSpPr>
          <p:nvPr>
            <p:ph type="title"/>
          </p:nvPr>
        </p:nvSpPr>
        <p:spPr>
          <a:xfrm>
            <a:off x="1066800" y="152400"/>
            <a:ext cx="7924800" cy="685800"/>
          </a:xfrm>
        </p:spPr>
        <p:txBody>
          <a:bodyPr/>
          <a:lstStyle/>
          <a:p>
            <a:pPr algn="r">
              <a:defRPr/>
            </a:pPr>
            <a:r>
              <a:rPr lang="en-US" sz="3600" b="1" kern="1200" dirty="0" smtClean="0">
                <a:solidFill>
                  <a:srgbClr val="800000"/>
                </a:solidFill>
                <a:effectLst>
                  <a:outerShdw blurRad="38100" dist="38100" dir="2700000" algn="tl">
                    <a:srgbClr val="C0C0C0"/>
                  </a:outerShdw>
                </a:effectLst>
                <a:latin typeface="Bookman Old Style" pitchFamily="18" charset="0"/>
              </a:rPr>
              <a:t>Design Patterns</a:t>
            </a:r>
            <a:endParaRPr lang="en-US" sz="3600" b="1" kern="1200" dirty="0">
              <a:solidFill>
                <a:srgbClr val="800000"/>
              </a:solidFill>
              <a:effectLst>
                <a:outerShdw blurRad="38100" dist="38100" dir="2700000" algn="tl">
                  <a:srgbClr val="C0C0C0"/>
                </a:outerShdw>
              </a:effectLst>
              <a:latin typeface="Bookman Old Style" pitchFamily="18" charset="0"/>
            </a:endParaRPr>
          </a:p>
        </p:txBody>
      </p:sp>
      <p:sp>
        <p:nvSpPr>
          <p:cNvPr id="22532" name="Rectangle 3"/>
          <p:cNvSpPr>
            <a:spLocks noGrp="1" noChangeArrowheads="1"/>
          </p:cNvSpPr>
          <p:nvPr>
            <p:ph type="body" idx="1"/>
          </p:nvPr>
        </p:nvSpPr>
        <p:spPr>
          <a:xfrm>
            <a:off x="381000" y="1066800"/>
            <a:ext cx="8153400" cy="4572000"/>
          </a:xfrm>
        </p:spPr>
        <p:txBody>
          <a:bodyPr/>
          <a:lstStyle/>
          <a:p>
            <a:pPr>
              <a:buFont typeface="Wingdings" pitchFamily="2" charset="2"/>
              <a:buChar char="q"/>
            </a:pPr>
            <a:r>
              <a:rPr lang="en-US" sz="2800" smtClean="0"/>
              <a:t>Design Patterns help to facilitate good design by defining good object granularities, interfaces, responsibilities, relationships, and abstractions</a:t>
            </a:r>
          </a:p>
          <a:p>
            <a:pPr>
              <a:buFont typeface="Wingdings" pitchFamily="2" charset="2"/>
              <a:buChar char="q"/>
            </a:pPr>
            <a:r>
              <a:rPr lang="en-US" sz="2800" smtClean="0"/>
              <a:t>Design Patterns are not solutions to new problems, they are solutions to established and studied problems that crop up again and again in object-oriented systems</a:t>
            </a:r>
          </a:p>
          <a:p>
            <a:pPr>
              <a:buFont typeface="Wingdings" pitchFamily="2" charset="2"/>
              <a:buChar char="q"/>
            </a:pPr>
            <a:r>
              <a:rPr lang="en-US" sz="2800" smtClean="0"/>
              <a:t>Design Patterns are not specific to any code, language, or implementation, they describe general solutions to problems</a:t>
            </a:r>
          </a:p>
          <a:p>
            <a:endParaRPr lang="en-US" sz="2400" smtClean="0"/>
          </a:p>
        </p:txBody>
      </p:sp>
      <p:pic>
        <p:nvPicPr>
          <p:cNvPr id="22533"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2534"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16DCDCCF-C072-47B9-A57C-D89076989713}" type="slidenum">
              <a:rPr lang="en-US" smtClean="0"/>
              <a:pPr/>
              <a:t>15</a:t>
            </a:fld>
            <a:endParaRPr lang="en-US" smtClean="0"/>
          </a:p>
        </p:txBody>
      </p:sp>
      <p:sp>
        <p:nvSpPr>
          <p:cNvPr id="7" name="AutoShape 2"/>
          <p:cNvSpPr>
            <a:spLocks noGrp="1" noChangeArrowheads="1"/>
          </p:cNvSpPr>
          <p:nvPr>
            <p:ph type="title"/>
          </p:nvPr>
        </p:nvSpPr>
        <p:spPr>
          <a:xfrm>
            <a:off x="1143000" y="152400"/>
            <a:ext cx="7924800" cy="685800"/>
          </a:xfrm>
        </p:spPr>
        <p:txBody>
          <a:bodyPr/>
          <a:lstStyle/>
          <a:p>
            <a:pPr algn="r">
              <a:defRPr/>
            </a:pPr>
            <a:r>
              <a:rPr lang="en-US" sz="3600" b="1" kern="1200" dirty="0" smtClean="0">
                <a:solidFill>
                  <a:srgbClr val="800000"/>
                </a:solidFill>
                <a:effectLst>
                  <a:outerShdw blurRad="38100" dist="38100" dir="2700000" algn="tl">
                    <a:srgbClr val="C0C0C0"/>
                  </a:outerShdw>
                </a:effectLst>
                <a:latin typeface="Bookman Old Style" pitchFamily="18" charset="0"/>
              </a:rPr>
              <a:t>Categories of Design Patterns </a:t>
            </a:r>
          </a:p>
        </p:txBody>
      </p:sp>
      <p:sp>
        <p:nvSpPr>
          <p:cNvPr id="23556" name="Rectangle 3"/>
          <p:cNvSpPr>
            <a:spLocks noGrp="1" noChangeArrowheads="1"/>
          </p:cNvSpPr>
          <p:nvPr>
            <p:ph type="body" idx="1"/>
          </p:nvPr>
        </p:nvSpPr>
        <p:spPr>
          <a:xfrm>
            <a:off x="457200" y="990600"/>
            <a:ext cx="8153400" cy="5257800"/>
          </a:xfrm>
        </p:spPr>
        <p:txBody>
          <a:bodyPr/>
          <a:lstStyle/>
          <a:p>
            <a:pPr>
              <a:buFont typeface="Wingdings" pitchFamily="2" charset="2"/>
              <a:buChar char="q"/>
            </a:pPr>
            <a:r>
              <a:rPr lang="en-US" sz="2400" smtClean="0"/>
              <a:t>As per the design pattern reference book </a:t>
            </a:r>
            <a:r>
              <a:rPr lang="en-US" sz="2400" b="1" smtClean="0"/>
              <a:t>Design Patterns - Elements of Reusable Object-Oriented Software</a:t>
            </a:r>
            <a:r>
              <a:rPr lang="en-US" sz="2400" smtClean="0"/>
              <a:t> , there are 23 design patterns which can be classified in three categories: </a:t>
            </a:r>
            <a:r>
              <a:rPr lang="en-US" sz="2400" smtClean="0">
                <a:solidFill>
                  <a:srgbClr val="FF0000"/>
                </a:solidFill>
              </a:rPr>
              <a:t>Creational, Structural and Behavioral patterns. </a:t>
            </a:r>
          </a:p>
          <a:p>
            <a:pPr>
              <a:buFont typeface="Wingdings" pitchFamily="2" charset="2"/>
              <a:buChar char="q"/>
            </a:pPr>
            <a:r>
              <a:rPr lang="en-US" sz="2400" smtClean="0"/>
              <a:t>Design Patterns are generally broken into three groups:</a:t>
            </a:r>
          </a:p>
          <a:p>
            <a:pPr lvl="1">
              <a:buFont typeface="Wingdings" pitchFamily="2" charset="2"/>
              <a:buChar char="Ø"/>
            </a:pPr>
            <a:r>
              <a:rPr lang="en-US" sz="2400" b="1" smtClean="0">
                <a:solidFill>
                  <a:srgbClr val="FF0066"/>
                </a:solidFill>
              </a:rPr>
              <a:t>Creational Patterns </a:t>
            </a:r>
            <a:r>
              <a:rPr lang="en-US" sz="2400" smtClean="0"/>
              <a:t>deal with object creation at run-time</a:t>
            </a:r>
          </a:p>
          <a:p>
            <a:pPr lvl="1">
              <a:buFont typeface="Wingdings" pitchFamily="2" charset="2"/>
              <a:buChar char="Ø"/>
            </a:pPr>
            <a:r>
              <a:rPr lang="en-US" sz="2400" b="1" smtClean="0">
                <a:solidFill>
                  <a:srgbClr val="FF0066"/>
                </a:solidFill>
              </a:rPr>
              <a:t>Structural Patterns </a:t>
            </a:r>
            <a:r>
              <a:rPr lang="en-US" sz="2400" smtClean="0"/>
              <a:t>deal with the composition of objects and classes</a:t>
            </a:r>
          </a:p>
          <a:p>
            <a:pPr lvl="1">
              <a:buFont typeface="Wingdings" pitchFamily="2" charset="2"/>
              <a:buChar char="Ø"/>
            </a:pPr>
            <a:r>
              <a:rPr lang="en-US" sz="2400" b="1" smtClean="0">
                <a:solidFill>
                  <a:srgbClr val="FF0066"/>
                </a:solidFill>
              </a:rPr>
              <a:t>Behavioral Patterns </a:t>
            </a:r>
            <a:r>
              <a:rPr lang="en-US" sz="2400" smtClean="0"/>
              <a:t>deal with the way in which classes or objects interact and distribute responsibility</a:t>
            </a:r>
          </a:p>
        </p:txBody>
      </p:sp>
      <p:pic>
        <p:nvPicPr>
          <p:cNvPr id="23557"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3558"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0E63C6DB-4098-4A9C-AC02-BD90990857BE}" type="slidenum">
              <a:rPr lang="en-US" smtClean="0"/>
              <a:pPr/>
              <a:t>16</a:t>
            </a:fld>
            <a:endParaRPr lang="en-US" smtClean="0"/>
          </a:p>
        </p:txBody>
      </p:sp>
      <p:sp>
        <p:nvSpPr>
          <p:cNvPr id="7" name="Rectangle 6"/>
          <p:cNvSpPr/>
          <p:nvPr/>
        </p:nvSpPr>
        <p:spPr>
          <a:xfrm>
            <a:off x="4137025" y="152400"/>
            <a:ext cx="4864100" cy="646113"/>
          </a:xfrm>
          <a:prstGeom prst="rect">
            <a:avLst/>
          </a:prstGeom>
        </p:spPr>
        <p:txBody>
          <a:bodyPr wrap="none">
            <a:spAutoFit/>
          </a:bodyPr>
          <a:lstStyle/>
          <a:p>
            <a:pPr>
              <a:defRPr/>
            </a:pPr>
            <a:r>
              <a:rPr lang="en-US" sz="3600" b="1" dirty="0">
                <a:solidFill>
                  <a:srgbClr val="800000"/>
                </a:solidFill>
                <a:effectLst>
                  <a:outerShdw blurRad="38100" dist="38100" dir="2700000" algn="tl">
                    <a:srgbClr val="C0C0C0"/>
                  </a:outerShdw>
                </a:effectLst>
                <a:latin typeface="Bookman Old Style" pitchFamily="18" charset="0"/>
                <a:ea typeface="+mj-ea"/>
                <a:cs typeface="+mj-cs"/>
              </a:rPr>
              <a:t>Creational Patterns</a:t>
            </a:r>
          </a:p>
        </p:txBody>
      </p:sp>
      <p:sp>
        <p:nvSpPr>
          <p:cNvPr id="8" name="Rectangle 7"/>
          <p:cNvSpPr/>
          <p:nvPr/>
        </p:nvSpPr>
        <p:spPr>
          <a:xfrm>
            <a:off x="381000" y="838200"/>
            <a:ext cx="8534400" cy="5557838"/>
          </a:xfrm>
          <a:prstGeom prst="rect">
            <a:avLst/>
          </a:prstGeom>
        </p:spPr>
        <p:txBody>
          <a:bodyPr>
            <a:spAutoFit/>
          </a:bodyPr>
          <a:lstStyle/>
          <a:p>
            <a:pPr marL="355600" indent="-355600">
              <a:buFont typeface="Wingdings" pitchFamily="2" charset="2"/>
              <a:buChar char="q"/>
              <a:defRPr/>
            </a:pPr>
            <a:r>
              <a:rPr lang="en-GB" sz="2000" dirty="0"/>
              <a:t>In software engineering, creational design patterns are design patterns that deal with object creation mechanisms, trying to create objects in a manner suitable to the situation. </a:t>
            </a:r>
          </a:p>
          <a:p>
            <a:pPr marL="355600" indent="-355600">
              <a:buFont typeface="Wingdings" pitchFamily="2" charset="2"/>
              <a:buChar char="q"/>
              <a:defRPr/>
            </a:pPr>
            <a:r>
              <a:rPr lang="en-GB" sz="2000" dirty="0"/>
              <a:t>The basic form of object creation could result in design problems or added complexity to the design. </a:t>
            </a:r>
          </a:p>
          <a:p>
            <a:pPr marL="355600" indent="-355600">
              <a:buFont typeface="Wingdings" pitchFamily="2" charset="2"/>
              <a:buChar char="q"/>
              <a:defRPr/>
            </a:pPr>
            <a:r>
              <a:rPr lang="en-GB" sz="2000" dirty="0"/>
              <a:t>Creational design patterns solve this problem by somehow controlling this object creation.</a:t>
            </a:r>
          </a:p>
          <a:p>
            <a:pPr marL="355600" indent="-355600">
              <a:buFont typeface="Wingdings" pitchFamily="2" charset="2"/>
              <a:buChar char="q"/>
              <a:defRPr/>
            </a:pPr>
            <a:r>
              <a:rPr lang="en-GB" sz="2000" dirty="0"/>
              <a:t> These design patterns provide a way to create objects while hiding the creation logic, rather than instantiating objects directly using new operator. </a:t>
            </a:r>
          </a:p>
          <a:p>
            <a:pPr marL="355600" indent="-355600">
              <a:buFont typeface="Wingdings" pitchFamily="2" charset="2"/>
              <a:buChar char="q"/>
              <a:defRPr/>
            </a:pPr>
            <a:r>
              <a:rPr lang="en-GB" sz="2000" dirty="0"/>
              <a:t>This gives program more flexibility in deciding which objects need to be created for a given use case.</a:t>
            </a:r>
          </a:p>
          <a:p>
            <a:pPr>
              <a:lnSpc>
                <a:spcPct val="90000"/>
              </a:lnSpc>
              <a:buFont typeface="Wingdings" pitchFamily="2" charset="2"/>
              <a:buChar char="q"/>
              <a:defRPr/>
            </a:pPr>
            <a:r>
              <a:rPr lang="en-US" sz="2400" b="1" dirty="0">
                <a:solidFill>
                  <a:srgbClr val="FF0066"/>
                </a:solidFill>
              </a:rPr>
              <a:t> Types Creational Patterns</a:t>
            </a:r>
          </a:p>
          <a:p>
            <a:pPr marL="1077913">
              <a:lnSpc>
                <a:spcPct val="90000"/>
              </a:lnSpc>
              <a:buFont typeface="Wingdings" pitchFamily="2" charset="2"/>
              <a:buChar char="Ø"/>
              <a:defRPr/>
            </a:pPr>
            <a:r>
              <a:rPr lang="en-US" sz="2400" dirty="0"/>
              <a:t> </a:t>
            </a:r>
            <a:r>
              <a:rPr lang="en-US" sz="2000" dirty="0"/>
              <a:t>Abstract Factory</a:t>
            </a:r>
          </a:p>
          <a:p>
            <a:pPr marL="1077913">
              <a:lnSpc>
                <a:spcPct val="90000"/>
              </a:lnSpc>
              <a:buFont typeface="Wingdings" pitchFamily="2" charset="2"/>
              <a:buChar char="Ø"/>
              <a:defRPr/>
            </a:pPr>
            <a:r>
              <a:rPr lang="en-US" sz="2000" dirty="0"/>
              <a:t> Builder</a:t>
            </a:r>
          </a:p>
          <a:p>
            <a:pPr marL="1077913">
              <a:lnSpc>
                <a:spcPct val="90000"/>
              </a:lnSpc>
              <a:buFont typeface="Wingdings" pitchFamily="2" charset="2"/>
              <a:buChar char="Ø"/>
              <a:defRPr/>
            </a:pPr>
            <a:r>
              <a:rPr lang="en-US" sz="2000" dirty="0"/>
              <a:t> Factory Method</a:t>
            </a:r>
          </a:p>
          <a:p>
            <a:pPr marL="1077913">
              <a:lnSpc>
                <a:spcPct val="90000"/>
              </a:lnSpc>
              <a:buFont typeface="Wingdings" pitchFamily="2" charset="2"/>
              <a:buChar char="Ø"/>
              <a:defRPr/>
            </a:pPr>
            <a:r>
              <a:rPr lang="en-US" sz="2000" dirty="0"/>
              <a:t> Prototype</a:t>
            </a:r>
          </a:p>
          <a:p>
            <a:pPr marL="1077913">
              <a:lnSpc>
                <a:spcPct val="90000"/>
              </a:lnSpc>
              <a:buFont typeface="Wingdings" pitchFamily="2" charset="2"/>
              <a:buChar char="Ø"/>
              <a:defRPr/>
            </a:pPr>
            <a:r>
              <a:rPr lang="en-US" sz="2000" dirty="0"/>
              <a:t> Singleton</a:t>
            </a:r>
          </a:p>
        </p:txBody>
      </p:sp>
      <p:pic>
        <p:nvPicPr>
          <p:cNvPr id="2458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4582"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9926F50A-FE76-4536-9653-508C6269479A}" type="slidenum">
              <a:rPr lang="en-US" smtClean="0"/>
              <a:pPr/>
              <a:t>17</a:t>
            </a:fld>
            <a:endParaRPr lang="en-US" smtClean="0"/>
          </a:p>
        </p:txBody>
      </p:sp>
      <p:sp>
        <p:nvSpPr>
          <p:cNvPr id="25603" name="Rectangle 6"/>
          <p:cNvSpPr>
            <a:spLocks noChangeArrowheads="1"/>
          </p:cNvSpPr>
          <p:nvPr/>
        </p:nvSpPr>
        <p:spPr bwMode="auto">
          <a:xfrm>
            <a:off x="457200" y="762000"/>
            <a:ext cx="8229600" cy="3416300"/>
          </a:xfrm>
          <a:prstGeom prst="rect">
            <a:avLst/>
          </a:prstGeom>
          <a:noFill/>
          <a:ln w="9525">
            <a:noFill/>
            <a:miter lim="800000"/>
            <a:headEnd/>
            <a:tailEnd/>
          </a:ln>
        </p:spPr>
        <p:txBody>
          <a:bodyPr>
            <a:spAutoFit/>
          </a:bodyPr>
          <a:lstStyle/>
          <a:p>
            <a:pPr marL="355600" indent="-355600">
              <a:buFont typeface="Wingdings" pitchFamily="2" charset="2"/>
              <a:buChar char="q"/>
            </a:pPr>
            <a:r>
              <a:rPr lang="en-GB" sz="2400"/>
              <a:t>In Software Engineering, Structural Design Patterns are Design Patterns that ease the design by identifying a simple way to realize relationships between entities.</a:t>
            </a:r>
          </a:p>
          <a:p>
            <a:pPr marL="355600" indent="-355600">
              <a:buFont typeface="Wingdings" pitchFamily="2" charset="2"/>
              <a:buChar char="q"/>
            </a:pPr>
            <a:r>
              <a:rPr lang="en-GB" sz="2400"/>
              <a:t>These design patterns concern class and object composition. </a:t>
            </a:r>
          </a:p>
          <a:p>
            <a:pPr marL="355600" indent="-355600">
              <a:buFont typeface="Wingdings" pitchFamily="2" charset="2"/>
              <a:buChar char="q"/>
            </a:pPr>
            <a:r>
              <a:rPr lang="en-GB" sz="2400"/>
              <a:t>Concept of inheritance is used to compose interfaces and define ways to compose objects to obtain new functionalities.</a:t>
            </a:r>
          </a:p>
          <a:p>
            <a:pPr marL="355600" indent="-355600">
              <a:buFont typeface="Wingdings" pitchFamily="2" charset="2"/>
              <a:buChar char="q"/>
            </a:pPr>
            <a:endParaRPr lang="en-US" sz="2400"/>
          </a:p>
        </p:txBody>
      </p:sp>
      <p:sp>
        <p:nvSpPr>
          <p:cNvPr id="8" name="Rectangle 7"/>
          <p:cNvSpPr/>
          <p:nvPr/>
        </p:nvSpPr>
        <p:spPr>
          <a:xfrm>
            <a:off x="4252913" y="152400"/>
            <a:ext cx="4824412" cy="646113"/>
          </a:xfrm>
          <a:prstGeom prst="rect">
            <a:avLst/>
          </a:prstGeom>
        </p:spPr>
        <p:txBody>
          <a:bodyPr wrap="none">
            <a:spAutoFit/>
          </a:bodyPr>
          <a:lstStyle/>
          <a:p>
            <a:pPr>
              <a:defRPr/>
            </a:pPr>
            <a:r>
              <a:rPr lang="en-US" sz="3600" b="1" dirty="0">
                <a:solidFill>
                  <a:srgbClr val="800000"/>
                </a:solidFill>
                <a:effectLst>
                  <a:outerShdw blurRad="38100" dist="38100" dir="2700000" algn="tl">
                    <a:srgbClr val="C0C0C0"/>
                  </a:outerShdw>
                </a:effectLst>
                <a:latin typeface="Bookman Old Style" pitchFamily="18" charset="0"/>
                <a:ea typeface="+mj-ea"/>
                <a:cs typeface="+mj-cs"/>
              </a:rPr>
              <a:t>Structural Patterns</a:t>
            </a:r>
          </a:p>
        </p:txBody>
      </p:sp>
      <p:sp>
        <p:nvSpPr>
          <p:cNvPr id="9" name="Rectangle 8"/>
          <p:cNvSpPr/>
          <p:nvPr/>
        </p:nvSpPr>
        <p:spPr>
          <a:xfrm>
            <a:off x="381000" y="3810000"/>
            <a:ext cx="8382000" cy="2419350"/>
          </a:xfrm>
          <a:prstGeom prst="rect">
            <a:avLst/>
          </a:prstGeom>
        </p:spPr>
        <p:txBody>
          <a:bodyPr>
            <a:spAutoFit/>
          </a:bodyPr>
          <a:lstStyle/>
          <a:p>
            <a:pPr>
              <a:lnSpc>
                <a:spcPct val="90000"/>
              </a:lnSpc>
              <a:buFont typeface="Wingdings" pitchFamily="2" charset="2"/>
              <a:buChar char="q"/>
              <a:defRPr/>
            </a:pPr>
            <a:r>
              <a:rPr lang="en-US" sz="2400" b="1" dirty="0">
                <a:solidFill>
                  <a:srgbClr val="FF0066"/>
                </a:solidFill>
              </a:rPr>
              <a:t> Types of Structural Patterns</a:t>
            </a:r>
          </a:p>
          <a:p>
            <a:pPr marL="627063">
              <a:lnSpc>
                <a:spcPct val="90000"/>
              </a:lnSpc>
              <a:buFont typeface="Wingdings" pitchFamily="2" charset="2"/>
              <a:buChar char="Ø"/>
              <a:defRPr/>
            </a:pPr>
            <a:r>
              <a:rPr lang="en-US" dirty="0">
                <a:solidFill>
                  <a:srgbClr val="FF0066"/>
                </a:solidFill>
              </a:rPr>
              <a:t>Adapter</a:t>
            </a:r>
          </a:p>
          <a:p>
            <a:pPr marL="627063">
              <a:lnSpc>
                <a:spcPct val="90000"/>
              </a:lnSpc>
              <a:buFont typeface="Wingdings" pitchFamily="2" charset="2"/>
              <a:buChar char="Ø"/>
              <a:defRPr/>
            </a:pPr>
            <a:r>
              <a:rPr lang="en-US" dirty="0"/>
              <a:t>Bridge</a:t>
            </a:r>
          </a:p>
          <a:p>
            <a:pPr marL="627063">
              <a:lnSpc>
                <a:spcPct val="90000"/>
              </a:lnSpc>
              <a:buFont typeface="Wingdings" pitchFamily="2" charset="2"/>
              <a:buChar char="Ø"/>
              <a:defRPr/>
            </a:pPr>
            <a:r>
              <a:rPr lang="en-US" dirty="0"/>
              <a:t>Composite</a:t>
            </a:r>
          </a:p>
          <a:p>
            <a:pPr marL="627063">
              <a:lnSpc>
                <a:spcPct val="90000"/>
              </a:lnSpc>
              <a:buFont typeface="Wingdings" pitchFamily="2" charset="2"/>
              <a:buChar char="Ø"/>
              <a:defRPr/>
            </a:pPr>
            <a:r>
              <a:rPr lang="en-US" dirty="0"/>
              <a:t>Container</a:t>
            </a:r>
          </a:p>
          <a:p>
            <a:pPr marL="627063">
              <a:lnSpc>
                <a:spcPct val="90000"/>
              </a:lnSpc>
              <a:buFont typeface="Wingdings" pitchFamily="2" charset="2"/>
              <a:buChar char="Ø"/>
              <a:defRPr/>
            </a:pPr>
            <a:r>
              <a:rPr lang="en-US" dirty="0"/>
              <a:t>Decorator</a:t>
            </a:r>
          </a:p>
          <a:p>
            <a:pPr marL="627063">
              <a:lnSpc>
                <a:spcPct val="90000"/>
              </a:lnSpc>
              <a:buFont typeface="Wingdings" pitchFamily="2" charset="2"/>
              <a:buChar char="Ø"/>
              <a:defRPr/>
            </a:pPr>
            <a:r>
              <a:rPr lang="en-US" dirty="0"/>
              <a:t>Façade</a:t>
            </a:r>
          </a:p>
          <a:p>
            <a:pPr marL="627063">
              <a:lnSpc>
                <a:spcPct val="90000"/>
              </a:lnSpc>
              <a:buFont typeface="Wingdings" pitchFamily="2" charset="2"/>
              <a:buChar char="Ø"/>
              <a:defRPr/>
            </a:pPr>
            <a:r>
              <a:rPr lang="en-US" dirty="0"/>
              <a:t>Flyweight</a:t>
            </a:r>
          </a:p>
          <a:p>
            <a:pPr marL="627063">
              <a:lnSpc>
                <a:spcPct val="90000"/>
              </a:lnSpc>
              <a:buFont typeface="Wingdings" pitchFamily="2" charset="2"/>
              <a:buChar char="Ø"/>
              <a:defRPr/>
            </a:pPr>
            <a:r>
              <a:rPr lang="en-US" dirty="0"/>
              <a:t>Proxy</a:t>
            </a:r>
          </a:p>
        </p:txBody>
      </p:sp>
      <p:pic>
        <p:nvPicPr>
          <p:cNvPr id="25606"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5607" name="Rectangle 6"/>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922BE73A-AFFA-46C1-9F1E-132D4A780B10}" type="slidenum">
              <a:rPr lang="en-US" smtClean="0"/>
              <a:pPr/>
              <a:t>18</a:t>
            </a:fld>
            <a:endParaRPr lang="en-US" smtClean="0"/>
          </a:p>
        </p:txBody>
      </p:sp>
      <p:sp>
        <p:nvSpPr>
          <p:cNvPr id="26627" name="Rectangle 6"/>
          <p:cNvSpPr>
            <a:spLocks noChangeArrowheads="1"/>
          </p:cNvSpPr>
          <p:nvPr/>
        </p:nvSpPr>
        <p:spPr bwMode="auto">
          <a:xfrm>
            <a:off x="457200" y="954088"/>
            <a:ext cx="8534400" cy="2246312"/>
          </a:xfrm>
          <a:prstGeom prst="rect">
            <a:avLst/>
          </a:prstGeom>
          <a:noFill/>
          <a:ln w="9525">
            <a:noFill/>
            <a:miter lim="800000"/>
            <a:headEnd/>
            <a:tailEnd/>
          </a:ln>
        </p:spPr>
        <p:txBody>
          <a:bodyPr>
            <a:spAutoFit/>
          </a:bodyPr>
          <a:lstStyle/>
          <a:p>
            <a:pPr marL="273050" indent="-273050">
              <a:buFont typeface="Wingdings" pitchFamily="2" charset="2"/>
              <a:buChar char="q"/>
            </a:pPr>
            <a:r>
              <a:rPr lang="en-GB" sz="2000"/>
              <a:t>In software engineering, behavioral design patterns are design patterns that identify common communication patterns between objects and realize these patterns. </a:t>
            </a:r>
          </a:p>
          <a:p>
            <a:pPr marL="273050" indent="-273050">
              <a:buFont typeface="Wingdings" pitchFamily="2" charset="2"/>
              <a:buChar char="q"/>
            </a:pPr>
            <a:r>
              <a:rPr lang="en-GB" sz="2000"/>
              <a:t>By doing so, these patterns increase flexibility in carrying out this communication.</a:t>
            </a:r>
          </a:p>
          <a:p>
            <a:pPr marL="273050" indent="-273050">
              <a:buFont typeface="Wingdings" pitchFamily="2" charset="2"/>
              <a:buChar char="q"/>
            </a:pPr>
            <a:r>
              <a:rPr lang="en-GB" sz="2000"/>
              <a:t> These design patterns are specifically concerned with communication between objects.</a:t>
            </a:r>
            <a:endParaRPr lang="en-US" sz="2000"/>
          </a:p>
        </p:txBody>
      </p:sp>
      <p:sp>
        <p:nvSpPr>
          <p:cNvPr id="8" name="Rectangle 7"/>
          <p:cNvSpPr/>
          <p:nvPr/>
        </p:nvSpPr>
        <p:spPr>
          <a:xfrm>
            <a:off x="4114800" y="152400"/>
            <a:ext cx="4953000" cy="646113"/>
          </a:xfrm>
          <a:prstGeom prst="rect">
            <a:avLst/>
          </a:prstGeom>
        </p:spPr>
        <p:txBody>
          <a:bodyPr>
            <a:spAutoFit/>
          </a:bodyPr>
          <a:lstStyle/>
          <a:p>
            <a:pPr>
              <a:defRPr/>
            </a:pPr>
            <a:r>
              <a:rPr lang="en-US" sz="3600" b="1" dirty="0">
                <a:solidFill>
                  <a:srgbClr val="800000"/>
                </a:solidFill>
                <a:effectLst>
                  <a:outerShdw blurRad="38100" dist="38100" dir="2700000" algn="tl">
                    <a:srgbClr val="C0C0C0"/>
                  </a:outerShdw>
                </a:effectLst>
                <a:latin typeface="Bookman Old Style" pitchFamily="18" charset="0"/>
                <a:ea typeface="+mj-ea"/>
                <a:cs typeface="+mj-cs"/>
              </a:rPr>
              <a:t>Behavioral Patterns</a:t>
            </a:r>
          </a:p>
        </p:txBody>
      </p:sp>
      <p:sp>
        <p:nvSpPr>
          <p:cNvPr id="9" name="Rectangle 4"/>
          <p:cNvSpPr txBox="1">
            <a:spLocks noChangeArrowheads="1"/>
          </p:cNvSpPr>
          <p:nvPr/>
        </p:nvSpPr>
        <p:spPr bwMode="auto">
          <a:xfrm>
            <a:off x="381000" y="3352800"/>
            <a:ext cx="5257800" cy="2362200"/>
          </a:xfrm>
          <a:prstGeom prst="rect">
            <a:avLst/>
          </a:prstGeom>
          <a:noFill/>
          <a:ln w="9525">
            <a:noFill/>
            <a:miter lim="800000"/>
            <a:headEnd/>
            <a:tailEnd/>
          </a:ln>
        </p:spPr>
        <p:txBody>
          <a:bodyPr/>
          <a:lstStyle/>
          <a:p>
            <a:pPr marL="342900" indent="-342900" eaLnBrk="0" hangingPunct="0">
              <a:lnSpc>
                <a:spcPct val="90000"/>
              </a:lnSpc>
              <a:spcBef>
                <a:spcPct val="20000"/>
              </a:spcBef>
              <a:buFont typeface="Wingdings" pitchFamily="2" charset="2"/>
              <a:buChar char="q"/>
              <a:defRPr/>
            </a:pPr>
            <a:r>
              <a:rPr lang="en-US" sz="2400" b="1" dirty="0">
                <a:solidFill>
                  <a:srgbClr val="FF0066"/>
                </a:solidFill>
                <a:latin typeface="+mn-lt"/>
              </a:rPr>
              <a:t>Types of Behavioral Patterns</a:t>
            </a:r>
          </a:p>
          <a:p>
            <a:pPr marL="342900" indent="284163" eaLnBrk="0" hangingPunct="0">
              <a:spcBef>
                <a:spcPts val="0"/>
              </a:spcBef>
              <a:buFont typeface="Wingdings" pitchFamily="2" charset="2"/>
              <a:buChar char="Ø"/>
              <a:defRPr/>
            </a:pPr>
            <a:r>
              <a:rPr lang="en-US" sz="2000" dirty="0">
                <a:latin typeface="+mn-lt"/>
              </a:rPr>
              <a:t>Chain of Responsibility</a:t>
            </a:r>
          </a:p>
          <a:p>
            <a:pPr marL="342900" indent="284163" eaLnBrk="0" hangingPunct="0">
              <a:spcBef>
                <a:spcPts val="0"/>
              </a:spcBef>
              <a:buFont typeface="Wingdings" pitchFamily="2" charset="2"/>
              <a:buChar char="Ø"/>
              <a:defRPr/>
            </a:pPr>
            <a:r>
              <a:rPr lang="en-US" sz="2000" dirty="0">
                <a:latin typeface="+mn-lt"/>
              </a:rPr>
              <a:t>Command</a:t>
            </a:r>
          </a:p>
          <a:p>
            <a:pPr marL="342900" indent="284163" eaLnBrk="0" hangingPunct="0">
              <a:spcBef>
                <a:spcPts val="0"/>
              </a:spcBef>
              <a:buFont typeface="Wingdings" pitchFamily="2" charset="2"/>
              <a:buChar char="Ø"/>
              <a:defRPr/>
            </a:pPr>
            <a:r>
              <a:rPr lang="en-US" sz="2000" dirty="0">
                <a:latin typeface="+mn-lt"/>
              </a:rPr>
              <a:t>Interpreter</a:t>
            </a:r>
          </a:p>
          <a:p>
            <a:pPr marL="342900" indent="284163" eaLnBrk="0" hangingPunct="0">
              <a:spcBef>
                <a:spcPts val="0"/>
              </a:spcBef>
              <a:buFont typeface="Wingdings" pitchFamily="2" charset="2"/>
              <a:buChar char="Ø"/>
              <a:defRPr/>
            </a:pPr>
            <a:r>
              <a:rPr lang="en-US" sz="2000" dirty="0">
                <a:latin typeface="+mn-lt"/>
              </a:rPr>
              <a:t>Iterator</a:t>
            </a:r>
          </a:p>
          <a:p>
            <a:pPr marL="342900" indent="284163" eaLnBrk="0" hangingPunct="0">
              <a:spcBef>
                <a:spcPts val="0"/>
              </a:spcBef>
              <a:buFont typeface="Wingdings" pitchFamily="2" charset="2"/>
              <a:buChar char="Ø"/>
              <a:defRPr/>
            </a:pPr>
            <a:r>
              <a:rPr lang="en-US" sz="2000" dirty="0">
                <a:latin typeface="+mn-lt"/>
              </a:rPr>
              <a:t>Mediator</a:t>
            </a:r>
          </a:p>
        </p:txBody>
      </p:sp>
      <p:sp>
        <p:nvSpPr>
          <p:cNvPr id="26630" name="Rectangle 9"/>
          <p:cNvSpPr>
            <a:spLocks noChangeArrowheads="1"/>
          </p:cNvSpPr>
          <p:nvPr/>
        </p:nvSpPr>
        <p:spPr bwMode="auto">
          <a:xfrm>
            <a:off x="4191000" y="3810000"/>
            <a:ext cx="4572000" cy="2032000"/>
          </a:xfrm>
          <a:prstGeom prst="rect">
            <a:avLst/>
          </a:prstGeom>
          <a:noFill/>
          <a:ln w="9525">
            <a:noFill/>
            <a:miter lim="800000"/>
            <a:headEnd/>
            <a:tailEnd/>
          </a:ln>
        </p:spPr>
        <p:txBody>
          <a:bodyPr>
            <a:spAutoFit/>
          </a:bodyPr>
          <a:lstStyle/>
          <a:p>
            <a:pPr marL="342900" indent="284163" eaLnBrk="0" hangingPunct="0">
              <a:buFont typeface="Wingdings" pitchFamily="2" charset="2"/>
              <a:buChar char="Ø"/>
            </a:pPr>
            <a:r>
              <a:rPr lang="en-US"/>
              <a:t>Memento</a:t>
            </a:r>
          </a:p>
          <a:p>
            <a:pPr marL="342900" indent="284163" eaLnBrk="0" hangingPunct="0">
              <a:buFont typeface="Wingdings" pitchFamily="2" charset="2"/>
              <a:buChar char="Ø"/>
            </a:pPr>
            <a:r>
              <a:rPr lang="en-US"/>
              <a:t>Multiple Dispatch</a:t>
            </a:r>
          </a:p>
          <a:p>
            <a:pPr marL="342900" indent="284163" eaLnBrk="0" hangingPunct="0">
              <a:buFont typeface="Wingdings" pitchFamily="2" charset="2"/>
              <a:buChar char="Ø"/>
            </a:pPr>
            <a:r>
              <a:rPr lang="en-US">
                <a:solidFill>
                  <a:srgbClr val="FF0066"/>
                </a:solidFill>
              </a:rPr>
              <a:t>Observer</a:t>
            </a:r>
          </a:p>
          <a:p>
            <a:pPr marL="342900" indent="284163" eaLnBrk="0" hangingPunct="0">
              <a:buFont typeface="Wingdings" pitchFamily="2" charset="2"/>
              <a:buChar char="Ø"/>
            </a:pPr>
            <a:r>
              <a:rPr lang="en-US">
                <a:solidFill>
                  <a:srgbClr val="FF0066"/>
                </a:solidFill>
              </a:rPr>
              <a:t>State</a:t>
            </a:r>
          </a:p>
          <a:p>
            <a:pPr marL="342900" indent="284163" eaLnBrk="0" hangingPunct="0">
              <a:buFont typeface="Wingdings" pitchFamily="2" charset="2"/>
              <a:buChar char="Ø"/>
            </a:pPr>
            <a:r>
              <a:rPr lang="en-US">
                <a:solidFill>
                  <a:srgbClr val="FF0066"/>
                </a:solidFill>
              </a:rPr>
              <a:t>Strategy</a:t>
            </a:r>
          </a:p>
          <a:p>
            <a:pPr marL="342900" indent="284163" eaLnBrk="0" hangingPunct="0">
              <a:buFont typeface="Wingdings" pitchFamily="2" charset="2"/>
              <a:buChar char="Ø"/>
            </a:pPr>
            <a:r>
              <a:rPr lang="en-US"/>
              <a:t>Template Method</a:t>
            </a:r>
          </a:p>
          <a:p>
            <a:pPr marL="342900" indent="284163" eaLnBrk="0" hangingPunct="0">
              <a:buFont typeface="Wingdings" pitchFamily="2" charset="2"/>
              <a:buChar char="Ø"/>
            </a:pPr>
            <a:r>
              <a:rPr lang="en-US"/>
              <a:t>Visitor</a:t>
            </a:r>
          </a:p>
        </p:txBody>
      </p:sp>
      <p:pic>
        <p:nvPicPr>
          <p:cNvPr id="2663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6632" name="Rectangle 9"/>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9B8EA9DD-0F2A-410E-812E-52FFA1595037}" type="slidenum">
              <a:rPr lang="en-US" smtClean="0"/>
              <a:pPr/>
              <a:t>19</a:t>
            </a:fld>
            <a:endParaRPr lang="en-US" smtClean="0"/>
          </a:p>
        </p:txBody>
      </p:sp>
      <p:sp>
        <p:nvSpPr>
          <p:cNvPr id="27651" name="Rectangle 3"/>
          <p:cNvSpPr>
            <a:spLocks noGrp="1" noChangeArrowheads="1"/>
          </p:cNvSpPr>
          <p:nvPr>
            <p:ph type="body" idx="1"/>
          </p:nvPr>
        </p:nvSpPr>
        <p:spPr>
          <a:xfrm>
            <a:off x="381000" y="990600"/>
            <a:ext cx="8458200" cy="5181600"/>
          </a:xfrm>
        </p:spPr>
        <p:txBody>
          <a:bodyPr/>
          <a:lstStyle/>
          <a:p>
            <a:pPr>
              <a:buFont typeface="Wingdings" pitchFamily="2" charset="2"/>
              <a:buChar char="q"/>
            </a:pPr>
            <a:r>
              <a:rPr lang="en-US" sz="2800" smtClean="0"/>
              <a:t>We’ll explore a small subset of the given patterns in detail, going over the concept, the problem/context pair, solution, and a little about implementation</a:t>
            </a:r>
          </a:p>
          <a:p>
            <a:pPr>
              <a:buFont typeface="Wingdings" pitchFamily="2" charset="2"/>
              <a:buChar char="q"/>
            </a:pPr>
            <a:r>
              <a:rPr lang="en-US" sz="2800" smtClean="0"/>
              <a:t>Attempt to focus on patterns that aren’t obvious or common sense</a:t>
            </a:r>
          </a:p>
          <a:p>
            <a:pPr>
              <a:buFont typeface="Wingdings" pitchFamily="2" charset="2"/>
              <a:buChar char="q"/>
            </a:pPr>
            <a:r>
              <a:rPr lang="en-US" sz="2800" smtClean="0"/>
              <a:t>Patterns to explore</a:t>
            </a:r>
          </a:p>
          <a:p>
            <a:pPr lvl="1">
              <a:buFont typeface="Wingdings" pitchFamily="2" charset="2"/>
              <a:buChar char="Ø"/>
            </a:pPr>
            <a:r>
              <a:rPr lang="en-GB" sz="2400" b="1" smtClean="0">
                <a:solidFill>
                  <a:srgbClr val="FF0066"/>
                </a:solidFill>
              </a:rPr>
              <a:t>Strategy, </a:t>
            </a:r>
          </a:p>
          <a:p>
            <a:pPr lvl="1">
              <a:buFont typeface="Wingdings" pitchFamily="2" charset="2"/>
              <a:buChar char="Ø"/>
            </a:pPr>
            <a:r>
              <a:rPr lang="en-GB" sz="2400" b="1" smtClean="0">
                <a:solidFill>
                  <a:srgbClr val="FF0066"/>
                </a:solidFill>
              </a:rPr>
              <a:t>Observer, </a:t>
            </a:r>
          </a:p>
          <a:p>
            <a:pPr lvl="1">
              <a:buFont typeface="Wingdings" pitchFamily="2" charset="2"/>
              <a:buChar char="Ø"/>
            </a:pPr>
            <a:r>
              <a:rPr lang="en-GB" sz="2400" b="1" smtClean="0">
                <a:solidFill>
                  <a:srgbClr val="FF0066"/>
                </a:solidFill>
              </a:rPr>
              <a:t>State, </a:t>
            </a:r>
          </a:p>
          <a:p>
            <a:pPr lvl="1">
              <a:buFont typeface="Wingdings" pitchFamily="2" charset="2"/>
              <a:buChar char="Ø"/>
            </a:pPr>
            <a:r>
              <a:rPr lang="en-GB" sz="2400" b="1" smtClean="0">
                <a:solidFill>
                  <a:srgbClr val="FF0066"/>
                </a:solidFill>
              </a:rPr>
              <a:t>Adaptor. </a:t>
            </a:r>
            <a:endParaRPr lang="en-US" sz="1800" b="1" smtClean="0">
              <a:solidFill>
                <a:srgbClr val="FF0066"/>
              </a:solidFill>
            </a:endParaRPr>
          </a:p>
          <a:p>
            <a:pPr>
              <a:buFont typeface="Wingdings" pitchFamily="2" charset="2"/>
              <a:buNone/>
            </a:pPr>
            <a:endParaRPr lang="en-US" sz="1800" smtClean="0"/>
          </a:p>
        </p:txBody>
      </p:sp>
      <p:sp>
        <p:nvSpPr>
          <p:cNvPr id="8" name="AutoShape 2"/>
          <p:cNvSpPr>
            <a:spLocks noGrp="1" noChangeArrowheads="1"/>
          </p:cNvSpPr>
          <p:nvPr>
            <p:ph type="title"/>
          </p:nvPr>
        </p:nvSpPr>
        <p:spPr>
          <a:xfrm>
            <a:off x="762000" y="228600"/>
            <a:ext cx="7924800" cy="533400"/>
          </a:xfrm>
        </p:spPr>
        <p:txBody>
          <a:bodyPr/>
          <a:lstStyle/>
          <a:p>
            <a:pPr algn="r">
              <a:defRPr/>
            </a:pPr>
            <a:r>
              <a:rPr lang="en-US" sz="3600" b="1" kern="1200" dirty="0" smtClean="0">
                <a:solidFill>
                  <a:srgbClr val="800000"/>
                </a:solidFill>
                <a:effectLst>
                  <a:outerShdw blurRad="38100" dist="38100" dir="2700000" algn="tl">
                    <a:srgbClr val="C0C0C0"/>
                  </a:outerShdw>
                </a:effectLst>
                <a:latin typeface="Bookman Old Style" pitchFamily="18" charset="0"/>
              </a:rPr>
              <a:t>Patterns Explored</a:t>
            </a:r>
          </a:p>
        </p:txBody>
      </p:sp>
      <p:pic>
        <p:nvPicPr>
          <p:cNvPr id="27653"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27654"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p:cNvSpPr>
          <p:nvPr>
            <p:ph type="sldNum" sz="quarter" idx="12"/>
          </p:nvPr>
        </p:nvSpPr>
        <p:spPr>
          <a:noFill/>
        </p:spPr>
        <p:txBody>
          <a:bodyPr/>
          <a:lstStyle/>
          <a:p>
            <a:fld id="{D0DF77BD-1F26-4817-A591-43144FAD2D61}" type="slidenum">
              <a:rPr lang="en-US" smtClean="0"/>
              <a:pPr/>
              <a:t>2</a:t>
            </a:fld>
            <a:endParaRPr lang="en-US" smtClean="0"/>
          </a:p>
        </p:txBody>
      </p:sp>
      <p:sp>
        <p:nvSpPr>
          <p:cNvPr id="2" name="Rectangle 2"/>
          <p:cNvSpPr>
            <a:spLocks noGrp="1" noChangeArrowheads="1"/>
          </p:cNvSpPr>
          <p:nvPr>
            <p:ph type="title"/>
          </p:nvPr>
        </p:nvSpPr>
        <p:spPr>
          <a:xfrm>
            <a:off x="5257800" y="76200"/>
            <a:ext cx="3733800" cy="685800"/>
          </a:xfrm>
        </p:spPr>
        <p:txBody>
          <a:bodyPr/>
          <a:lstStyle/>
          <a:p>
            <a:pPr eaLnBrk="1" hangingPunct="1">
              <a:defRPr/>
            </a:pPr>
            <a:r>
              <a:rPr lang="en-US" sz="5000" b="1" dirty="0" smtClean="0">
                <a:solidFill>
                  <a:srgbClr val="800000"/>
                </a:solidFill>
                <a:effectLst>
                  <a:outerShdw blurRad="38100" dist="38100" dir="2700000" algn="tl">
                    <a:srgbClr val="C0C0C0"/>
                  </a:outerShdw>
                </a:effectLst>
                <a:latin typeface="Bookman Old Style" pitchFamily="18" charset="0"/>
              </a:rPr>
              <a:t>Agenda</a:t>
            </a:r>
          </a:p>
        </p:txBody>
      </p:sp>
      <p:sp>
        <p:nvSpPr>
          <p:cNvPr id="3076" name="Rectangle 3"/>
          <p:cNvSpPr>
            <a:spLocks noGrp="1" noChangeArrowheads="1"/>
          </p:cNvSpPr>
          <p:nvPr>
            <p:ph type="body" sz="half" idx="1"/>
          </p:nvPr>
        </p:nvSpPr>
        <p:spPr>
          <a:xfrm>
            <a:off x="457200" y="990600"/>
            <a:ext cx="6781800" cy="5105400"/>
          </a:xfrm>
        </p:spPr>
        <p:txBody>
          <a:bodyPr/>
          <a:lstStyle/>
          <a:p>
            <a:pPr>
              <a:buFont typeface="Wingdings" pitchFamily="2" charset="2"/>
              <a:buChar char="v"/>
              <a:defRPr/>
            </a:pPr>
            <a:r>
              <a:rPr lang="en-US" sz="2200" b="1" dirty="0" smtClean="0">
                <a:solidFill>
                  <a:srgbClr val="800000"/>
                </a:solidFill>
                <a:effectLst>
                  <a:outerShdw blurRad="38100" dist="38100" dir="2700000" algn="tl">
                    <a:srgbClr val="C0C0C0"/>
                  </a:outerShdw>
                </a:effectLst>
                <a:latin typeface="Bookman Old Style" pitchFamily="18" charset="0"/>
              </a:rPr>
              <a:t>Introduction</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What are Patterns?</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The Need for Patterns</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Multiplicity of Design</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Purpose of Patterns</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Types of Patterns</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Architectural Patterns</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Design Patterns</a:t>
            </a:r>
          </a:p>
          <a:p>
            <a:pPr>
              <a:buFont typeface="Wingdings" pitchFamily="2" charset="2"/>
              <a:buChar char="v"/>
              <a:defRPr/>
            </a:pPr>
            <a:r>
              <a:rPr lang="en-US" sz="2200" b="1" dirty="0" smtClean="0">
                <a:solidFill>
                  <a:srgbClr val="800000"/>
                </a:solidFill>
                <a:effectLst>
                  <a:outerShdw blurRad="38100" dist="38100" dir="2700000" algn="tl">
                    <a:srgbClr val="C0C0C0"/>
                  </a:outerShdw>
                </a:effectLst>
                <a:latin typeface="Bookman Old Style" pitchFamily="18" charset="0"/>
              </a:rPr>
              <a:t>What is Gang of Four (GOF)?</a:t>
            </a:r>
          </a:p>
          <a:p>
            <a:pPr>
              <a:buFont typeface="Wingdings" pitchFamily="2" charset="2"/>
              <a:buChar char="v"/>
              <a:defRPr/>
            </a:pPr>
            <a:r>
              <a:rPr lang="en-US" sz="2200" b="1" dirty="0" smtClean="0">
                <a:solidFill>
                  <a:srgbClr val="800000"/>
                </a:solidFill>
                <a:effectLst>
                  <a:outerShdw blurRad="38100" dist="38100" dir="2700000" algn="tl">
                    <a:srgbClr val="C0C0C0"/>
                  </a:outerShdw>
                </a:effectLst>
                <a:latin typeface="Bookman Old Style" pitchFamily="18" charset="0"/>
              </a:rPr>
              <a:t>Usage of Design Pattern</a:t>
            </a:r>
          </a:p>
          <a:p>
            <a:pPr>
              <a:buFont typeface="Wingdings" pitchFamily="2" charset="2"/>
              <a:buChar char="v"/>
              <a:defRPr/>
            </a:pPr>
            <a:r>
              <a:rPr lang="en-US" sz="2200" b="1" kern="1200" dirty="0" smtClean="0">
                <a:solidFill>
                  <a:srgbClr val="800000"/>
                </a:solidFill>
                <a:effectLst>
                  <a:outerShdw blurRad="38100" dist="38100" dir="2700000" algn="tl">
                    <a:srgbClr val="C0C0C0"/>
                  </a:outerShdw>
                </a:effectLst>
                <a:latin typeface="Bookman Old Style" pitchFamily="18" charset="0"/>
              </a:rPr>
              <a:t>Categories of Design Patterns</a:t>
            </a:r>
          </a:p>
          <a:p>
            <a:pPr marL="914400" indent="0">
              <a:buFont typeface="Wingdings" pitchFamily="2" charset="2"/>
              <a:buChar char="q"/>
              <a:defRPr/>
            </a:pPr>
            <a:r>
              <a:rPr lang="en-US" sz="2400" dirty="0" smtClean="0">
                <a:solidFill>
                  <a:srgbClr val="FF0000"/>
                </a:solidFill>
              </a:rPr>
              <a:t> Creational, Structural and Behavioral patterns.</a:t>
            </a:r>
            <a:r>
              <a:rPr lang="en-US" sz="2400" b="1" kern="1200" dirty="0" smtClean="0">
                <a:solidFill>
                  <a:srgbClr val="800000"/>
                </a:solidFill>
                <a:effectLst>
                  <a:outerShdw blurRad="38100" dist="38100" dir="2700000" algn="tl">
                    <a:srgbClr val="C0C0C0"/>
                  </a:outerShdw>
                </a:effectLst>
                <a:latin typeface="Bookman Old Style" pitchFamily="18" charset="0"/>
              </a:rPr>
              <a:t> </a:t>
            </a: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400" b="1" dirty="0" smtClean="0">
              <a:solidFill>
                <a:srgbClr val="800000"/>
              </a:solidFill>
              <a:effectLst>
                <a:outerShdw blurRad="38100" dist="38100" dir="2700000" algn="tl">
                  <a:srgbClr val="C0C0C0"/>
                </a:outerShdw>
              </a:effectLst>
              <a:latin typeface="Bookman Old Style" pitchFamily="18" charset="0"/>
            </a:endParaRPr>
          </a:p>
          <a:p>
            <a:pPr>
              <a:buFont typeface="Wingdings" pitchFamily="2" charset="2"/>
              <a:buChar char="q"/>
              <a:defRPr/>
            </a:pPr>
            <a:endParaRPr lang="en-US" sz="2800" dirty="0" smtClean="0">
              <a:effectLst>
                <a:outerShdw blurRad="38100" dist="38100" dir="2700000" algn="tl">
                  <a:srgbClr val="C0C0C0"/>
                </a:outerShdw>
              </a:effectLst>
              <a:latin typeface="Bookman Old Style" pitchFamily="18" charset="0"/>
            </a:endParaRPr>
          </a:p>
          <a:p>
            <a:pPr marL="627063" indent="0"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buFontTx/>
              <a:buNone/>
              <a:defRPr/>
            </a:pPr>
            <a:endParaRPr lang="en-US" sz="2800" b="1" dirty="0" smtClean="0">
              <a:solidFill>
                <a:srgbClr val="800000"/>
              </a:solidFill>
              <a:effectLst>
                <a:outerShdw blurRad="38100" dist="38100" dir="2700000" algn="tl">
                  <a:srgbClr val="C0C0C0"/>
                </a:outerShdw>
              </a:effectLst>
              <a:latin typeface="Bookman Old Style" pitchFamily="18" charset="0"/>
            </a:endParaRPr>
          </a:p>
          <a:p>
            <a:pPr algn="r">
              <a:defRPr/>
            </a:pPr>
            <a:endParaRPr lang="en-US" sz="2800" b="1" dirty="0">
              <a:solidFill>
                <a:srgbClr val="800000"/>
              </a:solidFill>
              <a:effectLst>
                <a:outerShdw blurRad="38100" dist="38100" dir="2700000" algn="tl">
                  <a:srgbClr val="C0C0C0"/>
                </a:outerShdw>
              </a:effectLst>
              <a:latin typeface="Bookman Old Style" pitchFamily="18" charset="0"/>
            </a:endParaRPr>
          </a:p>
        </p:txBody>
      </p:sp>
      <p:pic>
        <p:nvPicPr>
          <p:cNvPr id="3077" name="Picture 4" descr="Redtape"/>
          <p:cNvPicPr>
            <a:picLocks noGrp="1" noChangeAspect="1" noChangeArrowheads="1"/>
          </p:cNvPicPr>
          <p:nvPr>
            <p:ph sz="half" idx="2"/>
          </p:nvPr>
        </p:nvPicPr>
        <p:blipFill>
          <a:blip r:embed="rId2" cstate="print"/>
          <a:srcRect/>
          <a:stretch>
            <a:fillRect/>
          </a:stretch>
        </p:blipFill>
        <p:spPr>
          <a:xfrm>
            <a:off x="5257800" y="2057400"/>
            <a:ext cx="2895600" cy="1958975"/>
          </a:xfrm>
        </p:spPr>
      </p:pic>
      <p:pic>
        <p:nvPicPr>
          <p:cNvPr id="3078" name="Picture 6"/>
          <p:cNvPicPr>
            <a:picLocks noChangeAspect="1" noChangeArrowheads="1"/>
          </p:cNvPicPr>
          <p:nvPr/>
        </p:nvPicPr>
        <p:blipFill>
          <a:blip r:embed="rId3" cstate="print"/>
          <a:srcRect/>
          <a:stretch>
            <a:fillRect/>
          </a:stretch>
        </p:blipFill>
        <p:spPr bwMode="auto">
          <a:xfrm>
            <a:off x="6762750" y="6030913"/>
            <a:ext cx="1619250" cy="750887"/>
          </a:xfrm>
          <a:prstGeom prst="rect">
            <a:avLst/>
          </a:prstGeom>
          <a:noFill/>
          <a:ln w="9525">
            <a:noFill/>
            <a:miter lim="800000"/>
            <a:headEnd/>
            <a:tailEnd/>
          </a:ln>
        </p:spPr>
      </p:pic>
      <p:sp>
        <p:nvSpPr>
          <p:cNvPr id="3079" name="Rectangle 6"/>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4"/>
              </a:rPr>
              <a:t>www.isquareit.edu.in</a:t>
            </a:r>
            <a:r>
              <a:rPr lang="en-US" sz="1100"/>
              <a:t> ; Email - </a:t>
            </a:r>
            <a:r>
              <a:rPr lang="en-US" sz="1100">
                <a:hlinkClick r:id="rId5"/>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A3F84017-8829-47A7-B5A7-70DDF6C43CFD}" type="slidenum">
              <a:rPr lang="en-US" smtClean="0"/>
              <a:pPr/>
              <a:t>3</a:t>
            </a:fld>
            <a:endParaRPr lang="en-US" smtClean="0"/>
          </a:p>
        </p:txBody>
      </p:sp>
      <p:sp>
        <p:nvSpPr>
          <p:cNvPr id="7" name="Rectangle 6"/>
          <p:cNvSpPr/>
          <p:nvPr/>
        </p:nvSpPr>
        <p:spPr>
          <a:xfrm>
            <a:off x="3352800" y="52388"/>
            <a:ext cx="5715000" cy="862012"/>
          </a:xfrm>
          <a:prstGeom prst="rect">
            <a:avLst/>
          </a:prstGeom>
        </p:spPr>
        <p:txBody>
          <a:bodyPr>
            <a:spAutoFit/>
          </a:bodyPr>
          <a:lstStyle/>
          <a:p>
            <a:pPr algn="r">
              <a:defRPr/>
            </a:pPr>
            <a:r>
              <a:rPr lang="en-US" sz="5000" b="1" dirty="0">
                <a:solidFill>
                  <a:srgbClr val="800000"/>
                </a:solidFill>
                <a:effectLst>
                  <a:outerShdw blurRad="38100" dist="38100" dir="2700000" algn="tl">
                    <a:srgbClr val="C0C0C0"/>
                  </a:outerShdw>
                </a:effectLst>
                <a:latin typeface="Bookman Old Style" pitchFamily="18" charset="0"/>
                <a:ea typeface="+mj-ea"/>
                <a:cs typeface="+mj-cs"/>
              </a:rPr>
              <a:t>Introduction</a:t>
            </a:r>
          </a:p>
        </p:txBody>
      </p:sp>
      <p:sp>
        <p:nvSpPr>
          <p:cNvPr id="4100" name="Rectangle 9"/>
          <p:cNvSpPr>
            <a:spLocks noGrp="1" noChangeArrowheads="1"/>
          </p:cNvSpPr>
          <p:nvPr>
            <p:ph type="body" idx="1"/>
          </p:nvPr>
        </p:nvSpPr>
        <p:spPr>
          <a:xfrm>
            <a:off x="762000" y="1295400"/>
            <a:ext cx="7693025" cy="3724275"/>
          </a:xfrm>
        </p:spPr>
        <p:txBody>
          <a:bodyPr/>
          <a:lstStyle/>
          <a:p>
            <a:pPr>
              <a:buFont typeface="Wingdings" pitchFamily="2" charset="2"/>
              <a:buChar char="q"/>
            </a:pPr>
            <a:r>
              <a:rPr lang="en-US" sz="2400" smtClean="0"/>
              <a:t>Patterns occur in ever facet of software development, at every phase, and at every level of detail</a:t>
            </a:r>
          </a:p>
          <a:p>
            <a:pPr>
              <a:buFont typeface="Wingdings" pitchFamily="2" charset="2"/>
              <a:buChar char="q"/>
            </a:pPr>
            <a:r>
              <a:rPr lang="en-US" sz="2400" smtClean="0"/>
              <a:t>The ability to recognize patterns allow us to classify problem solutions in terms of problems and contexts, providing a common vocabulary for software developers to use</a:t>
            </a:r>
          </a:p>
        </p:txBody>
      </p:sp>
      <p:pic>
        <p:nvPicPr>
          <p:cNvPr id="410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4102"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BB53C3EB-3C4B-4985-9627-B825BF5CBE5B}" type="slidenum">
              <a:rPr lang="en-US" smtClean="0"/>
              <a:pPr/>
              <a:t>4</a:t>
            </a:fld>
            <a:endParaRPr lang="en-US" smtClean="0"/>
          </a:p>
        </p:txBody>
      </p:sp>
      <p:sp>
        <p:nvSpPr>
          <p:cNvPr id="7" name="AutoShape 2"/>
          <p:cNvSpPr>
            <a:spLocks noGrp="1" noChangeArrowheads="1"/>
          </p:cNvSpPr>
          <p:nvPr>
            <p:ph type="title"/>
          </p:nvPr>
        </p:nvSpPr>
        <p:spPr>
          <a:xfrm>
            <a:off x="1143000" y="76200"/>
            <a:ext cx="7924800" cy="762000"/>
          </a:xfrm>
        </p:spPr>
        <p:txBody>
          <a:bodyPr/>
          <a:lstStyle/>
          <a:p>
            <a:pPr algn="r">
              <a:defRPr/>
            </a:pPr>
            <a:r>
              <a:rPr lang="en-US" sz="5000" b="1" kern="1200" dirty="0">
                <a:solidFill>
                  <a:srgbClr val="800000"/>
                </a:solidFill>
                <a:effectLst>
                  <a:outerShdw blurRad="38100" dist="38100" dir="2700000" algn="tl">
                    <a:srgbClr val="C0C0C0"/>
                  </a:outerShdw>
                </a:effectLst>
                <a:latin typeface="Bookman Old Style" pitchFamily="18" charset="0"/>
              </a:rPr>
              <a:t>What are Patterns?</a:t>
            </a:r>
          </a:p>
        </p:txBody>
      </p:sp>
      <p:sp>
        <p:nvSpPr>
          <p:cNvPr id="5124" name="Rectangle 3"/>
          <p:cNvSpPr>
            <a:spLocks noGrp="1" noChangeArrowheads="1"/>
          </p:cNvSpPr>
          <p:nvPr>
            <p:ph type="body" idx="1"/>
          </p:nvPr>
        </p:nvSpPr>
        <p:spPr>
          <a:xfrm>
            <a:off x="685800" y="1905000"/>
            <a:ext cx="7693025" cy="3200400"/>
          </a:xfrm>
        </p:spPr>
        <p:txBody>
          <a:bodyPr/>
          <a:lstStyle/>
          <a:p>
            <a:pPr>
              <a:buFont typeface="Wingdings" pitchFamily="2" charset="2"/>
              <a:buChar char="q"/>
            </a:pPr>
            <a:r>
              <a:rPr lang="en-US" sz="2400" smtClean="0"/>
              <a:t>“</a:t>
            </a:r>
            <a:r>
              <a:rPr lang="en-US" sz="2800" smtClean="0"/>
              <a:t>Each pattern describes a problem which occurs over and over again in our environment, and then describes the core of the solution to that problem in such a way that you can use this solution a million times over, without ever doing it the same way twice”</a:t>
            </a:r>
          </a:p>
        </p:txBody>
      </p:sp>
      <p:pic>
        <p:nvPicPr>
          <p:cNvPr id="5125"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5126"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27974FE8-F029-4D41-B659-B1107FD92B86}" type="slidenum">
              <a:rPr lang="en-US" smtClean="0"/>
              <a:pPr/>
              <a:t>5</a:t>
            </a:fld>
            <a:endParaRPr lang="en-US" smtClean="0"/>
          </a:p>
        </p:txBody>
      </p:sp>
      <p:sp>
        <p:nvSpPr>
          <p:cNvPr id="7" name="AutoShape 2"/>
          <p:cNvSpPr>
            <a:spLocks noGrp="1" noChangeArrowheads="1"/>
          </p:cNvSpPr>
          <p:nvPr>
            <p:ph type="title"/>
          </p:nvPr>
        </p:nvSpPr>
        <p:spPr>
          <a:xfrm>
            <a:off x="1066800" y="76200"/>
            <a:ext cx="7924800" cy="838200"/>
          </a:xfrm>
        </p:spPr>
        <p:txBody>
          <a:bodyPr/>
          <a:lstStyle/>
          <a:p>
            <a:pPr algn="r">
              <a:defRPr/>
            </a:pPr>
            <a:r>
              <a:rPr lang="en-US" sz="5000" b="1" kern="1200" dirty="0">
                <a:solidFill>
                  <a:srgbClr val="800000"/>
                </a:solidFill>
                <a:effectLst>
                  <a:outerShdw blurRad="38100" dist="38100" dir="2700000" algn="tl">
                    <a:srgbClr val="C0C0C0"/>
                  </a:outerShdw>
                </a:effectLst>
                <a:latin typeface="Bookman Old Style" pitchFamily="18" charset="0"/>
              </a:rPr>
              <a:t>The Need for Patterns</a:t>
            </a:r>
          </a:p>
        </p:txBody>
      </p:sp>
      <p:sp>
        <p:nvSpPr>
          <p:cNvPr id="6148" name="Rectangle 3"/>
          <p:cNvSpPr>
            <a:spLocks noGrp="1" noChangeArrowheads="1"/>
          </p:cNvSpPr>
          <p:nvPr>
            <p:ph type="body" idx="1"/>
          </p:nvPr>
        </p:nvSpPr>
        <p:spPr>
          <a:xfrm>
            <a:off x="685800" y="1219200"/>
            <a:ext cx="7693025" cy="4267200"/>
          </a:xfrm>
        </p:spPr>
        <p:txBody>
          <a:bodyPr/>
          <a:lstStyle/>
          <a:p>
            <a:pPr>
              <a:buFont typeface="Wingdings" pitchFamily="2" charset="2"/>
              <a:buChar char="q"/>
            </a:pPr>
            <a:r>
              <a:rPr lang="en-US" sz="2800" smtClean="0"/>
              <a:t>Designing object-oriented software is hard</a:t>
            </a:r>
          </a:p>
          <a:p>
            <a:pPr>
              <a:buFont typeface="Wingdings" pitchFamily="2" charset="2"/>
              <a:buChar char="q"/>
            </a:pPr>
            <a:r>
              <a:rPr lang="en-US" sz="2800" smtClean="0"/>
              <a:t>Designing reusable object-oriented software is even harder</a:t>
            </a:r>
          </a:p>
          <a:p>
            <a:pPr lvl="1">
              <a:buFont typeface="Wingdings" pitchFamily="2" charset="2"/>
              <a:buChar char="Ø"/>
            </a:pPr>
            <a:r>
              <a:rPr lang="en-US" sz="2400" smtClean="0"/>
              <a:t>Have to find relevant objects, factor them into classes at the right granularity, establish relationships between them, design a flexible interface</a:t>
            </a:r>
          </a:p>
          <a:p>
            <a:pPr lvl="1">
              <a:buFont typeface="Wingdings" pitchFamily="2" charset="2"/>
              <a:buChar char="Ø"/>
            </a:pPr>
            <a:r>
              <a:rPr lang="en-US" sz="2400" smtClean="0"/>
              <a:t>Design should be specific enough for the problem at hand, but general enough to address future problems (scale up or down)</a:t>
            </a:r>
          </a:p>
        </p:txBody>
      </p:sp>
      <p:pic>
        <p:nvPicPr>
          <p:cNvPr id="6149"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6150"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882CF857-D89D-4DF9-9FCD-ED4ABA0418FA}" type="slidenum">
              <a:rPr lang="en-US" smtClean="0"/>
              <a:pPr/>
              <a:t>6</a:t>
            </a:fld>
            <a:endParaRPr lang="en-US" smtClean="0"/>
          </a:p>
        </p:txBody>
      </p:sp>
      <p:sp>
        <p:nvSpPr>
          <p:cNvPr id="7" name="AutoShape 2"/>
          <p:cNvSpPr>
            <a:spLocks noGrp="1" noChangeArrowheads="1"/>
          </p:cNvSpPr>
          <p:nvPr>
            <p:ph type="title"/>
          </p:nvPr>
        </p:nvSpPr>
        <p:spPr>
          <a:xfrm>
            <a:off x="1143000" y="0"/>
            <a:ext cx="7924800" cy="914400"/>
          </a:xfrm>
        </p:spPr>
        <p:txBody>
          <a:bodyPr/>
          <a:lstStyle/>
          <a:p>
            <a:pPr algn="r">
              <a:defRPr/>
            </a:pPr>
            <a:r>
              <a:rPr lang="en-US" sz="5000" b="1" kern="1200" dirty="0">
                <a:solidFill>
                  <a:srgbClr val="800000"/>
                </a:solidFill>
                <a:effectLst>
                  <a:outerShdw blurRad="38100" dist="38100" dir="2700000" algn="tl">
                    <a:srgbClr val="C0C0C0"/>
                  </a:outerShdw>
                </a:effectLst>
                <a:latin typeface="Bookman Old Style" pitchFamily="18" charset="0"/>
              </a:rPr>
              <a:t>Multiplicity of Design</a:t>
            </a:r>
          </a:p>
        </p:txBody>
      </p:sp>
      <p:sp>
        <p:nvSpPr>
          <p:cNvPr id="7172" name="Rectangle 3"/>
          <p:cNvSpPr>
            <a:spLocks noGrp="1" noChangeArrowheads="1"/>
          </p:cNvSpPr>
          <p:nvPr>
            <p:ph type="body" idx="1"/>
          </p:nvPr>
        </p:nvSpPr>
        <p:spPr>
          <a:xfrm>
            <a:off x="533400" y="1295400"/>
            <a:ext cx="8077200" cy="4419600"/>
          </a:xfrm>
        </p:spPr>
        <p:txBody>
          <a:bodyPr/>
          <a:lstStyle/>
          <a:p>
            <a:pPr>
              <a:buFont typeface="Wingdings" pitchFamily="2" charset="2"/>
              <a:buChar char="q"/>
            </a:pPr>
            <a:r>
              <a:rPr lang="en-US" sz="2400" smtClean="0"/>
              <a:t>The problem most inexperienced designers face isn’t that there aren’t any solutions to a problem, it’s that there are too many</a:t>
            </a:r>
          </a:p>
          <a:p>
            <a:pPr>
              <a:buFont typeface="Wingdings" pitchFamily="2" charset="2"/>
              <a:buChar char="q"/>
            </a:pPr>
            <a:r>
              <a:rPr lang="en-US" sz="2400" smtClean="0"/>
              <a:t>It’s hard to choose the proper solution from a large set of potential solutions without experience in what works and what doesn’t work for a given problem (results, consequences, and trade-offs are hard to foresee)</a:t>
            </a:r>
          </a:p>
          <a:p>
            <a:pPr>
              <a:buFont typeface="Wingdings" pitchFamily="2" charset="2"/>
              <a:buChar char="q"/>
            </a:pPr>
            <a:r>
              <a:rPr lang="en-US" sz="2400" smtClean="0"/>
              <a:t>Experienced designers know which solutions have worked in the past and which haven’t; they have experience in the consequences and trade-offs</a:t>
            </a:r>
          </a:p>
        </p:txBody>
      </p:sp>
      <p:pic>
        <p:nvPicPr>
          <p:cNvPr id="7173"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7174"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355CDB16-B4C1-4EEF-AA29-C35DD15469B4}" type="slidenum">
              <a:rPr lang="en-US" smtClean="0"/>
              <a:pPr/>
              <a:t>7</a:t>
            </a:fld>
            <a:endParaRPr lang="en-US" smtClean="0"/>
          </a:p>
        </p:txBody>
      </p:sp>
      <p:sp>
        <p:nvSpPr>
          <p:cNvPr id="7" name="AutoShape 2"/>
          <p:cNvSpPr>
            <a:spLocks noGrp="1" noChangeArrowheads="1"/>
          </p:cNvSpPr>
          <p:nvPr>
            <p:ph type="title"/>
          </p:nvPr>
        </p:nvSpPr>
        <p:spPr>
          <a:xfrm>
            <a:off x="1066800" y="90488"/>
            <a:ext cx="7924800" cy="685800"/>
          </a:xfrm>
        </p:spPr>
        <p:txBody>
          <a:bodyPr/>
          <a:lstStyle/>
          <a:p>
            <a:pPr algn="r">
              <a:defRPr/>
            </a:pPr>
            <a:r>
              <a:rPr lang="en-US" sz="5000" b="1" kern="1200" dirty="0">
                <a:solidFill>
                  <a:srgbClr val="800000"/>
                </a:solidFill>
                <a:effectLst>
                  <a:outerShdw blurRad="38100" dist="38100" dir="2700000" algn="tl">
                    <a:srgbClr val="C0C0C0"/>
                  </a:outerShdw>
                </a:effectLst>
                <a:latin typeface="Bookman Old Style" pitchFamily="18" charset="0"/>
              </a:rPr>
              <a:t>Purpose of Patterns</a:t>
            </a:r>
          </a:p>
        </p:txBody>
      </p:sp>
      <p:sp>
        <p:nvSpPr>
          <p:cNvPr id="8196" name="Rectangle 3"/>
          <p:cNvSpPr>
            <a:spLocks noGrp="1" noChangeArrowheads="1"/>
          </p:cNvSpPr>
          <p:nvPr>
            <p:ph type="body" idx="1"/>
          </p:nvPr>
        </p:nvSpPr>
        <p:spPr>
          <a:xfrm>
            <a:off x="533400" y="1143000"/>
            <a:ext cx="8001000" cy="3724275"/>
          </a:xfrm>
        </p:spPr>
        <p:txBody>
          <a:bodyPr/>
          <a:lstStyle/>
          <a:p>
            <a:pPr>
              <a:buFont typeface="Wingdings" pitchFamily="2" charset="2"/>
              <a:buChar char="q"/>
            </a:pPr>
            <a:r>
              <a:rPr lang="en-US" sz="2400" smtClean="0"/>
              <a:t>The purpose of patterns then can be generalized as providing the following:</a:t>
            </a:r>
          </a:p>
          <a:p>
            <a:pPr lvl="1">
              <a:buFont typeface="Wingdings" pitchFamily="2" charset="2"/>
              <a:buChar char="Ø"/>
            </a:pPr>
            <a:r>
              <a:rPr lang="en-US" sz="2000" smtClean="0"/>
              <a:t>Giving a vocabulary to a problem, context, solution, consequences set</a:t>
            </a:r>
          </a:p>
          <a:p>
            <a:pPr lvl="1">
              <a:buFont typeface="Wingdings" pitchFamily="2" charset="2"/>
              <a:buChar char="Ø"/>
            </a:pPr>
            <a:r>
              <a:rPr lang="en-US" sz="2000" smtClean="0"/>
              <a:t>Cataloging designs that have proved successful in past systems and formalizing their elements, relationships, interactions, etc.</a:t>
            </a:r>
          </a:p>
          <a:p>
            <a:pPr lvl="1">
              <a:buFont typeface="Wingdings" pitchFamily="2" charset="2"/>
              <a:buChar char="Ø"/>
            </a:pPr>
            <a:r>
              <a:rPr lang="en-US" sz="2000" smtClean="0"/>
              <a:t>Provide enough information about trade-offs and consequences to allow an intelligent design decision to be made about applying a given solution</a:t>
            </a:r>
          </a:p>
        </p:txBody>
      </p:sp>
      <p:pic>
        <p:nvPicPr>
          <p:cNvPr id="8197"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8198"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6716415F-8625-435E-9D93-2E317CC0F08D}" type="slidenum">
              <a:rPr lang="en-US" smtClean="0"/>
              <a:pPr/>
              <a:t>8</a:t>
            </a:fld>
            <a:endParaRPr lang="en-US" smtClean="0"/>
          </a:p>
        </p:txBody>
      </p:sp>
      <p:sp>
        <p:nvSpPr>
          <p:cNvPr id="7" name="AutoShape 2"/>
          <p:cNvSpPr>
            <a:spLocks noGrp="1" noChangeArrowheads="1"/>
          </p:cNvSpPr>
          <p:nvPr>
            <p:ph type="title"/>
          </p:nvPr>
        </p:nvSpPr>
        <p:spPr>
          <a:xfrm>
            <a:off x="1066800" y="0"/>
            <a:ext cx="7924800" cy="838200"/>
          </a:xfrm>
        </p:spPr>
        <p:txBody>
          <a:bodyPr/>
          <a:lstStyle/>
          <a:p>
            <a:pPr algn="r">
              <a:defRPr/>
            </a:pPr>
            <a:r>
              <a:rPr lang="en-US" sz="4800" b="1" kern="1200" dirty="0">
                <a:solidFill>
                  <a:srgbClr val="800000"/>
                </a:solidFill>
                <a:effectLst>
                  <a:outerShdw blurRad="38100" dist="38100" dir="2700000" algn="tl">
                    <a:srgbClr val="C0C0C0"/>
                  </a:outerShdw>
                </a:effectLst>
                <a:latin typeface="Bookman Old Style" pitchFamily="18" charset="0"/>
              </a:rPr>
              <a:t>Types of Patterns</a:t>
            </a:r>
          </a:p>
        </p:txBody>
      </p:sp>
      <p:sp>
        <p:nvSpPr>
          <p:cNvPr id="9220" name="Rectangle 3"/>
          <p:cNvSpPr>
            <a:spLocks noGrp="1" noChangeArrowheads="1"/>
          </p:cNvSpPr>
          <p:nvPr>
            <p:ph type="body" idx="1"/>
          </p:nvPr>
        </p:nvSpPr>
        <p:spPr>
          <a:xfrm>
            <a:off x="838200" y="1371600"/>
            <a:ext cx="7693025" cy="3724275"/>
          </a:xfrm>
        </p:spPr>
        <p:txBody>
          <a:bodyPr/>
          <a:lstStyle/>
          <a:p>
            <a:pPr>
              <a:buFont typeface="Wingdings" pitchFamily="2" charset="2"/>
              <a:buChar char="q"/>
            </a:pPr>
            <a:r>
              <a:rPr lang="en-US" sz="2400" smtClean="0"/>
              <a:t>There are generally 3 types of patterns:</a:t>
            </a:r>
          </a:p>
          <a:p>
            <a:pPr lvl="1">
              <a:buFont typeface="Wingdings" pitchFamily="2" charset="2"/>
              <a:buChar char="Ø"/>
            </a:pPr>
            <a:r>
              <a:rPr lang="en-US" smtClean="0"/>
              <a:t>Architectural Patterns</a:t>
            </a:r>
          </a:p>
          <a:p>
            <a:pPr lvl="1">
              <a:buFont typeface="Wingdings" pitchFamily="2" charset="2"/>
              <a:buChar char="Ø"/>
            </a:pPr>
            <a:r>
              <a:rPr lang="en-US" b="1" smtClean="0">
                <a:solidFill>
                  <a:srgbClr val="FF0066"/>
                </a:solidFill>
              </a:rPr>
              <a:t>Design Patterns</a:t>
            </a:r>
          </a:p>
          <a:p>
            <a:pPr lvl="1">
              <a:buFont typeface="Wingdings" pitchFamily="2" charset="2"/>
              <a:buChar char="Ø"/>
            </a:pPr>
            <a:r>
              <a:rPr lang="en-US" smtClean="0"/>
              <a:t>Idioms</a:t>
            </a:r>
          </a:p>
          <a:p>
            <a:pPr>
              <a:buFont typeface="Wingdings" pitchFamily="2" charset="2"/>
              <a:buChar char="q"/>
            </a:pPr>
            <a:r>
              <a:rPr lang="en-US" sz="2800" smtClean="0"/>
              <a:t>Briefly cover Architectural Patterns, </a:t>
            </a:r>
            <a:r>
              <a:rPr lang="en-US" sz="2800" smtClean="0">
                <a:solidFill>
                  <a:srgbClr val="FF0066"/>
                </a:solidFill>
              </a:rPr>
              <a:t>more focus on Design Patterns, </a:t>
            </a:r>
            <a:r>
              <a:rPr lang="en-US" sz="2800" smtClean="0"/>
              <a:t>and discuss some Idioms (idioms tend to be language specific)</a:t>
            </a:r>
          </a:p>
        </p:txBody>
      </p:sp>
      <p:pic>
        <p:nvPicPr>
          <p:cNvPr id="9221" name="Picture 6"/>
          <p:cNvPicPr>
            <a:picLocks noChangeAspect="1" noChangeArrowheads="1"/>
          </p:cNvPicPr>
          <p:nvPr/>
        </p:nvPicPr>
        <p:blipFill>
          <a:blip r:embed="rId2" cstate="print"/>
          <a:srcRect/>
          <a:stretch>
            <a:fillRect/>
          </a:stretch>
        </p:blipFill>
        <p:spPr bwMode="auto">
          <a:xfrm>
            <a:off x="6762750" y="6030913"/>
            <a:ext cx="1619250" cy="750887"/>
          </a:xfrm>
          <a:prstGeom prst="rect">
            <a:avLst/>
          </a:prstGeom>
          <a:noFill/>
          <a:ln w="9525">
            <a:noFill/>
            <a:miter lim="800000"/>
            <a:headEnd/>
            <a:tailEnd/>
          </a:ln>
        </p:spPr>
      </p:pic>
      <p:sp>
        <p:nvSpPr>
          <p:cNvPr id="9222"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6242557C-BA8D-4A68-AB3C-801DCB020BCF}" type="slidenum">
              <a:rPr lang="en-US" smtClean="0"/>
              <a:pPr/>
              <a:t>9</a:t>
            </a:fld>
            <a:endParaRPr lang="en-US" smtClean="0"/>
          </a:p>
        </p:txBody>
      </p:sp>
      <p:sp>
        <p:nvSpPr>
          <p:cNvPr id="7" name="AutoShape 2"/>
          <p:cNvSpPr>
            <a:spLocks noGrp="1" noChangeArrowheads="1"/>
          </p:cNvSpPr>
          <p:nvPr>
            <p:ph type="title"/>
          </p:nvPr>
        </p:nvSpPr>
        <p:spPr>
          <a:xfrm>
            <a:off x="1136650" y="-103188"/>
            <a:ext cx="7924800" cy="1143001"/>
          </a:xfrm>
        </p:spPr>
        <p:txBody>
          <a:bodyPr/>
          <a:lstStyle/>
          <a:p>
            <a:pPr algn="r">
              <a:defRPr/>
            </a:pPr>
            <a:r>
              <a:rPr lang="en-US" sz="4800" b="1" kern="1200" dirty="0">
                <a:solidFill>
                  <a:srgbClr val="800000"/>
                </a:solidFill>
                <a:effectLst>
                  <a:outerShdw blurRad="38100" dist="38100" dir="2700000" algn="tl">
                    <a:srgbClr val="C0C0C0"/>
                  </a:outerShdw>
                </a:effectLst>
                <a:latin typeface="Bookman Old Style" pitchFamily="18" charset="0"/>
              </a:rPr>
              <a:t>Architectural Patterns</a:t>
            </a:r>
          </a:p>
        </p:txBody>
      </p:sp>
      <p:sp>
        <p:nvSpPr>
          <p:cNvPr id="10244" name="Rectangle 3"/>
          <p:cNvSpPr>
            <a:spLocks noGrp="1" noChangeArrowheads="1"/>
          </p:cNvSpPr>
          <p:nvPr>
            <p:ph type="body" idx="1"/>
          </p:nvPr>
        </p:nvSpPr>
        <p:spPr>
          <a:xfrm>
            <a:off x="533400" y="1066800"/>
            <a:ext cx="7921625" cy="5257800"/>
          </a:xfrm>
        </p:spPr>
        <p:txBody>
          <a:bodyPr/>
          <a:lstStyle/>
          <a:p>
            <a:pPr>
              <a:buFont typeface="Wingdings" pitchFamily="2" charset="2"/>
              <a:buChar char="q"/>
            </a:pPr>
            <a:r>
              <a:rPr lang="en-US" sz="2400" smtClean="0"/>
              <a:t>Architectural Patterns express a fundamental structural organization for software systems</a:t>
            </a:r>
          </a:p>
          <a:p>
            <a:pPr>
              <a:buFont typeface="Wingdings" pitchFamily="2" charset="2"/>
              <a:buChar char="q"/>
            </a:pPr>
            <a:r>
              <a:rPr lang="en-US" sz="2400" smtClean="0"/>
              <a:t>It provides a set of predefined sub-systems, specifies their responsibilities, and includes rules for establishing relationships between them</a:t>
            </a:r>
          </a:p>
          <a:p>
            <a:pPr>
              <a:buFont typeface="Wingdings" pitchFamily="2" charset="2"/>
              <a:buChar char="q"/>
            </a:pPr>
            <a:r>
              <a:rPr lang="en-US" sz="2400" b="1" smtClean="0">
                <a:solidFill>
                  <a:srgbClr val="FF0066"/>
                </a:solidFill>
              </a:rPr>
              <a:t>Architectural Patterns Examples</a:t>
            </a:r>
          </a:p>
          <a:p>
            <a:pPr>
              <a:buClr>
                <a:schemeClr val="tx1"/>
              </a:buClr>
              <a:buFont typeface="Wingdings" pitchFamily="2" charset="2"/>
              <a:buChar char="Ø"/>
            </a:pPr>
            <a:r>
              <a:rPr lang="en-IN" sz="2400" b="1" smtClean="0">
                <a:solidFill>
                  <a:srgbClr val="FF0066"/>
                </a:solidFill>
              </a:rPr>
              <a:t> </a:t>
            </a:r>
            <a:r>
              <a:rPr lang="en-US" sz="2400" smtClean="0"/>
              <a:t>3-tier database systems (Database, Intermediate DB Layer, User-Application)</a:t>
            </a:r>
          </a:p>
          <a:p>
            <a:pPr>
              <a:buFont typeface="Wingdings" pitchFamily="2" charset="2"/>
              <a:buChar char="Ø"/>
            </a:pPr>
            <a:r>
              <a:rPr lang="en-US" sz="2400" smtClean="0"/>
              <a:t>Client/Server</a:t>
            </a:r>
          </a:p>
          <a:p>
            <a:pPr>
              <a:buFont typeface="Wingdings" pitchFamily="2" charset="2"/>
              <a:buChar char="Ø"/>
            </a:pPr>
            <a:r>
              <a:rPr lang="en-US" sz="2400" smtClean="0"/>
              <a:t>Component (Module) -Based Software Systems</a:t>
            </a:r>
          </a:p>
          <a:p>
            <a:pPr>
              <a:buFont typeface="Wingdings" pitchFamily="2" charset="2"/>
              <a:buChar char="Ø"/>
            </a:pPr>
            <a:r>
              <a:rPr lang="en-US" sz="2400" smtClean="0"/>
              <a:t>Feedback Systems</a:t>
            </a:r>
          </a:p>
          <a:p>
            <a:pPr>
              <a:buFont typeface="Wingdings" pitchFamily="2" charset="2"/>
              <a:buChar char="Ø"/>
            </a:pPr>
            <a:r>
              <a:rPr lang="en-US" sz="2400" smtClean="0"/>
              <a:t>Event-Driven Systems</a:t>
            </a:r>
          </a:p>
          <a:p>
            <a:pPr>
              <a:buFont typeface="Wingdings" pitchFamily="2" charset="2"/>
              <a:buChar char="q"/>
            </a:pPr>
            <a:endParaRPr lang="en-US" sz="2400" b="1" smtClean="0">
              <a:solidFill>
                <a:srgbClr val="FF0066"/>
              </a:solidFill>
            </a:endParaRPr>
          </a:p>
        </p:txBody>
      </p:sp>
      <p:pic>
        <p:nvPicPr>
          <p:cNvPr id="10245" name="Picture 6"/>
          <p:cNvPicPr>
            <a:picLocks noChangeAspect="1" noChangeArrowheads="1"/>
          </p:cNvPicPr>
          <p:nvPr/>
        </p:nvPicPr>
        <p:blipFill>
          <a:blip r:embed="rId2" cstate="print"/>
          <a:srcRect/>
          <a:stretch>
            <a:fillRect/>
          </a:stretch>
        </p:blipFill>
        <p:spPr bwMode="auto">
          <a:xfrm>
            <a:off x="6762750" y="6019800"/>
            <a:ext cx="1619250" cy="750887"/>
          </a:xfrm>
          <a:prstGeom prst="rect">
            <a:avLst/>
          </a:prstGeom>
          <a:noFill/>
          <a:ln w="9525">
            <a:noFill/>
            <a:miter lim="800000"/>
            <a:headEnd/>
            <a:tailEnd/>
          </a:ln>
        </p:spPr>
      </p:pic>
      <p:sp>
        <p:nvSpPr>
          <p:cNvPr id="10246" name="Rectangle 5"/>
          <p:cNvSpPr>
            <a:spLocks noChangeArrowheads="1"/>
          </p:cNvSpPr>
          <p:nvPr/>
        </p:nvSpPr>
        <p:spPr bwMode="auto">
          <a:xfrm>
            <a:off x="0" y="6248400"/>
            <a:ext cx="6324600" cy="600075"/>
          </a:xfrm>
          <a:prstGeom prst="rect">
            <a:avLst/>
          </a:prstGeom>
          <a:noFill/>
          <a:ln w="9525">
            <a:noFill/>
            <a:miter lim="800000"/>
            <a:headEnd/>
            <a:tailEnd/>
          </a:ln>
        </p:spPr>
        <p:txBody>
          <a:bodyPr>
            <a:spAutoFit/>
          </a:bodyPr>
          <a:lstStyle/>
          <a:p>
            <a:pPr algn="ctr"/>
            <a:r>
              <a:rPr lang="en-US" sz="1100"/>
              <a:t>Hope Foundation’s International Institute of Information Technology, I²IT, P-14 Rajiv Gandhi Infotech Park, Hinjawadi, Pune - 411 057 </a:t>
            </a:r>
          </a:p>
          <a:p>
            <a:pPr algn="ctr"/>
            <a:r>
              <a:rPr lang="en-US" sz="1100"/>
              <a:t>Tel - +91 20 22933441 / 2 / 3  |  Website - </a:t>
            </a:r>
            <a:r>
              <a:rPr lang="en-US" sz="1100">
                <a:hlinkClick r:id="rId3"/>
              </a:rPr>
              <a:t>www.isquareit.edu.in</a:t>
            </a:r>
            <a:r>
              <a:rPr lang="en-US" sz="1100"/>
              <a:t> ; Email - </a:t>
            </a:r>
            <a:r>
              <a:rPr lang="en-US" sz="1100">
                <a:hlinkClick r:id="rId4"/>
              </a:rPr>
              <a:t>info@isquareit.edu.in</a:t>
            </a:r>
            <a:r>
              <a:rPr lang="en-US" sz="1100"/>
              <a:t> </a:t>
            </a:r>
            <a:endParaRPr lang="id-ID" sz="11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5044173</TotalTime>
  <Words>1996</Words>
  <Application>Microsoft Office PowerPoint</Application>
  <PresentationFormat>On-screen Show (4:3)</PresentationFormat>
  <Paragraphs>198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  DESIGN PATTERNS :  Introduction  </vt:lpstr>
      <vt:lpstr>Agenda</vt:lpstr>
      <vt:lpstr>Slide 3</vt:lpstr>
      <vt:lpstr>What are Patterns?</vt:lpstr>
      <vt:lpstr>The Need for Patterns</vt:lpstr>
      <vt:lpstr>Multiplicity of Design</vt:lpstr>
      <vt:lpstr>Purpose of Patterns</vt:lpstr>
      <vt:lpstr>Types of Patterns</vt:lpstr>
      <vt:lpstr>Architectural Patterns</vt:lpstr>
      <vt:lpstr>Design Patterns</vt:lpstr>
      <vt:lpstr>Design Patterns</vt:lpstr>
      <vt:lpstr>Slide 12</vt:lpstr>
      <vt:lpstr>Slide 13</vt:lpstr>
      <vt:lpstr>Design Patterns</vt:lpstr>
      <vt:lpstr>Categories of Design Patterns </vt:lpstr>
      <vt:lpstr>Slide 16</vt:lpstr>
      <vt:lpstr>Slide 17</vt:lpstr>
      <vt:lpstr>Slide 18</vt:lpstr>
      <vt:lpstr>Patterns Explored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mca</dc:creator>
  <cp:lastModifiedBy>Vaidehi Banerjee</cp:lastModifiedBy>
  <cp:revision>978</cp:revision>
  <dcterms:created xsi:type="dcterms:W3CDTF">2008-11-13T10:48:30Z</dcterms:created>
  <dcterms:modified xsi:type="dcterms:W3CDTF">2019-01-16T12:55:41Z</dcterms:modified>
</cp:coreProperties>
</file>