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6C1CD-D90C-4B9F-AC2B-0DCA97A0B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info@isquareit.edu.i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jitkumars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C8002-DF5E-4EC6-AE74-866923B8576C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8" name="Picture 7" descr="only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980728"/>
            <a:ext cx="3179421" cy="36789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537321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</a:t>
            </a:r>
          </a:p>
          <a:p>
            <a:pPr algn="ctr"/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INTERNATIONAL INSTITUTE OF IFORMATION TECHNOLOGY, (I²IT)</a:t>
            </a:r>
          </a:p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www.isquareit.edu.in</a:t>
            </a:r>
            <a:endParaRPr lang="en-IN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IN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+91 20 22933441 / 2</a:t>
            </a:r>
            <a:endParaRPr lang="en-IN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External</a:t>
            </a:r>
            <a:r>
              <a:rPr lang="en-US" b="1" dirty="0" smtClean="0"/>
              <a:t> </a:t>
            </a:r>
            <a:r>
              <a:rPr lang="en-US" sz="4000" b="1" dirty="0" smtClean="0"/>
              <a:t>style sheet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Test.html</a:t>
            </a:r>
          </a:p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b="1" dirty="0" smtClean="0">
                <a:solidFill>
                  <a:schemeClr val="tx2"/>
                </a:solidFill>
              </a:rPr>
              <a:t> &lt;link </a:t>
            </a:r>
            <a:r>
              <a:rPr lang="en-US" b="1" dirty="0" err="1" smtClean="0">
                <a:solidFill>
                  <a:schemeClr val="tx2"/>
                </a:solidFill>
              </a:rPr>
              <a:t>rel</a:t>
            </a:r>
            <a:r>
              <a:rPr lang="en-US" b="1" dirty="0" smtClean="0">
                <a:solidFill>
                  <a:schemeClr val="tx2"/>
                </a:solidFill>
              </a:rPr>
              <a:t>="</a:t>
            </a:r>
            <a:r>
              <a:rPr lang="en-US" b="1" dirty="0" err="1" smtClean="0">
                <a:solidFill>
                  <a:schemeClr val="tx2"/>
                </a:solidFill>
              </a:rPr>
              <a:t>stylesheet</a:t>
            </a:r>
            <a:r>
              <a:rPr lang="en-US" b="1" dirty="0" smtClean="0">
                <a:solidFill>
                  <a:schemeClr val="tx2"/>
                </a:solidFill>
              </a:rPr>
              <a:t>" type=“text/</a:t>
            </a:r>
            <a:r>
              <a:rPr lang="en-US" b="1" dirty="0" err="1" smtClean="0">
                <a:solidFill>
                  <a:schemeClr val="tx2"/>
                </a:solidFill>
              </a:rPr>
              <a:t>css</a:t>
            </a:r>
            <a:r>
              <a:rPr lang="en-US" b="1" dirty="0" smtClean="0">
                <a:solidFill>
                  <a:schemeClr val="tx2"/>
                </a:solidFill>
              </a:rPr>
              <a:t>” </a:t>
            </a:r>
            <a:r>
              <a:rPr lang="en-US" b="1" dirty="0" err="1" smtClean="0">
                <a:solidFill>
                  <a:schemeClr val="tx2"/>
                </a:solidFill>
              </a:rPr>
              <a:t>href</a:t>
            </a:r>
            <a:r>
              <a:rPr lang="en-US" b="1" dirty="0" smtClean="0">
                <a:solidFill>
                  <a:schemeClr val="tx2"/>
                </a:solidFill>
              </a:rPr>
              <a:t>="Mystyle.css"&gt;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&lt;h1&gt;This is a heading&lt;/h1&gt;</a:t>
            </a:r>
          </a:p>
          <a:p>
            <a:pPr>
              <a:buNone/>
            </a:pPr>
            <a:r>
              <a:rPr lang="en-US" dirty="0" smtClean="0"/>
              <a:t>&lt;p&gt;This is a paragraph.&lt;/p&gt;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Mystyle.css</a:t>
            </a:r>
          </a:p>
          <a:p>
            <a:pPr>
              <a:buNone/>
            </a:pPr>
            <a:r>
              <a:rPr lang="en-US" dirty="0" smtClean="0"/>
              <a:t>&lt;style&gt;</a:t>
            </a:r>
          </a:p>
          <a:p>
            <a:pPr>
              <a:buNone/>
            </a:pPr>
            <a:r>
              <a:rPr lang="en-US" dirty="0" smtClean="0"/>
              <a:t>body {background-color: </a:t>
            </a:r>
            <a:r>
              <a:rPr lang="en-US" dirty="0" err="1" smtClean="0"/>
              <a:t>powderblue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h1   {color: blue;}</a:t>
            </a:r>
          </a:p>
          <a:p>
            <a:pPr>
              <a:buNone/>
            </a:pPr>
            <a:r>
              <a:rPr lang="en-US" dirty="0" smtClean="0"/>
              <a:t>p    {color: red;}</a:t>
            </a:r>
          </a:p>
          <a:p>
            <a:pPr>
              <a:buNone/>
            </a:pPr>
            <a:r>
              <a:rPr lang="en-US" dirty="0" smtClean="0"/>
              <a:t>&lt;/style&gt;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2971800" y="2133600"/>
            <a:ext cx="1295400" cy="1143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3200400" y="220980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Linking CSS with HTML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Internal style sheet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&lt;html&gt;</a:t>
            </a:r>
          </a:p>
          <a:p>
            <a:pPr>
              <a:buNone/>
            </a:pPr>
            <a:r>
              <a:rPr lang="en-US" sz="1600" b="1" dirty="0" smtClean="0"/>
              <a:t>	&lt;head&gt;</a:t>
            </a:r>
          </a:p>
          <a:p>
            <a:pPr>
              <a:buNone/>
            </a:pPr>
            <a:r>
              <a:rPr lang="en-US" sz="1600" b="1" dirty="0" smtClean="0"/>
              <a:t>		......This is example of Internal CSS, style is written inside head element only.........</a:t>
            </a:r>
          </a:p>
          <a:p>
            <a:pPr>
              <a:buNone/>
            </a:pPr>
            <a:r>
              <a:rPr lang="en-US" sz="1600" b="1" dirty="0" smtClean="0"/>
              <a:t>		&lt;style&gt;</a:t>
            </a:r>
          </a:p>
          <a:p>
            <a:pPr>
              <a:buNone/>
            </a:pPr>
            <a:r>
              <a:rPr lang="en-US" sz="1600" b="1" dirty="0" smtClean="0"/>
              <a:t>			body {background-color: </a:t>
            </a:r>
            <a:r>
              <a:rPr lang="en-US" sz="1600" b="1" dirty="0" err="1" smtClean="0"/>
              <a:t>powderblue</a:t>
            </a:r>
            <a:r>
              <a:rPr lang="en-US" sz="1600" b="1" dirty="0" smtClean="0"/>
              <a:t>;}</a:t>
            </a:r>
          </a:p>
          <a:p>
            <a:pPr>
              <a:buNone/>
            </a:pPr>
            <a:r>
              <a:rPr lang="en-US" sz="1600" b="1" dirty="0" smtClean="0"/>
              <a:t>			h1   {color: blue;}</a:t>
            </a:r>
          </a:p>
          <a:p>
            <a:pPr>
              <a:buNone/>
            </a:pPr>
            <a:r>
              <a:rPr lang="en-US" sz="1600" b="1" dirty="0" smtClean="0"/>
              <a:t>			p    {color: red;}</a:t>
            </a:r>
          </a:p>
          <a:p>
            <a:pPr>
              <a:buNone/>
            </a:pPr>
            <a:r>
              <a:rPr lang="en-US" sz="1600" b="1" dirty="0" smtClean="0"/>
              <a:t>		&lt;/style&gt;</a:t>
            </a:r>
          </a:p>
          <a:p>
            <a:pPr>
              <a:buNone/>
            </a:pPr>
            <a:r>
              <a:rPr lang="en-US" sz="1600" b="1" dirty="0" smtClean="0"/>
              <a:t>	&lt;/head&gt;</a:t>
            </a:r>
          </a:p>
          <a:p>
            <a:pPr>
              <a:buNone/>
            </a:pPr>
            <a:r>
              <a:rPr lang="en-US" sz="1600" b="1" dirty="0" smtClean="0"/>
              <a:t>	&lt;body&gt;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	&lt;h1&gt;This is a heading&lt;/h1&gt;</a:t>
            </a:r>
          </a:p>
          <a:p>
            <a:pPr>
              <a:buNone/>
            </a:pPr>
            <a:r>
              <a:rPr lang="en-US" sz="1600" b="1" dirty="0" smtClean="0"/>
              <a:t>		&lt;p&gt;This is a paragraph.&lt;/p&gt;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	&lt;/body&gt;</a:t>
            </a:r>
          </a:p>
          <a:p>
            <a:pPr>
              <a:buNone/>
            </a:pPr>
            <a:r>
              <a:rPr lang="en-US" sz="1600" b="1" dirty="0" smtClean="0"/>
              <a:t>&lt;/html&gt; </a:t>
            </a:r>
            <a:endParaRPr lang="en-US" sz="1600" b="1" dirty="0"/>
          </a:p>
        </p:txBody>
      </p:sp>
      <p:sp>
        <p:nvSpPr>
          <p:cNvPr id="4" name="Left Brace 3"/>
          <p:cNvSpPr/>
          <p:nvPr/>
        </p:nvSpPr>
        <p:spPr>
          <a:xfrm>
            <a:off x="1219200" y="2667000"/>
            <a:ext cx="304800" cy="1295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Callout 8"/>
          <p:cNvSpPr/>
          <p:nvPr/>
        </p:nvSpPr>
        <p:spPr>
          <a:xfrm>
            <a:off x="0" y="2590800"/>
            <a:ext cx="1066800" cy="1143000"/>
          </a:xfrm>
          <a:prstGeom prst="wedgeEllipseCallout">
            <a:avLst>
              <a:gd name="adj1" fmla="val 65844"/>
              <a:gd name="adj2" fmla="val 15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0" y="2743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CSS embedded in HTML</a:t>
            </a:r>
            <a:endParaRPr lang="en-IN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Inline style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	&lt;body&gt;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&lt;h1 style="</a:t>
            </a:r>
            <a:r>
              <a:rPr lang="en-US" dirty="0" err="1" smtClean="0"/>
              <a:t>color:Red</a:t>
            </a:r>
            <a:r>
              <a:rPr lang="en-US" dirty="0" smtClean="0"/>
              <a:t>;"&gt;This is a Blue    		   Heading&lt;/h1&gt;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&lt;/body&gt;</a:t>
            </a:r>
            <a:r>
              <a:rPr lang="en-US" dirty="0" err="1" smtClean="0"/>
              <a:t>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Oval Callout 4"/>
          <p:cNvSpPr/>
          <p:nvPr/>
        </p:nvSpPr>
        <p:spPr>
          <a:xfrm>
            <a:off x="533400" y="3276600"/>
            <a:ext cx="762000" cy="609600"/>
          </a:xfrm>
          <a:prstGeom prst="wedgeEllipseCallout">
            <a:avLst>
              <a:gd name="adj1" fmla="val 78859"/>
              <a:gd name="adj2" fmla="val 440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609600" y="3276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Inline CSS</a:t>
            </a:r>
            <a:endParaRPr lang="en-I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Exercise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"background-color: linen" for the page, using an internal style sheet.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"background-color: blue" for the page, using an inline style sheet.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&lt;p&gt; with "background-color: green" and &lt;h1&gt; with “color : green” using external style sheet.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Guess the Output?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/>
              <a:t>&lt;!DOCTYPE html&gt;</a:t>
            </a:r>
          </a:p>
          <a:p>
            <a:pPr>
              <a:buNone/>
            </a:pPr>
            <a:r>
              <a:rPr lang="en-US" sz="1500" b="1" dirty="0" smtClean="0"/>
              <a:t>&lt;html&gt;</a:t>
            </a:r>
          </a:p>
          <a:p>
            <a:pPr>
              <a:buNone/>
            </a:pPr>
            <a:r>
              <a:rPr lang="en-US" sz="1500" b="1" dirty="0" smtClean="0"/>
              <a:t>	&lt;head&gt;</a:t>
            </a:r>
          </a:p>
          <a:p>
            <a:pPr>
              <a:buNone/>
            </a:pPr>
            <a:r>
              <a:rPr lang="en-US" sz="1500" b="1" dirty="0" smtClean="0"/>
              <a:t>		&lt;style&gt;</a:t>
            </a:r>
          </a:p>
          <a:p>
            <a:pPr>
              <a:buNone/>
            </a:pPr>
            <a:r>
              <a:rPr lang="en-US" sz="1500" b="1" dirty="0" smtClean="0"/>
              <a:t>			h1 {</a:t>
            </a:r>
          </a:p>
          <a:p>
            <a:pPr>
              <a:buNone/>
            </a:pPr>
            <a:r>
              <a:rPr lang="en-US" sz="1500" b="1" dirty="0" smtClean="0"/>
              <a:t>   				 color: orange;</a:t>
            </a:r>
          </a:p>
          <a:p>
            <a:pPr>
              <a:buNone/>
            </a:pPr>
            <a:r>
              <a:rPr lang="en-US" sz="1500" b="1" dirty="0" smtClean="0"/>
              <a:t>			}</a:t>
            </a:r>
          </a:p>
          <a:p>
            <a:pPr>
              <a:buNone/>
            </a:pPr>
            <a:r>
              <a:rPr lang="en-US" sz="1500" b="1" dirty="0" smtClean="0"/>
              <a:t>		&lt;/style&gt;</a:t>
            </a:r>
          </a:p>
          <a:p>
            <a:pPr>
              <a:buNone/>
            </a:pPr>
            <a:r>
              <a:rPr lang="en-US" sz="1500" b="1" dirty="0" smtClean="0"/>
              <a:t>		&lt;link </a:t>
            </a:r>
            <a:r>
              <a:rPr lang="en-US" sz="1500" b="1" dirty="0" err="1" smtClean="0"/>
              <a:t>rel</a:t>
            </a:r>
            <a:r>
              <a:rPr lang="en-US" sz="1500" b="1" dirty="0" smtClean="0"/>
              <a:t>="</a:t>
            </a:r>
            <a:r>
              <a:rPr lang="en-US" sz="1500" b="1" dirty="0" err="1" smtClean="0"/>
              <a:t>stylesheet</a:t>
            </a:r>
            <a:r>
              <a:rPr lang="en-US" sz="1500" b="1" dirty="0" smtClean="0"/>
              <a:t>" type="text/</a:t>
            </a:r>
            <a:r>
              <a:rPr lang="en-US" sz="1500" b="1" dirty="0" err="1" smtClean="0"/>
              <a:t>css</a:t>
            </a:r>
            <a:r>
              <a:rPr lang="en-US" sz="1500" b="1" dirty="0" smtClean="0"/>
              <a:t>" </a:t>
            </a:r>
            <a:r>
              <a:rPr lang="en-US" sz="1500" b="1" dirty="0" err="1" smtClean="0"/>
              <a:t>href</a:t>
            </a:r>
            <a:r>
              <a:rPr lang="en-US" sz="1500" b="1" dirty="0" smtClean="0"/>
              <a:t>="mystyle.css"&gt;</a:t>
            </a:r>
          </a:p>
          <a:p>
            <a:pPr>
              <a:buNone/>
            </a:pPr>
            <a:r>
              <a:rPr lang="en-US" sz="1500" b="1" dirty="0" smtClean="0"/>
              <a:t>	&lt;/head&gt;</a:t>
            </a:r>
          </a:p>
          <a:p>
            <a:pPr>
              <a:buNone/>
            </a:pPr>
            <a:r>
              <a:rPr lang="en-US" sz="1500" b="1" dirty="0" smtClean="0"/>
              <a:t>	&lt;body&gt;</a:t>
            </a:r>
          </a:p>
          <a:p>
            <a:pPr>
              <a:buNone/>
            </a:pP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		&lt;h1&gt;This is a heading&lt;/h1&gt;</a:t>
            </a:r>
          </a:p>
          <a:p>
            <a:pPr>
              <a:buNone/>
            </a:pPr>
            <a:r>
              <a:rPr lang="en-US" sz="1500" b="1" dirty="0" smtClean="0"/>
              <a:t>		&lt;p&gt;The style of this document is a combination of an external style sheet, and internal style&lt;/p&gt;</a:t>
            </a:r>
          </a:p>
          <a:p>
            <a:pPr>
              <a:buNone/>
            </a:pPr>
            <a:endParaRPr lang="en-US" sz="1500" b="1" dirty="0" smtClean="0"/>
          </a:p>
          <a:p>
            <a:pPr>
              <a:buNone/>
            </a:pPr>
            <a:r>
              <a:rPr lang="en-US" sz="1500" b="1" dirty="0" smtClean="0"/>
              <a:t>	&lt;/body&gt;</a:t>
            </a:r>
          </a:p>
          <a:p>
            <a:pPr>
              <a:buNone/>
            </a:pPr>
            <a:r>
              <a:rPr lang="en-US" sz="1500" b="1" dirty="0" smtClean="0"/>
              <a:t>&lt;/html&gt;</a:t>
            </a:r>
            <a:endParaRPr lang="en-US" sz="15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dirty="0" smtClean="0"/>
              <a:t>THANK YOU</a:t>
            </a:r>
          </a:p>
          <a:p>
            <a:pPr algn="ctr">
              <a:buNone/>
            </a:pPr>
            <a:endParaRPr lang="en-IN" dirty="0" smtClean="0"/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further information please contact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Prof.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Kimi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1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Ramteke</a:t>
            </a:r>
            <a:endParaRPr lang="en-IN" sz="17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Department of Computer Engineering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Hope Foundation’s International Institute of Information Technology, I²IT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Hinjawadi, Pune – 411 057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- +91 20 22933441</a:t>
            </a:r>
          </a:p>
          <a:p>
            <a:pPr marL="0" algn="ctr">
              <a:buNone/>
            </a:pP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|  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kimir@isquareit.edu.in</a:t>
            </a:r>
            <a:r>
              <a:rPr lang="en-IN" sz="1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IN" sz="17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C6C1CD-D90C-4B9F-AC2B-0DCA97A0B7B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Cascading Style Sheet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Web Technology</a:t>
            </a:r>
          </a:p>
          <a:p>
            <a:r>
              <a:rPr lang="en-US" dirty="0" smtClean="0"/>
              <a:t>UNIT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CSS</a:t>
            </a:r>
          </a:p>
          <a:p>
            <a:r>
              <a:rPr lang="en-US" dirty="0" smtClean="0"/>
              <a:t>Use of CSS</a:t>
            </a:r>
          </a:p>
          <a:p>
            <a:r>
              <a:rPr lang="en-US" dirty="0" smtClean="0"/>
              <a:t>Syntax of CSS</a:t>
            </a:r>
          </a:p>
          <a:p>
            <a:r>
              <a:rPr lang="en-US" dirty="0" smtClean="0"/>
              <a:t>Types of CSS</a:t>
            </a:r>
          </a:p>
          <a:p>
            <a:pPr lvl="1"/>
            <a:r>
              <a:rPr lang="en-US" dirty="0" smtClean="0"/>
              <a:t>External CSS</a:t>
            </a:r>
          </a:p>
          <a:p>
            <a:pPr lvl="1"/>
            <a:r>
              <a:rPr lang="en-US" dirty="0" smtClean="0"/>
              <a:t>Internal CSS</a:t>
            </a:r>
          </a:p>
          <a:p>
            <a:pPr lvl="1"/>
            <a:r>
              <a:rPr lang="en-US" dirty="0" smtClean="0"/>
              <a:t>Inline CSS</a:t>
            </a:r>
          </a:p>
          <a:p>
            <a:r>
              <a:rPr lang="en-US" dirty="0" smtClean="0"/>
              <a:t>Exercise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CSS Introduction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CSS</a:t>
            </a:r>
            <a:r>
              <a:rPr lang="en-US" dirty="0" smtClean="0"/>
              <a:t> stands for </a:t>
            </a:r>
            <a:r>
              <a:rPr lang="en-US" b="1" dirty="0" smtClean="0"/>
              <a:t>C</a:t>
            </a:r>
            <a:r>
              <a:rPr lang="en-US" dirty="0" smtClean="0"/>
              <a:t>ascading </a:t>
            </a:r>
            <a:r>
              <a:rPr lang="en-US" b="1" dirty="0" smtClean="0"/>
              <a:t>S</a:t>
            </a:r>
            <a:r>
              <a:rPr lang="en-US" dirty="0" smtClean="0"/>
              <a:t>tyle </a:t>
            </a:r>
            <a:r>
              <a:rPr lang="en-US" b="1" dirty="0" smtClean="0"/>
              <a:t>S</a:t>
            </a:r>
            <a:r>
              <a:rPr lang="en-US" dirty="0" smtClean="0"/>
              <a:t>heets</a:t>
            </a:r>
          </a:p>
          <a:p>
            <a:r>
              <a:rPr lang="en-US" dirty="0" smtClean="0"/>
              <a:t>CSS describes </a:t>
            </a:r>
            <a:r>
              <a:rPr lang="en-US" b="1" dirty="0" smtClean="0"/>
              <a:t>how HTML elements are to be displayed on screen, paper, or in other media</a:t>
            </a:r>
            <a:endParaRPr lang="en-US" dirty="0" smtClean="0"/>
          </a:p>
          <a:p>
            <a:r>
              <a:rPr lang="en-US" dirty="0" smtClean="0"/>
              <a:t>CSS </a:t>
            </a:r>
            <a:r>
              <a:rPr lang="en-US" b="1" dirty="0" smtClean="0"/>
              <a:t>saves a lot of work</a:t>
            </a:r>
            <a:r>
              <a:rPr lang="en-US" dirty="0" smtClean="0"/>
              <a:t>. It can control the layout of multiple web pages all at once</a:t>
            </a:r>
          </a:p>
          <a:p>
            <a:r>
              <a:rPr lang="en-US" dirty="0" smtClean="0"/>
              <a:t>External </a:t>
            </a:r>
            <a:r>
              <a:rPr lang="en-US" dirty="0" err="1" smtClean="0"/>
              <a:t>stylesheets</a:t>
            </a:r>
            <a:r>
              <a:rPr lang="en-US" dirty="0" smtClean="0"/>
              <a:t> are stored in </a:t>
            </a:r>
            <a:r>
              <a:rPr lang="en-US" b="1" dirty="0" smtClean="0"/>
              <a:t>CSS files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Why to Use CSS?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CSS is used to define styles for your web pages, including the design, layout and variations in display for different devices and screen sizes.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CSS Syntax </a:t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4" name="Content Placeholder 3" descr="selecto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2133600"/>
            <a:ext cx="6215062" cy="275351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CSS Syntax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selector points to the HTML element you want to style.</a:t>
            </a:r>
          </a:p>
          <a:p>
            <a:r>
              <a:rPr lang="en-US" dirty="0" smtClean="0"/>
              <a:t>The declaration block contains one or more declarations separated by semicolons.</a:t>
            </a:r>
          </a:p>
          <a:p>
            <a:r>
              <a:rPr lang="en-US" dirty="0" smtClean="0"/>
              <a:t>Each declaration includes a CSS property name and a value, separated by a colon.</a:t>
            </a:r>
          </a:p>
          <a:p>
            <a:r>
              <a:rPr lang="en-US" dirty="0" smtClean="0"/>
              <a:t>A CSS declaration always ends with a semicolon, and declaration blocks are surrounded by curly braces.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to insert CSS in HTML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3 Ways:</a:t>
            </a:r>
          </a:p>
          <a:p>
            <a:r>
              <a:rPr lang="en-US" dirty="0" smtClean="0"/>
              <a:t>External style sheet</a:t>
            </a:r>
          </a:p>
          <a:p>
            <a:pPr lvl="1"/>
            <a:r>
              <a:rPr lang="en-US" dirty="0" smtClean="0"/>
              <a:t>With an external style sheet, you can change the look of an entire website by changing just one file!</a:t>
            </a:r>
          </a:p>
          <a:p>
            <a:r>
              <a:rPr lang="en-US" dirty="0" smtClean="0"/>
              <a:t>Internal style sheet</a:t>
            </a:r>
          </a:p>
          <a:p>
            <a:pPr lvl="1"/>
            <a:r>
              <a:rPr lang="en-US" dirty="0" smtClean="0"/>
              <a:t>An internal style sheet may be used if one single page has a unique style.</a:t>
            </a:r>
          </a:p>
          <a:p>
            <a:r>
              <a:rPr lang="en-US" dirty="0" smtClean="0"/>
              <a:t>Inline style</a:t>
            </a:r>
          </a:p>
          <a:p>
            <a:pPr lvl="1"/>
            <a:r>
              <a:rPr lang="en-US" dirty="0" smtClean="0"/>
              <a:t>An inline style may be used to apply a unique style for a single element.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External style sheet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HTML file</a:t>
            </a:r>
          </a:p>
          <a:p>
            <a:pPr>
              <a:buNone/>
            </a:pPr>
            <a:r>
              <a:rPr lang="en-US" dirty="0" smtClean="0"/>
              <a:t>&lt;!DOCTYPE html&gt;</a:t>
            </a:r>
          </a:p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</a:t>
            </a:r>
          </a:p>
          <a:p>
            <a:pPr>
              <a:buNone/>
            </a:pPr>
            <a:r>
              <a:rPr lang="en-US" dirty="0" smtClean="0"/>
              <a:t>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&lt;h1&gt;This is a heading&lt;/h1&gt;</a:t>
            </a:r>
          </a:p>
          <a:p>
            <a:pPr>
              <a:buNone/>
            </a:pPr>
            <a:r>
              <a:rPr lang="en-US" dirty="0" smtClean="0"/>
              <a:t>&lt;p&gt;This is a paragraph.&lt;/p&gt;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CSS File</a:t>
            </a:r>
          </a:p>
          <a:p>
            <a:pPr>
              <a:buNone/>
            </a:pPr>
            <a:r>
              <a:rPr lang="en-US" dirty="0" smtClean="0"/>
              <a:t>&lt;style&gt;</a:t>
            </a:r>
          </a:p>
          <a:p>
            <a:pPr>
              <a:buNone/>
            </a:pPr>
            <a:r>
              <a:rPr lang="en-US" dirty="0" smtClean="0"/>
              <a:t>body {background-color: </a:t>
            </a:r>
            <a:r>
              <a:rPr lang="en-US" dirty="0" err="1" smtClean="0"/>
              <a:t>powderblue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en-US" dirty="0" smtClean="0"/>
              <a:t>h1   {color: blue;}</a:t>
            </a:r>
          </a:p>
          <a:p>
            <a:pPr>
              <a:buNone/>
            </a:pPr>
            <a:r>
              <a:rPr lang="en-US" dirty="0" smtClean="0"/>
              <a:t>p    {color: red;}</a:t>
            </a:r>
          </a:p>
          <a:p>
            <a:pPr>
              <a:buNone/>
            </a:pPr>
            <a:r>
              <a:rPr lang="en-US" dirty="0" smtClean="0"/>
              <a:t>&lt;/style&gt;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Oval Callout 4"/>
          <p:cNvSpPr/>
          <p:nvPr/>
        </p:nvSpPr>
        <p:spPr>
          <a:xfrm>
            <a:off x="1600200" y="990600"/>
            <a:ext cx="1371600" cy="914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Callout 5"/>
          <p:cNvSpPr/>
          <p:nvPr/>
        </p:nvSpPr>
        <p:spPr>
          <a:xfrm>
            <a:off x="7467600" y="914400"/>
            <a:ext cx="1295400" cy="914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/>
          <p:cNvSpPr txBox="1"/>
          <p:nvPr/>
        </p:nvSpPr>
        <p:spPr>
          <a:xfrm>
            <a:off x="1828800" y="9906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Separate HTML file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7620000" y="1143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Separate CSS File</a:t>
            </a:r>
            <a:endParaRPr lang="en-IN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643042" cy="762172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8715436" cy="365125"/>
          </a:xfrm>
        </p:spPr>
        <p:txBody>
          <a:bodyPr/>
          <a:lstStyle/>
          <a:p>
            <a:pPr lvl="0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Hope Foundation’s International Institute of Information Technology, I²IT, P-14 Rajiv Gandhi </a:t>
            </a:r>
            <a:r>
              <a:rPr lang="en-US" dirty="0" err="1" smtClean="0">
                <a:solidFill>
                  <a:schemeClr val="tx1"/>
                </a:solidFill>
              </a:rPr>
              <a:t>Infotech</a:t>
            </a:r>
            <a:r>
              <a:rPr lang="en-US" dirty="0" smtClean="0">
                <a:solidFill>
                  <a:schemeClr val="tx1"/>
                </a:solidFill>
              </a:rPr>
              <a:t> Park, </a:t>
            </a:r>
            <a:r>
              <a:rPr lang="en-US" dirty="0" err="1" smtClean="0">
                <a:solidFill>
                  <a:schemeClr val="tx1"/>
                </a:solidFill>
              </a:rPr>
              <a:t>Hinjawadi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Pune</a:t>
            </a:r>
            <a:r>
              <a:rPr lang="en-US" dirty="0" smtClean="0">
                <a:solidFill>
                  <a:schemeClr val="tx1"/>
                </a:solidFill>
              </a:rPr>
              <a:t> - 411 057 </a:t>
            </a:r>
          </a:p>
          <a:p>
            <a:pPr lvl="0">
              <a:defRPr/>
            </a:pPr>
            <a:r>
              <a:rPr lang="en-US" dirty="0" smtClean="0">
                <a:solidFill>
                  <a:schemeClr val="tx1"/>
                </a:solidFill>
              </a:rPr>
              <a:t>Tel - +91 20 22933441 / 2 / 3  |  Website -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chemeClr val="tx1"/>
                </a:solidFill>
              </a:rPr>
              <a:t> ; Email -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1057</Words>
  <Application>Microsoft Office PowerPoint</Application>
  <PresentationFormat>On-screen Show (4:3)</PresentationFormat>
  <Paragraphs>179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Cascading Style Sheet</vt:lpstr>
      <vt:lpstr>Contents</vt:lpstr>
      <vt:lpstr> CSS Introduction </vt:lpstr>
      <vt:lpstr> Why to Use CSS? </vt:lpstr>
      <vt:lpstr> CSS Syntax  </vt:lpstr>
      <vt:lpstr> CSS Syntax </vt:lpstr>
      <vt:lpstr>How to insert CSS in HTML</vt:lpstr>
      <vt:lpstr>External style sheet</vt:lpstr>
      <vt:lpstr>External style sheet</vt:lpstr>
      <vt:lpstr> Internal style sheet </vt:lpstr>
      <vt:lpstr> Inline style </vt:lpstr>
      <vt:lpstr>Exercise</vt:lpstr>
      <vt:lpstr>Guess the Output?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KimiR</dc:creator>
  <cp:lastModifiedBy>sashikalam</cp:lastModifiedBy>
  <cp:revision>8</cp:revision>
  <dcterms:created xsi:type="dcterms:W3CDTF">2006-08-16T00:00:00Z</dcterms:created>
  <dcterms:modified xsi:type="dcterms:W3CDTF">2018-12-14T09:40:36Z</dcterms:modified>
</cp:coreProperties>
</file>