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92" r:id="rId7"/>
    <p:sldId id="288" r:id="rId8"/>
    <p:sldId id="286" r:id="rId9"/>
    <p:sldId id="27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ndard@isquareit.edu.i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52600"/>
            <a:ext cx="8001000" cy="12954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Differential Equation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2400" y="2971800"/>
            <a:ext cx="8991600" cy="3429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</a:t>
            </a:r>
            <a:r>
              <a:rPr kumimoji="0" lang="en-I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Suvarna</a:t>
            </a: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Bhagwat</a:t>
            </a:r>
            <a:endParaRPr kumimoji="0" lang="en-I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Professor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Applied Sciences &amp; Engineering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IN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IN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IN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IN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IN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International Institute of Information Technology, I²IT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0"/>
            <a:ext cx="1600200" cy="762000"/>
          </a:xfrm>
          <a:prstGeom prst="rect">
            <a:avLst/>
          </a:prstGeom>
        </p:spPr>
      </p:pic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0" y="157161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IN" altLang="zh-TW" sz="2400" b="1" dirty="0" smtClean="0">
                <a:solidFill>
                  <a:srgbClr val="0070C0"/>
                </a:solidFill>
                <a:latin typeface="Bahnschrift Light" pitchFamily="34" charset="0"/>
              </a:rPr>
              <a:t>For details, please contact</a:t>
            </a:r>
          </a:p>
          <a:p>
            <a:pPr algn="ctr">
              <a:spcBef>
                <a:spcPts val="0"/>
              </a:spcBef>
            </a:pPr>
            <a:r>
              <a:rPr lang="en-IN" altLang="zh-TW" sz="2400" b="1" dirty="0" err="1" smtClean="0">
                <a:solidFill>
                  <a:srgbClr val="0070C0"/>
                </a:solidFill>
                <a:latin typeface="Bahnschrift Light" pitchFamily="34" charset="0"/>
              </a:rPr>
              <a:t>Suvarna</a:t>
            </a:r>
            <a:r>
              <a:rPr lang="en-IN" altLang="zh-TW" sz="2400" b="1" dirty="0" smtClean="0">
                <a:solidFill>
                  <a:srgbClr val="0070C0"/>
                </a:solidFill>
                <a:latin typeface="Bahnschrift Light" pitchFamily="34" charset="0"/>
              </a:rPr>
              <a:t> </a:t>
            </a:r>
            <a:r>
              <a:rPr lang="en-IN" altLang="zh-TW" sz="2400" b="1" dirty="0" err="1" smtClean="0">
                <a:solidFill>
                  <a:srgbClr val="0070C0"/>
                </a:solidFill>
                <a:latin typeface="Bahnschrift Light" pitchFamily="34" charset="0"/>
              </a:rPr>
              <a:t>Bhagwat</a:t>
            </a:r>
            <a:endParaRPr lang="en-IN" altLang="zh-TW" sz="2400" b="1" dirty="0" smtClean="0">
              <a:solidFill>
                <a:srgbClr val="0070C0"/>
              </a:solidFill>
              <a:latin typeface="Bahnschrift Light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IN" altLang="zh-TW" sz="2400" b="1" dirty="0" smtClean="0">
                <a:solidFill>
                  <a:srgbClr val="0070C0"/>
                </a:solidFill>
                <a:latin typeface="Bahnschrift Light" pitchFamily="34" charset="0"/>
                <a:hlinkClick r:id="rId3"/>
              </a:rPr>
              <a:t>suvarnab@isquareit.edu.in</a:t>
            </a:r>
            <a:endParaRPr lang="en-IN" altLang="zh-TW" sz="2400" b="1" dirty="0" smtClean="0">
              <a:solidFill>
                <a:srgbClr val="0070C0"/>
              </a:solidFill>
              <a:latin typeface="Bahnschrift Light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Department of Applied Sciences &amp; Engineering</a:t>
            </a:r>
          </a:p>
          <a:p>
            <a:pPr algn="ctr">
              <a:spcBef>
                <a:spcPts val="0"/>
              </a:spcBef>
            </a:pPr>
            <a:endParaRPr lang="en-IN" sz="2400" dirty="0" smtClean="0">
              <a:latin typeface="Bahnschrift Light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Hope Foundation’s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 International Institute of Information Technology, I²IT 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P-14,Rajiv Gandhi Infotech Park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MIDC Phase 1, Hinjawadi, Pune – 411057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Tel - +91 20 22933441/2/3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  <a:hlinkClick r:id="rId4"/>
              </a:rPr>
              <a:t>www.isquareit.edu.in</a:t>
            </a:r>
            <a:r>
              <a:rPr lang="en-IN" sz="2400" dirty="0" smtClean="0">
                <a:latin typeface="Bahnschrift Light" pitchFamily="34" charset="0"/>
              </a:rPr>
              <a:t> | </a:t>
            </a:r>
            <a:r>
              <a:rPr lang="en-IN" sz="2400" dirty="0" smtClean="0">
                <a:latin typeface="Bahnschrift Light" pitchFamily="34" charset="0"/>
                <a:hlinkClick r:id="rId5"/>
              </a:rPr>
              <a:t>info@isquareit.edu.in</a:t>
            </a:r>
            <a:r>
              <a:rPr lang="en-IN" sz="2400" dirty="0" smtClean="0">
                <a:latin typeface="Bahnschrift Light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endParaRPr lang="en-US" altLang="zh-TW" sz="24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868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  ORDER &amp; DEGREE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772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ORDER OF DIFFERENTIAL EQUATION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Definition: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4400" dirty="0" smtClean="0"/>
              <a:t>Order of differential equation is the </a:t>
            </a:r>
            <a:r>
              <a:rPr lang="en-US" sz="4400" u="sng" dirty="0" smtClean="0"/>
              <a:t>order of highest order derivative </a:t>
            </a:r>
            <a:r>
              <a:rPr lang="en-US" sz="4400" dirty="0" smtClean="0"/>
              <a:t>in differential equation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9144000" cy="457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         Example:</a:t>
            </a:r>
          </a:p>
          <a:p>
            <a:pPr algn="l"/>
            <a:endParaRPr lang="en-US" sz="4800" dirty="0" smtClean="0">
              <a:solidFill>
                <a:schemeClr val="tx1"/>
              </a:solidFill>
            </a:endParaRPr>
          </a:p>
          <a:p>
            <a:pPr algn="l"/>
            <a:endParaRPr lang="en-US" sz="4800" dirty="0" smtClean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     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      Order of highest order   	derivative =2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	Order of differential 	equation=2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89154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smtClean="0">
                <a:solidFill>
                  <a:srgbClr val="FF0000"/>
                </a:solidFill>
              </a:rPr>
              <a:t>Tel - +91 20 22933441 / 2 / 3  |  Website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1524000"/>
          <a:ext cx="3657600" cy="1981200"/>
        </p:xfrm>
        <a:graphic>
          <a:graphicData uri="http://schemas.openxmlformats.org/presentationml/2006/ole">
            <p:oleObj spid="_x0000_s2050" name="Equation" r:id="rId6" imgW="761760" imgH="41904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5438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DEGREE OF DIFFERENTIAL EQUATION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43200"/>
            <a:ext cx="7924800" cy="34591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Definition: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The degree of differential equation is the </a:t>
            </a:r>
            <a:r>
              <a:rPr lang="en-US" u="sng" dirty="0" smtClean="0"/>
              <a:t>degree of highest order derivative free from radicals and fractions.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324601"/>
            <a:ext cx="9144000" cy="5333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486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/>
              <a:t>Degree of highest order derivative =1</a:t>
            </a:r>
          </a:p>
          <a:p>
            <a:pPr>
              <a:buNone/>
            </a:pPr>
            <a:r>
              <a:rPr lang="en-US" sz="4400" dirty="0" smtClean="0"/>
              <a:t>Degree of differential equation=1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smtClean="0">
                <a:solidFill>
                  <a:srgbClr val="FF0000"/>
                </a:solidFill>
              </a:rPr>
              <a:t>Tel - +91 20 22933441 / 2 / 3  |  Website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600200" y="1752600"/>
          <a:ext cx="3048000" cy="1709855"/>
        </p:xfrm>
        <a:graphic>
          <a:graphicData uri="http://schemas.openxmlformats.org/presentationml/2006/ole">
            <p:oleObj spid="_x0000_s3076" name="Equation" r:id="rId6" imgW="761760" imgH="41904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order &amp; degree of differential equation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smtClean="0">
                <a:solidFill>
                  <a:srgbClr val="FF0000"/>
                </a:solidFill>
              </a:rPr>
              <a:t>Tel - +91 20 22933441 / 2 / 3  |  Website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0"/>
            <a:ext cx="1600200" cy="762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4" name="Equation" r:id="rId6" imgW="0" imgH="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1752600"/>
          <a:ext cx="4038600" cy="4681114"/>
        </p:xfrm>
        <a:graphic>
          <a:graphicData uri="http://schemas.openxmlformats.org/presentationml/2006/ole">
            <p:oleObj spid="_x0000_s13315" name="Equation" r:id="rId7" imgW="1447560" imgH="18540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981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FORMATION OF DIFFERENTIAL           EQUATION  FROM GENERAL      		SOLUTION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49808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1. If general solution contains ‘n’ no. of    constants then differentiate equation ‘n’</a:t>
            </a:r>
          </a:p>
          <a:p>
            <a:pPr>
              <a:buNone/>
            </a:pPr>
            <a:r>
              <a:rPr lang="en-US" dirty="0" smtClean="0"/>
              <a:t>   no. of times.</a:t>
            </a:r>
          </a:p>
          <a:p>
            <a:pPr>
              <a:buNone/>
            </a:pPr>
            <a:r>
              <a:rPr lang="en-US" dirty="0" smtClean="0"/>
              <a:t>  (</a:t>
            </a:r>
            <a:r>
              <a:rPr lang="en-US" dirty="0" err="1" smtClean="0"/>
              <a:t>No.of</a:t>
            </a:r>
            <a:r>
              <a:rPr lang="en-US" dirty="0" smtClean="0"/>
              <a:t> differentiation = </a:t>
            </a:r>
            <a:r>
              <a:rPr lang="en-US" dirty="0" err="1" smtClean="0"/>
              <a:t>No.of</a:t>
            </a:r>
            <a:r>
              <a:rPr lang="en-US" dirty="0" smtClean="0"/>
              <a:t> </a:t>
            </a:r>
            <a:r>
              <a:rPr lang="en-US" dirty="0" err="1" smtClean="0"/>
              <a:t>arbitraray</a:t>
            </a:r>
            <a:r>
              <a:rPr lang="en-US" dirty="0" smtClean="0"/>
              <a:t>                          				  constants)</a:t>
            </a:r>
          </a:p>
          <a:p>
            <a:pPr>
              <a:buNone/>
            </a:pPr>
            <a:r>
              <a:rPr lang="en-US" dirty="0" smtClean="0"/>
              <a:t>2.Elliminate the arbitrary constants.</a:t>
            </a:r>
            <a:endParaRPr lang="en-US" dirty="0"/>
          </a:p>
        </p:txBody>
      </p:sp>
      <p:sp>
        <p:nvSpPr>
          <p:cNvPr id="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smtClean="0">
                <a:solidFill>
                  <a:srgbClr val="FF0000"/>
                </a:solidFill>
              </a:rPr>
              <a:t>Tel - +91 20 22933441 / 2 / 3  |  Website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0"/>
            <a:ext cx="1524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676400"/>
            <a:ext cx="7498080" cy="4800600"/>
          </a:xfrm>
        </p:spPr>
        <p:txBody>
          <a:bodyPr/>
          <a:lstStyle/>
          <a:p>
            <a:r>
              <a:rPr lang="en-US" dirty="0" smtClean="0"/>
              <a:t>Form the differential equation whose general solution is </a:t>
            </a:r>
          </a:p>
          <a:p>
            <a:pPr>
              <a:buNone/>
            </a:pPr>
            <a:r>
              <a:rPr lang="en-US" dirty="0" smtClean="0"/>
              <a:t>Sol.</a:t>
            </a:r>
          </a:p>
          <a:p>
            <a:pPr>
              <a:buNone/>
            </a:pPr>
            <a:r>
              <a:rPr lang="en-US" dirty="0" smtClean="0"/>
              <a:t>Given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smtClean="0">
                <a:solidFill>
                  <a:srgbClr val="FF0000"/>
                </a:solidFill>
              </a:rPr>
              <a:t>Tel - +91 20 22933441 / 2 / 3  |  Website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0"/>
            <a:ext cx="1600200" cy="762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0" y="2133600"/>
          <a:ext cx="2895600" cy="685800"/>
        </p:xfrm>
        <a:graphic>
          <a:graphicData uri="http://schemas.openxmlformats.org/presentationml/2006/ole">
            <p:oleObj spid="_x0000_s6146" name="Equation" r:id="rId6" imgW="1002960" imgH="2286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600200" y="3886200"/>
          <a:ext cx="6629400" cy="1219200"/>
        </p:xfrm>
        <a:graphic>
          <a:graphicData uri="http://schemas.openxmlformats.org/presentationml/2006/ole">
            <p:oleObj spid="_x0000_s6150" name="Equation" r:id="rId7" imgW="2501640" imgH="45720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smtClean="0">
                <a:solidFill>
                  <a:srgbClr val="FF0000"/>
                </a:solidFill>
              </a:rPr>
              <a:t>Tel - +91 20 22933441 / 2 / 3  |  Website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0"/>
            <a:ext cx="1600200" cy="762000"/>
          </a:xfrm>
          <a:prstGeom prst="rect">
            <a:avLst/>
          </a:prstGeom>
        </p:spPr>
      </p:pic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0" y="1219200"/>
          <a:ext cx="9144001" cy="4648200"/>
        </p:xfrm>
        <a:graphic>
          <a:graphicData uri="http://schemas.openxmlformats.org/presentationml/2006/ole">
            <p:oleObj spid="_x0000_s14338" name="Equation" r:id="rId6" imgW="3416040" imgH="1625400" progId="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314</TotalTime>
  <Words>522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Solstice</vt:lpstr>
      <vt:lpstr>Equation</vt:lpstr>
      <vt:lpstr>Differential Equation</vt:lpstr>
      <vt:lpstr>          ORDER &amp; DEGREE </vt:lpstr>
      <vt:lpstr>Slide 3</vt:lpstr>
      <vt:lpstr>  DEGREE OF DIFFERENTIAL EQUATION </vt:lpstr>
      <vt:lpstr>                 Example:  </vt:lpstr>
      <vt:lpstr> Exercise:</vt:lpstr>
      <vt:lpstr>FORMATION OF DIFFERENTIAL           EQUATION  FROM GENERAL        SOLUTION </vt:lpstr>
      <vt:lpstr> Example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Order First Degree Differential Equation</dc:title>
  <dc:creator>Vaidehi Banerjee</dc:creator>
  <cp:lastModifiedBy>Vaidehi Banerjee</cp:lastModifiedBy>
  <cp:revision>29</cp:revision>
  <dcterms:created xsi:type="dcterms:W3CDTF">2006-08-16T00:00:00Z</dcterms:created>
  <dcterms:modified xsi:type="dcterms:W3CDTF">2019-01-04T08:29:55Z</dcterms:modified>
</cp:coreProperties>
</file>