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70" r:id="rId12"/>
    <p:sldId id="264" r:id="rId13"/>
    <p:sldId id="265" r:id="rId14"/>
    <p:sldId id="266" r:id="rId15"/>
    <p:sldId id="267" r:id="rId16"/>
    <p:sldId id="27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795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95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33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40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836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69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717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63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51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A71711-30EA-41BC-9921-642746C17786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68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711-30EA-41BC-9921-642746C17786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08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A71711-30EA-41BC-9921-642746C17786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F9117B-BBCA-469B-8C0B-58BEFF4358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6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info@isquareit.edu.i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isquareit.edu.in" TargetMode="External"/><Relationship Id="rId5" Type="http://schemas.openxmlformats.org/officeDocument/2006/relationships/hyperlink" Target="http://www.isquareit.edu.in/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squareit.edu.in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www.isquareit.edu.in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squareit.edu.in" TargetMode="External"/><Relationship Id="rId2" Type="http://schemas.openxmlformats.org/officeDocument/2006/relationships/hyperlink" Target="mailto:priyankan@isquareit.edu.i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isquareit.edu.in" TargetMode="External"/><Relationship Id="rId5" Type="http://schemas.openxmlformats.org/officeDocument/2006/relationships/hyperlink" Target="http://www.isquareit.edu.in/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598" y="507260"/>
            <a:ext cx="7507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BASIC MECHANICAL ENGINEERING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33912"/>
            <a:ext cx="83984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Unit –I: Introduction to Mechanical Engineering</a:t>
            </a:r>
          </a:p>
          <a:p>
            <a:pPr algn="ctr"/>
            <a:r>
              <a:rPr lang="en-US" sz="3200" dirty="0" smtClean="0"/>
              <a:t>(Shaft &amp; Keys)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2800" dirty="0" smtClean="0"/>
              <a:t> </a:t>
            </a:r>
            <a:r>
              <a:rPr lang="en-US" sz="2800" dirty="0" err="1" smtClean="0"/>
              <a:t>Priyanka</a:t>
            </a:r>
            <a:r>
              <a:rPr lang="en-US" sz="2800" dirty="0" smtClean="0"/>
              <a:t> A. </a:t>
            </a:r>
            <a:r>
              <a:rPr lang="en-US" sz="2800" dirty="0" err="1" smtClean="0"/>
              <a:t>Narwade</a:t>
            </a:r>
            <a:endParaRPr lang="en-US" sz="2800" dirty="0" smtClean="0"/>
          </a:p>
          <a:p>
            <a:pPr algn="ctr"/>
            <a:r>
              <a:rPr lang="en-US" sz="2800" dirty="0" smtClean="0"/>
              <a:t>Assistant Professor</a:t>
            </a:r>
          </a:p>
          <a:p>
            <a:r>
              <a:rPr lang="en-US" sz="2800" dirty="0" smtClean="0"/>
              <a:t>        Department of Applied sciences &amp; engineering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Hope Foundation’s</a:t>
            </a:r>
          </a:p>
          <a:p>
            <a:r>
              <a:rPr lang="en-US" sz="2800" dirty="0" smtClean="0"/>
              <a:t>International Institute of Information Technology, I²IT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12415" cy="840740"/>
          </a:xfrm>
          <a:prstGeom prst="rect">
            <a:avLst/>
          </a:prstGeom>
        </p:spPr>
      </p:pic>
      <p:sp>
        <p:nvSpPr>
          <p:cNvPr id="7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yogirajd\Desktop\123.png"/>
          <p:cNvPicPr>
            <a:picLocks noChangeAspect="1" noChangeArrowheads="1"/>
          </p:cNvPicPr>
          <p:nvPr/>
        </p:nvPicPr>
        <p:blipFill>
          <a:blip r:embed="rId5" cstate="print"/>
          <a:srcRect l="30933" t="26274" r="36032" b="3162"/>
          <a:stretch>
            <a:fillRect/>
          </a:stretch>
        </p:blipFill>
        <p:spPr bwMode="auto">
          <a:xfrm>
            <a:off x="8060787" y="2665828"/>
            <a:ext cx="3615397" cy="3629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14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800" dirty="0" smtClean="0"/>
              <a:t> Key is a machine element used on the shafts to secure rotating elements and prevent relative motion between two rotating member.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800" dirty="0" smtClean="0"/>
              <a:t>Keyway is the recess provided on shaft and hub to accommodate key.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800" dirty="0" smtClean="0"/>
              <a:t>Key is also used for transmitting the torque from shaft to rotating element.</a:t>
            </a:r>
          </a:p>
          <a:p>
            <a:pPr algn="just">
              <a:lnSpc>
                <a:spcPct val="170000"/>
              </a:lnSpc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12415" cy="840740"/>
          </a:xfrm>
          <a:prstGeom prst="rect">
            <a:avLst/>
          </a:prstGeom>
        </p:spPr>
      </p:pic>
      <p:sp>
        <p:nvSpPr>
          <p:cNvPr id="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</a:t>
            </a:r>
            <a:r>
              <a:rPr lang="en-US" dirty="0" err="1" smtClean="0">
                <a:solidFill>
                  <a:schemeClr val="tx1"/>
                </a:solidFill>
              </a:rPr>
              <a:t>Infotech</a:t>
            </a:r>
            <a:r>
              <a:rPr lang="en-US" dirty="0" smtClean="0">
                <a:solidFill>
                  <a:schemeClr val="tx1"/>
                </a:solidFill>
              </a:rPr>
              <a:t> Park, </a:t>
            </a:r>
            <a:r>
              <a:rPr lang="en-US" dirty="0" err="1" smtClean="0">
                <a:solidFill>
                  <a:schemeClr val="tx1"/>
                </a:solidFill>
              </a:rPr>
              <a:t>Hinjawadi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Pune</a:t>
            </a:r>
            <a:r>
              <a:rPr lang="en-US" dirty="0" smtClean="0">
                <a:solidFill>
                  <a:schemeClr val="tx1"/>
                </a:solidFill>
              </a:rPr>
              <a:t>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3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800" dirty="0" smtClean="0"/>
              <a:t>Material for key is Plain Carbon Steel or Alloy Steels.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2800" dirty="0" smtClean="0"/>
              <a:t>Its having lower strength than Shaft material to ensure that if at all there is failure the key should fail instead of shaft.</a:t>
            </a:r>
          </a:p>
          <a:p>
            <a:pPr>
              <a:buFont typeface="Wingdings" pitchFamily="2" charset="2"/>
              <a:buChar char="§"/>
            </a:pPr>
            <a:endParaRPr lang="en-IN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12415" cy="840740"/>
          </a:xfrm>
          <a:prstGeom prst="rect">
            <a:avLst/>
          </a:prstGeom>
        </p:spPr>
      </p:pic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</a:t>
            </a:r>
            <a:r>
              <a:rPr lang="en-US" dirty="0" err="1" smtClean="0">
                <a:solidFill>
                  <a:schemeClr val="tx1"/>
                </a:solidFill>
              </a:rPr>
              <a:t>Infotech</a:t>
            </a:r>
            <a:r>
              <a:rPr lang="en-US" dirty="0" smtClean="0">
                <a:solidFill>
                  <a:schemeClr val="tx1"/>
                </a:solidFill>
              </a:rPr>
              <a:t> Park, </a:t>
            </a:r>
            <a:r>
              <a:rPr lang="en-US" dirty="0" err="1" smtClean="0">
                <a:solidFill>
                  <a:schemeClr val="tx1"/>
                </a:solidFill>
              </a:rPr>
              <a:t>Hinjawadi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Pune</a:t>
            </a:r>
            <a:r>
              <a:rPr lang="en-US" dirty="0" smtClean="0">
                <a:solidFill>
                  <a:schemeClr val="tx1"/>
                </a:solidFill>
              </a:rPr>
              <a:t>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Keys: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833217"/>
              </p:ext>
            </p:extLst>
          </p:nvPr>
        </p:nvGraphicFramePr>
        <p:xfrm>
          <a:off x="327547" y="1846263"/>
          <a:ext cx="11450472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805"/>
                <a:gridCol w="1848855"/>
                <a:gridCol w="5499956"/>
                <a:gridCol w="3190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Sr. No.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Feature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Application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Sunk</a:t>
                      </a:r>
                      <a:r>
                        <a:rPr lang="en-US" sz="1800" b="1" baseline="0" dirty="0" smtClean="0"/>
                        <a:t> Keys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Provided half</a:t>
                      </a:r>
                      <a:r>
                        <a:rPr lang="en-US" sz="1800" baseline="0" dirty="0" smtClean="0"/>
                        <a:t> in the keyway of shaft and half in the keyway of hub</a:t>
                      </a:r>
                      <a:endParaRPr lang="en-US" sz="1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Mountings</a:t>
                      </a:r>
                      <a:r>
                        <a:rPr lang="en-US" sz="1800" baseline="0" dirty="0" smtClean="0"/>
                        <a:t> of flanges, pulleys, gears </a:t>
                      </a:r>
                      <a:r>
                        <a:rPr lang="en-US" sz="1800" baseline="0" dirty="0" err="1" smtClean="0"/>
                        <a:t>etc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a.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Rectangular Key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Rectangular</a:t>
                      </a:r>
                      <a:r>
                        <a:rPr lang="en-US" sz="1800" baseline="0" dirty="0" smtClean="0"/>
                        <a:t> tapered cross section </a:t>
                      </a:r>
                      <a:endParaRPr 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b.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Square</a:t>
                      </a:r>
                      <a:r>
                        <a:rPr lang="en-US" sz="1800" baseline="0" dirty="0" smtClean="0"/>
                        <a:t> key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Square tapered cross section</a:t>
                      </a:r>
                      <a:endParaRPr 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c.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Parallel key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Rectangular or square without taper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Used in gear boxes where axial</a:t>
                      </a:r>
                      <a:r>
                        <a:rPr lang="en-US" sz="1800" baseline="0" dirty="0" smtClean="0"/>
                        <a:t> movement is restricted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d.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Gib</a:t>
                      </a:r>
                      <a:r>
                        <a:rPr lang="en-US" sz="1800" dirty="0" smtClean="0"/>
                        <a:t>-headed key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Rectangular key with head at one end for easy removal of key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Used</a:t>
                      </a:r>
                      <a:r>
                        <a:rPr lang="en-US" sz="1800" baseline="0" dirty="0" smtClean="0"/>
                        <a:t> in </a:t>
                      </a:r>
                      <a:r>
                        <a:rPr lang="en-US" sz="1800" dirty="0" smtClean="0"/>
                        <a:t>mountings of pulleys</a:t>
                      </a:r>
                      <a:r>
                        <a:rPr lang="en-US" sz="1800" baseline="0" dirty="0" smtClean="0"/>
                        <a:t>, gears, inaccessible key seats 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e.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Feather key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Special type</a:t>
                      </a:r>
                      <a:r>
                        <a:rPr lang="en-US" sz="1800" baseline="0" dirty="0" smtClean="0"/>
                        <a:t> parallel key attached to either shaft or hub to prevent the relative rotary motion but, permits relative axial movement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Clutches and gear shifting</a:t>
                      </a:r>
                      <a:r>
                        <a:rPr lang="en-US" sz="1800" baseline="0" dirty="0" smtClean="0"/>
                        <a:t> devices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Woodruff</a:t>
                      </a:r>
                      <a:r>
                        <a:rPr lang="en-US" sz="1800" baseline="0" dirty="0" smtClean="0"/>
                        <a:t> key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It’s a segment</a:t>
                      </a:r>
                      <a:r>
                        <a:rPr lang="en-US" sz="1800" baseline="0" dirty="0" smtClean="0"/>
                        <a:t> from cylindrical disc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Machine tools and automobiles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12415" cy="840740"/>
          </a:xfrm>
          <a:prstGeom prst="rect">
            <a:avLst/>
          </a:prstGeom>
        </p:spPr>
      </p:pic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6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sunk keys: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25443" y="1840469"/>
            <a:ext cx="4054880" cy="4312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994315" y="1728161"/>
            <a:ext cx="4054882" cy="4537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12415" cy="840740"/>
          </a:xfrm>
          <a:prstGeom prst="rect">
            <a:avLst/>
          </a:prstGeom>
        </p:spPr>
      </p:pic>
      <p:sp>
        <p:nvSpPr>
          <p:cNvPr id="7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2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keys: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0724565"/>
              </p:ext>
            </p:extLst>
          </p:nvPr>
        </p:nvGraphicFramePr>
        <p:xfrm>
          <a:off x="327549" y="1846263"/>
          <a:ext cx="1145047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388"/>
                <a:gridCol w="2077271"/>
                <a:gridCol w="5499956"/>
                <a:gridCol w="3190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Sr.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Saddle </a:t>
                      </a:r>
                      <a:r>
                        <a:rPr lang="en-US" b="1" baseline="0" dirty="0" smtClean="0"/>
                        <a:t>Keys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Tapered key fits completely</a:t>
                      </a:r>
                      <a:r>
                        <a:rPr lang="en-US" baseline="0" dirty="0" smtClean="0"/>
                        <a:t> only in hub of rotating 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 duty applications,</a:t>
                      </a:r>
                      <a:r>
                        <a:rPr lang="en-US" baseline="0" dirty="0" smtClean="0"/>
                        <a:t> used temporarily fastening in fixing and eccentric cams</a:t>
                      </a:r>
                      <a:endParaRPr lang="en-US" dirty="0"/>
                    </a:p>
                  </a:txBody>
                  <a:tcPr anchor="ctr"/>
                </a:tc>
              </a:tr>
              <a:tr h="28109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Tangent</a:t>
                      </a:r>
                      <a:r>
                        <a:rPr lang="en-US" b="1" baseline="0" dirty="0" smtClean="0"/>
                        <a:t> keys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tapered</a:t>
                      </a:r>
                      <a:r>
                        <a:rPr lang="en-US" baseline="0" dirty="0" smtClean="0"/>
                        <a:t> rectangular keys placed 90⁰ apart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Heavy</a:t>
                      </a:r>
                      <a:r>
                        <a:rPr lang="en-US" baseline="0" dirty="0" smtClean="0"/>
                        <a:t> duty industrial applications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Kennedy keys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Two tapered</a:t>
                      </a:r>
                      <a:r>
                        <a:rPr lang="en-US" baseline="0" dirty="0" smtClean="0"/>
                        <a:t> square keys placed 90⁰ apart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Heavy</a:t>
                      </a:r>
                      <a:r>
                        <a:rPr lang="en-US" baseline="0" dirty="0" smtClean="0"/>
                        <a:t> duty industrial applications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Round keys and taper pins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Straight</a:t>
                      </a:r>
                      <a:r>
                        <a:rPr lang="en-US" baseline="0" dirty="0" smtClean="0"/>
                        <a:t> pin of circular cross 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power drives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Splines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keys which are made integral</a:t>
                      </a:r>
                      <a:r>
                        <a:rPr lang="en-US" baseline="0" dirty="0" smtClean="0"/>
                        <a:t> with shaft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Automobile gear</a:t>
                      </a:r>
                      <a:r>
                        <a:rPr lang="en-US" baseline="0" dirty="0" smtClean="0"/>
                        <a:t> box and machine tool gear boxes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12415" cy="840740"/>
          </a:xfrm>
          <a:prstGeom prst="rect">
            <a:avLst/>
          </a:prstGeom>
        </p:spPr>
      </p:pic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1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8573" y="3314280"/>
            <a:ext cx="6919416" cy="2980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3637" y="683729"/>
            <a:ext cx="6769291" cy="2214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455" y="683726"/>
            <a:ext cx="4018183" cy="2883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14300" y="3569952"/>
            <a:ext cx="2571376" cy="2878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12415" cy="840740"/>
          </a:xfrm>
          <a:prstGeom prst="rect">
            <a:avLst/>
          </a:prstGeom>
        </p:spPr>
      </p:pic>
      <p:sp>
        <p:nvSpPr>
          <p:cNvPr id="7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7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8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3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12415" cy="840740"/>
          </a:xfrm>
          <a:prstGeom prst="rect">
            <a:avLst/>
          </a:prstGeom>
        </p:spPr>
      </p:pic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800" dirty="0" smtClean="0"/>
              <a:t>Machine Design Book by J.K. Gupta and R.S. </a:t>
            </a:r>
            <a:r>
              <a:rPr lang="en-IN" sz="2800" dirty="0" err="1" smtClean="0"/>
              <a:t>Khurmi</a:t>
            </a:r>
            <a:endParaRPr lang="en-IN" sz="2800" dirty="0" smtClean="0"/>
          </a:p>
          <a:p>
            <a:pPr>
              <a:buFont typeface="Wingdings" pitchFamily="2" charset="2"/>
              <a:buChar char="§"/>
            </a:pPr>
            <a:r>
              <a:rPr lang="en-IN" sz="2800" dirty="0" smtClean="0"/>
              <a:t>Design of Machine Elements Book by V. B. </a:t>
            </a:r>
            <a:r>
              <a:rPr lang="en-IN" sz="2800" dirty="0" err="1" smtClean="0"/>
              <a:t>Bhandari</a:t>
            </a:r>
            <a:endParaRPr lang="en-IN" sz="2800" dirty="0" smtClean="0"/>
          </a:p>
          <a:p>
            <a:pPr>
              <a:buFont typeface="Wingdings" pitchFamily="2" charset="2"/>
              <a:buChar char="§"/>
            </a:pPr>
            <a:r>
              <a:rPr lang="en-IN" sz="2800" dirty="0" smtClean="0"/>
              <a:t>Basic Mechanical Engineering book by R. B. </a:t>
            </a:r>
            <a:r>
              <a:rPr lang="en-IN" sz="2800" dirty="0" err="1" smtClean="0"/>
              <a:t>Patil</a:t>
            </a:r>
            <a:r>
              <a:rPr lang="en-IN" sz="2800" dirty="0" smtClean="0"/>
              <a:t> and </a:t>
            </a:r>
            <a:r>
              <a:rPr lang="en-IN" sz="2800" dirty="0" err="1" smtClean="0"/>
              <a:t>Singhal</a:t>
            </a:r>
            <a:endParaRPr lang="en-IN" sz="2800" dirty="0" smtClean="0"/>
          </a:p>
          <a:p>
            <a:pPr>
              <a:buFont typeface="Wingdings" pitchFamily="2" charset="2"/>
              <a:buChar char="§"/>
            </a:pPr>
            <a:endParaRPr lang="en-IN" sz="2800" dirty="0" smtClean="0"/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5421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9311" y="562706"/>
            <a:ext cx="973484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 smtClean="0"/>
              <a:t>THANK YOU</a:t>
            </a:r>
            <a:endParaRPr lang="en-IN" sz="3200" dirty="0" smtClean="0"/>
          </a:p>
          <a:p>
            <a:pPr algn="ctr"/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For further details please contact</a:t>
            </a:r>
          </a:p>
          <a:p>
            <a:pPr algn="ctr"/>
            <a:r>
              <a:rPr lang="en-IN" sz="2400" dirty="0" err="1" smtClean="0"/>
              <a:t>Priyanka</a:t>
            </a:r>
            <a:r>
              <a:rPr lang="en-IN" sz="2400" dirty="0" smtClean="0"/>
              <a:t> </a:t>
            </a:r>
            <a:r>
              <a:rPr lang="en-IN" sz="2400" smtClean="0"/>
              <a:t>Narwade</a:t>
            </a:r>
            <a:endParaRPr lang="en-IN" sz="2400" dirty="0" smtClean="0"/>
          </a:p>
          <a:p>
            <a:pPr algn="ctr"/>
            <a:r>
              <a:rPr lang="en-IN" sz="2400" dirty="0" smtClean="0"/>
              <a:t>Department of Applied Science &amp; Engineering</a:t>
            </a:r>
          </a:p>
          <a:p>
            <a:pPr algn="ctr"/>
            <a:r>
              <a:rPr lang="en-IN" sz="2400" dirty="0" smtClean="0"/>
              <a:t>Hope Foundation’s </a:t>
            </a:r>
          </a:p>
          <a:p>
            <a:pPr algn="ctr"/>
            <a:r>
              <a:rPr lang="en-IN" sz="2400" dirty="0" smtClean="0"/>
              <a:t>International Institute of Information Technology, I²IT</a:t>
            </a:r>
          </a:p>
          <a:p>
            <a:pPr algn="ctr"/>
            <a:r>
              <a:rPr lang="en-IN" sz="2400" dirty="0" smtClean="0"/>
              <a:t>P-14, Rajiv Gandhi </a:t>
            </a:r>
            <a:r>
              <a:rPr lang="en-IN" sz="2400" dirty="0" err="1" smtClean="0"/>
              <a:t>Infotech</a:t>
            </a:r>
            <a:r>
              <a:rPr lang="en-IN" sz="2400" dirty="0" smtClean="0"/>
              <a:t> Park, MIDC Phase 1, </a:t>
            </a:r>
            <a:r>
              <a:rPr lang="en-IN" sz="2400" dirty="0" err="1" smtClean="0"/>
              <a:t>Hinjawadi</a:t>
            </a:r>
            <a:r>
              <a:rPr lang="en-IN" sz="2400" dirty="0" smtClean="0"/>
              <a:t>, </a:t>
            </a:r>
            <a:r>
              <a:rPr lang="en-IN" sz="2400" dirty="0" err="1" smtClean="0"/>
              <a:t>Pune</a:t>
            </a:r>
            <a:r>
              <a:rPr lang="en-IN" sz="2400" dirty="0" smtClean="0"/>
              <a:t> – 411 057</a:t>
            </a:r>
          </a:p>
          <a:p>
            <a:pPr algn="ctr"/>
            <a:r>
              <a:rPr lang="en-IN" sz="2400" dirty="0" smtClean="0"/>
              <a:t>www.isquareit.edu.in</a:t>
            </a:r>
          </a:p>
          <a:p>
            <a:pPr algn="ctr"/>
            <a:r>
              <a:rPr lang="en-IN" sz="2400" dirty="0" smtClean="0"/>
              <a:t>Phone : +91 20 22933441 / 2 / 3</a:t>
            </a:r>
          </a:p>
          <a:p>
            <a:pPr algn="ctr"/>
            <a:r>
              <a:rPr lang="en-IN" sz="2400" u="sng" dirty="0" smtClean="0">
                <a:hlinkClick r:id="rId2"/>
              </a:rPr>
              <a:t>priyankan@isquareit.edu.in</a:t>
            </a:r>
            <a:r>
              <a:rPr lang="en-IN" sz="2400" dirty="0" smtClean="0"/>
              <a:t> | </a:t>
            </a:r>
            <a:r>
              <a:rPr lang="en-IN" sz="2400" u="sng" dirty="0" smtClean="0">
                <a:hlinkClick r:id="rId3"/>
              </a:rPr>
              <a:t>info@isquareit.edu.in</a:t>
            </a:r>
            <a:endParaRPr lang="en-IN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Machine: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2" y="2178222"/>
            <a:ext cx="10394135" cy="3777622"/>
          </a:xfrm>
        </p:spPr>
        <p:txBody>
          <a:bodyPr>
            <a:noAutofit/>
          </a:bodyPr>
          <a:lstStyle/>
          <a:p>
            <a:r>
              <a:rPr lang="en-US" sz="2800" dirty="0" smtClean="0"/>
              <a:t>Device consisting of various elements to perform the prescribed task to satisfy the human needs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E.g. Pump Set, IC Engine, Turbine etc.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415275" y="3077565"/>
            <a:ext cx="2811439" cy="92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</a:t>
            </a:r>
          </a:p>
          <a:p>
            <a:pPr algn="ctr"/>
            <a:r>
              <a:rPr lang="en-US" sz="2400" dirty="0" smtClean="0"/>
              <a:t>(Source of Energy)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4467023" y="3330053"/>
            <a:ext cx="709684" cy="423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42411" y="3077565"/>
            <a:ext cx="2811439" cy="10864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Machine</a:t>
            </a:r>
          </a:p>
          <a:p>
            <a:pPr algn="ctr"/>
            <a:r>
              <a:rPr lang="en-US" sz="2400" dirty="0" smtClean="0"/>
              <a:t>(Arrangements of Elements)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194943" y="3077564"/>
            <a:ext cx="2811439" cy="928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Output</a:t>
            </a:r>
          </a:p>
          <a:p>
            <a:pPr algn="ctr"/>
            <a:r>
              <a:rPr lang="en-US" sz="2400" dirty="0" smtClean="0"/>
              <a:t>(Prescribed Task)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8319554" y="3330052"/>
            <a:ext cx="709684" cy="423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12415" cy="840740"/>
          </a:xfrm>
          <a:prstGeom prst="rect">
            <a:avLst/>
          </a:prstGeom>
        </p:spPr>
      </p:pic>
      <p:sp>
        <p:nvSpPr>
          <p:cNvPr id="10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8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Machine Elements: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7802" y="1910690"/>
            <a:ext cx="8317355" cy="4071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12415" cy="840740"/>
          </a:xfrm>
          <a:prstGeom prst="rect">
            <a:avLst/>
          </a:prstGeom>
        </p:spPr>
      </p:pic>
      <p:sp>
        <p:nvSpPr>
          <p:cNvPr id="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3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Shafts: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shaft is a rotating member, circular cross-section, solid or hollow, to transmit power or motion</a:t>
            </a:r>
          </a:p>
          <a:p>
            <a:r>
              <a:rPr lang="en-US" sz="2800" dirty="0" smtClean="0"/>
              <a:t>To transmit the power using shaft different members are used such as, Gears, Pulleys, Sprockets</a:t>
            </a:r>
          </a:p>
          <a:p>
            <a:endParaRPr lang="en-US" sz="2800" dirty="0"/>
          </a:p>
          <a:p>
            <a:r>
              <a:rPr lang="en-US" sz="2800" dirty="0" smtClean="0"/>
              <a:t>Types:</a:t>
            </a:r>
          </a:p>
          <a:p>
            <a:r>
              <a:rPr lang="en-US" sz="2800" dirty="0" smtClean="0"/>
              <a:t>A) Transmission Shaft</a:t>
            </a:r>
          </a:p>
          <a:p>
            <a:r>
              <a:rPr lang="en-US" sz="2800" dirty="0" smtClean="0"/>
              <a:t>B) Machine Shafts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12415" cy="840740"/>
          </a:xfrm>
          <a:prstGeom prst="rect">
            <a:avLst/>
          </a:prstGeom>
        </p:spPr>
      </p:pic>
      <p:sp>
        <p:nvSpPr>
          <p:cNvPr id="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1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A) Transmission Shafts: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Transmit the power from source to the machine absorbing the power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Mountings: Gears, Pulleys etc.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Subjected to torque, BM and axial force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Types: Line Shaft and Counter Shaft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12415" cy="840740"/>
          </a:xfrm>
          <a:prstGeom prst="rect">
            <a:avLst/>
          </a:prstGeom>
        </p:spPr>
      </p:pic>
      <p:sp>
        <p:nvSpPr>
          <p:cNvPr id="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0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8" y="286603"/>
            <a:ext cx="9256542" cy="1450757"/>
          </a:xfrm>
        </p:spPr>
        <p:txBody>
          <a:bodyPr/>
          <a:lstStyle/>
          <a:p>
            <a:r>
              <a:rPr lang="en-US" dirty="0" smtClean="0"/>
              <a:t>Difference between Line shaft &amp; Counter Shaft: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9649036"/>
              </p:ext>
            </p:extLst>
          </p:nvPr>
        </p:nvGraphicFramePr>
        <p:xfrm>
          <a:off x="1096963" y="1846262"/>
          <a:ext cx="10058400" cy="3331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837"/>
                <a:gridCol w="4844955"/>
                <a:gridCol w="4481608"/>
              </a:tblGrid>
              <a:tr h="9954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Sr. No.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Line Shaft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Counter Shaft</a:t>
                      </a:r>
                      <a:endParaRPr lang="en-US" sz="2800" dirty="0"/>
                    </a:p>
                  </a:txBody>
                  <a:tcPr/>
                </a:tc>
              </a:tr>
              <a:tr h="139161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Directly driven</a:t>
                      </a:r>
                      <a:r>
                        <a:rPr lang="en-US" sz="2800" baseline="0" dirty="0" smtClean="0"/>
                        <a:t> by prime mover and using this power is supplied to diff. machines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Secondary shaft driven by main shaft using belt, chain</a:t>
                      </a:r>
                      <a:r>
                        <a:rPr lang="en-US" sz="2800" baseline="0" dirty="0" smtClean="0"/>
                        <a:t> or gear</a:t>
                      </a:r>
                      <a:endParaRPr lang="en-US" sz="2800" dirty="0"/>
                    </a:p>
                  </a:txBody>
                  <a:tcPr/>
                </a:tc>
              </a:tr>
              <a:tr h="78656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Directly connected to PRIME</a:t>
                      </a:r>
                      <a:r>
                        <a:rPr lang="en-US" sz="2800" baseline="0" dirty="0" smtClean="0"/>
                        <a:t> MOVER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NOT DIRECTLY</a:t>
                      </a:r>
                      <a:r>
                        <a:rPr lang="en-US" sz="2800" baseline="0" dirty="0" smtClean="0"/>
                        <a:t> CONNECTED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12415" cy="840740"/>
          </a:xfrm>
          <a:prstGeom prst="rect">
            <a:avLst/>
          </a:prstGeom>
        </p:spPr>
      </p:pic>
      <p:sp>
        <p:nvSpPr>
          <p:cNvPr id="9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5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42868" y="286603"/>
            <a:ext cx="9312812" cy="1450757"/>
          </a:xfrm>
        </p:spPr>
        <p:txBody>
          <a:bodyPr/>
          <a:lstStyle/>
          <a:p>
            <a:r>
              <a:rPr lang="en-US" dirty="0" smtClean="0"/>
              <a:t>Difference between Line shaft &amp; Counter Shaft: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12415" cy="840740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89649036"/>
              </p:ext>
            </p:extLst>
          </p:nvPr>
        </p:nvGraphicFramePr>
        <p:xfrm>
          <a:off x="1096963" y="1846263"/>
          <a:ext cx="9932107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91"/>
                <a:gridCol w="4493579"/>
                <a:gridCol w="4425337"/>
              </a:tblGrid>
              <a:tr h="5171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Sr. No.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Line Shaft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Counter Shaft</a:t>
                      </a:r>
                      <a:endParaRPr lang="en-US" sz="2800" dirty="0"/>
                    </a:p>
                  </a:txBody>
                  <a:tcPr/>
                </a:tc>
              </a:tr>
              <a:tr h="7298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Example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Example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686" y="3405451"/>
            <a:ext cx="4909624" cy="2756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240" y="3379186"/>
            <a:ext cx="5036121" cy="2571286"/>
          </a:xfrm>
          <a:prstGeom prst="rect">
            <a:avLst/>
          </a:prstGeom>
        </p:spPr>
      </p:pic>
      <p:sp>
        <p:nvSpPr>
          <p:cNvPr id="10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Shaft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PROPERTIES: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/>
              <a:t>High Static Strength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/>
              <a:t>High Fatigue Strength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/>
              <a:t>Ductility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/>
              <a:t>High Resilience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/>
              <a:t>Good Machinability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12415" cy="840740"/>
          </a:xfrm>
          <a:prstGeom prst="rect">
            <a:avLst/>
          </a:prstGeom>
        </p:spPr>
      </p:pic>
      <p:sp>
        <p:nvSpPr>
          <p:cNvPr id="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5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 smtClean="0"/>
              <a:t>Material: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800" dirty="0" smtClean="0"/>
              <a:t>Ductile material like PLAIN CARBON STEELS AND ALLOY STEELS.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800" dirty="0" smtClean="0"/>
              <a:t>BRITTLE Material like CAST IRON can not be used </a:t>
            </a:r>
          </a:p>
          <a:p>
            <a:endParaRPr lang="en-IN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Material for</a:t>
            </a:r>
            <a:r>
              <a:rPr kumimoji="0" lang="en-US" sz="48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Shaft</a:t>
            </a:r>
            <a:endParaRPr kumimoji="0" lang="en-US" sz="48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12415" cy="840740"/>
          </a:xfrm>
          <a:prstGeom prst="rect">
            <a:avLst/>
          </a:prstGeom>
        </p:spPr>
      </p:pic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400165"/>
            <a:ext cx="12192000" cy="4578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 - +91 20 22933441 / 2 / 3  |  Website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chemeClr val="tx1"/>
                </a:solidFill>
              </a:rPr>
              <a:t> ; Email 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2153</TotalTime>
  <Words>1311</Words>
  <Application>Microsoft Office PowerPoint</Application>
  <PresentationFormat>Custom</PresentationFormat>
  <Paragraphs>175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Retrospect</vt:lpstr>
      <vt:lpstr>Slide 1</vt:lpstr>
      <vt:lpstr>Introduction to Machine:</vt:lpstr>
      <vt:lpstr>Classification of Machine Elements:</vt:lpstr>
      <vt:lpstr>Shafts:</vt:lpstr>
      <vt:lpstr>A) Transmission Shafts:  </vt:lpstr>
      <vt:lpstr>Difference between Line shaft &amp; Counter Shaft:</vt:lpstr>
      <vt:lpstr>Difference between Line shaft &amp; Counter Shaft:</vt:lpstr>
      <vt:lpstr>Properties of Shaft</vt:lpstr>
      <vt:lpstr>Slide 9</vt:lpstr>
      <vt:lpstr>Keys:</vt:lpstr>
      <vt:lpstr>Keys:</vt:lpstr>
      <vt:lpstr>Types of Keys:</vt:lpstr>
      <vt:lpstr>Types of sunk keys:</vt:lpstr>
      <vt:lpstr>Types of keys:</vt:lpstr>
      <vt:lpstr>Slide 15</vt:lpstr>
      <vt:lpstr>References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djay</dc:creator>
  <cp:lastModifiedBy>Vaidehi Banerjee</cp:lastModifiedBy>
  <cp:revision>247</cp:revision>
  <dcterms:created xsi:type="dcterms:W3CDTF">2016-12-28T12:30:14Z</dcterms:created>
  <dcterms:modified xsi:type="dcterms:W3CDTF">2019-01-07T11:39:11Z</dcterms:modified>
</cp:coreProperties>
</file>