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98" r:id="rId3"/>
    <p:sldId id="370" r:id="rId4"/>
    <p:sldId id="365" r:id="rId5"/>
    <p:sldId id="372" r:id="rId6"/>
    <p:sldId id="373" r:id="rId7"/>
    <p:sldId id="371" r:id="rId8"/>
    <p:sldId id="374" r:id="rId9"/>
    <p:sldId id="375" r:id="rId10"/>
    <p:sldId id="376" r:id="rId11"/>
    <p:sldId id="377" r:id="rId12"/>
    <p:sldId id="378" r:id="rId13"/>
    <p:sldId id="379" r:id="rId14"/>
    <p:sldId id="387" r:id="rId15"/>
    <p:sldId id="380" r:id="rId16"/>
    <p:sldId id="381" r:id="rId17"/>
    <p:sldId id="383" r:id="rId18"/>
    <p:sldId id="382" r:id="rId19"/>
    <p:sldId id="384" r:id="rId20"/>
    <p:sldId id="385" r:id="rId21"/>
    <p:sldId id="386" r:id="rId22"/>
    <p:sldId id="388" r:id="rId23"/>
    <p:sldId id="391" r:id="rId24"/>
    <p:sldId id="389" r:id="rId25"/>
    <p:sldId id="390" r:id="rId26"/>
    <p:sldId id="392" r:id="rId27"/>
    <p:sldId id="393" r:id="rId28"/>
    <p:sldId id="394" r:id="rId29"/>
    <p:sldId id="346" r:id="rId3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0066"/>
    <a:srgbClr val="000066"/>
    <a:srgbClr val="800000"/>
    <a:srgbClr val="FFFF99"/>
    <a:srgbClr val="FF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85" autoAdjust="0"/>
    <p:restoredTop sz="94624" autoAdjust="0"/>
  </p:normalViewPr>
  <p:slideViewPr>
    <p:cSldViewPr>
      <p:cViewPr>
        <p:scale>
          <a:sx n="70" d="100"/>
          <a:sy n="70" d="100"/>
        </p:scale>
        <p:origin x="-1416" y="-72"/>
      </p:cViewPr>
      <p:guideLst>
        <p:guide orient="horz" pos="2160"/>
        <p:guide pos="2880"/>
      </p:guideLst>
    </p:cSldViewPr>
  </p:slideViewPr>
  <p:outlineViewPr>
    <p:cViewPr>
      <p:scale>
        <a:sx n="33" d="100"/>
        <a:sy n="33" d="100"/>
      </p:scale>
      <p:origin x="0" y="2088"/>
    </p:cViewPr>
  </p:outlineViewPr>
  <p:notesTextViewPr>
    <p:cViewPr>
      <p:scale>
        <a:sx n="100" d="100"/>
        <a:sy n="100" d="100"/>
      </p:scale>
      <p:origin x="0" y="0"/>
    </p:cViewPr>
  </p:notesTextViewPr>
  <p:notesViewPr>
    <p:cSldViewPr>
      <p:cViewPr varScale="1">
        <p:scale>
          <a:sx n="51" d="100"/>
          <a:sy n="51" d="100"/>
        </p:scale>
        <p:origin x="-2790" y="-108"/>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atin typeface="Arial" charset="0"/>
              </a:defRPr>
            </a:lvl1pPr>
          </a:lstStyle>
          <a:p>
            <a:pPr>
              <a:defRPr/>
            </a:pPr>
            <a:endParaRPr lang="en-US"/>
          </a:p>
        </p:txBody>
      </p:sp>
      <p:sp>
        <p:nvSpPr>
          <p:cNvPr id="9625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Arial" charset="0"/>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9626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626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atin typeface="Arial" charset="0"/>
              </a:defRPr>
            </a:lvl1pPr>
          </a:lstStyle>
          <a:p>
            <a:pPr>
              <a:defRPr/>
            </a:pPr>
            <a:endParaRPr lang="en-US"/>
          </a:p>
        </p:txBody>
      </p:sp>
      <p:sp>
        <p:nvSpPr>
          <p:cNvPr id="9626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Arial" charset="0"/>
              </a:defRPr>
            </a:lvl1pPr>
          </a:lstStyle>
          <a:p>
            <a:pPr>
              <a:defRPr/>
            </a:pPr>
            <a:fld id="{417973DF-DA57-4E79-8B95-242EB3A48A3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endParaRPr lang="en-US" smtClean="0"/>
          </a:p>
        </p:txBody>
      </p:sp>
      <p:sp>
        <p:nvSpPr>
          <p:cNvPr id="32772" name="Slide Number Placeholder 3"/>
          <p:cNvSpPr>
            <a:spLocks noGrp="1"/>
          </p:cNvSpPr>
          <p:nvPr>
            <p:ph type="sldNum" sz="quarter" idx="5"/>
          </p:nvPr>
        </p:nvSpPr>
        <p:spPr>
          <a:noFill/>
        </p:spPr>
        <p:txBody>
          <a:bodyPr/>
          <a:lstStyle/>
          <a:p>
            <a:fld id="{B10BFDBA-48C6-4285-8290-716FCA6489FA}"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smtClean="0"/>
          </a:p>
        </p:txBody>
      </p:sp>
      <p:sp>
        <p:nvSpPr>
          <p:cNvPr id="33796" name="Slide Number Placeholder 3"/>
          <p:cNvSpPr>
            <a:spLocks noGrp="1"/>
          </p:cNvSpPr>
          <p:nvPr>
            <p:ph type="sldNum" sz="quarter" idx="5"/>
          </p:nvPr>
        </p:nvSpPr>
        <p:spPr>
          <a:noFill/>
        </p:spPr>
        <p:txBody>
          <a:bodyPr/>
          <a:lstStyle/>
          <a:p>
            <a:fld id="{DAAD4803-5390-4512-B522-DB8848B8906B}" type="slidenum">
              <a:rPr lang="en-US" smtClean="0"/>
              <a:pPr/>
              <a:t>29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Prof. Santosh B. Javheri</a:t>
            </a:r>
          </a:p>
        </p:txBody>
      </p:sp>
      <p:sp>
        <p:nvSpPr>
          <p:cNvPr id="6" name="Rectangle 6"/>
          <p:cNvSpPr>
            <a:spLocks noGrp="1" noChangeArrowheads="1"/>
          </p:cNvSpPr>
          <p:nvPr>
            <p:ph type="sldNum" sz="quarter" idx="12"/>
          </p:nvPr>
        </p:nvSpPr>
        <p:spPr>
          <a:ln/>
        </p:spPr>
        <p:txBody>
          <a:bodyPr/>
          <a:lstStyle>
            <a:lvl1pPr>
              <a:defRPr/>
            </a:lvl1pPr>
          </a:lstStyle>
          <a:p>
            <a:pPr>
              <a:defRPr/>
            </a:pPr>
            <a:fld id="{37D520EF-A80C-4FE5-BD7F-58450419789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Prof. Santosh B. Javheri</a:t>
            </a:r>
          </a:p>
        </p:txBody>
      </p:sp>
      <p:sp>
        <p:nvSpPr>
          <p:cNvPr id="6" name="Rectangle 6"/>
          <p:cNvSpPr>
            <a:spLocks noGrp="1" noChangeArrowheads="1"/>
          </p:cNvSpPr>
          <p:nvPr>
            <p:ph type="sldNum" sz="quarter" idx="12"/>
          </p:nvPr>
        </p:nvSpPr>
        <p:spPr>
          <a:ln/>
        </p:spPr>
        <p:txBody>
          <a:bodyPr/>
          <a:lstStyle>
            <a:lvl1pPr>
              <a:defRPr/>
            </a:lvl1pPr>
          </a:lstStyle>
          <a:p>
            <a:pPr>
              <a:defRPr/>
            </a:pPr>
            <a:fld id="{ECD646ED-75FE-4458-82A6-A1C2F792558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Prof. Santosh B. Javheri</a:t>
            </a:r>
          </a:p>
        </p:txBody>
      </p:sp>
      <p:sp>
        <p:nvSpPr>
          <p:cNvPr id="6" name="Rectangle 6"/>
          <p:cNvSpPr>
            <a:spLocks noGrp="1" noChangeArrowheads="1"/>
          </p:cNvSpPr>
          <p:nvPr>
            <p:ph type="sldNum" sz="quarter" idx="12"/>
          </p:nvPr>
        </p:nvSpPr>
        <p:spPr>
          <a:ln/>
        </p:spPr>
        <p:txBody>
          <a:bodyPr/>
          <a:lstStyle>
            <a:lvl1pPr>
              <a:defRPr/>
            </a:lvl1pPr>
          </a:lstStyle>
          <a:p>
            <a:pPr>
              <a:defRPr/>
            </a:pPr>
            <a:fld id="{0AA2B98E-9FF0-4706-A6FB-A172CBD16B9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Prof. Santosh B. Javheri</a:t>
            </a:r>
          </a:p>
        </p:txBody>
      </p:sp>
      <p:sp>
        <p:nvSpPr>
          <p:cNvPr id="7" name="Rectangle 6"/>
          <p:cNvSpPr>
            <a:spLocks noGrp="1" noChangeArrowheads="1"/>
          </p:cNvSpPr>
          <p:nvPr>
            <p:ph type="sldNum" sz="quarter" idx="12"/>
          </p:nvPr>
        </p:nvSpPr>
        <p:spPr>
          <a:ln/>
        </p:spPr>
        <p:txBody>
          <a:bodyPr/>
          <a:lstStyle>
            <a:lvl1pPr>
              <a:defRPr/>
            </a:lvl1pPr>
          </a:lstStyle>
          <a:p>
            <a:pPr>
              <a:defRPr/>
            </a:pPr>
            <a:fld id="{F5609D1C-86CF-4324-884B-A3318A6D6D0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Prof. Santosh B. Javheri</a:t>
            </a:r>
          </a:p>
        </p:txBody>
      </p:sp>
      <p:sp>
        <p:nvSpPr>
          <p:cNvPr id="6" name="Rectangle 6"/>
          <p:cNvSpPr>
            <a:spLocks noGrp="1" noChangeArrowheads="1"/>
          </p:cNvSpPr>
          <p:nvPr>
            <p:ph type="sldNum" sz="quarter" idx="12"/>
          </p:nvPr>
        </p:nvSpPr>
        <p:spPr>
          <a:ln/>
        </p:spPr>
        <p:txBody>
          <a:bodyPr/>
          <a:lstStyle>
            <a:lvl1pPr>
              <a:defRPr/>
            </a:lvl1pPr>
          </a:lstStyle>
          <a:p>
            <a:pPr>
              <a:defRPr/>
            </a:pPr>
            <a:fld id="{1529BC8C-43C4-4FED-A402-C4581572847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Prof. Santosh B. Javheri</a:t>
            </a:r>
          </a:p>
        </p:txBody>
      </p:sp>
      <p:sp>
        <p:nvSpPr>
          <p:cNvPr id="5" name="Rectangle 6"/>
          <p:cNvSpPr>
            <a:spLocks noGrp="1" noChangeArrowheads="1"/>
          </p:cNvSpPr>
          <p:nvPr>
            <p:ph type="sldNum" sz="quarter" idx="12"/>
          </p:nvPr>
        </p:nvSpPr>
        <p:spPr>
          <a:ln/>
        </p:spPr>
        <p:txBody>
          <a:bodyPr/>
          <a:lstStyle>
            <a:lvl1pPr>
              <a:defRPr/>
            </a:lvl1pPr>
          </a:lstStyle>
          <a:p>
            <a:pPr>
              <a:defRPr/>
            </a:pPr>
            <a:fld id="{763F82CB-3B40-4C05-9B7B-3C16A33B71E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Prof. Santosh B. Javheri</a:t>
            </a:r>
          </a:p>
        </p:txBody>
      </p:sp>
      <p:sp>
        <p:nvSpPr>
          <p:cNvPr id="6" name="Rectangle 6"/>
          <p:cNvSpPr>
            <a:spLocks noGrp="1" noChangeArrowheads="1"/>
          </p:cNvSpPr>
          <p:nvPr>
            <p:ph type="sldNum" sz="quarter" idx="12"/>
          </p:nvPr>
        </p:nvSpPr>
        <p:spPr>
          <a:ln/>
        </p:spPr>
        <p:txBody>
          <a:bodyPr/>
          <a:lstStyle>
            <a:lvl1pPr>
              <a:defRPr/>
            </a:lvl1pPr>
          </a:lstStyle>
          <a:p>
            <a:pPr>
              <a:defRPr/>
            </a:pPr>
            <a:fld id="{A872596E-C678-4012-A372-1933301A540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Prof. Santosh B. Javheri</a:t>
            </a:r>
          </a:p>
        </p:txBody>
      </p:sp>
      <p:sp>
        <p:nvSpPr>
          <p:cNvPr id="6" name="Rectangle 6"/>
          <p:cNvSpPr>
            <a:spLocks noGrp="1" noChangeArrowheads="1"/>
          </p:cNvSpPr>
          <p:nvPr>
            <p:ph type="sldNum" sz="quarter" idx="12"/>
          </p:nvPr>
        </p:nvSpPr>
        <p:spPr>
          <a:ln/>
        </p:spPr>
        <p:txBody>
          <a:bodyPr/>
          <a:lstStyle>
            <a:lvl1pPr>
              <a:defRPr/>
            </a:lvl1pPr>
          </a:lstStyle>
          <a:p>
            <a:pPr>
              <a:defRPr/>
            </a:pPr>
            <a:fld id="{931D34F5-DEC9-4030-A723-AC4D77A823F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Prof. Santosh B. Javheri</a:t>
            </a:r>
          </a:p>
        </p:txBody>
      </p:sp>
      <p:sp>
        <p:nvSpPr>
          <p:cNvPr id="7" name="Rectangle 6"/>
          <p:cNvSpPr>
            <a:spLocks noGrp="1" noChangeArrowheads="1"/>
          </p:cNvSpPr>
          <p:nvPr>
            <p:ph type="sldNum" sz="quarter" idx="12"/>
          </p:nvPr>
        </p:nvSpPr>
        <p:spPr>
          <a:ln/>
        </p:spPr>
        <p:txBody>
          <a:bodyPr/>
          <a:lstStyle>
            <a:lvl1pPr>
              <a:defRPr/>
            </a:lvl1pPr>
          </a:lstStyle>
          <a:p>
            <a:pPr>
              <a:defRPr/>
            </a:pPr>
            <a:fld id="{46BFA1CC-FDD2-4956-B7B3-0FC47349FBE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Prof. Santosh B. Javheri</a:t>
            </a:r>
          </a:p>
        </p:txBody>
      </p:sp>
      <p:sp>
        <p:nvSpPr>
          <p:cNvPr id="9" name="Rectangle 6"/>
          <p:cNvSpPr>
            <a:spLocks noGrp="1" noChangeArrowheads="1"/>
          </p:cNvSpPr>
          <p:nvPr>
            <p:ph type="sldNum" sz="quarter" idx="12"/>
          </p:nvPr>
        </p:nvSpPr>
        <p:spPr>
          <a:ln/>
        </p:spPr>
        <p:txBody>
          <a:bodyPr/>
          <a:lstStyle>
            <a:lvl1pPr>
              <a:defRPr/>
            </a:lvl1pPr>
          </a:lstStyle>
          <a:p>
            <a:pPr>
              <a:defRPr/>
            </a:pPr>
            <a:fld id="{D6181256-BC19-4F3D-9180-98C09C08C79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Prof. Santosh B. Javheri</a:t>
            </a:r>
          </a:p>
        </p:txBody>
      </p:sp>
      <p:sp>
        <p:nvSpPr>
          <p:cNvPr id="5" name="Rectangle 6"/>
          <p:cNvSpPr>
            <a:spLocks noGrp="1" noChangeArrowheads="1"/>
          </p:cNvSpPr>
          <p:nvPr>
            <p:ph type="sldNum" sz="quarter" idx="12"/>
          </p:nvPr>
        </p:nvSpPr>
        <p:spPr>
          <a:ln/>
        </p:spPr>
        <p:txBody>
          <a:bodyPr/>
          <a:lstStyle>
            <a:lvl1pPr>
              <a:defRPr/>
            </a:lvl1pPr>
          </a:lstStyle>
          <a:p>
            <a:pPr>
              <a:defRPr/>
            </a:pPr>
            <a:fld id="{26187703-5AFD-4B45-8F3C-DAB475B6C2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Prof. Santosh B. Javheri</a:t>
            </a:r>
          </a:p>
        </p:txBody>
      </p:sp>
      <p:sp>
        <p:nvSpPr>
          <p:cNvPr id="4" name="Rectangle 6"/>
          <p:cNvSpPr>
            <a:spLocks noGrp="1" noChangeArrowheads="1"/>
          </p:cNvSpPr>
          <p:nvPr>
            <p:ph type="sldNum" sz="quarter" idx="12"/>
          </p:nvPr>
        </p:nvSpPr>
        <p:spPr>
          <a:ln/>
        </p:spPr>
        <p:txBody>
          <a:bodyPr/>
          <a:lstStyle>
            <a:lvl1pPr>
              <a:defRPr/>
            </a:lvl1pPr>
          </a:lstStyle>
          <a:p>
            <a:pPr>
              <a:defRPr/>
            </a:pPr>
            <a:fld id="{1073D60C-A4AB-4B81-8541-73CD9DE1589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Prof. Santosh B. Javheri</a:t>
            </a:r>
          </a:p>
        </p:txBody>
      </p:sp>
      <p:sp>
        <p:nvSpPr>
          <p:cNvPr id="7" name="Rectangle 6"/>
          <p:cNvSpPr>
            <a:spLocks noGrp="1" noChangeArrowheads="1"/>
          </p:cNvSpPr>
          <p:nvPr>
            <p:ph type="sldNum" sz="quarter" idx="12"/>
          </p:nvPr>
        </p:nvSpPr>
        <p:spPr>
          <a:ln/>
        </p:spPr>
        <p:txBody>
          <a:bodyPr/>
          <a:lstStyle>
            <a:lvl1pPr>
              <a:defRPr/>
            </a:lvl1pPr>
          </a:lstStyle>
          <a:p>
            <a:pPr>
              <a:defRPr/>
            </a:pPr>
            <a:fld id="{CC8E252D-957B-42AC-97D2-A7B4F798AA4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Prof. Santosh B. Javheri</a:t>
            </a:r>
          </a:p>
        </p:txBody>
      </p:sp>
      <p:sp>
        <p:nvSpPr>
          <p:cNvPr id="7" name="Rectangle 6"/>
          <p:cNvSpPr>
            <a:spLocks noGrp="1" noChangeArrowheads="1"/>
          </p:cNvSpPr>
          <p:nvPr>
            <p:ph type="sldNum" sz="quarter" idx="12"/>
          </p:nvPr>
        </p:nvSpPr>
        <p:spPr>
          <a:ln/>
        </p:spPr>
        <p:txBody>
          <a:bodyPr/>
          <a:lstStyle>
            <a:lvl1pPr>
              <a:defRPr/>
            </a:lvl1pPr>
          </a:lstStyle>
          <a:p>
            <a:pPr>
              <a:defRPr/>
            </a:pPr>
            <a:fld id="{F4B9E264-7B93-499A-982A-77B5ABC0B0A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en-US"/>
              <a:t>Prof. Santosh B. Javheri</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F0AA5F28-1FF9-49EB-99BF-77CFC5971EB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hyperlink" Target="mailto:info@isquareit.edu.in" TargetMode="External"/><Relationship Id="rId4" Type="http://schemas.openxmlformats.org/officeDocument/2006/relationships/hyperlink" Target="http://www.isquareit.edu.i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isquareit.edu.in/" TargetMode="External"/><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hyperlink" Target="mailto:info@isquareit.edu.in"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isquareit.edu.in/" TargetMode="External"/><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hyperlink" Target="mailto:info@isquareit.edu.i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hyperlink" Target="mailto:info@isquareit.edu.in" TargetMode="External"/><Relationship Id="rId4" Type="http://schemas.openxmlformats.org/officeDocument/2006/relationships/hyperlink" Target="http://www.isquareit.edu.i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hyperlink" Target="mailto:info@isquareit.edu.in" TargetMode="External"/><Relationship Id="rId4" Type="http://schemas.openxmlformats.org/officeDocument/2006/relationships/hyperlink" Target="http://www.isquareit.edu.i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hyperlink" Target="mailto:info@isquareit.edu.in" TargetMode="External"/><Relationship Id="rId4" Type="http://schemas.openxmlformats.org/officeDocument/2006/relationships/hyperlink" Target="http://www.isquareit.edu.i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hyperlink" Target="mailto:info@isquareit.edu.in" TargetMode="External"/><Relationship Id="rId4" Type="http://schemas.openxmlformats.org/officeDocument/2006/relationships/hyperlink" Target="http://www.isquareit.edu.i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hyperlink" Target="mailto:info@isquareit.edu.in" TargetMode="External"/><Relationship Id="rId4" Type="http://schemas.openxmlformats.org/officeDocument/2006/relationships/hyperlink" Target="http://www.isquareit.edu.i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hyperlink" Target="mailto:info@isquareit.edu.in" TargetMode="External"/><Relationship Id="rId4" Type="http://schemas.openxmlformats.org/officeDocument/2006/relationships/hyperlink" Target="http://www.isquareit.edu.in/"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isquareit.edu.in/" TargetMode="External"/><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hyperlink" Target="mailto:info@isquareit.edu.i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wmf"/><Relationship Id="rId1" Type="http://schemas.openxmlformats.org/officeDocument/2006/relationships/slideLayout" Target="../slideLayouts/slideLayout12.xml"/><Relationship Id="rId5" Type="http://schemas.openxmlformats.org/officeDocument/2006/relationships/hyperlink" Target="mailto:info@isquareit.edu.in" TargetMode="External"/><Relationship Id="rId4" Type="http://schemas.openxmlformats.org/officeDocument/2006/relationships/hyperlink" Target="http://www.isquareit.edu.in/"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isquareit.edu.in/" TargetMode="External"/><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hyperlink" Target="mailto:info@isquareit.edu.in"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isquareit.edu.in/" TargetMode="External"/><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hyperlink" Target="mailto:info@isquareit.edu.in"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hyperlink" Target="mailto:info@isquareit.edu.in" TargetMode="External"/><Relationship Id="rId4" Type="http://schemas.openxmlformats.org/officeDocument/2006/relationships/hyperlink" Target="http://www.isquareit.edu.in/"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12.xml"/><Relationship Id="rId5" Type="http://schemas.openxmlformats.org/officeDocument/2006/relationships/hyperlink" Target="mailto:info@isquareit.edu.in" TargetMode="External"/><Relationship Id="rId4" Type="http://schemas.openxmlformats.org/officeDocument/2006/relationships/hyperlink" Target="http://www.isquareit.edu.in/"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hyperlink" Target="mailto:info@isquareit.edu.in" TargetMode="External"/><Relationship Id="rId4" Type="http://schemas.openxmlformats.org/officeDocument/2006/relationships/hyperlink" Target="http://www.isquareit.edu.in/"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hyperlink" Target="mailto:info@isquareit.edu.in" TargetMode="External"/><Relationship Id="rId4" Type="http://schemas.openxmlformats.org/officeDocument/2006/relationships/hyperlink" Target="http://www.isquareit.edu.in/"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12.xml"/><Relationship Id="rId5" Type="http://schemas.openxmlformats.org/officeDocument/2006/relationships/hyperlink" Target="mailto:info@isquareit.edu.in" TargetMode="External"/><Relationship Id="rId4" Type="http://schemas.openxmlformats.org/officeDocument/2006/relationships/hyperlink" Target="http://www.isquareit.edu.in/"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12.xml"/><Relationship Id="rId5" Type="http://schemas.openxmlformats.org/officeDocument/2006/relationships/hyperlink" Target="mailto:info@isquareit.edu.in" TargetMode="External"/><Relationship Id="rId4" Type="http://schemas.openxmlformats.org/officeDocument/2006/relationships/hyperlink" Target="http://www.isquareit.edu.in/"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isquareit.edu.in/" TargetMode="External"/><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hyperlink" Target="mailto:info@isquareit.edu.in"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mailto:info@isquareit.edu.in" TargetMode="External"/><Relationship Id="rId5" Type="http://schemas.openxmlformats.org/officeDocument/2006/relationships/hyperlink" Target="http://www.isquareit.edu.in/" TargetMode="External"/><Relationship Id="rId4" Type="http://schemas.openxmlformats.org/officeDocument/2006/relationships/hyperlink" Target="mailto:ravip@isquareit.edu.in"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isquareit.edu.in/" TargetMode="External"/><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hyperlink" Target="mailto:info@isquareit.edu.in"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isquareit.edu.in/" TargetMode="External"/><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hyperlink" Target="mailto:info@isquareit.edu.in"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isquareit.edu.in/" TargetMode="External"/><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hyperlink" Target="mailto:info@isquareit.edu.i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hyperlink" Target="mailto:info@isquareit.edu.in" TargetMode="External"/><Relationship Id="rId4" Type="http://schemas.openxmlformats.org/officeDocument/2006/relationships/hyperlink" Target="http://www.isquareit.edu.i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isquareit.edu.in/" TargetMode="External"/><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hyperlink" Target="mailto:info@isquareit.edu.i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hyperlink" Target="mailto:info@isquareit.edu.in" TargetMode="External"/><Relationship Id="rId4" Type="http://schemas.openxmlformats.org/officeDocument/2006/relationships/hyperlink" Target="http://www.isquareit.edu.in/"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isquareit.edu.in/" TargetMode="External"/><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hyperlink" Target="mailto:info@isquareit.edu.i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p:spPr>
        <p:txBody>
          <a:bodyPr/>
          <a:lstStyle/>
          <a:p>
            <a:fld id="{67A787CD-489C-4C8C-8118-18ADDFBAAE82}" type="slidenum">
              <a:rPr lang="en-US" smtClean="0"/>
              <a:pPr/>
              <a:t>1</a:t>
            </a:fld>
            <a:endParaRPr lang="en-US" smtClean="0"/>
          </a:p>
        </p:txBody>
      </p:sp>
      <p:sp>
        <p:nvSpPr>
          <p:cNvPr id="2" name="Rectangle 2"/>
          <p:cNvSpPr>
            <a:spLocks noGrp="1" noChangeArrowheads="1"/>
          </p:cNvSpPr>
          <p:nvPr>
            <p:ph type="ctrTitle"/>
          </p:nvPr>
        </p:nvSpPr>
        <p:spPr>
          <a:xfrm>
            <a:off x="381000" y="1752600"/>
            <a:ext cx="8382000" cy="1676400"/>
          </a:xfrm>
        </p:spPr>
        <p:txBody>
          <a:bodyPr/>
          <a:lstStyle/>
          <a:p>
            <a:pPr algn="r" eaLnBrk="1" hangingPunct="1">
              <a:defRPr/>
            </a:pPr>
            <a:r>
              <a:rPr lang="en-US" sz="4000" b="1" dirty="0" smtClean="0">
                <a:solidFill>
                  <a:srgbClr val="00B050"/>
                </a:solidFill>
                <a:effectLst>
                  <a:outerShdw blurRad="38100" dist="38100" dir="2700000" algn="tl">
                    <a:srgbClr val="C0C0C0"/>
                  </a:outerShdw>
                </a:effectLst>
                <a:latin typeface="Bookman Old Style" pitchFamily="18" charset="0"/>
              </a:rPr>
              <a:t> </a:t>
            </a:r>
            <a:r>
              <a:rPr lang="en-US" sz="4000" b="1" dirty="0" smtClean="0">
                <a:solidFill>
                  <a:srgbClr val="800000"/>
                </a:solidFill>
                <a:effectLst>
                  <a:outerShdw blurRad="38100" dist="38100" dir="2700000" algn="tl">
                    <a:srgbClr val="C0C0C0"/>
                  </a:outerShdw>
                </a:effectLst>
                <a:latin typeface="Bookman Old Style" pitchFamily="18" charset="0"/>
              </a:rPr>
              <a:t/>
            </a:r>
            <a:br>
              <a:rPr lang="en-US" sz="4000" b="1" dirty="0" smtClean="0">
                <a:solidFill>
                  <a:srgbClr val="800000"/>
                </a:solidFill>
                <a:effectLst>
                  <a:outerShdw blurRad="38100" dist="38100" dir="2700000" algn="tl">
                    <a:srgbClr val="C0C0C0"/>
                  </a:outerShdw>
                </a:effectLst>
                <a:latin typeface="Bookman Old Style" pitchFamily="18" charset="0"/>
              </a:rPr>
            </a:br>
            <a:r>
              <a:rPr lang="en-US" sz="4000" b="1" dirty="0" smtClean="0">
                <a:solidFill>
                  <a:srgbClr val="800000"/>
                </a:solidFill>
                <a:effectLst>
                  <a:outerShdw blurRad="38100" dist="38100" dir="2700000" algn="tl">
                    <a:srgbClr val="C0C0C0"/>
                  </a:outerShdw>
                </a:effectLst>
                <a:latin typeface="Bookman Old Style" pitchFamily="18" charset="0"/>
              </a:rPr>
              <a:t>DESIGN PATTERNS : </a:t>
            </a:r>
            <a:br>
              <a:rPr lang="en-US" sz="4000" b="1" dirty="0" smtClean="0">
                <a:solidFill>
                  <a:srgbClr val="800000"/>
                </a:solidFill>
                <a:effectLst>
                  <a:outerShdw blurRad="38100" dist="38100" dir="2700000" algn="tl">
                    <a:srgbClr val="C0C0C0"/>
                  </a:outerShdw>
                </a:effectLst>
                <a:latin typeface="Bookman Old Style" pitchFamily="18" charset="0"/>
              </a:rPr>
            </a:br>
            <a:r>
              <a:rPr lang="en-US" sz="4000" b="1" dirty="0" smtClean="0">
                <a:solidFill>
                  <a:srgbClr val="FF0000"/>
                </a:solidFill>
                <a:effectLst>
                  <a:outerShdw blurRad="38100" dist="38100" dir="2700000" algn="tl">
                    <a:srgbClr val="C0C0C0"/>
                  </a:outerShdw>
                </a:effectLst>
                <a:latin typeface="Bookman Old Style" pitchFamily="18" charset="0"/>
              </a:rPr>
              <a:t>Strategy Pattern</a:t>
            </a:r>
            <a:r>
              <a:rPr lang="en-US" sz="4000" b="1" dirty="0" smtClean="0">
                <a:solidFill>
                  <a:srgbClr val="800000"/>
                </a:solidFill>
                <a:effectLst>
                  <a:outerShdw blurRad="38100" dist="38100" dir="2700000" algn="tl">
                    <a:srgbClr val="C0C0C0"/>
                  </a:outerShdw>
                </a:effectLst>
                <a:latin typeface="Bookman Old Style" pitchFamily="18" charset="0"/>
              </a:rPr>
              <a:t> </a:t>
            </a:r>
            <a:r>
              <a:rPr lang="en-US" sz="4000" dirty="0"/>
              <a:t/>
            </a:r>
            <a:br>
              <a:rPr lang="en-US" sz="4000" dirty="0"/>
            </a:br>
            <a:endParaRPr lang="en-US" sz="4000" b="1" dirty="0" smtClean="0">
              <a:solidFill>
                <a:srgbClr val="800000"/>
              </a:solidFill>
              <a:effectLst>
                <a:outerShdw blurRad="38100" dist="38100" dir="2700000" algn="tl">
                  <a:srgbClr val="C0C0C0"/>
                </a:outerShdw>
              </a:effectLst>
              <a:latin typeface="Bookman Old Style" pitchFamily="18" charset="0"/>
            </a:endParaRPr>
          </a:p>
        </p:txBody>
      </p:sp>
      <p:sp>
        <p:nvSpPr>
          <p:cNvPr id="2054" name="Text Box 6"/>
          <p:cNvSpPr txBox="1">
            <a:spLocks noChangeArrowheads="1"/>
          </p:cNvSpPr>
          <p:nvPr/>
        </p:nvSpPr>
        <p:spPr bwMode="auto">
          <a:xfrm>
            <a:off x="609600" y="3783013"/>
            <a:ext cx="8001000" cy="1816100"/>
          </a:xfrm>
          <a:prstGeom prst="rect">
            <a:avLst/>
          </a:prstGeom>
          <a:noFill/>
          <a:ln w="9525">
            <a:noFill/>
            <a:miter lim="800000"/>
            <a:headEnd/>
            <a:tailEnd/>
          </a:ln>
          <a:effectLst/>
        </p:spPr>
        <p:txBody>
          <a:bodyPr>
            <a:spAutoFit/>
          </a:bodyPr>
          <a:lstStyle/>
          <a:p>
            <a:pPr algn="ctr">
              <a:lnSpc>
                <a:spcPct val="55000"/>
              </a:lnSpc>
              <a:spcBef>
                <a:spcPct val="50000"/>
              </a:spcBef>
              <a:defRPr/>
            </a:pPr>
            <a:r>
              <a:rPr lang="en-US" sz="2800" dirty="0">
                <a:latin typeface="Bookman Old Style" pitchFamily="18" charset="0"/>
              </a:rPr>
              <a:t>By </a:t>
            </a:r>
          </a:p>
          <a:p>
            <a:pPr algn="ctr">
              <a:lnSpc>
                <a:spcPct val="55000"/>
              </a:lnSpc>
              <a:spcBef>
                <a:spcPct val="50000"/>
              </a:spcBef>
              <a:defRPr/>
            </a:pPr>
            <a:r>
              <a:rPr lang="en-US" sz="3200" b="1" dirty="0">
                <a:effectLst>
                  <a:outerShdw blurRad="38100" dist="38100" dir="2700000" algn="tl">
                    <a:srgbClr val="C0C0C0"/>
                  </a:outerShdw>
                </a:effectLst>
                <a:latin typeface="Bookman Old Style" pitchFamily="18" charset="0"/>
              </a:rPr>
              <a:t>RAVI P. PATKI</a:t>
            </a:r>
          </a:p>
          <a:p>
            <a:pPr algn="ctr">
              <a:lnSpc>
                <a:spcPct val="55000"/>
              </a:lnSpc>
              <a:spcBef>
                <a:spcPct val="50000"/>
              </a:spcBef>
              <a:defRPr/>
            </a:pPr>
            <a:r>
              <a:rPr lang="en-US" sz="2000" b="1" dirty="0">
                <a:effectLst>
                  <a:outerShdw blurRad="38100" dist="38100" dir="2700000" algn="tl">
                    <a:srgbClr val="C0C0C0"/>
                  </a:outerShdw>
                </a:effectLst>
                <a:latin typeface="Bookman Old Style" pitchFamily="18" charset="0"/>
              </a:rPr>
              <a:t>Associate Professor (IT)</a:t>
            </a:r>
          </a:p>
          <a:p>
            <a:pPr algn="ctr">
              <a:lnSpc>
                <a:spcPct val="55000"/>
              </a:lnSpc>
              <a:spcBef>
                <a:spcPct val="50000"/>
              </a:spcBef>
              <a:defRPr/>
            </a:pPr>
            <a:r>
              <a:rPr lang="en-US" sz="2000" b="1" dirty="0">
                <a:effectLst>
                  <a:outerShdw blurRad="38100" dist="38100" dir="2700000" algn="tl">
                    <a:srgbClr val="C0C0C0"/>
                  </a:outerShdw>
                </a:effectLst>
                <a:latin typeface="Bookman Old Style" pitchFamily="18" charset="0"/>
              </a:rPr>
              <a:t>Hope Foundation’s</a:t>
            </a:r>
          </a:p>
          <a:p>
            <a:pPr algn="ctr">
              <a:lnSpc>
                <a:spcPct val="55000"/>
              </a:lnSpc>
              <a:spcBef>
                <a:spcPct val="50000"/>
              </a:spcBef>
              <a:defRPr/>
            </a:pPr>
            <a:r>
              <a:rPr lang="en-US" sz="2000" b="1" dirty="0">
                <a:effectLst>
                  <a:outerShdw blurRad="38100" dist="38100" dir="2700000" algn="tl">
                    <a:srgbClr val="C0C0C0"/>
                  </a:outerShdw>
                </a:effectLst>
                <a:latin typeface="Bookman Old Style" pitchFamily="18" charset="0"/>
              </a:rPr>
              <a:t>International Institute of Information Technology</a:t>
            </a:r>
          </a:p>
        </p:txBody>
      </p:sp>
      <p:pic>
        <p:nvPicPr>
          <p:cNvPr id="2053" name="Picture 6"/>
          <p:cNvPicPr>
            <a:picLocks noChangeAspect="1" noChangeArrowheads="1"/>
          </p:cNvPicPr>
          <p:nvPr/>
        </p:nvPicPr>
        <p:blipFill>
          <a:blip r:embed="rId4" cstate="print"/>
          <a:srcRect/>
          <a:stretch>
            <a:fillRect/>
          </a:stretch>
        </p:blipFill>
        <p:spPr bwMode="auto">
          <a:xfrm>
            <a:off x="6686550" y="5894388"/>
            <a:ext cx="1771650" cy="820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p:cNvPicPr>
            <a:picLocks noChangeAspect="1" noChangeArrowheads="1"/>
          </p:cNvPicPr>
          <p:nvPr/>
        </p:nvPicPr>
        <p:blipFill>
          <a:blip r:embed="rId2" cstate="print"/>
          <a:srcRect/>
          <a:stretch>
            <a:fillRect/>
          </a:stretch>
        </p:blipFill>
        <p:spPr bwMode="auto">
          <a:xfrm>
            <a:off x="6588125" y="5961063"/>
            <a:ext cx="1771650" cy="820737"/>
          </a:xfrm>
          <a:prstGeom prst="rect">
            <a:avLst/>
          </a:prstGeom>
          <a:noFill/>
          <a:ln w="9525">
            <a:noFill/>
            <a:miter lim="800000"/>
            <a:headEnd/>
            <a:tailEnd/>
          </a:ln>
        </p:spPr>
      </p:pic>
      <p:sp>
        <p:nvSpPr>
          <p:cNvPr id="11267" name="Slide Number Placeholder 5"/>
          <p:cNvSpPr>
            <a:spLocks noGrp="1"/>
          </p:cNvSpPr>
          <p:nvPr>
            <p:ph type="sldNum" sz="quarter" idx="12"/>
          </p:nvPr>
        </p:nvSpPr>
        <p:spPr>
          <a:noFill/>
        </p:spPr>
        <p:txBody>
          <a:bodyPr/>
          <a:lstStyle/>
          <a:p>
            <a:fld id="{E8A137D4-5BF8-4D89-94F3-9E52C7649810}" type="slidenum">
              <a:rPr lang="en-US" smtClean="0"/>
              <a:pPr/>
              <a:t>10</a:t>
            </a:fld>
            <a:endParaRPr lang="en-US" smtClean="0"/>
          </a:p>
        </p:txBody>
      </p:sp>
      <p:sp>
        <p:nvSpPr>
          <p:cNvPr id="11268" name="Rectangle 6"/>
          <p:cNvSpPr>
            <a:spLocks noChangeArrowheads="1"/>
          </p:cNvSpPr>
          <p:nvPr/>
        </p:nvSpPr>
        <p:spPr bwMode="auto">
          <a:xfrm>
            <a:off x="304800" y="838200"/>
            <a:ext cx="3762375" cy="369888"/>
          </a:xfrm>
          <a:prstGeom prst="rect">
            <a:avLst/>
          </a:prstGeom>
          <a:noFill/>
          <a:ln w="9525">
            <a:noFill/>
            <a:miter lim="800000"/>
            <a:headEnd/>
            <a:tailEnd/>
          </a:ln>
        </p:spPr>
        <p:txBody>
          <a:bodyPr wrap="none">
            <a:spAutoFit/>
          </a:bodyPr>
          <a:lstStyle/>
          <a:p>
            <a:r>
              <a:rPr lang="en-US"/>
              <a:t>Take a look at the following design:</a:t>
            </a:r>
          </a:p>
        </p:txBody>
      </p:sp>
      <p:sp>
        <p:nvSpPr>
          <p:cNvPr id="8" name="Rectangle 2"/>
          <p:cNvSpPr>
            <a:spLocks noGrp="1" noChangeArrowheads="1"/>
          </p:cNvSpPr>
          <p:nvPr>
            <p:ph type="title"/>
          </p:nvPr>
        </p:nvSpPr>
        <p:spPr>
          <a:xfrm>
            <a:off x="3962400" y="152400"/>
            <a:ext cx="5029200" cy="685800"/>
          </a:xfrm>
        </p:spPr>
        <p:txBody>
          <a:bodyPr/>
          <a:lstStyle/>
          <a:p>
            <a:pPr algn="r" eaLnBrk="1" hangingPunct="1">
              <a:defRPr/>
            </a:pPr>
            <a:r>
              <a:rPr lang="en-US" sz="4800" b="1" dirty="0" smtClean="0">
                <a:solidFill>
                  <a:srgbClr val="800000"/>
                </a:solidFill>
                <a:effectLst>
                  <a:outerShdw blurRad="38100" dist="38100" dir="2700000" algn="tl">
                    <a:srgbClr val="C0C0C0"/>
                  </a:outerShdw>
                </a:effectLst>
                <a:latin typeface="Bookman Old Style" pitchFamily="18" charset="0"/>
              </a:rPr>
              <a:t>Problem</a:t>
            </a:r>
          </a:p>
        </p:txBody>
      </p:sp>
      <p:pic>
        <p:nvPicPr>
          <p:cNvPr id="11270" name="Picture 2" descr="fighter2"/>
          <p:cNvPicPr>
            <a:picLocks noChangeAspect="1" noChangeArrowheads="1"/>
          </p:cNvPicPr>
          <p:nvPr/>
        </p:nvPicPr>
        <p:blipFill>
          <a:blip r:embed="rId3" cstate="print"/>
          <a:srcRect/>
          <a:stretch>
            <a:fillRect/>
          </a:stretch>
        </p:blipFill>
        <p:spPr bwMode="auto">
          <a:xfrm>
            <a:off x="304800" y="1143000"/>
            <a:ext cx="7696200" cy="3840163"/>
          </a:xfrm>
          <a:prstGeom prst="rect">
            <a:avLst/>
          </a:prstGeom>
          <a:noFill/>
          <a:ln w="9525">
            <a:noFill/>
            <a:miter lim="800000"/>
            <a:headEnd/>
            <a:tailEnd/>
          </a:ln>
        </p:spPr>
      </p:pic>
      <p:sp>
        <p:nvSpPr>
          <p:cNvPr id="11271" name="Rectangle 9"/>
          <p:cNvSpPr>
            <a:spLocks noChangeArrowheads="1"/>
          </p:cNvSpPr>
          <p:nvPr/>
        </p:nvSpPr>
        <p:spPr bwMode="auto">
          <a:xfrm>
            <a:off x="304800" y="5029200"/>
            <a:ext cx="8610600" cy="923925"/>
          </a:xfrm>
          <a:prstGeom prst="rect">
            <a:avLst/>
          </a:prstGeom>
          <a:noFill/>
          <a:ln w="9525">
            <a:noFill/>
            <a:miter lim="800000"/>
            <a:headEnd/>
            <a:tailEnd/>
          </a:ln>
        </p:spPr>
        <p:txBody>
          <a:bodyPr>
            <a:spAutoFit/>
          </a:bodyPr>
          <a:lstStyle/>
          <a:p>
            <a:r>
              <a:rPr lang="en-US"/>
              <a:t>It’s much cleaner. We took out some actions (which some characters might not perform) out of </a:t>
            </a:r>
            <a:r>
              <a:rPr lang="en-US" b="1"/>
              <a:t>Fighter </a:t>
            </a:r>
            <a:r>
              <a:rPr lang="en-US"/>
              <a:t>class and made interfaces for them. That way only characters that are supposed to jump will implement the </a:t>
            </a:r>
            <a:r>
              <a:rPr lang="en-US" b="1"/>
              <a:t>JumpBehavior.</a:t>
            </a:r>
            <a:endParaRPr lang="en-US"/>
          </a:p>
        </p:txBody>
      </p:sp>
      <p:sp>
        <p:nvSpPr>
          <p:cNvPr id="11272" name="Rectangle 8"/>
          <p:cNvSpPr>
            <a:spLocks noChangeArrowheads="1"/>
          </p:cNvSpPr>
          <p:nvPr/>
        </p:nvSpPr>
        <p:spPr bwMode="auto">
          <a:xfrm>
            <a:off x="0" y="6248400"/>
            <a:ext cx="6324600" cy="600075"/>
          </a:xfrm>
          <a:prstGeom prst="rect">
            <a:avLst/>
          </a:prstGeom>
          <a:noFill/>
          <a:ln w="9525">
            <a:noFill/>
            <a:miter lim="800000"/>
            <a:headEnd/>
            <a:tailEnd/>
          </a:ln>
        </p:spPr>
        <p:txBody>
          <a:bodyPr>
            <a:spAutoFit/>
          </a:bodyPr>
          <a:lstStyle/>
          <a:p>
            <a:pPr algn="ctr"/>
            <a:r>
              <a:rPr lang="en-US" sz="1100"/>
              <a:t>Hope Foundation’s International Institute of Information Technology, I²IT, P-14 Rajiv Gandhi Infotech Park, Hinjawadi, Pune - 411 057 </a:t>
            </a:r>
          </a:p>
          <a:p>
            <a:pPr algn="ctr"/>
            <a:r>
              <a:rPr lang="en-US" sz="1100"/>
              <a:t>Tel - +91 20 22933441 / 2 / 3  |  Website - </a:t>
            </a:r>
            <a:r>
              <a:rPr lang="en-US" sz="1100">
                <a:hlinkClick r:id="rId4"/>
              </a:rPr>
              <a:t>www.isquareit.edu.in</a:t>
            </a:r>
            <a:r>
              <a:rPr lang="en-US" sz="1100"/>
              <a:t> ; Email - </a:t>
            </a:r>
            <a:r>
              <a:rPr lang="en-US" sz="1100">
                <a:hlinkClick r:id="rId5"/>
              </a:rPr>
              <a:t>info@isquareit.edu.in</a:t>
            </a:r>
            <a:r>
              <a:rPr lang="en-US" sz="1100"/>
              <a:t> </a:t>
            </a:r>
            <a:endParaRPr lang="id-ID" sz="11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p>
            <a:fld id="{B95A5F27-BFF8-4BDD-BE34-64C55AADC541}" type="slidenum">
              <a:rPr lang="en-US" smtClean="0"/>
              <a:pPr/>
              <a:t>11</a:t>
            </a:fld>
            <a:endParaRPr lang="en-US" smtClean="0"/>
          </a:p>
        </p:txBody>
      </p:sp>
      <p:sp>
        <p:nvSpPr>
          <p:cNvPr id="7" name="Rectangle 6"/>
          <p:cNvSpPr/>
          <p:nvPr/>
        </p:nvSpPr>
        <p:spPr>
          <a:xfrm>
            <a:off x="381000" y="1066800"/>
            <a:ext cx="8077200" cy="4524375"/>
          </a:xfrm>
          <a:prstGeom prst="rect">
            <a:avLst/>
          </a:prstGeom>
        </p:spPr>
        <p:txBody>
          <a:bodyPr>
            <a:spAutoFit/>
          </a:bodyPr>
          <a:lstStyle/>
          <a:p>
            <a:pPr>
              <a:buFont typeface="Wingdings" pitchFamily="2" charset="2"/>
              <a:buChar char="v"/>
              <a:defRPr/>
            </a:pPr>
            <a:r>
              <a:rPr lang="en-US" b="1" dirty="0">
                <a:solidFill>
                  <a:srgbClr val="FF0066"/>
                </a:solidFill>
              </a:rPr>
              <a:t> What are the problems with above design?</a:t>
            </a:r>
            <a:endParaRPr lang="en-US" dirty="0">
              <a:solidFill>
                <a:srgbClr val="FF0066"/>
              </a:solidFill>
            </a:endParaRPr>
          </a:p>
          <a:p>
            <a:pPr marL="287338" indent="-287338">
              <a:buFont typeface="Wingdings" pitchFamily="2" charset="2"/>
              <a:buChar char="q"/>
              <a:defRPr/>
            </a:pPr>
            <a:r>
              <a:rPr lang="en-US" dirty="0"/>
              <a:t>The main problem with the above design is code reuse. </a:t>
            </a:r>
          </a:p>
          <a:p>
            <a:pPr marL="287338" indent="-287338">
              <a:buFont typeface="Wingdings" pitchFamily="2" charset="2"/>
              <a:buChar char="q"/>
              <a:defRPr/>
            </a:pPr>
            <a:r>
              <a:rPr lang="en-US" dirty="0"/>
              <a:t>Since there is no default implementation of jump and roll behavior we may have code duplicity. </a:t>
            </a:r>
          </a:p>
          <a:p>
            <a:pPr marL="287338" indent="-287338">
              <a:buFont typeface="Wingdings" pitchFamily="2" charset="2"/>
              <a:buChar char="q"/>
              <a:defRPr/>
            </a:pPr>
            <a:r>
              <a:rPr lang="en-US" dirty="0"/>
              <a:t>You may have to rewrite the same jump behavior over and over in many subclasses.</a:t>
            </a:r>
          </a:p>
          <a:p>
            <a:pPr>
              <a:buFont typeface="Wingdings" pitchFamily="2" charset="2"/>
              <a:buChar char="v"/>
              <a:defRPr/>
            </a:pPr>
            <a:r>
              <a:rPr lang="en-US" b="1" dirty="0">
                <a:solidFill>
                  <a:srgbClr val="FF0066"/>
                </a:solidFill>
              </a:rPr>
              <a:t> How can we avoid this?</a:t>
            </a:r>
            <a:endParaRPr lang="en-US" dirty="0">
              <a:solidFill>
                <a:srgbClr val="FF0066"/>
              </a:solidFill>
            </a:endParaRPr>
          </a:p>
          <a:p>
            <a:pPr marL="287338" indent="-287338">
              <a:buFont typeface="Wingdings" pitchFamily="2" charset="2"/>
              <a:buChar char="q"/>
              <a:defRPr/>
            </a:pPr>
            <a:r>
              <a:rPr lang="en-US" dirty="0"/>
              <a:t>What if we made </a:t>
            </a:r>
            <a:r>
              <a:rPr lang="en-US" b="1" dirty="0" err="1"/>
              <a:t>JumpBehavior</a:t>
            </a:r>
            <a:r>
              <a:rPr lang="en-US" dirty="0"/>
              <a:t> and </a:t>
            </a:r>
            <a:r>
              <a:rPr lang="en-US" b="1" dirty="0" err="1"/>
              <a:t>RollBehavior</a:t>
            </a:r>
            <a:r>
              <a:rPr lang="en-US" b="1" dirty="0"/>
              <a:t> </a:t>
            </a:r>
            <a:r>
              <a:rPr lang="en-US" dirty="0"/>
              <a:t>classes instead of interface? </a:t>
            </a:r>
          </a:p>
          <a:p>
            <a:pPr marL="287338" indent="-287338">
              <a:buFont typeface="Wingdings" pitchFamily="2" charset="2"/>
              <a:buChar char="q"/>
              <a:defRPr/>
            </a:pPr>
            <a:r>
              <a:rPr lang="en-US" dirty="0"/>
              <a:t>Well then we would have to use multiple inheritance that is not supported in many languages due to many problems associated with it.</a:t>
            </a:r>
          </a:p>
          <a:p>
            <a:pPr>
              <a:defRPr/>
            </a:pPr>
            <a:endParaRPr lang="en-US" dirty="0"/>
          </a:p>
          <a:p>
            <a:pPr>
              <a:defRPr/>
            </a:pPr>
            <a:r>
              <a:rPr lang="en-US" i="1" dirty="0"/>
              <a:t>Here strategy pattern comes to our rescue. </a:t>
            </a:r>
          </a:p>
          <a:p>
            <a:pPr>
              <a:defRPr/>
            </a:pPr>
            <a:endParaRPr lang="en-US" i="1" dirty="0"/>
          </a:p>
          <a:p>
            <a:pPr>
              <a:defRPr/>
            </a:pPr>
            <a:r>
              <a:rPr lang="en-US" i="1" dirty="0"/>
              <a:t>We will learn what the strategy pattern is and then apply it to solve our problem.</a:t>
            </a:r>
            <a:endParaRPr lang="en-US" dirty="0"/>
          </a:p>
        </p:txBody>
      </p:sp>
      <p:sp>
        <p:nvSpPr>
          <p:cNvPr id="8" name="Rectangle 2"/>
          <p:cNvSpPr>
            <a:spLocks noGrp="1" noChangeArrowheads="1"/>
          </p:cNvSpPr>
          <p:nvPr>
            <p:ph type="title"/>
          </p:nvPr>
        </p:nvSpPr>
        <p:spPr>
          <a:xfrm>
            <a:off x="3962400" y="152400"/>
            <a:ext cx="5029200" cy="685800"/>
          </a:xfrm>
        </p:spPr>
        <p:txBody>
          <a:bodyPr/>
          <a:lstStyle/>
          <a:p>
            <a:pPr algn="r" eaLnBrk="1" hangingPunct="1">
              <a:defRPr/>
            </a:pPr>
            <a:r>
              <a:rPr lang="en-US" sz="4800" b="1" dirty="0" smtClean="0">
                <a:solidFill>
                  <a:srgbClr val="800000"/>
                </a:solidFill>
                <a:effectLst>
                  <a:outerShdw blurRad="38100" dist="38100" dir="2700000" algn="tl">
                    <a:srgbClr val="C0C0C0"/>
                  </a:outerShdw>
                </a:effectLst>
                <a:latin typeface="Bookman Old Style" pitchFamily="18" charset="0"/>
              </a:rPr>
              <a:t>Problem</a:t>
            </a:r>
          </a:p>
        </p:txBody>
      </p:sp>
      <p:pic>
        <p:nvPicPr>
          <p:cNvPr id="12293" name="Picture 6"/>
          <p:cNvPicPr>
            <a:picLocks noChangeAspect="1" noChangeArrowheads="1"/>
          </p:cNvPicPr>
          <p:nvPr/>
        </p:nvPicPr>
        <p:blipFill>
          <a:blip r:embed="rId2" cstate="print"/>
          <a:srcRect/>
          <a:stretch>
            <a:fillRect/>
          </a:stretch>
        </p:blipFill>
        <p:spPr bwMode="auto">
          <a:xfrm>
            <a:off x="6588125" y="5961063"/>
            <a:ext cx="1771650" cy="820737"/>
          </a:xfrm>
          <a:prstGeom prst="rect">
            <a:avLst/>
          </a:prstGeom>
          <a:noFill/>
          <a:ln w="9525">
            <a:noFill/>
            <a:miter lim="800000"/>
            <a:headEnd/>
            <a:tailEnd/>
          </a:ln>
        </p:spPr>
      </p:pic>
      <p:sp>
        <p:nvSpPr>
          <p:cNvPr id="12294" name="Rectangle 5"/>
          <p:cNvSpPr>
            <a:spLocks noChangeArrowheads="1"/>
          </p:cNvSpPr>
          <p:nvPr/>
        </p:nvSpPr>
        <p:spPr bwMode="auto">
          <a:xfrm>
            <a:off x="0" y="6248400"/>
            <a:ext cx="6324600" cy="600075"/>
          </a:xfrm>
          <a:prstGeom prst="rect">
            <a:avLst/>
          </a:prstGeom>
          <a:noFill/>
          <a:ln w="9525">
            <a:noFill/>
            <a:miter lim="800000"/>
            <a:headEnd/>
            <a:tailEnd/>
          </a:ln>
        </p:spPr>
        <p:txBody>
          <a:bodyPr>
            <a:spAutoFit/>
          </a:bodyPr>
          <a:lstStyle/>
          <a:p>
            <a:pPr algn="ctr"/>
            <a:r>
              <a:rPr lang="en-US" sz="1100"/>
              <a:t>Hope Foundation’s International Institute of Information Technology, I²IT, P-14 Rajiv Gandhi Infotech Park, Hinjawadi, Pune - 411 057 </a:t>
            </a:r>
          </a:p>
          <a:p>
            <a:pPr algn="ctr"/>
            <a:r>
              <a:rPr lang="en-US" sz="1100"/>
              <a:t>Tel - +91 20 22933441 / 2 / 3  |  Website - </a:t>
            </a:r>
            <a:r>
              <a:rPr lang="en-US" sz="1100">
                <a:hlinkClick r:id="rId3"/>
              </a:rPr>
              <a:t>www.isquareit.edu.in</a:t>
            </a:r>
            <a:r>
              <a:rPr lang="en-US" sz="1100"/>
              <a:t> ; Email - </a:t>
            </a:r>
            <a:r>
              <a:rPr lang="en-US" sz="1100">
                <a:hlinkClick r:id="rId4"/>
              </a:rPr>
              <a:t>info@isquareit.edu.in</a:t>
            </a:r>
            <a:r>
              <a:rPr lang="en-US" sz="1100"/>
              <a:t> </a:t>
            </a:r>
            <a:endParaRPr lang="id-ID" sz="11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p>
            <a:fld id="{60D2E164-6031-49C4-B64D-70480FC12EE7}" type="slidenum">
              <a:rPr lang="en-US" smtClean="0"/>
              <a:pPr/>
              <a:t>12</a:t>
            </a:fld>
            <a:endParaRPr lang="en-US" smtClean="0"/>
          </a:p>
        </p:txBody>
      </p:sp>
      <p:sp>
        <p:nvSpPr>
          <p:cNvPr id="7" name="Rectangle 2"/>
          <p:cNvSpPr>
            <a:spLocks noGrp="1" noChangeArrowheads="1"/>
          </p:cNvSpPr>
          <p:nvPr>
            <p:ph type="title"/>
          </p:nvPr>
        </p:nvSpPr>
        <p:spPr>
          <a:xfrm>
            <a:off x="304800" y="152400"/>
            <a:ext cx="8686800" cy="685800"/>
          </a:xfrm>
        </p:spPr>
        <p:txBody>
          <a:bodyPr/>
          <a:lstStyle/>
          <a:p>
            <a:pPr algn="r" eaLnBrk="1" hangingPunct="1">
              <a:defRPr/>
            </a:pPr>
            <a:r>
              <a:rPr lang="en-US" b="1" dirty="0" smtClean="0">
                <a:solidFill>
                  <a:srgbClr val="800000"/>
                </a:solidFill>
                <a:effectLst>
                  <a:outerShdw blurRad="38100" dist="38100" dir="2700000" algn="tl">
                    <a:srgbClr val="C0C0C0"/>
                  </a:outerShdw>
                </a:effectLst>
                <a:latin typeface="Bookman Old Style" pitchFamily="18" charset="0"/>
              </a:rPr>
              <a:t>Definition : Strategy Pattern </a:t>
            </a:r>
          </a:p>
        </p:txBody>
      </p:sp>
      <p:sp>
        <p:nvSpPr>
          <p:cNvPr id="8" name="Rectangle 7"/>
          <p:cNvSpPr/>
          <p:nvPr/>
        </p:nvSpPr>
        <p:spPr>
          <a:xfrm>
            <a:off x="304800" y="914400"/>
            <a:ext cx="8458200" cy="2154238"/>
          </a:xfrm>
          <a:prstGeom prst="rect">
            <a:avLst/>
          </a:prstGeom>
        </p:spPr>
        <p:txBody>
          <a:bodyPr>
            <a:spAutoFit/>
          </a:bodyPr>
          <a:lstStyle/>
          <a:p>
            <a:pPr marL="287338" indent="-287338">
              <a:buFont typeface="Wingdings" pitchFamily="2" charset="2"/>
              <a:buChar char="q"/>
              <a:defRPr/>
            </a:pPr>
            <a:r>
              <a:rPr lang="en-US" sz="2000" dirty="0"/>
              <a:t>“In computer programming, the </a:t>
            </a:r>
            <a:r>
              <a:rPr lang="en-US" sz="2000" b="1" dirty="0">
                <a:solidFill>
                  <a:srgbClr val="FF0066"/>
                </a:solidFill>
              </a:rPr>
              <a:t>strategy pattern</a:t>
            </a:r>
            <a:r>
              <a:rPr lang="en-US" sz="2000" dirty="0"/>
              <a:t> (also known as the </a:t>
            </a:r>
            <a:r>
              <a:rPr lang="en-US" sz="2000" b="1" dirty="0">
                <a:solidFill>
                  <a:srgbClr val="FF0066"/>
                </a:solidFill>
              </a:rPr>
              <a:t>policy pattern</a:t>
            </a:r>
            <a:r>
              <a:rPr lang="en-US" sz="2000" dirty="0"/>
              <a:t>) is a software design pattern that enables an algorithm’s behavior to be selected at runtime. </a:t>
            </a:r>
          </a:p>
          <a:p>
            <a:pPr marL="287338" indent="-287338">
              <a:buFont typeface="Wingdings" pitchFamily="2" charset="2"/>
              <a:buChar char="q"/>
              <a:defRPr/>
            </a:pPr>
            <a:r>
              <a:rPr lang="en-US" sz="2000" dirty="0"/>
              <a:t>The strategy pattern</a:t>
            </a:r>
          </a:p>
          <a:p>
            <a:pPr marL="463550">
              <a:buFont typeface="Wingdings" pitchFamily="2" charset="2"/>
              <a:buChar char="Ø"/>
              <a:defRPr/>
            </a:pPr>
            <a:r>
              <a:rPr lang="en-US" dirty="0"/>
              <a:t>defines a family of algorithms,</a:t>
            </a:r>
          </a:p>
          <a:p>
            <a:pPr marL="463550">
              <a:buFont typeface="Wingdings" pitchFamily="2" charset="2"/>
              <a:buChar char="Ø"/>
              <a:defRPr/>
            </a:pPr>
            <a:r>
              <a:rPr lang="en-US" dirty="0"/>
              <a:t>encapsulates each algorithm, and</a:t>
            </a:r>
          </a:p>
          <a:p>
            <a:pPr marL="463550">
              <a:buFont typeface="Wingdings" pitchFamily="2" charset="2"/>
              <a:buChar char="Ø"/>
              <a:defRPr/>
            </a:pPr>
            <a:r>
              <a:rPr lang="en-US" dirty="0"/>
              <a:t>makes the algorithms interchangeable within that family.”</a:t>
            </a:r>
          </a:p>
        </p:txBody>
      </p:sp>
      <p:sp>
        <p:nvSpPr>
          <p:cNvPr id="45057" name="Rectangle 1"/>
          <p:cNvSpPr>
            <a:spLocks noChangeArrowheads="1"/>
          </p:cNvSpPr>
          <p:nvPr/>
        </p:nvSpPr>
        <p:spPr bwMode="auto">
          <a:xfrm>
            <a:off x="304800" y="3200400"/>
            <a:ext cx="8458200" cy="3016250"/>
          </a:xfrm>
          <a:prstGeom prst="rect">
            <a:avLst/>
          </a:prstGeom>
          <a:noFill/>
          <a:ln w="9525">
            <a:noFill/>
            <a:miter lim="800000"/>
            <a:headEnd/>
            <a:tailEnd/>
          </a:ln>
          <a:effectLst/>
        </p:spPr>
        <p:txBody>
          <a:bodyPr anchor="ctr">
            <a:spAutoFit/>
          </a:bodyPr>
          <a:lstStyle/>
          <a:p>
            <a:pPr marL="341313" indent="-341313" eaLnBrk="0" hangingPunct="0">
              <a:buFont typeface="Wingdings" pitchFamily="2" charset="2"/>
              <a:buChar char="q"/>
              <a:defRPr/>
            </a:pPr>
            <a:r>
              <a:rPr lang="en-US" sz="2000" dirty="0"/>
              <a:t>The Strategy pattern is known as a behavioural pattern - it's used to manage algorithms, relationships and responsibilities between objects. </a:t>
            </a:r>
          </a:p>
          <a:p>
            <a:pPr marL="341313" indent="-341313" eaLnBrk="0" hangingPunct="0">
              <a:buFont typeface="Wingdings" pitchFamily="2" charset="2"/>
              <a:buChar char="q"/>
              <a:defRPr/>
            </a:pPr>
            <a:r>
              <a:rPr lang="en-US" sz="2000" dirty="0"/>
              <a:t>The definition of Strategy provided in the original Gang of Four book on Design Patterns states: </a:t>
            </a:r>
          </a:p>
          <a:p>
            <a:pPr eaLnBrk="0" hangingPunct="0">
              <a:defRPr/>
            </a:pPr>
            <a:endParaRPr lang="en-US" dirty="0"/>
          </a:p>
          <a:p>
            <a:pPr algn="ctr" eaLnBrk="0" hangingPunct="0">
              <a:defRPr/>
            </a:pPr>
            <a:r>
              <a:rPr lang="en-US" sz="2400" b="1" dirty="0"/>
              <a:t> “Defines a set of encapsulated algorithms that can be swapped to carry out a specific behaviour” </a:t>
            </a:r>
          </a:p>
          <a:p>
            <a:pPr eaLnBrk="0" hangingPunct="0">
              <a:defRPr/>
            </a:pPr>
            <a:r>
              <a:rPr lang="en-US" sz="2400" b="1" dirty="0"/>
              <a:t>  </a:t>
            </a:r>
            <a:endParaRPr lang="en-US" sz="24700" b="1" dirty="0"/>
          </a:p>
        </p:txBody>
      </p:sp>
      <p:pic>
        <p:nvPicPr>
          <p:cNvPr id="13318" name="Picture 6"/>
          <p:cNvPicPr>
            <a:picLocks noChangeAspect="1" noChangeArrowheads="1"/>
          </p:cNvPicPr>
          <p:nvPr/>
        </p:nvPicPr>
        <p:blipFill>
          <a:blip r:embed="rId2" cstate="print"/>
          <a:srcRect/>
          <a:stretch>
            <a:fillRect/>
          </a:stretch>
        </p:blipFill>
        <p:spPr bwMode="auto">
          <a:xfrm>
            <a:off x="6588125" y="5961063"/>
            <a:ext cx="1771650" cy="820737"/>
          </a:xfrm>
          <a:prstGeom prst="rect">
            <a:avLst/>
          </a:prstGeom>
          <a:noFill/>
          <a:ln w="9525">
            <a:noFill/>
            <a:miter lim="800000"/>
            <a:headEnd/>
            <a:tailEnd/>
          </a:ln>
        </p:spPr>
      </p:pic>
      <p:sp>
        <p:nvSpPr>
          <p:cNvPr id="13319" name="Rectangle 8"/>
          <p:cNvSpPr>
            <a:spLocks noChangeArrowheads="1"/>
          </p:cNvSpPr>
          <p:nvPr/>
        </p:nvSpPr>
        <p:spPr bwMode="auto">
          <a:xfrm>
            <a:off x="0" y="6248400"/>
            <a:ext cx="6324600" cy="600075"/>
          </a:xfrm>
          <a:prstGeom prst="rect">
            <a:avLst/>
          </a:prstGeom>
          <a:noFill/>
          <a:ln w="9525">
            <a:noFill/>
            <a:miter lim="800000"/>
            <a:headEnd/>
            <a:tailEnd/>
          </a:ln>
        </p:spPr>
        <p:txBody>
          <a:bodyPr>
            <a:spAutoFit/>
          </a:bodyPr>
          <a:lstStyle/>
          <a:p>
            <a:pPr algn="ctr"/>
            <a:r>
              <a:rPr lang="en-US" sz="1100"/>
              <a:t>Hope Foundation’s International Institute of Information Technology, I²IT, P-14 Rajiv Gandhi Infotech Park, Hinjawadi, Pune - 411 057 </a:t>
            </a:r>
          </a:p>
          <a:p>
            <a:pPr algn="ctr"/>
            <a:r>
              <a:rPr lang="en-US" sz="1100"/>
              <a:t>Tel - +91 20 22933441 / 2 / 3  |  Website - </a:t>
            </a:r>
            <a:r>
              <a:rPr lang="en-US" sz="1100">
                <a:hlinkClick r:id="rId3"/>
              </a:rPr>
              <a:t>www.isquareit.edu.in</a:t>
            </a:r>
            <a:r>
              <a:rPr lang="en-US" sz="1100"/>
              <a:t> ; Email - </a:t>
            </a:r>
            <a:r>
              <a:rPr lang="en-US" sz="1100">
                <a:hlinkClick r:id="rId4"/>
              </a:rPr>
              <a:t>info@isquareit.edu.in</a:t>
            </a:r>
            <a:r>
              <a:rPr lang="en-US" sz="1100"/>
              <a:t> </a:t>
            </a:r>
            <a:endParaRPr lang="id-ID" sz="11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p>
            <a:fld id="{E7483E6A-8BB6-4036-9481-2D09E666E184}" type="slidenum">
              <a:rPr lang="en-US" smtClean="0"/>
              <a:pPr/>
              <a:t>13</a:t>
            </a:fld>
            <a:endParaRPr lang="en-US" smtClean="0"/>
          </a:p>
        </p:txBody>
      </p:sp>
      <p:sp>
        <p:nvSpPr>
          <p:cNvPr id="14339" name="Rectangle 7"/>
          <p:cNvSpPr>
            <a:spLocks noChangeArrowheads="1"/>
          </p:cNvSpPr>
          <p:nvPr/>
        </p:nvSpPr>
        <p:spPr bwMode="auto">
          <a:xfrm>
            <a:off x="381000" y="838200"/>
            <a:ext cx="7543800" cy="369888"/>
          </a:xfrm>
          <a:prstGeom prst="rect">
            <a:avLst/>
          </a:prstGeom>
          <a:noFill/>
          <a:ln w="9525">
            <a:noFill/>
            <a:miter lim="800000"/>
            <a:headEnd/>
            <a:tailEnd/>
          </a:ln>
        </p:spPr>
        <p:txBody>
          <a:bodyPr>
            <a:spAutoFit/>
          </a:bodyPr>
          <a:lstStyle/>
          <a:p>
            <a:r>
              <a:rPr lang="en-US"/>
              <a:t>Now, let's take a look at the diagram definition of the Strategy pattern.</a:t>
            </a:r>
          </a:p>
        </p:txBody>
      </p:sp>
      <p:sp>
        <p:nvSpPr>
          <p:cNvPr id="14340" name="Rectangle 8"/>
          <p:cNvSpPr>
            <a:spLocks noChangeArrowheads="1"/>
          </p:cNvSpPr>
          <p:nvPr/>
        </p:nvSpPr>
        <p:spPr bwMode="auto">
          <a:xfrm>
            <a:off x="304800" y="4292600"/>
            <a:ext cx="8305800" cy="2032000"/>
          </a:xfrm>
          <a:prstGeom prst="rect">
            <a:avLst/>
          </a:prstGeom>
          <a:noFill/>
          <a:ln w="9525">
            <a:noFill/>
            <a:miter lim="800000"/>
            <a:headEnd/>
            <a:tailEnd/>
          </a:ln>
        </p:spPr>
        <p:txBody>
          <a:bodyPr>
            <a:spAutoFit/>
          </a:bodyPr>
          <a:lstStyle/>
          <a:p>
            <a:pPr marL="287338" indent="-287338">
              <a:buFont typeface="Wingdings" pitchFamily="2" charset="2"/>
              <a:buChar char="q"/>
            </a:pPr>
            <a:r>
              <a:rPr lang="en-US"/>
              <a:t>Here we rely on composition instead of inheritance for reuse. </a:t>
            </a:r>
          </a:p>
          <a:p>
            <a:pPr marL="287338" indent="-287338">
              <a:buFont typeface="Wingdings" pitchFamily="2" charset="2"/>
              <a:buChar char="q"/>
            </a:pPr>
            <a:r>
              <a:rPr lang="en-US"/>
              <a:t>In the above diagram </a:t>
            </a:r>
            <a:r>
              <a:rPr lang="en-US" b="1"/>
              <a:t>Context </a:t>
            </a:r>
            <a:r>
              <a:rPr lang="en-US"/>
              <a:t>is composed of a </a:t>
            </a:r>
            <a:r>
              <a:rPr lang="en-US" b="1"/>
              <a:t>Strategy</a:t>
            </a:r>
            <a:r>
              <a:rPr lang="en-US"/>
              <a:t>. Instead of implementing a behavior the </a:t>
            </a:r>
            <a:r>
              <a:rPr lang="en-US" b="1"/>
              <a:t>Context</a:t>
            </a:r>
            <a:r>
              <a:rPr lang="en-US"/>
              <a:t> delegates it to </a:t>
            </a:r>
            <a:r>
              <a:rPr lang="en-US" b="1"/>
              <a:t>Strategy</a:t>
            </a:r>
            <a:r>
              <a:rPr lang="en-US"/>
              <a:t>. </a:t>
            </a:r>
          </a:p>
          <a:p>
            <a:pPr marL="287338" indent="-287338">
              <a:buFont typeface="Wingdings" pitchFamily="2" charset="2"/>
              <a:buChar char="q"/>
            </a:pPr>
            <a:r>
              <a:rPr lang="en-US"/>
              <a:t>The context could be anything that would require changing behaviours </a:t>
            </a:r>
          </a:p>
          <a:p>
            <a:pPr marL="287338" indent="-287338">
              <a:buFont typeface="Wingdings" pitchFamily="2" charset="2"/>
              <a:buChar char="q"/>
            </a:pPr>
            <a:r>
              <a:rPr lang="en-US"/>
              <a:t>The </a:t>
            </a:r>
            <a:r>
              <a:rPr lang="en-US" b="1"/>
              <a:t>Strategy</a:t>
            </a:r>
            <a:r>
              <a:rPr lang="en-US"/>
              <a:t> is simply implemented as an interface, so that we can swap </a:t>
            </a:r>
            <a:r>
              <a:rPr lang="en-US" b="1"/>
              <a:t>ConcreteStrategy</a:t>
            </a:r>
            <a:r>
              <a:rPr lang="en-US"/>
              <a:t>s in and out without effecting our </a:t>
            </a:r>
            <a:r>
              <a:rPr lang="en-US" b="1"/>
              <a:t>Context.</a:t>
            </a:r>
          </a:p>
          <a:p>
            <a:pPr marL="287338" indent="-287338">
              <a:buFont typeface="Wingdings" pitchFamily="2" charset="2"/>
              <a:buChar char="q"/>
            </a:pPr>
            <a:endParaRPr lang="en-US"/>
          </a:p>
        </p:txBody>
      </p:sp>
      <p:sp>
        <p:nvSpPr>
          <p:cNvPr id="10" name="Rectangle 2"/>
          <p:cNvSpPr>
            <a:spLocks noGrp="1" noChangeArrowheads="1"/>
          </p:cNvSpPr>
          <p:nvPr>
            <p:ph type="title"/>
          </p:nvPr>
        </p:nvSpPr>
        <p:spPr>
          <a:xfrm>
            <a:off x="304800" y="152400"/>
            <a:ext cx="8686800" cy="685800"/>
          </a:xfrm>
        </p:spPr>
        <p:txBody>
          <a:bodyPr/>
          <a:lstStyle/>
          <a:p>
            <a:pPr algn="r" eaLnBrk="1" hangingPunct="1">
              <a:defRPr/>
            </a:pPr>
            <a:r>
              <a:rPr lang="en-US" b="1" dirty="0" smtClean="0">
                <a:solidFill>
                  <a:srgbClr val="800000"/>
                </a:solidFill>
                <a:effectLst>
                  <a:outerShdw blurRad="38100" dist="38100" dir="2700000" algn="tl">
                    <a:srgbClr val="C0C0C0"/>
                  </a:outerShdw>
                </a:effectLst>
                <a:latin typeface="Bookman Old Style" pitchFamily="18" charset="0"/>
              </a:rPr>
              <a:t>Definition : Strategy Pattern </a:t>
            </a:r>
          </a:p>
        </p:txBody>
      </p:sp>
      <p:pic>
        <p:nvPicPr>
          <p:cNvPr id="14342" name="Picture 3"/>
          <p:cNvPicPr>
            <a:picLocks noChangeAspect="1" noChangeArrowheads="1"/>
          </p:cNvPicPr>
          <p:nvPr/>
        </p:nvPicPr>
        <p:blipFill>
          <a:blip r:embed="rId2" cstate="print"/>
          <a:srcRect/>
          <a:stretch>
            <a:fillRect/>
          </a:stretch>
        </p:blipFill>
        <p:spPr bwMode="auto">
          <a:xfrm>
            <a:off x="1905000" y="1219200"/>
            <a:ext cx="4895850" cy="3124200"/>
          </a:xfrm>
          <a:prstGeom prst="rect">
            <a:avLst/>
          </a:prstGeom>
          <a:noFill/>
          <a:ln w="9525">
            <a:noFill/>
            <a:miter lim="800000"/>
            <a:headEnd/>
            <a:tailEnd/>
          </a:ln>
        </p:spPr>
      </p:pic>
      <p:pic>
        <p:nvPicPr>
          <p:cNvPr id="14343" name="Picture 6"/>
          <p:cNvPicPr>
            <a:picLocks noChangeAspect="1" noChangeArrowheads="1"/>
          </p:cNvPicPr>
          <p:nvPr/>
        </p:nvPicPr>
        <p:blipFill>
          <a:blip r:embed="rId3" cstate="print"/>
          <a:srcRect/>
          <a:stretch>
            <a:fillRect/>
          </a:stretch>
        </p:blipFill>
        <p:spPr bwMode="auto">
          <a:xfrm>
            <a:off x="6588125" y="5961063"/>
            <a:ext cx="1771650" cy="820737"/>
          </a:xfrm>
          <a:prstGeom prst="rect">
            <a:avLst/>
          </a:prstGeom>
          <a:noFill/>
          <a:ln w="9525">
            <a:noFill/>
            <a:miter lim="800000"/>
            <a:headEnd/>
            <a:tailEnd/>
          </a:ln>
        </p:spPr>
      </p:pic>
      <p:sp>
        <p:nvSpPr>
          <p:cNvPr id="14344" name="Rectangle 7"/>
          <p:cNvSpPr>
            <a:spLocks noChangeArrowheads="1"/>
          </p:cNvSpPr>
          <p:nvPr/>
        </p:nvSpPr>
        <p:spPr bwMode="auto">
          <a:xfrm>
            <a:off x="0" y="6248400"/>
            <a:ext cx="6324600" cy="600075"/>
          </a:xfrm>
          <a:prstGeom prst="rect">
            <a:avLst/>
          </a:prstGeom>
          <a:noFill/>
          <a:ln w="9525">
            <a:noFill/>
            <a:miter lim="800000"/>
            <a:headEnd/>
            <a:tailEnd/>
          </a:ln>
        </p:spPr>
        <p:txBody>
          <a:bodyPr>
            <a:spAutoFit/>
          </a:bodyPr>
          <a:lstStyle/>
          <a:p>
            <a:pPr algn="ctr"/>
            <a:r>
              <a:rPr lang="en-US" sz="1100"/>
              <a:t>Hope Foundation’s International Institute of Information Technology, I²IT, P-14 Rajiv Gandhi Infotech Park, Hinjawadi, Pune - 411 057 </a:t>
            </a:r>
          </a:p>
          <a:p>
            <a:pPr algn="ctr"/>
            <a:r>
              <a:rPr lang="en-US" sz="1100"/>
              <a:t>Tel - +91 20 22933441 / 2 / 3  |  Website - </a:t>
            </a:r>
            <a:r>
              <a:rPr lang="en-US" sz="1100">
                <a:hlinkClick r:id="rId4"/>
              </a:rPr>
              <a:t>www.isquareit.edu.in</a:t>
            </a:r>
            <a:r>
              <a:rPr lang="en-US" sz="1100"/>
              <a:t> ; Email - </a:t>
            </a:r>
            <a:r>
              <a:rPr lang="en-US" sz="1100">
                <a:hlinkClick r:id="rId5"/>
              </a:rPr>
              <a:t>info@isquareit.edu.in</a:t>
            </a:r>
            <a:r>
              <a:rPr lang="en-US" sz="1100"/>
              <a:t> </a:t>
            </a:r>
            <a:endParaRPr lang="id-ID" sz="11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p>
            <a:fld id="{B4C70B0F-C2AD-401F-8FCD-B07374858272}" type="slidenum">
              <a:rPr lang="en-US" smtClean="0"/>
              <a:pPr/>
              <a:t>14</a:t>
            </a:fld>
            <a:endParaRPr lang="en-US" smtClean="0"/>
          </a:p>
        </p:txBody>
      </p:sp>
      <p:sp>
        <p:nvSpPr>
          <p:cNvPr id="15363" name="AutoShape 2" descr="Strategy schem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15364" name="Picture 3"/>
          <p:cNvPicPr>
            <a:picLocks noChangeAspect="1" noChangeArrowheads="1"/>
          </p:cNvPicPr>
          <p:nvPr/>
        </p:nvPicPr>
        <p:blipFill>
          <a:blip r:embed="rId2" cstate="print"/>
          <a:srcRect/>
          <a:stretch>
            <a:fillRect/>
          </a:stretch>
        </p:blipFill>
        <p:spPr bwMode="auto">
          <a:xfrm>
            <a:off x="838200" y="990600"/>
            <a:ext cx="7543800" cy="4867275"/>
          </a:xfrm>
          <a:prstGeom prst="rect">
            <a:avLst/>
          </a:prstGeom>
          <a:noFill/>
          <a:ln w="9525">
            <a:noFill/>
            <a:miter lim="800000"/>
            <a:headEnd/>
            <a:tailEnd/>
          </a:ln>
        </p:spPr>
      </p:pic>
      <p:sp>
        <p:nvSpPr>
          <p:cNvPr id="9" name="Rectangle 2"/>
          <p:cNvSpPr>
            <a:spLocks noGrp="1" noChangeArrowheads="1"/>
          </p:cNvSpPr>
          <p:nvPr>
            <p:ph type="title"/>
          </p:nvPr>
        </p:nvSpPr>
        <p:spPr>
          <a:xfrm>
            <a:off x="304800" y="152400"/>
            <a:ext cx="8686800" cy="685800"/>
          </a:xfrm>
        </p:spPr>
        <p:txBody>
          <a:bodyPr/>
          <a:lstStyle/>
          <a:p>
            <a:pPr algn="r" eaLnBrk="1" hangingPunct="1">
              <a:defRPr/>
            </a:pPr>
            <a:r>
              <a:rPr lang="en-US" b="1" dirty="0" smtClean="0">
                <a:solidFill>
                  <a:srgbClr val="800000"/>
                </a:solidFill>
                <a:effectLst>
                  <a:outerShdw blurRad="38100" dist="38100" dir="2700000" algn="tl">
                    <a:srgbClr val="C0C0C0"/>
                  </a:outerShdw>
                </a:effectLst>
                <a:latin typeface="Bookman Old Style" pitchFamily="18" charset="0"/>
              </a:rPr>
              <a:t>Definition : Strategy Pattern </a:t>
            </a:r>
          </a:p>
        </p:txBody>
      </p:sp>
      <p:pic>
        <p:nvPicPr>
          <p:cNvPr id="15366" name="Picture 6"/>
          <p:cNvPicPr>
            <a:picLocks noChangeAspect="1" noChangeArrowheads="1"/>
          </p:cNvPicPr>
          <p:nvPr/>
        </p:nvPicPr>
        <p:blipFill>
          <a:blip r:embed="rId3" cstate="print"/>
          <a:srcRect/>
          <a:stretch>
            <a:fillRect/>
          </a:stretch>
        </p:blipFill>
        <p:spPr bwMode="auto">
          <a:xfrm>
            <a:off x="6588125" y="5961063"/>
            <a:ext cx="1771650" cy="820737"/>
          </a:xfrm>
          <a:prstGeom prst="rect">
            <a:avLst/>
          </a:prstGeom>
          <a:noFill/>
          <a:ln w="9525">
            <a:noFill/>
            <a:miter lim="800000"/>
            <a:headEnd/>
            <a:tailEnd/>
          </a:ln>
        </p:spPr>
      </p:pic>
      <p:sp>
        <p:nvSpPr>
          <p:cNvPr id="15367" name="Rectangle 6"/>
          <p:cNvSpPr>
            <a:spLocks noChangeArrowheads="1"/>
          </p:cNvSpPr>
          <p:nvPr/>
        </p:nvSpPr>
        <p:spPr bwMode="auto">
          <a:xfrm>
            <a:off x="0" y="6248400"/>
            <a:ext cx="6324600" cy="600075"/>
          </a:xfrm>
          <a:prstGeom prst="rect">
            <a:avLst/>
          </a:prstGeom>
          <a:noFill/>
          <a:ln w="9525">
            <a:noFill/>
            <a:miter lim="800000"/>
            <a:headEnd/>
            <a:tailEnd/>
          </a:ln>
        </p:spPr>
        <p:txBody>
          <a:bodyPr>
            <a:spAutoFit/>
          </a:bodyPr>
          <a:lstStyle/>
          <a:p>
            <a:pPr algn="ctr"/>
            <a:r>
              <a:rPr lang="en-US" sz="1100"/>
              <a:t>Hope Foundation’s International Institute of Information Technology, I²IT, P-14 Rajiv Gandhi Infotech Park, Hinjawadi, Pune - 411 057 </a:t>
            </a:r>
          </a:p>
          <a:p>
            <a:pPr algn="ctr"/>
            <a:r>
              <a:rPr lang="en-US" sz="1100"/>
              <a:t>Tel - +91 20 22933441 / 2 / 3  |  Website - </a:t>
            </a:r>
            <a:r>
              <a:rPr lang="en-US" sz="1100">
                <a:hlinkClick r:id="rId4"/>
              </a:rPr>
              <a:t>www.isquareit.edu.in</a:t>
            </a:r>
            <a:r>
              <a:rPr lang="en-US" sz="1100"/>
              <a:t> ; Email - </a:t>
            </a:r>
            <a:r>
              <a:rPr lang="en-US" sz="1100">
                <a:hlinkClick r:id="rId5"/>
              </a:rPr>
              <a:t>info@isquareit.edu.in</a:t>
            </a:r>
            <a:r>
              <a:rPr lang="en-US" sz="1100"/>
              <a:t> </a:t>
            </a:r>
            <a:endParaRPr lang="id-ID" sz="11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p>
            <a:fld id="{86FFC2EB-EF51-451D-8630-E17CC90DD77E}" type="slidenum">
              <a:rPr lang="en-US" smtClean="0"/>
              <a:pPr/>
              <a:t>15</a:t>
            </a:fld>
            <a:endParaRPr lang="en-US" smtClean="0"/>
          </a:p>
        </p:txBody>
      </p:sp>
      <p:sp>
        <p:nvSpPr>
          <p:cNvPr id="7" name="Rectangle 2"/>
          <p:cNvSpPr>
            <a:spLocks noGrp="1" noChangeArrowheads="1"/>
          </p:cNvSpPr>
          <p:nvPr>
            <p:ph type="title"/>
          </p:nvPr>
        </p:nvSpPr>
        <p:spPr>
          <a:xfrm>
            <a:off x="3962400" y="152400"/>
            <a:ext cx="5029200" cy="685800"/>
          </a:xfrm>
        </p:spPr>
        <p:txBody>
          <a:bodyPr/>
          <a:lstStyle/>
          <a:p>
            <a:pPr algn="r" eaLnBrk="1" hangingPunct="1">
              <a:defRPr/>
            </a:pPr>
            <a:r>
              <a:rPr lang="en-US" sz="4800" b="1" dirty="0" smtClean="0">
                <a:solidFill>
                  <a:srgbClr val="800000"/>
                </a:solidFill>
                <a:effectLst>
                  <a:outerShdw blurRad="38100" dist="38100" dir="2700000" algn="tl">
                    <a:srgbClr val="C0C0C0"/>
                  </a:outerShdw>
                </a:effectLst>
                <a:latin typeface="Bookman Old Style" pitchFamily="18" charset="0"/>
              </a:rPr>
              <a:t>Solution</a:t>
            </a:r>
          </a:p>
        </p:txBody>
      </p:sp>
      <p:sp>
        <p:nvSpPr>
          <p:cNvPr id="16388" name="Rectangle 7"/>
          <p:cNvSpPr>
            <a:spLocks noChangeArrowheads="1"/>
          </p:cNvSpPr>
          <p:nvPr/>
        </p:nvSpPr>
        <p:spPr bwMode="auto">
          <a:xfrm>
            <a:off x="381000" y="912813"/>
            <a:ext cx="8534400" cy="1754187"/>
          </a:xfrm>
          <a:prstGeom prst="rect">
            <a:avLst/>
          </a:prstGeom>
          <a:noFill/>
          <a:ln w="9525">
            <a:noFill/>
            <a:miter lim="800000"/>
            <a:headEnd/>
            <a:tailEnd/>
          </a:ln>
        </p:spPr>
        <p:txBody>
          <a:bodyPr>
            <a:spAutoFit/>
          </a:bodyPr>
          <a:lstStyle/>
          <a:p>
            <a:pPr marL="231775" indent="-231775">
              <a:buFont typeface="Wingdings" pitchFamily="2" charset="2"/>
              <a:buChar char="q"/>
            </a:pPr>
            <a:r>
              <a:rPr lang="en-US"/>
              <a:t>we apply Strategy Pattern to the Fighter Problem and discuss implementation.</a:t>
            </a:r>
          </a:p>
          <a:p>
            <a:pPr marL="231775" indent="-231775">
              <a:buFont typeface="Wingdings" pitchFamily="2" charset="2"/>
              <a:buChar char="q"/>
            </a:pPr>
            <a:r>
              <a:rPr lang="en-US"/>
              <a:t>The first step is to identify the behaviors that may vary across different classes in future and separate them from the rest. </a:t>
            </a:r>
          </a:p>
          <a:p>
            <a:pPr marL="231775" indent="-231775">
              <a:buFont typeface="Wingdings" pitchFamily="2" charset="2"/>
              <a:buChar char="q"/>
            </a:pPr>
            <a:r>
              <a:rPr lang="en-US"/>
              <a:t>For our example let them be kick and jump behaviors. </a:t>
            </a:r>
          </a:p>
          <a:p>
            <a:pPr marL="231775" indent="-231775">
              <a:buFont typeface="Wingdings" pitchFamily="2" charset="2"/>
              <a:buChar char="q"/>
            </a:pPr>
            <a:r>
              <a:rPr lang="en-US"/>
              <a:t>To separate these behaviors we will pull both methods out of </a:t>
            </a:r>
            <a:r>
              <a:rPr lang="en-US" b="1"/>
              <a:t>Fighter</a:t>
            </a:r>
            <a:r>
              <a:rPr lang="en-US"/>
              <a:t> class and create a new set of classes to represent each behavior.</a:t>
            </a:r>
          </a:p>
        </p:txBody>
      </p:sp>
      <p:pic>
        <p:nvPicPr>
          <p:cNvPr id="16389" name="Picture 2" descr="fighter3"/>
          <p:cNvPicPr>
            <a:picLocks noChangeAspect="1" noChangeArrowheads="1"/>
          </p:cNvPicPr>
          <p:nvPr/>
        </p:nvPicPr>
        <p:blipFill>
          <a:blip r:embed="rId2" cstate="print"/>
          <a:srcRect/>
          <a:stretch>
            <a:fillRect/>
          </a:stretch>
        </p:blipFill>
        <p:spPr bwMode="auto">
          <a:xfrm>
            <a:off x="838200" y="2667000"/>
            <a:ext cx="7467600" cy="3465513"/>
          </a:xfrm>
          <a:prstGeom prst="rect">
            <a:avLst/>
          </a:prstGeom>
          <a:noFill/>
          <a:ln w="9525">
            <a:noFill/>
            <a:miter lim="800000"/>
            <a:headEnd/>
            <a:tailEnd/>
          </a:ln>
        </p:spPr>
      </p:pic>
      <p:pic>
        <p:nvPicPr>
          <p:cNvPr id="16390" name="Picture 6"/>
          <p:cNvPicPr>
            <a:picLocks noChangeAspect="1" noChangeArrowheads="1"/>
          </p:cNvPicPr>
          <p:nvPr/>
        </p:nvPicPr>
        <p:blipFill>
          <a:blip r:embed="rId3" cstate="print"/>
          <a:srcRect/>
          <a:stretch>
            <a:fillRect/>
          </a:stretch>
        </p:blipFill>
        <p:spPr bwMode="auto">
          <a:xfrm>
            <a:off x="6588125" y="5961063"/>
            <a:ext cx="1771650" cy="820737"/>
          </a:xfrm>
          <a:prstGeom prst="rect">
            <a:avLst/>
          </a:prstGeom>
          <a:noFill/>
          <a:ln w="9525">
            <a:noFill/>
            <a:miter lim="800000"/>
            <a:headEnd/>
            <a:tailEnd/>
          </a:ln>
        </p:spPr>
      </p:pic>
      <p:sp>
        <p:nvSpPr>
          <p:cNvPr id="16391" name="Rectangle 7"/>
          <p:cNvSpPr>
            <a:spLocks noChangeArrowheads="1"/>
          </p:cNvSpPr>
          <p:nvPr/>
        </p:nvSpPr>
        <p:spPr bwMode="auto">
          <a:xfrm>
            <a:off x="0" y="6248400"/>
            <a:ext cx="6324600" cy="600075"/>
          </a:xfrm>
          <a:prstGeom prst="rect">
            <a:avLst/>
          </a:prstGeom>
          <a:noFill/>
          <a:ln w="9525">
            <a:noFill/>
            <a:miter lim="800000"/>
            <a:headEnd/>
            <a:tailEnd/>
          </a:ln>
        </p:spPr>
        <p:txBody>
          <a:bodyPr>
            <a:spAutoFit/>
          </a:bodyPr>
          <a:lstStyle/>
          <a:p>
            <a:pPr algn="ctr"/>
            <a:r>
              <a:rPr lang="en-US" sz="1100"/>
              <a:t>Hope Foundation’s International Institute of Information Technology, I²IT, P-14 Rajiv Gandhi Infotech Park, Hinjawadi, Pune - 411 057 </a:t>
            </a:r>
          </a:p>
          <a:p>
            <a:pPr algn="ctr"/>
            <a:r>
              <a:rPr lang="en-US" sz="1100"/>
              <a:t>Tel - +91 20 22933441 / 2 / 3  |  Website - </a:t>
            </a:r>
            <a:r>
              <a:rPr lang="en-US" sz="1100">
                <a:hlinkClick r:id="rId4"/>
              </a:rPr>
              <a:t>www.isquareit.edu.in</a:t>
            </a:r>
            <a:r>
              <a:rPr lang="en-US" sz="1100"/>
              <a:t> ; Email - </a:t>
            </a:r>
            <a:r>
              <a:rPr lang="en-US" sz="1100">
                <a:hlinkClick r:id="rId5"/>
              </a:rPr>
              <a:t>info@isquareit.edu.in</a:t>
            </a:r>
            <a:r>
              <a:rPr lang="en-US" sz="1100"/>
              <a:t> </a:t>
            </a:r>
            <a:endParaRPr lang="id-ID" sz="11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fld id="{49804C82-D091-4DFE-9F1F-904377735C74}" type="slidenum">
              <a:rPr lang="en-US" smtClean="0"/>
              <a:pPr/>
              <a:t>16</a:t>
            </a:fld>
            <a:endParaRPr lang="en-US" smtClean="0"/>
          </a:p>
        </p:txBody>
      </p:sp>
      <p:sp>
        <p:nvSpPr>
          <p:cNvPr id="17411" name="Rectangle 6"/>
          <p:cNvSpPr>
            <a:spLocks noChangeArrowheads="1"/>
          </p:cNvSpPr>
          <p:nvPr/>
        </p:nvSpPr>
        <p:spPr bwMode="auto">
          <a:xfrm>
            <a:off x="304800" y="914400"/>
            <a:ext cx="8610600" cy="646113"/>
          </a:xfrm>
          <a:prstGeom prst="rect">
            <a:avLst/>
          </a:prstGeom>
          <a:noFill/>
          <a:ln w="9525">
            <a:noFill/>
            <a:miter lim="800000"/>
            <a:headEnd/>
            <a:tailEnd/>
          </a:ln>
        </p:spPr>
        <p:txBody>
          <a:bodyPr>
            <a:spAutoFit/>
          </a:bodyPr>
          <a:lstStyle/>
          <a:p>
            <a:r>
              <a:rPr lang="en-US"/>
              <a:t>The Fighter class will now delegate its kick and jump behavior instead of using kick and jump methods defined in the Fighter class or its subclass.</a:t>
            </a:r>
          </a:p>
        </p:txBody>
      </p:sp>
      <p:sp>
        <p:nvSpPr>
          <p:cNvPr id="8" name="Rectangle 2"/>
          <p:cNvSpPr>
            <a:spLocks noGrp="1" noChangeArrowheads="1"/>
          </p:cNvSpPr>
          <p:nvPr>
            <p:ph type="title"/>
          </p:nvPr>
        </p:nvSpPr>
        <p:spPr>
          <a:xfrm>
            <a:off x="3962400" y="152400"/>
            <a:ext cx="5029200" cy="685800"/>
          </a:xfrm>
        </p:spPr>
        <p:txBody>
          <a:bodyPr/>
          <a:lstStyle/>
          <a:p>
            <a:pPr algn="r" eaLnBrk="1" hangingPunct="1">
              <a:defRPr/>
            </a:pPr>
            <a:r>
              <a:rPr lang="en-US" sz="4800" b="1" dirty="0" smtClean="0">
                <a:solidFill>
                  <a:srgbClr val="800000"/>
                </a:solidFill>
                <a:effectLst>
                  <a:outerShdw blurRad="38100" dist="38100" dir="2700000" algn="tl">
                    <a:srgbClr val="C0C0C0"/>
                  </a:outerShdw>
                </a:effectLst>
                <a:latin typeface="Bookman Old Style" pitchFamily="18" charset="0"/>
              </a:rPr>
              <a:t>Solution</a:t>
            </a:r>
          </a:p>
        </p:txBody>
      </p:sp>
      <p:pic>
        <p:nvPicPr>
          <p:cNvPr id="17413" name="Picture 2" descr="fighter4"/>
          <p:cNvPicPr>
            <a:picLocks noChangeAspect="1" noChangeArrowheads="1"/>
          </p:cNvPicPr>
          <p:nvPr/>
        </p:nvPicPr>
        <p:blipFill>
          <a:blip r:embed="rId2" cstate="print"/>
          <a:srcRect/>
          <a:stretch>
            <a:fillRect/>
          </a:stretch>
        </p:blipFill>
        <p:spPr bwMode="auto">
          <a:xfrm>
            <a:off x="609600" y="1676400"/>
            <a:ext cx="8158163" cy="3962400"/>
          </a:xfrm>
          <a:prstGeom prst="rect">
            <a:avLst/>
          </a:prstGeom>
          <a:noFill/>
          <a:ln w="9525">
            <a:noFill/>
            <a:miter lim="800000"/>
            <a:headEnd/>
            <a:tailEnd/>
          </a:ln>
        </p:spPr>
      </p:pic>
      <p:pic>
        <p:nvPicPr>
          <p:cNvPr id="17414" name="Picture 6"/>
          <p:cNvPicPr>
            <a:picLocks noChangeAspect="1" noChangeArrowheads="1"/>
          </p:cNvPicPr>
          <p:nvPr/>
        </p:nvPicPr>
        <p:blipFill>
          <a:blip r:embed="rId3" cstate="print"/>
          <a:srcRect/>
          <a:stretch>
            <a:fillRect/>
          </a:stretch>
        </p:blipFill>
        <p:spPr bwMode="auto">
          <a:xfrm>
            <a:off x="6588125" y="5961063"/>
            <a:ext cx="1771650" cy="820737"/>
          </a:xfrm>
          <a:prstGeom prst="rect">
            <a:avLst/>
          </a:prstGeom>
          <a:noFill/>
          <a:ln w="9525">
            <a:noFill/>
            <a:miter lim="800000"/>
            <a:headEnd/>
            <a:tailEnd/>
          </a:ln>
        </p:spPr>
      </p:pic>
      <p:sp>
        <p:nvSpPr>
          <p:cNvPr id="17415" name="Rectangle 6"/>
          <p:cNvSpPr>
            <a:spLocks noChangeArrowheads="1"/>
          </p:cNvSpPr>
          <p:nvPr/>
        </p:nvSpPr>
        <p:spPr bwMode="auto">
          <a:xfrm>
            <a:off x="0" y="6248400"/>
            <a:ext cx="6324600" cy="600075"/>
          </a:xfrm>
          <a:prstGeom prst="rect">
            <a:avLst/>
          </a:prstGeom>
          <a:noFill/>
          <a:ln w="9525">
            <a:noFill/>
            <a:miter lim="800000"/>
            <a:headEnd/>
            <a:tailEnd/>
          </a:ln>
        </p:spPr>
        <p:txBody>
          <a:bodyPr>
            <a:spAutoFit/>
          </a:bodyPr>
          <a:lstStyle/>
          <a:p>
            <a:pPr algn="ctr"/>
            <a:r>
              <a:rPr lang="en-US" sz="1100"/>
              <a:t>Hope Foundation’s International Institute of Information Technology, I²IT, P-14 Rajiv Gandhi Infotech Park, Hinjawadi, Pune - 411 057 </a:t>
            </a:r>
          </a:p>
          <a:p>
            <a:pPr algn="ctr"/>
            <a:r>
              <a:rPr lang="en-US" sz="1100"/>
              <a:t>Tel - +91 20 22933441 / 2 / 3  |  Website - </a:t>
            </a:r>
            <a:r>
              <a:rPr lang="en-US" sz="1100">
                <a:hlinkClick r:id="rId4"/>
              </a:rPr>
              <a:t>www.isquareit.edu.in</a:t>
            </a:r>
            <a:r>
              <a:rPr lang="en-US" sz="1100"/>
              <a:t> ; Email - </a:t>
            </a:r>
            <a:r>
              <a:rPr lang="en-US" sz="1100">
                <a:hlinkClick r:id="rId5"/>
              </a:rPr>
              <a:t>info@isquareit.edu.in</a:t>
            </a:r>
            <a:r>
              <a:rPr lang="en-US" sz="1100"/>
              <a:t> </a:t>
            </a:r>
            <a:endParaRPr lang="id-ID" sz="11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783683F4-463C-415D-8A16-07C6AB2362C0}" type="slidenum">
              <a:rPr lang="en-US" smtClean="0"/>
              <a:pPr/>
              <a:t>17</a:t>
            </a:fld>
            <a:endParaRPr lang="en-US" smtClean="0"/>
          </a:p>
        </p:txBody>
      </p:sp>
      <p:pic>
        <p:nvPicPr>
          <p:cNvPr id="18435" name="Picture 2"/>
          <p:cNvPicPr>
            <a:picLocks noChangeAspect="1" noChangeArrowheads="1"/>
          </p:cNvPicPr>
          <p:nvPr/>
        </p:nvPicPr>
        <p:blipFill>
          <a:blip r:embed="rId2" cstate="print"/>
          <a:srcRect/>
          <a:stretch>
            <a:fillRect/>
          </a:stretch>
        </p:blipFill>
        <p:spPr bwMode="auto">
          <a:xfrm>
            <a:off x="766763" y="1633538"/>
            <a:ext cx="7610475" cy="3590925"/>
          </a:xfrm>
          <a:prstGeom prst="rect">
            <a:avLst/>
          </a:prstGeom>
          <a:noFill/>
          <a:ln w="9525">
            <a:noFill/>
            <a:miter lim="800000"/>
            <a:headEnd/>
            <a:tailEnd/>
          </a:ln>
        </p:spPr>
      </p:pic>
      <p:sp>
        <p:nvSpPr>
          <p:cNvPr id="18436" name="Rectangle 7"/>
          <p:cNvSpPr>
            <a:spLocks noChangeArrowheads="1"/>
          </p:cNvSpPr>
          <p:nvPr/>
        </p:nvSpPr>
        <p:spPr bwMode="auto">
          <a:xfrm>
            <a:off x="304800" y="990600"/>
            <a:ext cx="8534400" cy="369888"/>
          </a:xfrm>
          <a:prstGeom prst="rect">
            <a:avLst/>
          </a:prstGeom>
          <a:noFill/>
          <a:ln w="9525">
            <a:noFill/>
            <a:miter lim="800000"/>
            <a:headEnd/>
            <a:tailEnd/>
          </a:ln>
        </p:spPr>
        <p:txBody>
          <a:bodyPr>
            <a:spAutoFit/>
          </a:bodyPr>
          <a:lstStyle/>
          <a:p>
            <a:r>
              <a:rPr lang="en-US"/>
              <a:t>After reworking the final class diagram would be:</a:t>
            </a:r>
          </a:p>
        </p:txBody>
      </p:sp>
      <p:sp>
        <p:nvSpPr>
          <p:cNvPr id="9" name="Rectangle 2"/>
          <p:cNvSpPr>
            <a:spLocks noGrp="1" noChangeArrowheads="1"/>
          </p:cNvSpPr>
          <p:nvPr>
            <p:ph type="title"/>
          </p:nvPr>
        </p:nvSpPr>
        <p:spPr>
          <a:xfrm>
            <a:off x="3962400" y="152400"/>
            <a:ext cx="5029200" cy="685800"/>
          </a:xfrm>
        </p:spPr>
        <p:txBody>
          <a:bodyPr/>
          <a:lstStyle/>
          <a:p>
            <a:pPr algn="r" eaLnBrk="1" hangingPunct="1">
              <a:defRPr/>
            </a:pPr>
            <a:r>
              <a:rPr lang="en-US" sz="4800" b="1" dirty="0" smtClean="0">
                <a:solidFill>
                  <a:srgbClr val="800000"/>
                </a:solidFill>
                <a:effectLst>
                  <a:outerShdw blurRad="38100" dist="38100" dir="2700000" algn="tl">
                    <a:srgbClr val="C0C0C0"/>
                  </a:outerShdw>
                </a:effectLst>
                <a:latin typeface="Bookman Old Style" pitchFamily="18" charset="0"/>
              </a:rPr>
              <a:t>Solution</a:t>
            </a:r>
          </a:p>
        </p:txBody>
      </p:sp>
      <p:pic>
        <p:nvPicPr>
          <p:cNvPr id="18438" name="Picture 6"/>
          <p:cNvPicPr>
            <a:picLocks noChangeAspect="1" noChangeArrowheads="1"/>
          </p:cNvPicPr>
          <p:nvPr/>
        </p:nvPicPr>
        <p:blipFill>
          <a:blip r:embed="rId3" cstate="print"/>
          <a:srcRect/>
          <a:stretch>
            <a:fillRect/>
          </a:stretch>
        </p:blipFill>
        <p:spPr bwMode="auto">
          <a:xfrm>
            <a:off x="6588125" y="5961063"/>
            <a:ext cx="1771650" cy="820737"/>
          </a:xfrm>
          <a:prstGeom prst="rect">
            <a:avLst/>
          </a:prstGeom>
          <a:noFill/>
          <a:ln w="9525">
            <a:noFill/>
            <a:miter lim="800000"/>
            <a:headEnd/>
            <a:tailEnd/>
          </a:ln>
        </p:spPr>
      </p:pic>
      <p:sp>
        <p:nvSpPr>
          <p:cNvPr id="18439" name="Rectangle 6"/>
          <p:cNvSpPr>
            <a:spLocks noChangeArrowheads="1"/>
          </p:cNvSpPr>
          <p:nvPr/>
        </p:nvSpPr>
        <p:spPr bwMode="auto">
          <a:xfrm>
            <a:off x="0" y="6248400"/>
            <a:ext cx="6324600" cy="600075"/>
          </a:xfrm>
          <a:prstGeom prst="rect">
            <a:avLst/>
          </a:prstGeom>
          <a:noFill/>
          <a:ln w="9525">
            <a:noFill/>
            <a:miter lim="800000"/>
            <a:headEnd/>
            <a:tailEnd/>
          </a:ln>
        </p:spPr>
        <p:txBody>
          <a:bodyPr>
            <a:spAutoFit/>
          </a:bodyPr>
          <a:lstStyle/>
          <a:p>
            <a:pPr algn="ctr"/>
            <a:r>
              <a:rPr lang="en-US" sz="1100"/>
              <a:t>Hope Foundation’s International Institute of Information Technology, I²IT, P-14 Rajiv Gandhi Infotech Park, Hinjawadi, Pune - 411 057 </a:t>
            </a:r>
          </a:p>
          <a:p>
            <a:pPr algn="ctr"/>
            <a:r>
              <a:rPr lang="en-US" sz="1100"/>
              <a:t>Tel - +91 20 22933441 / 2 / 3  |  Website - </a:t>
            </a:r>
            <a:r>
              <a:rPr lang="en-US" sz="1100">
                <a:hlinkClick r:id="rId4"/>
              </a:rPr>
              <a:t>www.isquareit.edu.in</a:t>
            </a:r>
            <a:r>
              <a:rPr lang="en-US" sz="1100"/>
              <a:t> ; Email - </a:t>
            </a:r>
            <a:r>
              <a:rPr lang="en-US" sz="1100">
                <a:hlinkClick r:id="rId5"/>
              </a:rPr>
              <a:t>info@isquareit.edu.in</a:t>
            </a:r>
            <a:r>
              <a:rPr lang="en-US" sz="1100"/>
              <a:t> </a:t>
            </a:r>
            <a:endParaRPr lang="id-ID" sz="11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p:cNvPicPr>
            <a:picLocks noChangeAspect="1" noChangeArrowheads="1"/>
          </p:cNvPicPr>
          <p:nvPr/>
        </p:nvPicPr>
        <p:blipFill>
          <a:blip r:embed="rId2" cstate="print"/>
          <a:srcRect/>
          <a:stretch>
            <a:fillRect/>
          </a:stretch>
        </p:blipFill>
        <p:spPr bwMode="auto">
          <a:xfrm>
            <a:off x="6588125" y="5961063"/>
            <a:ext cx="1771650" cy="820737"/>
          </a:xfrm>
          <a:prstGeom prst="rect">
            <a:avLst/>
          </a:prstGeom>
          <a:noFill/>
          <a:ln w="9525">
            <a:noFill/>
            <a:miter lim="800000"/>
            <a:headEnd/>
            <a:tailEnd/>
          </a:ln>
        </p:spPr>
      </p:pic>
      <p:sp>
        <p:nvSpPr>
          <p:cNvPr id="19459" name="Slide Number Placeholder 5"/>
          <p:cNvSpPr>
            <a:spLocks noGrp="1"/>
          </p:cNvSpPr>
          <p:nvPr>
            <p:ph type="sldNum" sz="quarter" idx="12"/>
          </p:nvPr>
        </p:nvSpPr>
        <p:spPr>
          <a:noFill/>
        </p:spPr>
        <p:txBody>
          <a:bodyPr/>
          <a:lstStyle/>
          <a:p>
            <a:fld id="{EB84F517-0090-441B-A1D2-A2B8AE3516D6}" type="slidenum">
              <a:rPr lang="en-US" smtClean="0"/>
              <a:pPr/>
              <a:t>18</a:t>
            </a:fld>
            <a:endParaRPr lang="en-US" smtClean="0"/>
          </a:p>
        </p:txBody>
      </p:sp>
      <p:sp>
        <p:nvSpPr>
          <p:cNvPr id="19460" name="Rectangle 6"/>
          <p:cNvSpPr>
            <a:spLocks noChangeArrowheads="1"/>
          </p:cNvSpPr>
          <p:nvPr/>
        </p:nvSpPr>
        <p:spPr bwMode="auto">
          <a:xfrm>
            <a:off x="304800" y="990600"/>
            <a:ext cx="8534400" cy="369888"/>
          </a:xfrm>
          <a:prstGeom prst="rect">
            <a:avLst/>
          </a:prstGeom>
          <a:noFill/>
          <a:ln w="9525">
            <a:noFill/>
            <a:miter lim="800000"/>
            <a:headEnd/>
            <a:tailEnd/>
          </a:ln>
        </p:spPr>
        <p:txBody>
          <a:bodyPr>
            <a:spAutoFit/>
          </a:bodyPr>
          <a:lstStyle/>
          <a:p>
            <a:r>
              <a:rPr lang="en-US"/>
              <a:t>After betterly reworking the final class diagram would be:</a:t>
            </a:r>
          </a:p>
        </p:txBody>
      </p:sp>
      <p:sp>
        <p:nvSpPr>
          <p:cNvPr id="8" name="Rectangle 2"/>
          <p:cNvSpPr>
            <a:spLocks noGrp="1" noChangeArrowheads="1"/>
          </p:cNvSpPr>
          <p:nvPr>
            <p:ph type="title"/>
          </p:nvPr>
        </p:nvSpPr>
        <p:spPr>
          <a:xfrm>
            <a:off x="3962400" y="152400"/>
            <a:ext cx="5029200" cy="685800"/>
          </a:xfrm>
        </p:spPr>
        <p:txBody>
          <a:bodyPr/>
          <a:lstStyle/>
          <a:p>
            <a:pPr algn="r" eaLnBrk="1" hangingPunct="1">
              <a:defRPr/>
            </a:pPr>
            <a:r>
              <a:rPr lang="en-US" sz="4800" b="1" dirty="0" smtClean="0">
                <a:solidFill>
                  <a:srgbClr val="800000"/>
                </a:solidFill>
                <a:effectLst>
                  <a:outerShdw blurRad="38100" dist="38100" dir="2700000" algn="tl">
                    <a:srgbClr val="C0C0C0"/>
                  </a:outerShdw>
                </a:effectLst>
                <a:latin typeface="Bookman Old Style" pitchFamily="18" charset="0"/>
              </a:rPr>
              <a:t>Solution</a:t>
            </a:r>
          </a:p>
        </p:txBody>
      </p:sp>
      <p:pic>
        <p:nvPicPr>
          <p:cNvPr id="19462" name="Picture 2" descr="f1"/>
          <p:cNvPicPr>
            <a:picLocks noChangeAspect="1" noChangeArrowheads="1"/>
          </p:cNvPicPr>
          <p:nvPr/>
        </p:nvPicPr>
        <p:blipFill>
          <a:blip r:embed="rId3" cstate="print"/>
          <a:srcRect/>
          <a:stretch>
            <a:fillRect/>
          </a:stretch>
        </p:blipFill>
        <p:spPr bwMode="auto">
          <a:xfrm>
            <a:off x="533400" y="1404938"/>
            <a:ext cx="7924800" cy="4452937"/>
          </a:xfrm>
          <a:prstGeom prst="rect">
            <a:avLst/>
          </a:prstGeom>
          <a:noFill/>
          <a:ln w="9525">
            <a:noFill/>
            <a:miter lim="800000"/>
            <a:headEnd/>
            <a:tailEnd/>
          </a:ln>
        </p:spPr>
      </p:pic>
      <p:sp>
        <p:nvSpPr>
          <p:cNvPr id="19463" name="Rectangle 9"/>
          <p:cNvSpPr>
            <a:spLocks noChangeArrowheads="1"/>
          </p:cNvSpPr>
          <p:nvPr/>
        </p:nvSpPr>
        <p:spPr bwMode="auto">
          <a:xfrm>
            <a:off x="304800" y="5257800"/>
            <a:ext cx="8305800" cy="923925"/>
          </a:xfrm>
          <a:prstGeom prst="rect">
            <a:avLst/>
          </a:prstGeom>
          <a:noFill/>
          <a:ln w="9525">
            <a:noFill/>
            <a:miter lim="800000"/>
            <a:headEnd/>
            <a:tailEnd/>
          </a:ln>
        </p:spPr>
        <p:txBody>
          <a:bodyPr>
            <a:spAutoFit/>
          </a:bodyPr>
          <a:lstStyle/>
          <a:p>
            <a:r>
              <a:rPr lang="en-US"/>
              <a:t>Comparing our design to the definition of strategy pattern encapsulated kick and jump behaviors are two families of algorithms. And these algorithms are interchangeable as evident in implementation.</a:t>
            </a:r>
          </a:p>
        </p:txBody>
      </p:sp>
      <p:sp>
        <p:nvSpPr>
          <p:cNvPr id="19464" name="Rectangle 8"/>
          <p:cNvSpPr>
            <a:spLocks noChangeArrowheads="1"/>
          </p:cNvSpPr>
          <p:nvPr/>
        </p:nvSpPr>
        <p:spPr bwMode="auto">
          <a:xfrm>
            <a:off x="0" y="6248400"/>
            <a:ext cx="6324600" cy="600075"/>
          </a:xfrm>
          <a:prstGeom prst="rect">
            <a:avLst/>
          </a:prstGeom>
          <a:noFill/>
          <a:ln w="9525">
            <a:noFill/>
            <a:miter lim="800000"/>
            <a:headEnd/>
            <a:tailEnd/>
          </a:ln>
        </p:spPr>
        <p:txBody>
          <a:bodyPr>
            <a:spAutoFit/>
          </a:bodyPr>
          <a:lstStyle/>
          <a:p>
            <a:pPr algn="ctr"/>
            <a:r>
              <a:rPr lang="en-US" sz="1100"/>
              <a:t>Hope Foundation’s International Institute of Information Technology, I²IT, P-14 Rajiv Gandhi Infotech Park, Hinjawadi, Pune - 411 057 </a:t>
            </a:r>
          </a:p>
          <a:p>
            <a:pPr algn="ctr"/>
            <a:r>
              <a:rPr lang="en-US" sz="1100"/>
              <a:t>Tel - +91 20 22933441 / 2 / 3  |  Website - </a:t>
            </a:r>
            <a:r>
              <a:rPr lang="en-US" sz="1100">
                <a:hlinkClick r:id="rId4"/>
              </a:rPr>
              <a:t>www.isquareit.edu.in</a:t>
            </a:r>
            <a:r>
              <a:rPr lang="en-US" sz="1100"/>
              <a:t> ; Email - </a:t>
            </a:r>
            <a:r>
              <a:rPr lang="en-US" sz="1100">
                <a:hlinkClick r:id="rId5"/>
              </a:rPr>
              <a:t>info@isquareit.edu.in</a:t>
            </a:r>
            <a:r>
              <a:rPr lang="en-US" sz="1100"/>
              <a:t> </a:t>
            </a:r>
            <a:endParaRPr lang="id-ID" sz="11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p>
            <a:fld id="{8D999347-5835-4E92-835D-F8ACB15FB15A}" type="slidenum">
              <a:rPr lang="en-US" smtClean="0"/>
              <a:pPr/>
              <a:t>19</a:t>
            </a:fld>
            <a:endParaRPr lang="en-US" smtClean="0"/>
          </a:p>
        </p:txBody>
      </p:sp>
      <p:sp>
        <p:nvSpPr>
          <p:cNvPr id="7" name="Rectangle 2"/>
          <p:cNvSpPr>
            <a:spLocks noGrp="1" noChangeArrowheads="1"/>
          </p:cNvSpPr>
          <p:nvPr>
            <p:ph type="title"/>
          </p:nvPr>
        </p:nvSpPr>
        <p:spPr>
          <a:xfrm>
            <a:off x="3962400" y="152400"/>
            <a:ext cx="5029200" cy="685800"/>
          </a:xfrm>
        </p:spPr>
        <p:txBody>
          <a:bodyPr/>
          <a:lstStyle/>
          <a:p>
            <a:pPr algn="r" eaLnBrk="1" hangingPunct="1">
              <a:defRPr/>
            </a:pPr>
            <a:r>
              <a:rPr lang="en-US" sz="4800" b="1" dirty="0" smtClean="0">
                <a:solidFill>
                  <a:srgbClr val="800000"/>
                </a:solidFill>
                <a:effectLst>
                  <a:outerShdw blurRad="38100" dist="38100" dir="2700000" algn="tl">
                    <a:srgbClr val="C0C0C0"/>
                  </a:outerShdw>
                </a:effectLst>
                <a:latin typeface="Bookman Old Style" pitchFamily="18" charset="0"/>
              </a:rPr>
              <a:t>Advantages</a:t>
            </a:r>
          </a:p>
        </p:txBody>
      </p:sp>
      <p:sp>
        <p:nvSpPr>
          <p:cNvPr id="8" name="Rectangle 7"/>
          <p:cNvSpPr/>
          <p:nvPr/>
        </p:nvSpPr>
        <p:spPr>
          <a:xfrm>
            <a:off x="304800" y="914400"/>
            <a:ext cx="8534400" cy="4862513"/>
          </a:xfrm>
          <a:prstGeom prst="rect">
            <a:avLst/>
          </a:prstGeom>
        </p:spPr>
        <p:txBody>
          <a:bodyPr>
            <a:spAutoFit/>
          </a:bodyPr>
          <a:lstStyle/>
          <a:p>
            <a:pPr>
              <a:buFont typeface="Wingdings" pitchFamily="2" charset="2"/>
              <a:buChar char="v"/>
              <a:defRPr/>
            </a:pPr>
            <a:r>
              <a:rPr lang="en-US" sz="2400" b="1" dirty="0">
                <a:solidFill>
                  <a:srgbClr val="FF0066"/>
                </a:solidFill>
              </a:rPr>
              <a:t> Advantages:</a:t>
            </a:r>
          </a:p>
          <a:p>
            <a:pPr marL="342900" indent="-342900">
              <a:buFont typeface="+mj-lt"/>
              <a:buAutoNum type="arabicPeriod"/>
              <a:defRPr/>
            </a:pPr>
            <a:r>
              <a:rPr lang="en-US" sz="2200" dirty="0"/>
              <a:t>A family of algorithms can be defined as a class hierarchy and can be used interchangeably to alter application behavior without changing its architecture.</a:t>
            </a:r>
          </a:p>
          <a:p>
            <a:pPr marL="342900" indent="-342900">
              <a:buFont typeface="+mj-lt"/>
              <a:buAutoNum type="arabicPeriod"/>
              <a:defRPr/>
            </a:pPr>
            <a:r>
              <a:rPr lang="en-US" sz="2200" dirty="0"/>
              <a:t>By encapsulating the algorithm separately, new algorithms complying with the same interface can be easily introduced.</a:t>
            </a:r>
          </a:p>
          <a:p>
            <a:pPr marL="342900" indent="-342900">
              <a:buFont typeface="+mj-lt"/>
              <a:buAutoNum type="arabicPeriod"/>
              <a:defRPr/>
            </a:pPr>
            <a:r>
              <a:rPr lang="en-US" sz="2200" dirty="0"/>
              <a:t>The application can switch strategies at run-time.</a:t>
            </a:r>
          </a:p>
          <a:p>
            <a:pPr marL="342900" indent="-342900">
              <a:buFont typeface="+mj-lt"/>
              <a:buAutoNum type="arabicPeriod"/>
              <a:defRPr/>
            </a:pPr>
            <a:r>
              <a:rPr lang="en-US" sz="2200" dirty="0"/>
              <a:t>Strategy enables the clients to choose the required algorithm, without using a “switch” statement or a series of “if-else” statements.</a:t>
            </a:r>
          </a:p>
          <a:p>
            <a:pPr marL="342900" indent="-342900">
              <a:buFont typeface="+mj-lt"/>
              <a:buAutoNum type="arabicPeriod"/>
              <a:defRPr/>
            </a:pPr>
            <a:r>
              <a:rPr lang="en-US" sz="2200" dirty="0"/>
              <a:t>Data structures used for implementing the algorithm are completely encapsulated in Strategy classes. Therefore, the implementation of an algorithm can be changed without affecting the Context class.</a:t>
            </a:r>
          </a:p>
        </p:txBody>
      </p:sp>
      <p:pic>
        <p:nvPicPr>
          <p:cNvPr id="20485" name="Picture 6"/>
          <p:cNvPicPr>
            <a:picLocks noChangeAspect="1" noChangeArrowheads="1"/>
          </p:cNvPicPr>
          <p:nvPr/>
        </p:nvPicPr>
        <p:blipFill>
          <a:blip r:embed="rId2" cstate="print"/>
          <a:srcRect/>
          <a:stretch>
            <a:fillRect/>
          </a:stretch>
        </p:blipFill>
        <p:spPr bwMode="auto">
          <a:xfrm>
            <a:off x="6588125" y="5961063"/>
            <a:ext cx="1771650" cy="820737"/>
          </a:xfrm>
          <a:prstGeom prst="rect">
            <a:avLst/>
          </a:prstGeom>
          <a:noFill/>
          <a:ln w="9525">
            <a:noFill/>
            <a:miter lim="800000"/>
            <a:headEnd/>
            <a:tailEnd/>
          </a:ln>
        </p:spPr>
      </p:pic>
      <p:sp>
        <p:nvSpPr>
          <p:cNvPr id="20486" name="Rectangle 5"/>
          <p:cNvSpPr>
            <a:spLocks noChangeArrowheads="1"/>
          </p:cNvSpPr>
          <p:nvPr/>
        </p:nvSpPr>
        <p:spPr bwMode="auto">
          <a:xfrm>
            <a:off x="0" y="6248400"/>
            <a:ext cx="6324600" cy="600075"/>
          </a:xfrm>
          <a:prstGeom prst="rect">
            <a:avLst/>
          </a:prstGeom>
          <a:noFill/>
          <a:ln w="9525">
            <a:noFill/>
            <a:miter lim="800000"/>
            <a:headEnd/>
            <a:tailEnd/>
          </a:ln>
        </p:spPr>
        <p:txBody>
          <a:bodyPr>
            <a:spAutoFit/>
          </a:bodyPr>
          <a:lstStyle/>
          <a:p>
            <a:pPr algn="ctr"/>
            <a:r>
              <a:rPr lang="en-US" sz="1100"/>
              <a:t>Hope Foundation’s International Institute of Information Technology, I²IT, P-14 Rajiv Gandhi Infotech Park, Hinjawadi, Pune - 411 057 </a:t>
            </a:r>
          </a:p>
          <a:p>
            <a:pPr algn="ctr"/>
            <a:r>
              <a:rPr lang="en-US" sz="1100"/>
              <a:t>Tel - +91 20 22933441 / 2 / 3  |  Website - </a:t>
            </a:r>
            <a:r>
              <a:rPr lang="en-US" sz="1100">
                <a:hlinkClick r:id="rId3"/>
              </a:rPr>
              <a:t>www.isquareit.edu.in</a:t>
            </a:r>
            <a:r>
              <a:rPr lang="en-US" sz="1100"/>
              <a:t> ; Email - </a:t>
            </a:r>
            <a:r>
              <a:rPr lang="en-US" sz="1100">
                <a:hlinkClick r:id="rId4"/>
              </a:rPr>
              <a:t>info@isquareit.edu.in</a:t>
            </a:r>
            <a:r>
              <a:rPr lang="en-US" sz="1100"/>
              <a:t> </a:t>
            </a:r>
            <a:endParaRPr lang="id-ID" sz="11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6"/>
          <p:cNvSpPr>
            <a:spLocks noGrp="1"/>
          </p:cNvSpPr>
          <p:nvPr>
            <p:ph type="sldNum" sz="quarter" idx="12"/>
          </p:nvPr>
        </p:nvSpPr>
        <p:spPr>
          <a:noFill/>
        </p:spPr>
        <p:txBody>
          <a:bodyPr/>
          <a:lstStyle/>
          <a:p>
            <a:fld id="{14C60619-FD51-4128-9FDF-9A81787866EF}" type="slidenum">
              <a:rPr lang="en-US" smtClean="0"/>
              <a:pPr/>
              <a:t>2</a:t>
            </a:fld>
            <a:endParaRPr lang="en-US" smtClean="0"/>
          </a:p>
        </p:txBody>
      </p:sp>
      <p:sp>
        <p:nvSpPr>
          <p:cNvPr id="2" name="Rectangle 2"/>
          <p:cNvSpPr>
            <a:spLocks noGrp="1" noChangeArrowheads="1"/>
          </p:cNvSpPr>
          <p:nvPr>
            <p:ph type="title"/>
          </p:nvPr>
        </p:nvSpPr>
        <p:spPr>
          <a:xfrm>
            <a:off x="5257800" y="76200"/>
            <a:ext cx="3733800" cy="685800"/>
          </a:xfrm>
        </p:spPr>
        <p:txBody>
          <a:bodyPr/>
          <a:lstStyle/>
          <a:p>
            <a:pPr eaLnBrk="1" hangingPunct="1">
              <a:defRPr/>
            </a:pPr>
            <a:r>
              <a:rPr lang="en-US" sz="5000" b="1" dirty="0" smtClean="0">
                <a:solidFill>
                  <a:srgbClr val="800000"/>
                </a:solidFill>
                <a:effectLst>
                  <a:outerShdw blurRad="38100" dist="38100" dir="2700000" algn="tl">
                    <a:srgbClr val="C0C0C0"/>
                  </a:outerShdw>
                </a:effectLst>
                <a:latin typeface="Bookman Old Style" pitchFamily="18" charset="0"/>
              </a:rPr>
              <a:t>Agenda</a:t>
            </a:r>
          </a:p>
        </p:txBody>
      </p:sp>
      <p:sp>
        <p:nvSpPr>
          <p:cNvPr id="3076" name="Rectangle 3"/>
          <p:cNvSpPr>
            <a:spLocks noGrp="1" noChangeArrowheads="1"/>
          </p:cNvSpPr>
          <p:nvPr>
            <p:ph type="body" sz="half" idx="1"/>
          </p:nvPr>
        </p:nvSpPr>
        <p:spPr>
          <a:xfrm>
            <a:off x="457200" y="990600"/>
            <a:ext cx="6629400" cy="4572000"/>
          </a:xfrm>
        </p:spPr>
        <p:txBody>
          <a:bodyPr/>
          <a:lstStyle/>
          <a:p>
            <a:pPr>
              <a:buFont typeface="Wingdings" pitchFamily="2" charset="2"/>
              <a:buChar char="v"/>
              <a:defRPr/>
            </a:pPr>
            <a:r>
              <a:rPr lang="en-US" sz="2400" b="1" dirty="0" smtClean="0">
                <a:solidFill>
                  <a:srgbClr val="800000"/>
                </a:solidFill>
                <a:effectLst>
                  <a:outerShdw blurRad="38100" dist="38100" dir="2700000" algn="tl">
                    <a:srgbClr val="C0C0C0"/>
                  </a:outerShdw>
                </a:effectLst>
                <a:latin typeface="Bookman Old Style" pitchFamily="18" charset="0"/>
              </a:rPr>
              <a:t>Introduction</a:t>
            </a:r>
          </a:p>
          <a:p>
            <a:pPr>
              <a:buFont typeface="Wingdings" pitchFamily="2" charset="2"/>
              <a:buChar char="v"/>
              <a:defRPr/>
            </a:pPr>
            <a:r>
              <a:rPr lang="en-US" sz="2400" b="1" dirty="0" smtClean="0">
                <a:solidFill>
                  <a:srgbClr val="800000"/>
                </a:solidFill>
                <a:effectLst>
                  <a:outerShdw blurRad="38100" dist="38100" dir="2700000" algn="tl">
                    <a:srgbClr val="C0C0C0"/>
                  </a:outerShdw>
                </a:effectLst>
                <a:latin typeface="Bookman Old Style" pitchFamily="18" charset="0"/>
              </a:rPr>
              <a:t>Problem in Software Design</a:t>
            </a:r>
          </a:p>
          <a:p>
            <a:pPr>
              <a:buFont typeface="Wingdings" pitchFamily="2" charset="2"/>
              <a:buChar char="v"/>
              <a:defRPr/>
            </a:pPr>
            <a:r>
              <a:rPr lang="en-US" sz="2400" b="1" dirty="0" smtClean="0">
                <a:solidFill>
                  <a:srgbClr val="800000"/>
                </a:solidFill>
                <a:effectLst>
                  <a:outerShdw blurRad="38100" dist="38100" dir="2700000" algn="tl">
                    <a:srgbClr val="C0C0C0"/>
                  </a:outerShdw>
                </a:effectLst>
                <a:latin typeface="Bookman Old Style" pitchFamily="18" charset="0"/>
              </a:rPr>
              <a:t> Definition of Strategy Pattern</a:t>
            </a:r>
          </a:p>
          <a:p>
            <a:pPr>
              <a:buFont typeface="Wingdings" pitchFamily="2" charset="2"/>
              <a:buChar char="v"/>
              <a:defRPr/>
            </a:pPr>
            <a:r>
              <a:rPr lang="en-US" sz="2400" b="1" dirty="0" smtClean="0">
                <a:solidFill>
                  <a:srgbClr val="800000"/>
                </a:solidFill>
                <a:effectLst>
                  <a:outerShdw blurRad="38100" dist="38100" dir="2700000" algn="tl">
                    <a:srgbClr val="C0C0C0"/>
                  </a:outerShdw>
                </a:effectLst>
                <a:latin typeface="Bookman Old Style" pitchFamily="18" charset="0"/>
              </a:rPr>
              <a:t> Solution to Problem in terms of Strategy Pattern</a:t>
            </a:r>
          </a:p>
          <a:p>
            <a:pPr>
              <a:buFont typeface="Wingdings" pitchFamily="2" charset="2"/>
              <a:buChar char="v"/>
              <a:defRPr/>
            </a:pPr>
            <a:r>
              <a:rPr lang="en-US" sz="2400" b="1" dirty="0" smtClean="0">
                <a:solidFill>
                  <a:srgbClr val="800000"/>
                </a:solidFill>
                <a:effectLst>
                  <a:outerShdw blurRad="38100" dist="38100" dir="2700000" algn="tl">
                    <a:srgbClr val="C0C0C0"/>
                  </a:outerShdw>
                </a:effectLst>
                <a:latin typeface="Bookman Old Style" pitchFamily="18" charset="0"/>
              </a:rPr>
              <a:t> Implementation of Strategy Pattern</a:t>
            </a:r>
          </a:p>
          <a:p>
            <a:pPr>
              <a:buFont typeface="Wingdings" pitchFamily="2" charset="2"/>
              <a:buChar char="v"/>
              <a:defRPr/>
            </a:pPr>
            <a:r>
              <a:rPr lang="en-US" sz="2400" b="1" dirty="0" smtClean="0">
                <a:solidFill>
                  <a:srgbClr val="800000"/>
                </a:solidFill>
                <a:effectLst>
                  <a:outerShdw blurRad="38100" dist="38100" dir="2700000" algn="tl">
                    <a:srgbClr val="C0C0C0"/>
                  </a:outerShdw>
                </a:effectLst>
                <a:latin typeface="Bookman Old Style" pitchFamily="18" charset="0"/>
              </a:rPr>
              <a:t>Advantages</a:t>
            </a:r>
          </a:p>
          <a:p>
            <a:pPr>
              <a:buFont typeface="Wingdings" pitchFamily="2" charset="2"/>
              <a:buChar char="v"/>
              <a:defRPr/>
            </a:pPr>
            <a:r>
              <a:rPr lang="en-US" sz="2400" b="1" dirty="0" smtClean="0">
                <a:solidFill>
                  <a:srgbClr val="800000"/>
                </a:solidFill>
                <a:effectLst>
                  <a:outerShdw blurRad="38100" dist="38100" dir="2700000" algn="tl">
                    <a:srgbClr val="C0C0C0"/>
                  </a:outerShdw>
                </a:effectLst>
                <a:latin typeface="Bookman Old Style" pitchFamily="18" charset="0"/>
              </a:rPr>
              <a:t>Disadvantages</a:t>
            </a:r>
          </a:p>
          <a:p>
            <a:pPr>
              <a:buFont typeface="Wingdings" pitchFamily="2" charset="2"/>
              <a:buChar char="v"/>
              <a:defRPr/>
            </a:pPr>
            <a:r>
              <a:rPr lang="en-US" sz="2400" b="1" dirty="0" smtClean="0">
                <a:solidFill>
                  <a:srgbClr val="800000"/>
                </a:solidFill>
                <a:effectLst>
                  <a:outerShdw blurRad="38100" dist="38100" dir="2700000" algn="tl">
                    <a:srgbClr val="C0C0C0"/>
                  </a:outerShdw>
                </a:effectLst>
                <a:latin typeface="Bookman Old Style" pitchFamily="18" charset="0"/>
              </a:rPr>
              <a:t>Applications</a:t>
            </a:r>
          </a:p>
          <a:p>
            <a:pPr>
              <a:buFont typeface="Wingdings" pitchFamily="2" charset="2"/>
              <a:buChar char="v"/>
              <a:defRPr/>
            </a:pPr>
            <a:endParaRPr lang="en-US" sz="2400" b="1" dirty="0" smtClean="0">
              <a:solidFill>
                <a:srgbClr val="800000"/>
              </a:solidFill>
              <a:effectLst>
                <a:outerShdw blurRad="38100" dist="38100" dir="2700000" algn="tl">
                  <a:srgbClr val="C0C0C0"/>
                </a:outerShdw>
              </a:effectLst>
              <a:latin typeface="Bookman Old Style" pitchFamily="18" charset="0"/>
            </a:endParaRPr>
          </a:p>
          <a:p>
            <a:pPr>
              <a:buFont typeface="Wingdings" pitchFamily="2" charset="2"/>
              <a:buChar char="v"/>
              <a:defRPr/>
            </a:pPr>
            <a:endParaRPr lang="en-US" sz="2400" b="1" dirty="0" smtClean="0">
              <a:solidFill>
                <a:srgbClr val="800000"/>
              </a:solidFill>
              <a:effectLst>
                <a:outerShdw blurRad="38100" dist="38100" dir="2700000" algn="tl">
                  <a:srgbClr val="C0C0C0"/>
                </a:outerShdw>
              </a:effectLst>
              <a:latin typeface="Bookman Old Style" pitchFamily="18" charset="0"/>
            </a:endParaRPr>
          </a:p>
          <a:p>
            <a:pPr algn="r">
              <a:defRPr/>
            </a:pPr>
            <a:endParaRPr lang="en-US" sz="2400" b="1" dirty="0" smtClean="0">
              <a:solidFill>
                <a:srgbClr val="800000"/>
              </a:solidFill>
              <a:effectLst>
                <a:outerShdw blurRad="38100" dist="38100" dir="2700000" algn="tl">
                  <a:srgbClr val="C0C0C0"/>
                </a:outerShdw>
              </a:effectLst>
              <a:latin typeface="Bookman Old Style" pitchFamily="18" charset="0"/>
            </a:endParaRPr>
          </a:p>
          <a:p>
            <a:pPr algn="r">
              <a:defRPr/>
            </a:pPr>
            <a:endParaRPr lang="en-US" sz="2400" b="1" dirty="0" smtClean="0">
              <a:solidFill>
                <a:srgbClr val="800000"/>
              </a:solidFill>
              <a:effectLst>
                <a:outerShdw blurRad="38100" dist="38100" dir="2700000" algn="tl">
                  <a:srgbClr val="C0C0C0"/>
                </a:outerShdw>
              </a:effectLst>
              <a:latin typeface="Bookman Old Style" pitchFamily="18" charset="0"/>
            </a:endParaRPr>
          </a:p>
          <a:p>
            <a:pPr>
              <a:buFont typeface="Wingdings" pitchFamily="2" charset="2"/>
              <a:buChar char="q"/>
              <a:defRPr/>
            </a:pPr>
            <a:endParaRPr lang="en-US" sz="2800" dirty="0" smtClean="0">
              <a:effectLst>
                <a:outerShdw blurRad="38100" dist="38100" dir="2700000" algn="tl">
                  <a:srgbClr val="C0C0C0"/>
                </a:outerShdw>
              </a:effectLst>
              <a:latin typeface="Bookman Old Style" pitchFamily="18" charset="0"/>
            </a:endParaRPr>
          </a:p>
          <a:p>
            <a:pPr marL="627063" indent="0" algn="r">
              <a:buFontTx/>
              <a:buNone/>
              <a:defRPr/>
            </a:pPr>
            <a:endParaRPr lang="en-US" sz="2800" b="1" dirty="0" smtClean="0">
              <a:solidFill>
                <a:srgbClr val="800000"/>
              </a:solidFill>
              <a:effectLst>
                <a:outerShdw blurRad="38100" dist="38100" dir="2700000" algn="tl">
                  <a:srgbClr val="C0C0C0"/>
                </a:outerShdw>
              </a:effectLst>
              <a:latin typeface="Bookman Old Style" pitchFamily="18" charset="0"/>
            </a:endParaRPr>
          </a:p>
          <a:p>
            <a:pPr algn="r">
              <a:defRPr/>
            </a:pPr>
            <a:endParaRPr lang="en-US" sz="2800" b="1" dirty="0" smtClean="0">
              <a:solidFill>
                <a:srgbClr val="800000"/>
              </a:solidFill>
              <a:effectLst>
                <a:outerShdw blurRad="38100" dist="38100" dir="2700000" algn="tl">
                  <a:srgbClr val="C0C0C0"/>
                </a:outerShdw>
              </a:effectLst>
              <a:latin typeface="Bookman Old Style" pitchFamily="18" charset="0"/>
            </a:endParaRPr>
          </a:p>
          <a:p>
            <a:pPr algn="r">
              <a:buFontTx/>
              <a:buNone/>
              <a:defRPr/>
            </a:pPr>
            <a:endParaRPr lang="en-US" sz="2800" b="1" dirty="0" smtClean="0">
              <a:solidFill>
                <a:srgbClr val="800000"/>
              </a:solidFill>
              <a:effectLst>
                <a:outerShdw blurRad="38100" dist="38100" dir="2700000" algn="tl">
                  <a:srgbClr val="C0C0C0"/>
                </a:outerShdw>
              </a:effectLst>
              <a:latin typeface="Bookman Old Style" pitchFamily="18" charset="0"/>
            </a:endParaRPr>
          </a:p>
          <a:p>
            <a:pPr algn="r">
              <a:defRPr/>
            </a:pPr>
            <a:endParaRPr lang="en-US" sz="2800" b="1" dirty="0">
              <a:solidFill>
                <a:srgbClr val="800000"/>
              </a:solidFill>
              <a:effectLst>
                <a:outerShdw blurRad="38100" dist="38100" dir="2700000" algn="tl">
                  <a:srgbClr val="C0C0C0"/>
                </a:outerShdw>
              </a:effectLst>
              <a:latin typeface="Bookman Old Style" pitchFamily="18" charset="0"/>
            </a:endParaRPr>
          </a:p>
        </p:txBody>
      </p:sp>
      <p:pic>
        <p:nvPicPr>
          <p:cNvPr id="3077" name="Picture 4" descr="Redtape"/>
          <p:cNvPicPr>
            <a:picLocks noGrp="1" noChangeAspect="1" noChangeArrowheads="1"/>
          </p:cNvPicPr>
          <p:nvPr>
            <p:ph sz="half" idx="2"/>
          </p:nvPr>
        </p:nvPicPr>
        <p:blipFill>
          <a:blip r:embed="rId2" cstate="print"/>
          <a:srcRect/>
          <a:stretch>
            <a:fillRect/>
          </a:stretch>
        </p:blipFill>
        <p:spPr>
          <a:xfrm>
            <a:off x="6248400" y="1676400"/>
            <a:ext cx="2895600" cy="1958975"/>
          </a:xfrm>
        </p:spPr>
      </p:pic>
      <p:pic>
        <p:nvPicPr>
          <p:cNvPr id="3078" name="Picture 6"/>
          <p:cNvPicPr>
            <a:picLocks noChangeAspect="1" noChangeArrowheads="1"/>
          </p:cNvPicPr>
          <p:nvPr/>
        </p:nvPicPr>
        <p:blipFill>
          <a:blip r:embed="rId3" cstate="print"/>
          <a:srcRect/>
          <a:stretch>
            <a:fillRect/>
          </a:stretch>
        </p:blipFill>
        <p:spPr bwMode="auto">
          <a:xfrm>
            <a:off x="6762750" y="6030913"/>
            <a:ext cx="1619250" cy="750887"/>
          </a:xfrm>
          <a:prstGeom prst="rect">
            <a:avLst/>
          </a:prstGeom>
          <a:noFill/>
          <a:ln w="9525">
            <a:noFill/>
            <a:miter lim="800000"/>
            <a:headEnd/>
            <a:tailEnd/>
          </a:ln>
        </p:spPr>
      </p:pic>
      <p:sp>
        <p:nvSpPr>
          <p:cNvPr id="3079" name="Rectangle 6"/>
          <p:cNvSpPr>
            <a:spLocks noChangeArrowheads="1"/>
          </p:cNvSpPr>
          <p:nvPr/>
        </p:nvSpPr>
        <p:spPr bwMode="auto">
          <a:xfrm>
            <a:off x="0" y="6248400"/>
            <a:ext cx="6324600" cy="600075"/>
          </a:xfrm>
          <a:prstGeom prst="rect">
            <a:avLst/>
          </a:prstGeom>
          <a:noFill/>
          <a:ln w="9525">
            <a:noFill/>
            <a:miter lim="800000"/>
            <a:headEnd/>
            <a:tailEnd/>
          </a:ln>
        </p:spPr>
        <p:txBody>
          <a:bodyPr>
            <a:spAutoFit/>
          </a:bodyPr>
          <a:lstStyle/>
          <a:p>
            <a:pPr algn="ctr"/>
            <a:r>
              <a:rPr lang="en-US" sz="1100"/>
              <a:t>Hope Foundation’s International Institute of Information Technology, I²IT, P-14 Rajiv Gandhi Infotech Park, Hinjawadi, Pune - 411 057 </a:t>
            </a:r>
          </a:p>
          <a:p>
            <a:pPr algn="ctr"/>
            <a:r>
              <a:rPr lang="en-US" sz="1100"/>
              <a:t>Tel - +91 20 22933441 / 2 / 3  |  Website - </a:t>
            </a:r>
            <a:r>
              <a:rPr lang="en-US" sz="1100">
                <a:hlinkClick r:id="rId4"/>
              </a:rPr>
              <a:t>www.isquareit.edu.in</a:t>
            </a:r>
            <a:r>
              <a:rPr lang="en-US" sz="1100"/>
              <a:t> ; Email - </a:t>
            </a:r>
            <a:r>
              <a:rPr lang="en-US" sz="1100">
                <a:hlinkClick r:id="rId5"/>
              </a:rPr>
              <a:t>info@isquareit.edu.in</a:t>
            </a:r>
            <a:r>
              <a:rPr lang="en-US" sz="1100"/>
              <a:t> </a:t>
            </a:r>
            <a:endParaRPr lang="id-ID" sz="11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p>
            <a:fld id="{2AA9401B-63FD-49F6-AA8F-2161B83B9625}" type="slidenum">
              <a:rPr lang="en-US" smtClean="0"/>
              <a:pPr/>
              <a:t>20</a:t>
            </a:fld>
            <a:endParaRPr lang="en-US" smtClean="0"/>
          </a:p>
        </p:txBody>
      </p:sp>
      <p:sp>
        <p:nvSpPr>
          <p:cNvPr id="7" name="Rectangle 6"/>
          <p:cNvSpPr/>
          <p:nvPr/>
        </p:nvSpPr>
        <p:spPr>
          <a:xfrm>
            <a:off x="533400" y="990600"/>
            <a:ext cx="7696200" cy="4894263"/>
          </a:xfrm>
          <a:prstGeom prst="rect">
            <a:avLst/>
          </a:prstGeom>
        </p:spPr>
        <p:txBody>
          <a:bodyPr>
            <a:spAutoFit/>
          </a:bodyPr>
          <a:lstStyle/>
          <a:p>
            <a:pPr>
              <a:buFont typeface="Wingdings" pitchFamily="2" charset="2"/>
              <a:buChar char="v"/>
              <a:defRPr/>
            </a:pPr>
            <a:r>
              <a:rPr lang="en-US" sz="2400" b="1" dirty="0">
                <a:solidFill>
                  <a:srgbClr val="FF0066"/>
                </a:solidFill>
              </a:rPr>
              <a:t> Disadvantages:</a:t>
            </a:r>
          </a:p>
          <a:p>
            <a:pPr marL="342900" indent="-342900">
              <a:buFont typeface="+mj-lt"/>
              <a:buAutoNum type="arabicPeriod"/>
              <a:defRPr/>
            </a:pPr>
            <a:r>
              <a:rPr lang="en-US" sz="2400" dirty="0"/>
              <a:t>The application must be aware of all the strategies to select the right one for the right situation.</a:t>
            </a:r>
          </a:p>
          <a:p>
            <a:pPr marL="342900" indent="-342900">
              <a:buFont typeface="+mj-lt"/>
              <a:buAutoNum type="arabicPeriod"/>
              <a:defRPr/>
            </a:pPr>
            <a:r>
              <a:rPr lang="en-US" sz="2400" dirty="0"/>
              <a:t>Context and the Strategy classes normally communicate through the interface specified by the abstract Strategy base class. Strategy base class must expose interface for all the required behaviours, which some concrete Strategy classes might not implement.</a:t>
            </a:r>
          </a:p>
          <a:p>
            <a:pPr marL="342900" indent="-342900">
              <a:buFont typeface="+mj-lt"/>
              <a:buAutoNum type="arabicPeriod"/>
              <a:defRPr/>
            </a:pPr>
            <a:r>
              <a:rPr lang="en-US" sz="2400" dirty="0"/>
              <a:t>In most cases, the application configures the Context with the required Strategy object. Therefore, the application needs to create and maintain two objects in place of one.</a:t>
            </a:r>
          </a:p>
        </p:txBody>
      </p:sp>
      <p:sp>
        <p:nvSpPr>
          <p:cNvPr id="8" name="Rectangle 2"/>
          <p:cNvSpPr>
            <a:spLocks noGrp="1" noChangeArrowheads="1"/>
          </p:cNvSpPr>
          <p:nvPr>
            <p:ph type="title"/>
          </p:nvPr>
        </p:nvSpPr>
        <p:spPr>
          <a:xfrm>
            <a:off x="3962400" y="152400"/>
            <a:ext cx="5029200" cy="685800"/>
          </a:xfrm>
        </p:spPr>
        <p:txBody>
          <a:bodyPr/>
          <a:lstStyle/>
          <a:p>
            <a:pPr>
              <a:defRPr/>
            </a:pPr>
            <a:r>
              <a:rPr lang="en-US" sz="4800" b="1" dirty="0" smtClean="0">
                <a:solidFill>
                  <a:srgbClr val="800000"/>
                </a:solidFill>
                <a:effectLst>
                  <a:outerShdw blurRad="38100" dist="38100" dir="2700000" algn="tl">
                    <a:srgbClr val="C0C0C0"/>
                  </a:outerShdw>
                </a:effectLst>
                <a:latin typeface="Bookman Old Style" pitchFamily="18" charset="0"/>
              </a:rPr>
              <a:t>Disadvantages:</a:t>
            </a:r>
          </a:p>
        </p:txBody>
      </p:sp>
      <p:pic>
        <p:nvPicPr>
          <p:cNvPr id="21509" name="Picture 6"/>
          <p:cNvPicPr>
            <a:picLocks noChangeAspect="1" noChangeArrowheads="1"/>
          </p:cNvPicPr>
          <p:nvPr/>
        </p:nvPicPr>
        <p:blipFill>
          <a:blip r:embed="rId2" cstate="print"/>
          <a:srcRect/>
          <a:stretch>
            <a:fillRect/>
          </a:stretch>
        </p:blipFill>
        <p:spPr bwMode="auto">
          <a:xfrm>
            <a:off x="6588125" y="5961063"/>
            <a:ext cx="1771650" cy="820737"/>
          </a:xfrm>
          <a:prstGeom prst="rect">
            <a:avLst/>
          </a:prstGeom>
          <a:noFill/>
          <a:ln w="9525">
            <a:noFill/>
            <a:miter lim="800000"/>
            <a:headEnd/>
            <a:tailEnd/>
          </a:ln>
        </p:spPr>
      </p:pic>
      <p:sp>
        <p:nvSpPr>
          <p:cNvPr id="21510" name="Rectangle 5"/>
          <p:cNvSpPr>
            <a:spLocks noChangeArrowheads="1"/>
          </p:cNvSpPr>
          <p:nvPr/>
        </p:nvSpPr>
        <p:spPr bwMode="auto">
          <a:xfrm>
            <a:off x="0" y="6248400"/>
            <a:ext cx="6324600" cy="600075"/>
          </a:xfrm>
          <a:prstGeom prst="rect">
            <a:avLst/>
          </a:prstGeom>
          <a:noFill/>
          <a:ln w="9525">
            <a:noFill/>
            <a:miter lim="800000"/>
            <a:headEnd/>
            <a:tailEnd/>
          </a:ln>
        </p:spPr>
        <p:txBody>
          <a:bodyPr>
            <a:spAutoFit/>
          </a:bodyPr>
          <a:lstStyle/>
          <a:p>
            <a:pPr algn="ctr"/>
            <a:r>
              <a:rPr lang="en-US" sz="1100"/>
              <a:t>Hope Foundation’s International Institute of Information Technology, I²IT, P-14 Rajiv Gandhi Infotech Park, Hinjawadi, Pune - 411 057 </a:t>
            </a:r>
          </a:p>
          <a:p>
            <a:pPr algn="ctr"/>
            <a:r>
              <a:rPr lang="en-US" sz="1100"/>
              <a:t>Tel - +91 20 22933441 / 2 / 3  |  Website - </a:t>
            </a:r>
            <a:r>
              <a:rPr lang="en-US" sz="1100">
                <a:hlinkClick r:id="rId3"/>
              </a:rPr>
              <a:t>www.isquareit.edu.in</a:t>
            </a:r>
            <a:r>
              <a:rPr lang="en-US" sz="1100"/>
              <a:t> ; Email - </a:t>
            </a:r>
            <a:r>
              <a:rPr lang="en-US" sz="1100">
                <a:hlinkClick r:id="rId4"/>
              </a:rPr>
              <a:t>info@isquareit.edu.in</a:t>
            </a:r>
            <a:r>
              <a:rPr lang="en-US" sz="1100"/>
              <a:t> </a:t>
            </a:r>
            <a:endParaRPr lang="id-ID" sz="11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p>
            <a:fld id="{B8A84DE5-8B7F-47B3-857E-05DC7023D499}" type="slidenum">
              <a:rPr lang="en-US" smtClean="0"/>
              <a:pPr/>
              <a:t>21</a:t>
            </a:fld>
            <a:endParaRPr lang="en-US" smtClean="0"/>
          </a:p>
        </p:txBody>
      </p:sp>
      <p:sp>
        <p:nvSpPr>
          <p:cNvPr id="7" name="Rectangle 6"/>
          <p:cNvSpPr/>
          <p:nvPr/>
        </p:nvSpPr>
        <p:spPr>
          <a:xfrm>
            <a:off x="3657600" y="14288"/>
            <a:ext cx="5346700" cy="830262"/>
          </a:xfrm>
          <a:prstGeom prst="rect">
            <a:avLst/>
          </a:prstGeom>
        </p:spPr>
        <p:txBody>
          <a:bodyPr wrap="none">
            <a:spAutoFit/>
          </a:bodyPr>
          <a:lstStyle/>
          <a:p>
            <a:pPr>
              <a:defRPr/>
            </a:pPr>
            <a:r>
              <a:rPr lang="en-US" sz="4800" b="1" dirty="0">
                <a:solidFill>
                  <a:srgbClr val="800000"/>
                </a:solidFill>
                <a:effectLst>
                  <a:outerShdw blurRad="38100" dist="38100" dir="2700000" algn="tl">
                    <a:srgbClr val="C0C0C0"/>
                  </a:outerShdw>
                </a:effectLst>
                <a:latin typeface="Bookman Old Style" pitchFamily="18" charset="0"/>
                <a:ea typeface="+mj-ea"/>
                <a:cs typeface="+mj-cs"/>
              </a:rPr>
              <a:t>Implementation</a:t>
            </a:r>
          </a:p>
        </p:txBody>
      </p:sp>
      <p:sp>
        <p:nvSpPr>
          <p:cNvPr id="8" name="Rectangle 7"/>
          <p:cNvSpPr/>
          <p:nvPr/>
        </p:nvSpPr>
        <p:spPr>
          <a:xfrm>
            <a:off x="457200" y="1066800"/>
            <a:ext cx="8229600" cy="4462463"/>
          </a:xfrm>
          <a:prstGeom prst="rect">
            <a:avLst/>
          </a:prstGeom>
        </p:spPr>
        <p:txBody>
          <a:bodyPr>
            <a:spAutoFit/>
          </a:bodyPr>
          <a:lstStyle/>
          <a:p>
            <a:pPr>
              <a:buFont typeface="Wingdings" pitchFamily="2" charset="2"/>
              <a:buChar char="v"/>
              <a:defRPr/>
            </a:pPr>
            <a:r>
              <a:rPr lang="en-US" sz="3200" b="1" dirty="0">
                <a:solidFill>
                  <a:srgbClr val="FF0066"/>
                </a:solidFill>
              </a:rPr>
              <a:t>Steps to implementation</a:t>
            </a:r>
            <a:endParaRPr lang="en-US" sz="2400" b="1" dirty="0">
              <a:solidFill>
                <a:srgbClr val="FF0066"/>
              </a:solidFill>
            </a:endParaRPr>
          </a:p>
          <a:p>
            <a:pPr marL="231775" indent="-231775">
              <a:buFont typeface="Wingdings" pitchFamily="2" charset="2"/>
              <a:buChar char="q"/>
              <a:defRPr/>
            </a:pPr>
            <a:r>
              <a:rPr lang="en-US" sz="2800" dirty="0"/>
              <a:t>Identify an algorithm (i.e. a behavior) that the client would prefer to access through a "flex point".</a:t>
            </a:r>
          </a:p>
          <a:p>
            <a:pPr marL="231775" indent="-231775">
              <a:buFont typeface="Wingdings" pitchFamily="2" charset="2"/>
              <a:buChar char="q"/>
              <a:defRPr/>
            </a:pPr>
            <a:r>
              <a:rPr lang="en-US" sz="2800" dirty="0"/>
              <a:t>Specify the signature for that algorithm in an interface.</a:t>
            </a:r>
          </a:p>
          <a:p>
            <a:pPr marL="231775" indent="-231775">
              <a:buFont typeface="Wingdings" pitchFamily="2" charset="2"/>
              <a:buChar char="q"/>
              <a:defRPr/>
            </a:pPr>
            <a:r>
              <a:rPr lang="en-US" sz="2800" dirty="0"/>
              <a:t>Bury the alternative implementation details in derived classes.</a:t>
            </a:r>
          </a:p>
          <a:p>
            <a:pPr marL="231775" indent="-231775">
              <a:buFont typeface="Wingdings" pitchFamily="2" charset="2"/>
              <a:buChar char="q"/>
              <a:defRPr/>
            </a:pPr>
            <a:r>
              <a:rPr lang="en-US" sz="2800" dirty="0"/>
              <a:t>Clients of the algorithm couple themselves to the interface.</a:t>
            </a:r>
          </a:p>
        </p:txBody>
      </p:sp>
      <p:pic>
        <p:nvPicPr>
          <p:cNvPr id="22533" name="Picture 6"/>
          <p:cNvPicPr>
            <a:picLocks noChangeAspect="1" noChangeArrowheads="1"/>
          </p:cNvPicPr>
          <p:nvPr/>
        </p:nvPicPr>
        <p:blipFill>
          <a:blip r:embed="rId2" cstate="print"/>
          <a:srcRect/>
          <a:stretch>
            <a:fillRect/>
          </a:stretch>
        </p:blipFill>
        <p:spPr bwMode="auto">
          <a:xfrm>
            <a:off x="6588125" y="5961063"/>
            <a:ext cx="1771650" cy="820737"/>
          </a:xfrm>
          <a:prstGeom prst="rect">
            <a:avLst/>
          </a:prstGeom>
          <a:noFill/>
          <a:ln w="9525">
            <a:noFill/>
            <a:miter lim="800000"/>
            <a:headEnd/>
            <a:tailEnd/>
          </a:ln>
        </p:spPr>
      </p:pic>
      <p:sp>
        <p:nvSpPr>
          <p:cNvPr id="22534" name="Rectangle 5"/>
          <p:cNvSpPr>
            <a:spLocks noChangeArrowheads="1"/>
          </p:cNvSpPr>
          <p:nvPr/>
        </p:nvSpPr>
        <p:spPr bwMode="auto">
          <a:xfrm>
            <a:off x="0" y="6248400"/>
            <a:ext cx="6324600" cy="600075"/>
          </a:xfrm>
          <a:prstGeom prst="rect">
            <a:avLst/>
          </a:prstGeom>
          <a:noFill/>
          <a:ln w="9525">
            <a:noFill/>
            <a:miter lim="800000"/>
            <a:headEnd/>
            <a:tailEnd/>
          </a:ln>
        </p:spPr>
        <p:txBody>
          <a:bodyPr>
            <a:spAutoFit/>
          </a:bodyPr>
          <a:lstStyle/>
          <a:p>
            <a:pPr algn="ctr"/>
            <a:r>
              <a:rPr lang="en-US" sz="1100"/>
              <a:t>Hope Foundation’s International Institute of Information Technology, I²IT, P-14 Rajiv Gandhi Infotech Park, Hinjawadi, Pune - 411 057 </a:t>
            </a:r>
          </a:p>
          <a:p>
            <a:pPr algn="ctr"/>
            <a:r>
              <a:rPr lang="en-US" sz="1100"/>
              <a:t>Tel - +91 20 22933441 / 2 / 3  |  Website - </a:t>
            </a:r>
            <a:r>
              <a:rPr lang="en-US" sz="1100">
                <a:hlinkClick r:id="rId3"/>
              </a:rPr>
              <a:t>www.isquareit.edu.in</a:t>
            </a:r>
            <a:r>
              <a:rPr lang="en-US" sz="1100"/>
              <a:t> ; Email - </a:t>
            </a:r>
            <a:r>
              <a:rPr lang="en-US" sz="1100">
                <a:hlinkClick r:id="rId4"/>
              </a:rPr>
              <a:t>info@isquareit.edu.in</a:t>
            </a:r>
            <a:r>
              <a:rPr lang="en-US" sz="1100"/>
              <a:t> </a:t>
            </a:r>
            <a:endParaRPr lang="id-ID" sz="11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p:cNvPicPr>
            <a:picLocks noChangeAspect="1" noChangeArrowheads="1"/>
          </p:cNvPicPr>
          <p:nvPr/>
        </p:nvPicPr>
        <p:blipFill>
          <a:blip r:embed="rId2" cstate="print"/>
          <a:srcRect/>
          <a:stretch>
            <a:fillRect/>
          </a:stretch>
        </p:blipFill>
        <p:spPr bwMode="auto">
          <a:xfrm>
            <a:off x="6588125" y="5961063"/>
            <a:ext cx="1771650" cy="820737"/>
          </a:xfrm>
          <a:prstGeom prst="rect">
            <a:avLst/>
          </a:prstGeom>
          <a:noFill/>
          <a:ln w="9525">
            <a:noFill/>
            <a:miter lim="800000"/>
            <a:headEnd/>
            <a:tailEnd/>
          </a:ln>
        </p:spPr>
      </p:pic>
      <p:sp>
        <p:nvSpPr>
          <p:cNvPr id="23555" name="Slide Number Placeholder 5"/>
          <p:cNvSpPr>
            <a:spLocks noGrp="1"/>
          </p:cNvSpPr>
          <p:nvPr>
            <p:ph type="sldNum" sz="quarter" idx="12"/>
          </p:nvPr>
        </p:nvSpPr>
        <p:spPr>
          <a:noFill/>
        </p:spPr>
        <p:txBody>
          <a:bodyPr/>
          <a:lstStyle/>
          <a:p>
            <a:fld id="{B34EDAE4-6E35-4386-BBE1-E638848E205F}" type="slidenum">
              <a:rPr lang="en-US" smtClean="0"/>
              <a:pPr/>
              <a:t>22</a:t>
            </a:fld>
            <a:endParaRPr lang="en-US" smtClean="0"/>
          </a:p>
        </p:txBody>
      </p:sp>
      <p:sp>
        <p:nvSpPr>
          <p:cNvPr id="23556" name="Rectangle 6"/>
          <p:cNvSpPr>
            <a:spLocks noChangeArrowheads="1"/>
          </p:cNvSpPr>
          <p:nvPr/>
        </p:nvSpPr>
        <p:spPr bwMode="auto">
          <a:xfrm>
            <a:off x="381000" y="838200"/>
            <a:ext cx="8534400" cy="1938338"/>
          </a:xfrm>
          <a:prstGeom prst="rect">
            <a:avLst/>
          </a:prstGeom>
          <a:noFill/>
          <a:ln w="9525">
            <a:noFill/>
            <a:miter lim="800000"/>
            <a:headEnd/>
            <a:tailEnd/>
          </a:ln>
        </p:spPr>
        <p:txBody>
          <a:bodyPr>
            <a:spAutoFit/>
          </a:bodyPr>
          <a:lstStyle/>
          <a:p>
            <a:pPr marL="287338" indent="-287338">
              <a:buFont typeface="Wingdings" pitchFamily="2" charset="2"/>
              <a:buChar char="q"/>
            </a:pPr>
            <a:r>
              <a:rPr lang="en-US" sz="2000"/>
              <a:t>We are going to create a </a:t>
            </a:r>
            <a:r>
              <a:rPr lang="en-US" sz="2000" i="1">
                <a:solidFill>
                  <a:srgbClr val="FF0066"/>
                </a:solidFill>
              </a:rPr>
              <a:t>Strategy</a:t>
            </a:r>
            <a:r>
              <a:rPr lang="en-US" sz="2000"/>
              <a:t> interface defining an action and concrete strategy classes implementing the </a:t>
            </a:r>
            <a:r>
              <a:rPr lang="en-US" sz="2000" i="1"/>
              <a:t>Strategy</a:t>
            </a:r>
            <a:r>
              <a:rPr lang="en-US" sz="2000"/>
              <a:t> interface. </a:t>
            </a:r>
          </a:p>
          <a:p>
            <a:pPr marL="287338" indent="-287338">
              <a:buFont typeface="Wingdings" pitchFamily="2" charset="2"/>
              <a:buChar char="q"/>
            </a:pPr>
            <a:r>
              <a:rPr lang="en-US" sz="2000" i="1">
                <a:solidFill>
                  <a:srgbClr val="FF0066"/>
                </a:solidFill>
              </a:rPr>
              <a:t>Context</a:t>
            </a:r>
            <a:r>
              <a:rPr lang="en-US" sz="2000">
                <a:solidFill>
                  <a:srgbClr val="FF0066"/>
                </a:solidFill>
              </a:rPr>
              <a:t> </a:t>
            </a:r>
            <a:r>
              <a:rPr lang="en-US" sz="2000"/>
              <a:t>is a class which uses a Strategy.</a:t>
            </a:r>
          </a:p>
          <a:p>
            <a:pPr marL="287338" indent="-287338">
              <a:buFont typeface="Wingdings" pitchFamily="2" charset="2"/>
              <a:buChar char="q"/>
            </a:pPr>
            <a:r>
              <a:rPr lang="en-US" sz="2000" i="1"/>
              <a:t>S</a:t>
            </a:r>
            <a:r>
              <a:rPr lang="en-US" sz="2000" i="1">
                <a:solidFill>
                  <a:srgbClr val="FF0066"/>
                </a:solidFill>
              </a:rPr>
              <a:t>trategyPatternDemo</a:t>
            </a:r>
            <a:r>
              <a:rPr lang="en-US" sz="2000"/>
              <a:t>, our demo class, will use </a:t>
            </a:r>
            <a:r>
              <a:rPr lang="en-US" sz="2000" i="1"/>
              <a:t>Context</a:t>
            </a:r>
            <a:r>
              <a:rPr lang="en-US" sz="2000"/>
              <a:t> and strategy objects to demonstrate change in Context behaviour based on strategy it deploys or uses</a:t>
            </a:r>
          </a:p>
        </p:txBody>
      </p:sp>
      <p:sp>
        <p:nvSpPr>
          <p:cNvPr id="8" name="Rectangle 7"/>
          <p:cNvSpPr/>
          <p:nvPr/>
        </p:nvSpPr>
        <p:spPr>
          <a:xfrm>
            <a:off x="3657600" y="14288"/>
            <a:ext cx="5346700" cy="830262"/>
          </a:xfrm>
          <a:prstGeom prst="rect">
            <a:avLst/>
          </a:prstGeom>
        </p:spPr>
        <p:txBody>
          <a:bodyPr wrap="none">
            <a:spAutoFit/>
          </a:bodyPr>
          <a:lstStyle/>
          <a:p>
            <a:pPr>
              <a:defRPr/>
            </a:pPr>
            <a:r>
              <a:rPr lang="en-US" sz="4800" b="1" dirty="0">
                <a:solidFill>
                  <a:srgbClr val="800000"/>
                </a:solidFill>
                <a:effectLst>
                  <a:outerShdw blurRad="38100" dist="38100" dir="2700000" algn="tl">
                    <a:srgbClr val="C0C0C0"/>
                  </a:outerShdw>
                </a:effectLst>
                <a:latin typeface="Bookman Old Style" pitchFamily="18" charset="0"/>
                <a:ea typeface="+mj-ea"/>
                <a:cs typeface="+mj-cs"/>
              </a:rPr>
              <a:t>Implementation</a:t>
            </a:r>
          </a:p>
        </p:txBody>
      </p:sp>
      <p:pic>
        <p:nvPicPr>
          <p:cNvPr id="23558" name="Picture 2" descr="Strategy Pattern UML Diagram"/>
          <p:cNvPicPr>
            <a:picLocks noChangeAspect="1" noChangeArrowheads="1"/>
          </p:cNvPicPr>
          <p:nvPr/>
        </p:nvPicPr>
        <p:blipFill>
          <a:blip r:embed="rId3" cstate="print"/>
          <a:srcRect/>
          <a:stretch>
            <a:fillRect/>
          </a:stretch>
        </p:blipFill>
        <p:spPr bwMode="auto">
          <a:xfrm>
            <a:off x="457200" y="2743200"/>
            <a:ext cx="5257800" cy="3014663"/>
          </a:xfrm>
          <a:prstGeom prst="rect">
            <a:avLst/>
          </a:prstGeom>
          <a:noFill/>
          <a:ln w="9525">
            <a:noFill/>
            <a:miter lim="800000"/>
            <a:headEnd/>
            <a:tailEnd/>
          </a:ln>
        </p:spPr>
      </p:pic>
      <p:sp>
        <p:nvSpPr>
          <p:cNvPr id="23559" name="Rectangle 6"/>
          <p:cNvSpPr>
            <a:spLocks noChangeArrowheads="1"/>
          </p:cNvSpPr>
          <p:nvPr/>
        </p:nvSpPr>
        <p:spPr bwMode="auto">
          <a:xfrm>
            <a:off x="0" y="6248400"/>
            <a:ext cx="6324600" cy="600075"/>
          </a:xfrm>
          <a:prstGeom prst="rect">
            <a:avLst/>
          </a:prstGeom>
          <a:noFill/>
          <a:ln w="9525">
            <a:noFill/>
            <a:miter lim="800000"/>
            <a:headEnd/>
            <a:tailEnd/>
          </a:ln>
        </p:spPr>
        <p:txBody>
          <a:bodyPr>
            <a:spAutoFit/>
          </a:bodyPr>
          <a:lstStyle/>
          <a:p>
            <a:pPr algn="ctr"/>
            <a:r>
              <a:rPr lang="en-US" sz="1100"/>
              <a:t>Hope Foundation’s International Institute of Information Technology, I²IT, P-14 Rajiv Gandhi Infotech Park, Hinjawadi, Pune - 411 057 </a:t>
            </a:r>
          </a:p>
          <a:p>
            <a:pPr algn="ctr"/>
            <a:r>
              <a:rPr lang="en-US" sz="1100"/>
              <a:t>Tel - +91 20 22933441 / 2 / 3  |  Website - </a:t>
            </a:r>
            <a:r>
              <a:rPr lang="en-US" sz="1100">
                <a:hlinkClick r:id="rId4"/>
              </a:rPr>
              <a:t>www.isquareit.edu.in</a:t>
            </a:r>
            <a:r>
              <a:rPr lang="en-US" sz="1100"/>
              <a:t> ; Email - </a:t>
            </a:r>
            <a:r>
              <a:rPr lang="en-US" sz="1100">
                <a:hlinkClick r:id="rId5"/>
              </a:rPr>
              <a:t>info@isquareit.edu.in</a:t>
            </a:r>
            <a:r>
              <a:rPr lang="en-US" sz="1100"/>
              <a:t> </a:t>
            </a:r>
            <a:endParaRPr lang="id-ID" sz="11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p>
            <a:fld id="{8659FA28-DFB2-4672-8BDA-7721A4782169}" type="slidenum">
              <a:rPr lang="en-US" smtClean="0"/>
              <a:pPr/>
              <a:t>23</a:t>
            </a:fld>
            <a:endParaRPr lang="en-US" smtClean="0"/>
          </a:p>
        </p:txBody>
      </p:sp>
      <p:sp>
        <p:nvSpPr>
          <p:cNvPr id="7" name="Rectangle 6"/>
          <p:cNvSpPr/>
          <p:nvPr/>
        </p:nvSpPr>
        <p:spPr>
          <a:xfrm>
            <a:off x="3581400" y="84138"/>
            <a:ext cx="5346700" cy="830262"/>
          </a:xfrm>
          <a:prstGeom prst="rect">
            <a:avLst/>
          </a:prstGeom>
        </p:spPr>
        <p:txBody>
          <a:bodyPr wrap="none">
            <a:spAutoFit/>
          </a:bodyPr>
          <a:lstStyle/>
          <a:p>
            <a:pPr>
              <a:defRPr/>
            </a:pPr>
            <a:r>
              <a:rPr lang="en-US" sz="4800" b="1" dirty="0">
                <a:solidFill>
                  <a:srgbClr val="800000"/>
                </a:solidFill>
                <a:effectLst>
                  <a:outerShdw blurRad="38100" dist="38100" dir="2700000" algn="tl">
                    <a:srgbClr val="C0C0C0"/>
                  </a:outerShdw>
                </a:effectLst>
                <a:latin typeface="Bookman Old Style" pitchFamily="18" charset="0"/>
                <a:ea typeface="+mj-ea"/>
                <a:cs typeface="+mj-cs"/>
              </a:rPr>
              <a:t>Implementation</a:t>
            </a:r>
          </a:p>
        </p:txBody>
      </p:sp>
      <p:sp>
        <p:nvSpPr>
          <p:cNvPr id="24580" name="Rectangle 1"/>
          <p:cNvSpPr>
            <a:spLocks noChangeArrowheads="1"/>
          </p:cNvSpPr>
          <p:nvPr/>
        </p:nvSpPr>
        <p:spPr bwMode="auto">
          <a:xfrm>
            <a:off x="381000" y="1066800"/>
            <a:ext cx="7543800" cy="1570038"/>
          </a:xfrm>
          <a:prstGeom prst="rect">
            <a:avLst/>
          </a:prstGeom>
          <a:noFill/>
          <a:ln w="9525">
            <a:noFill/>
            <a:miter lim="800000"/>
            <a:headEnd/>
            <a:tailEnd/>
          </a:ln>
        </p:spPr>
        <p:txBody>
          <a:bodyPr anchor="ctr">
            <a:spAutoFit/>
          </a:bodyPr>
          <a:lstStyle/>
          <a:p>
            <a:pPr eaLnBrk="0" hangingPunct="0"/>
            <a:r>
              <a:rPr lang="en-US" sz="3200" b="1">
                <a:solidFill>
                  <a:srgbClr val="FF0066"/>
                </a:solidFill>
              </a:rPr>
              <a:t>Step 1</a:t>
            </a:r>
          </a:p>
          <a:p>
            <a:pPr eaLnBrk="0" hangingPunct="0"/>
            <a:r>
              <a:rPr lang="en-US" sz="2000"/>
              <a:t>Create an interface.</a:t>
            </a:r>
          </a:p>
          <a:p>
            <a:pPr eaLnBrk="0" hangingPunct="0"/>
            <a:r>
              <a:rPr lang="en-US" sz="2400" i="1"/>
              <a:t>Strategy.java</a:t>
            </a:r>
          </a:p>
          <a:p>
            <a:pPr eaLnBrk="0" hangingPunct="0"/>
            <a:endParaRPr lang="en-US" sz="2000">
              <a:latin typeface="Arial Unicode MS" pitchFamily="34" charset="-128"/>
            </a:endParaRPr>
          </a:p>
        </p:txBody>
      </p:sp>
      <p:pic>
        <p:nvPicPr>
          <p:cNvPr id="24581" name="Picture 2"/>
          <p:cNvPicPr>
            <a:picLocks noChangeAspect="1" noChangeArrowheads="1"/>
          </p:cNvPicPr>
          <p:nvPr/>
        </p:nvPicPr>
        <p:blipFill>
          <a:blip r:embed="rId2" cstate="print"/>
          <a:srcRect/>
          <a:stretch>
            <a:fillRect/>
          </a:stretch>
        </p:blipFill>
        <p:spPr bwMode="auto">
          <a:xfrm>
            <a:off x="304800" y="2362200"/>
            <a:ext cx="8382000" cy="1143000"/>
          </a:xfrm>
          <a:prstGeom prst="rect">
            <a:avLst/>
          </a:prstGeom>
          <a:noFill/>
          <a:ln w="9525">
            <a:noFill/>
            <a:miter lim="800000"/>
            <a:headEnd/>
            <a:tailEnd/>
          </a:ln>
        </p:spPr>
      </p:pic>
      <p:pic>
        <p:nvPicPr>
          <p:cNvPr id="24582" name="Picture 6"/>
          <p:cNvPicPr>
            <a:picLocks noChangeAspect="1" noChangeArrowheads="1"/>
          </p:cNvPicPr>
          <p:nvPr/>
        </p:nvPicPr>
        <p:blipFill>
          <a:blip r:embed="rId3" cstate="print"/>
          <a:srcRect/>
          <a:stretch>
            <a:fillRect/>
          </a:stretch>
        </p:blipFill>
        <p:spPr bwMode="auto">
          <a:xfrm>
            <a:off x="6588125" y="5961063"/>
            <a:ext cx="1771650" cy="820737"/>
          </a:xfrm>
          <a:prstGeom prst="rect">
            <a:avLst/>
          </a:prstGeom>
          <a:noFill/>
          <a:ln w="9525">
            <a:noFill/>
            <a:miter lim="800000"/>
            <a:headEnd/>
            <a:tailEnd/>
          </a:ln>
        </p:spPr>
      </p:pic>
      <p:sp>
        <p:nvSpPr>
          <p:cNvPr id="24583" name="Rectangle 7"/>
          <p:cNvSpPr>
            <a:spLocks noChangeArrowheads="1"/>
          </p:cNvSpPr>
          <p:nvPr/>
        </p:nvSpPr>
        <p:spPr bwMode="auto">
          <a:xfrm>
            <a:off x="0" y="6248400"/>
            <a:ext cx="6324600" cy="600075"/>
          </a:xfrm>
          <a:prstGeom prst="rect">
            <a:avLst/>
          </a:prstGeom>
          <a:noFill/>
          <a:ln w="9525">
            <a:noFill/>
            <a:miter lim="800000"/>
            <a:headEnd/>
            <a:tailEnd/>
          </a:ln>
        </p:spPr>
        <p:txBody>
          <a:bodyPr>
            <a:spAutoFit/>
          </a:bodyPr>
          <a:lstStyle/>
          <a:p>
            <a:pPr algn="ctr"/>
            <a:r>
              <a:rPr lang="en-US" sz="1100"/>
              <a:t>Hope Foundation’s International Institute of Information Technology, I²IT, P-14 Rajiv Gandhi Infotech Park, Hinjawadi, Pune - 411 057 </a:t>
            </a:r>
          </a:p>
          <a:p>
            <a:pPr algn="ctr"/>
            <a:r>
              <a:rPr lang="en-US" sz="1100"/>
              <a:t>Tel - +91 20 22933441 / 2 / 3  |  Website - </a:t>
            </a:r>
            <a:r>
              <a:rPr lang="en-US" sz="1100">
                <a:hlinkClick r:id="rId4"/>
              </a:rPr>
              <a:t>www.isquareit.edu.in</a:t>
            </a:r>
            <a:r>
              <a:rPr lang="en-US" sz="1100"/>
              <a:t> ; Email - </a:t>
            </a:r>
            <a:r>
              <a:rPr lang="en-US" sz="1100">
                <a:hlinkClick r:id="rId5"/>
              </a:rPr>
              <a:t>info@isquareit.edu.in</a:t>
            </a:r>
            <a:r>
              <a:rPr lang="en-US" sz="1100"/>
              <a:t> </a:t>
            </a:r>
            <a:endParaRPr lang="id-ID" sz="11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p>
            <a:fld id="{347B342A-D2AF-4AC9-B8EE-125B476CD109}" type="slidenum">
              <a:rPr lang="en-US" smtClean="0"/>
              <a:pPr/>
              <a:t>24</a:t>
            </a:fld>
            <a:endParaRPr lang="en-US" smtClean="0"/>
          </a:p>
        </p:txBody>
      </p:sp>
      <p:sp>
        <p:nvSpPr>
          <p:cNvPr id="7" name="Rectangle 6"/>
          <p:cNvSpPr/>
          <p:nvPr/>
        </p:nvSpPr>
        <p:spPr>
          <a:xfrm>
            <a:off x="3721100" y="0"/>
            <a:ext cx="5346700" cy="830263"/>
          </a:xfrm>
          <a:prstGeom prst="rect">
            <a:avLst/>
          </a:prstGeom>
        </p:spPr>
        <p:txBody>
          <a:bodyPr wrap="none">
            <a:spAutoFit/>
          </a:bodyPr>
          <a:lstStyle/>
          <a:p>
            <a:pPr>
              <a:defRPr/>
            </a:pPr>
            <a:r>
              <a:rPr lang="en-US" sz="4800" b="1" dirty="0">
                <a:solidFill>
                  <a:srgbClr val="800000"/>
                </a:solidFill>
                <a:effectLst>
                  <a:outerShdw blurRad="38100" dist="38100" dir="2700000" algn="tl">
                    <a:srgbClr val="C0C0C0"/>
                  </a:outerShdw>
                </a:effectLst>
                <a:latin typeface="Bookman Old Style" pitchFamily="18" charset="0"/>
                <a:ea typeface="+mj-ea"/>
                <a:cs typeface="+mj-cs"/>
              </a:rPr>
              <a:t>Implementation</a:t>
            </a:r>
          </a:p>
        </p:txBody>
      </p:sp>
      <p:sp>
        <p:nvSpPr>
          <p:cNvPr id="25604" name="Rectangle 7"/>
          <p:cNvSpPr>
            <a:spLocks noChangeArrowheads="1"/>
          </p:cNvSpPr>
          <p:nvPr/>
        </p:nvSpPr>
        <p:spPr bwMode="auto">
          <a:xfrm>
            <a:off x="381000" y="838200"/>
            <a:ext cx="7848600" cy="830263"/>
          </a:xfrm>
          <a:prstGeom prst="rect">
            <a:avLst/>
          </a:prstGeom>
          <a:noFill/>
          <a:ln w="9525">
            <a:noFill/>
            <a:miter lim="800000"/>
            <a:headEnd/>
            <a:tailEnd/>
          </a:ln>
        </p:spPr>
        <p:txBody>
          <a:bodyPr>
            <a:spAutoFit/>
          </a:bodyPr>
          <a:lstStyle/>
          <a:p>
            <a:r>
              <a:rPr lang="en-US" sz="2800" b="1">
                <a:solidFill>
                  <a:srgbClr val="FF0066"/>
                </a:solidFill>
              </a:rPr>
              <a:t>Step 2</a:t>
            </a:r>
          </a:p>
          <a:p>
            <a:r>
              <a:rPr lang="en-US" sz="2000"/>
              <a:t>Create concrete classes implementing the same interface.</a:t>
            </a:r>
          </a:p>
        </p:txBody>
      </p:sp>
      <p:pic>
        <p:nvPicPr>
          <p:cNvPr id="25605" name="Picture 1"/>
          <p:cNvPicPr>
            <a:picLocks noChangeAspect="1" noChangeArrowheads="1"/>
          </p:cNvPicPr>
          <p:nvPr/>
        </p:nvPicPr>
        <p:blipFill>
          <a:blip r:embed="rId2" cstate="print"/>
          <a:srcRect/>
          <a:stretch>
            <a:fillRect/>
          </a:stretch>
        </p:blipFill>
        <p:spPr bwMode="auto">
          <a:xfrm>
            <a:off x="533400" y="1676400"/>
            <a:ext cx="6629400" cy="4402138"/>
          </a:xfrm>
          <a:prstGeom prst="rect">
            <a:avLst/>
          </a:prstGeom>
          <a:noFill/>
          <a:ln w="9525">
            <a:noFill/>
            <a:miter lim="800000"/>
            <a:headEnd/>
            <a:tailEnd/>
          </a:ln>
        </p:spPr>
      </p:pic>
      <p:pic>
        <p:nvPicPr>
          <p:cNvPr id="25606" name="Picture 6"/>
          <p:cNvPicPr>
            <a:picLocks noChangeAspect="1" noChangeArrowheads="1"/>
          </p:cNvPicPr>
          <p:nvPr/>
        </p:nvPicPr>
        <p:blipFill>
          <a:blip r:embed="rId3" cstate="print"/>
          <a:srcRect/>
          <a:stretch>
            <a:fillRect/>
          </a:stretch>
        </p:blipFill>
        <p:spPr bwMode="auto">
          <a:xfrm>
            <a:off x="6588125" y="5961063"/>
            <a:ext cx="1771650" cy="820737"/>
          </a:xfrm>
          <a:prstGeom prst="rect">
            <a:avLst/>
          </a:prstGeom>
          <a:noFill/>
          <a:ln w="9525">
            <a:noFill/>
            <a:miter lim="800000"/>
            <a:headEnd/>
            <a:tailEnd/>
          </a:ln>
        </p:spPr>
      </p:pic>
      <p:sp>
        <p:nvSpPr>
          <p:cNvPr id="25607" name="Rectangle 7"/>
          <p:cNvSpPr>
            <a:spLocks noChangeArrowheads="1"/>
          </p:cNvSpPr>
          <p:nvPr/>
        </p:nvSpPr>
        <p:spPr bwMode="auto">
          <a:xfrm>
            <a:off x="0" y="6248400"/>
            <a:ext cx="6324600" cy="600075"/>
          </a:xfrm>
          <a:prstGeom prst="rect">
            <a:avLst/>
          </a:prstGeom>
          <a:noFill/>
          <a:ln w="9525">
            <a:noFill/>
            <a:miter lim="800000"/>
            <a:headEnd/>
            <a:tailEnd/>
          </a:ln>
        </p:spPr>
        <p:txBody>
          <a:bodyPr>
            <a:spAutoFit/>
          </a:bodyPr>
          <a:lstStyle/>
          <a:p>
            <a:pPr algn="ctr"/>
            <a:r>
              <a:rPr lang="en-US" sz="1100"/>
              <a:t>Hope Foundation’s International Institute of Information Technology, I²IT, P-14 Rajiv Gandhi Infotech Park, Hinjawadi, Pune - 411 057 </a:t>
            </a:r>
          </a:p>
          <a:p>
            <a:pPr algn="ctr"/>
            <a:r>
              <a:rPr lang="en-US" sz="1100"/>
              <a:t>Tel - +91 20 22933441 / 2 / 3  |  Website - </a:t>
            </a:r>
            <a:r>
              <a:rPr lang="en-US" sz="1100">
                <a:hlinkClick r:id="rId4"/>
              </a:rPr>
              <a:t>www.isquareit.edu.in</a:t>
            </a:r>
            <a:r>
              <a:rPr lang="en-US" sz="1100"/>
              <a:t> ; Email - </a:t>
            </a:r>
            <a:r>
              <a:rPr lang="en-US" sz="1100">
                <a:hlinkClick r:id="rId5"/>
              </a:rPr>
              <a:t>info@isquareit.edu.in</a:t>
            </a:r>
            <a:r>
              <a:rPr lang="en-US" sz="1100"/>
              <a:t> </a:t>
            </a:r>
            <a:endParaRPr lang="id-ID" sz="11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p>
            <a:fld id="{3802268B-4BC1-4E98-8763-3119395419AB}" type="slidenum">
              <a:rPr lang="en-US" smtClean="0"/>
              <a:pPr/>
              <a:t>25</a:t>
            </a:fld>
            <a:endParaRPr lang="en-US" smtClean="0"/>
          </a:p>
        </p:txBody>
      </p:sp>
      <p:sp>
        <p:nvSpPr>
          <p:cNvPr id="7" name="Rectangle 6"/>
          <p:cNvSpPr/>
          <p:nvPr/>
        </p:nvSpPr>
        <p:spPr>
          <a:xfrm>
            <a:off x="3657600" y="14288"/>
            <a:ext cx="5346700" cy="830262"/>
          </a:xfrm>
          <a:prstGeom prst="rect">
            <a:avLst/>
          </a:prstGeom>
        </p:spPr>
        <p:txBody>
          <a:bodyPr wrap="none">
            <a:spAutoFit/>
          </a:bodyPr>
          <a:lstStyle/>
          <a:p>
            <a:pPr>
              <a:tabLst>
                <a:tab pos="231775" algn="l"/>
              </a:tabLst>
              <a:defRPr/>
            </a:pPr>
            <a:r>
              <a:rPr lang="en-US" sz="4800" b="1" dirty="0">
                <a:solidFill>
                  <a:srgbClr val="800000"/>
                </a:solidFill>
                <a:effectLst>
                  <a:outerShdw blurRad="38100" dist="38100" dir="2700000" algn="tl">
                    <a:srgbClr val="C0C0C0"/>
                  </a:outerShdw>
                </a:effectLst>
                <a:latin typeface="Bookman Old Style" pitchFamily="18" charset="0"/>
                <a:ea typeface="+mj-ea"/>
                <a:cs typeface="+mj-cs"/>
              </a:rPr>
              <a:t>Implementation</a:t>
            </a:r>
          </a:p>
        </p:txBody>
      </p:sp>
      <p:sp>
        <p:nvSpPr>
          <p:cNvPr id="26628" name="Rectangle 7"/>
          <p:cNvSpPr>
            <a:spLocks noChangeArrowheads="1"/>
          </p:cNvSpPr>
          <p:nvPr/>
        </p:nvSpPr>
        <p:spPr bwMode="auto">
          <a:xfrm>
            <a:off x="304800" y="990600"/>
            <a:ext cx="4572000" cy="830263"/>
          </a:xfrm>
          <a:prstGeom prst="rect">
            <a:avLst/>
          </a:prstGeom>
          <a:noFill/>
          <a:ln w="9525">
            <a:noFill/>
            <a:miter lim="800000"/>
            <a:headEnd/>
            <a:tailEnd/>
          </a:ln>
        </p:spPr>
        <p:txBody>
          <a:bodyPr>
            <a:spAutoFit/>
          </a:bodyPr>
          <a:lstStyle/>
          <a:p>
            <a:r>
              <a:rPr lang="en-US" sz="2800" b="1">
                <a:solidFill>
                  <a:srgbClr val="FF0066"/>
                </a:solidFill>
              </a:rPr>
              <a:t>Step 3</a:t>
            </a:r>
          </a:p>
          <a:p>
            <a:r>
              <a:rPr lang="en-US" sz="2000"/>
              <a:t>Create Context Class.</a:t>
            </a:r>
          </a:p>
        </p:txBody>
      </p:sp>
      <p:pic>
        <p:nvPicPr>
          <p:cNvPr id="26629" name="Picture 1"/>
          <p:cNvPicPr>
            <a:picLocks noChangeAspect="1" noChangeArrowheads="1"/>
          </p:cNvPicPr>
          <p:nvPr/>
        </p:nvPicPr>
        <p:blipFill>
          <a:blip r:embed="rId2" cstate="print"/>
          <a:srcRect/>
          <a:stretch>
            <a:fillRect/>
          </a:stretch>
        </p:blipFill>
        <p:spPr bwMode="auto">
          <a:xfrm>
            <a:off x="304800" y="1828800"/>
            <a:ext cx="8629650" cy="4038600"/>
          </a:xfrm>
          <a:prstGeom prst="rect">
            <a:avLst/>
          </a:prstGeom>
          <a:noFill/>
          <a:ln w="9525">
            <a:noFill/>
            <a:miter lim="800000"/>
            <a:headEnd/>
            <a:tailEnd/>
          </a:ln>
        </p:spPr>
      </p:pic>
      <p:pic>
        <p:nvPicPr>
          <p:cNvPr id="26630" name="Picture 6"/>
          <p:cNvPicPr>
            <a:picLocks noChangeAspect="1" noChangeArrowheads="1"/>
          </p:cNvPicPr>
          <p:nvPr/>
        </p:nvPicPr>
        <p:blipFill>
          <a:blip r:embed="rId3" cstate="print"/>
          <a:srcRect/>
          <a:stretch>
            <a:fillRect/>
          </a:stretch>
        </p:blipFill>
        <p:spPr bwMode="auto">
          <a:xfrm>
            <a:off x="6588125" y="5961063"/>
            <a:ext cx="1771650" cy="820737"/>
          </a:xfrm>
          <a:prstGeom prst="rect">
            <a:avLst/>
          </a:prstGeom>
          <a:noFill/>
          <a:ln w="9525">
            <a:noFill/>
            <a:miter lim="800000"/>
            <a:headEnd/>
            <a:tailEnd/>
          </a:ln>
        </p:spPr>
      </p:pic>
      <p:sp>
        <p:nvSpPr>
          <p:cNvPr id="26631" name="Rectangle 7"/>
          <p:cNvSpPr>
            <a:spLocks noChangeArrowheads="1"/>
          </p:cNvSpPr>
          <p:nvPr/>
        </p:nvSpPr>
        <p:spPr bwMode="auto">
          <a:xfrm>
            <a:off x="0" y="6248400"/>
            <a:ext cx="6324600" cy="600075"/>
          </a:xfrm>
          <a:prstGeom prst="rect">
            <a:avLst/>
          </a:prstGeom>
          <a:noFill/>
          <a:ln w="9525">
            <a:noFill/>
            <a:miter lim="800000"/>
            <a:headEnd/>
            <a:tailEnd/>
          </a:ln>
        </p:spPr>
        <p:txBody>
          <a:bodyPr>
            <a:spAutoFit/>
          </a:bodyPr>
          <a:lstStyle/>
          <a:p>
            <a:pPr algn="ctr"/>
            <a:r>
              <a:rPr lang="en-US" sz="1100"/>
              <a:t>Hope Foundation’s International Institute of Information Technology, I²IT, P-14 Rajiv Gandhi Infotech Park, Hinjawadi, Pune - 411 057 </a:t>
            </a:r>
          </a:p>
          <a:p>
            <a:pPr algn="ctr"/>
            <a:r>
              <a:rPr lang="en-US" sz="1100"/>
              <a:t>Tel - +91 20 22933441 / 2 / 3  |  Website - </a:t>
            </a:r>
            <a:r>
              <a:rPr lang="en-US" sz="1100">
                <a:hlinkClick r:id="rId4"/>
              </a:rPr>
              <a:t>www.isquareit.edu.in</a:t>
            </a:r>
            <a:r>
              <a:rPr lang="en-US" sz="1100"/>
              <a:t> ; Email - </a:t>
            </a:r>
            <a:r>
              <a:rPr lang="en-US" sz="1100">
                <a:hlinkClick r:id="rId5"/>
              </a:rPr>
              <a:t>info@isquareit.edu.in</a:t>
            </a:r>
            <a:r>
              <a:rPr lang="en-US" sz="1100"/>
              <a:t> </a:t>
            </a:r>
            <a:endParaRPr lang="id-ID" sz="11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p>
            <a:fld id="{9E89ADF6-DF50-4FAD-A604-22A7F4C3CA3B}" type="slidenum">
              <a:rPr lang="en-US" smtClean="0"/>
              <a:pPr/>
              <a:t>26</a:t>
            </a:fld>
            <a:endParaRPr lang="en-US" smtClean="0"/>
          </a:p>
        </p:txBody>
      </p:sp>
      <p:sp>
        <p:nvSpPr>
          <p:cNvPr id="27651" name="Rectangle 6"/>
          <p:cNvSpPr>
            <a:spLocks noChangeArrowheads="1"/>
          </p:cNvSpPr>
          <p:nvPr/>
        </p:nvSpPr>
        <p:spPr bwMode="auto">
          <a:xfrm>
            <a:off x="304800" y="990600"/>
            <a:ext cx="8534400" cy="800100"/>
          </a:xfrm>
          <a:prstGeom prst="rect">
            <a:avLst/>
          </a:prstGeom>
          <a:noFill/>
          <a:ln w="9525">
            <a:noFill/>
            <a:miter lim="800000"/>
            <a:headEnd/>
            <a:tailEnd/>
          </a:ln>
        </p:spPr>
        <p:txBody>
          <a:bodyPr>
            <a:spAutoFit/>
          </a:bodyPr>
          <a:lstStyle/>
          <a:p>
            <a:r>
              <a:rPr lang="en-US" sz="2800" b="1">
                <a:solidFill>
                  <a:srgbClr val="FF0066"/>
                </a:solidFill>
              </a:rPr>
              <a:t>Step 4</a:t>
            </a:r>
          </a:p>
          <a:p>
            <a:r>
              <a:rPr lang="en-US"/>
              <a:t>Use the </a:t>
            </a:r>
            <a:r>
              <a:rPr lang="en-US" i="1"/>
              <a:t>Context</a:t>
            </a:r>
            <a:r>
              <a:rPr lang="en-US"/>
              <a:t> to see change in behaviour when it changes its </a:t>
            </a:r>
            <a:r>
              <a:rPr lang="en-US" i="1"/>
              <a:t>Strategy</a:t>
            </a:r>
            <a:r>
              <a:rPr lang="en-US"/>
              <a:t>.</a:t>
            </a:r>
          </a:p>
        </p:txBody>
      </p:sp>
      <p:sp>
        <p:nvSpPr>
          <p:cNvPr id="9" name="Rectangle 8"/>
          <p:cNvSpPr/>
          <p:nvPr/>
        </p:nvSpPr>
        <p:spPr>
          <a:xfrm>
            <a:off x="3721100" y="0"/>
            <a:ext cx="5346700" cy="830263"/>
          </a:xfrm>
          <a:prstGeom prst="rect">
            <a:avLst/>
          </a:prstGeom>
        </p:spPr>
        <p:txBody>
          <a:bodyPr wrap="none">
            <a:spAutoFit/>
          </a:bodyPr>
          <a:lstStyle/>
          <a:p>
            <a:pPr>
              <a:defRPr/>
            </a:pPr>
            <a:r>
              <a:rPr lang="en-US" sz="4800" b="1" dirty="0">
                <a:solidFill>
                  <a:srgbClr val="800000"/>
                </a:solidFill>
                <a:effectLst>
                  <a:outerShdw blurRad="38100" dist="38100" dir="2700000" algn="tl">
                    <a:srgbClr val="C0C0C0"/>
                  </a:outerShdw>
                </a:effectLst>
                <a:latin typeface="Bookman Old Style" pitchFamily="18" charset="0"/>
                <a:ea typeface="+mj-ea"/>
                <a:cs typeface="+mj-cs"/>
              </a:rPr>
              <a:t>Implementation</a:t>
            </a:r>
          </a:p>
        </p:txBody>
      </p:sp>
      <p:pic>
        <p:nvPicPr>
          <p:cNvPr id="27653" name="Picture 1"/>
          <p:cNvPicPr>
            <a:picLocks noChangeAspect="1" noChangeArrowheads="1"/>
          </p:cNvPicPr>
          <p:nvPr/>
        </p:nvPicPr>
        <p:blipFill>
          <a:blip r:embed="rId2" cstate="print"/>
          <a:srcRect/>
          <a:stretch>
            <a:fillRect/>
          </a:stretch>
        </p:blipFill>
        <p:spPr bwMode="auto">
          <a:xfrm>
            <a:off x="304800" y="2057400"/>
            <a:ext cx="8428038" cy="3429000"/>
          </a:xfrm>
          <a:prstGeom prst="rect">
            <a:avLst/>
          </a:prstGeom>
          <a:noFill/>
          <a:ln w="9525">
            <a:noFill/>
            <a:miter lim="800000"/>
            <a:headEnd/>
            <a:tailEnd/>
          </a:ln>
        </p:spPr>
      </p:pic>
      <p:pic>
        <p:nvPicPr>
          <p:cNvPr id="27654" name="Picture 6"/>
          <p:cNvPicPr>
            <a:picLocks noChangeAspect="1" noChangeArrowheads="1"/>
          </p:cNvPicPr>
          <p:nvPr/>
        </p:nvPicPr>
        <p:blipFill>
          <a:blip r:embed="rId3" cstate="print"/>
          <a:srcRect/>
          <a:stretch>
            <a:fillRect/>
          </a:stretch>
        </p:blipFill>
        <p:spPr bwMode="auto">
          <a:xfrm>
            <a:off x="6588125" y="5961063"/>
            <a:ext cx="1771650" cy="820737"/>
          </a:xfrm>
          <a:prstGeom prst="rect">
            <a:avLst/>
          </a:prstGeom>
          <a:noFill/>
          <a:ln w="9525">
            <a:noFill/>
            <a:miter lim="800000"/>
            <a:headEnd/>
            <a:tailEnd/>
          </a:ln>
        </p:spPr>
      </p:pic>
      <p:sp>
        <p:nvSpPr>
          <p:cNvPr id="27655" name="Rectangle 6"/>
          <p:cNvSpPr>
            <a:spLocks noChangeArrowheads="1"/>
          </p:cNvSpPr>
          <p:nvPr/>
        </p:nvSpPr>
        <p:spPr bwMode="auto">
          <a:xfrm>
            <a:off x="0" y="6248400"/>
            <a:ext cx="6324600" cy="600075"/>
          </a:xfrm>
          <a:prstGeom prst="rect">
            <a:avLst/>
          </a:prstGeom>
          <a:noFill/>
          <a:ln w="9525">
            <a:noFill/>
            <a:miter lim="800000"/>
            <a:headEnd/>
            <a:tailEnd/>
          </a:ln>
        </p:spPr>
        <p:txBody>
          <a:bodyPr>
            <a:spAutoFit/>
          </a:bodyPr>
          <a:lstStyle/>
          <a:p>
            <a:pPr algn="ctr"/>
            <a:r>
              <a:rPr lang="en-US" sz="1100"/>
              <a:t>Hope Foundation’s International Institute of Information Technology, I²IT, P-14 Rajiv Gandhi Infotech Park, Hinjawadi, Pune - 411 057 </a:t>
            </a:r>
          </a:p>
          <a:p>
            <a:pPr algn="ctr"/>
            <a:r>
              <a:rPr lang="en-US" sz="1100"/>
              <a:t>Tel - +91 20 22933441 / 2 / 3  |  Website - </a:t>
            </a:r>
            <a:r>
              <a:rPr lang="en-US" sz="1100">
                <a:hlinkClick r:id="rId4"/>
              </a:rPr>
              <a:t>www.isquareit.edu.in</a:t>
            </a:r>
            <a:r>
              <a:rPr lang="en-US" sz="1100"/>
              <a:t> ; Email - </a:t>
            </a:r>
            <a:r>
              <a:rPr lang="en-US" sz="1100">
                <a:hlinkClick r:id="rId5"/>
              </a:rPr>
              <a:t>info@isquareit.edu.in</a:t>
            </a:r>
            <a:r>
              <a:rPr lang="en-US" sz="1100"/>
              <a:t> </a:t>
            </a:r>
            <a:endParaRPr lang="id-ID" sz="11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lstStyle/>
          <a:p>
            <a:fld id="{65F0001D-AF75-4BEF-A1F8-97BC6EB548CD}" type="slidenum">
              <a:rPr lang="en-US" smtClean="0"/>
              <a:pPr/>
              <a:t>27</a:t>
            </a:fld>
            <a:endParaRPr lang="en-US" smtClean="0"/>
          </a:p>
        </p:txBody>
      </p:sp>
      <p:sp>
        <p:nvSpPr>
          <p:cNvPr id="7" name="Rectangle 6"/>
          <p:cNvSpPr/>
          <p:nvPr/>
        </p:nvSpPr>
        <p:spPr>
          <a:xfrm>
            <a:off x="3657600" y="14288"/>
            <a:ext cx="5346700" cy="830262"/>
          </a:xfrm>
          <a:prstGeom prst="rect">
            <a:avLst/>
          </a:prstGeom>
        </p:spPr>
        <p:txBody>
          <a:bodyPr wrap="none">
            <a:spAutoFit/>
          </a:bodyPr>
          <a:lstStyle/>
          <a:p>
            <a:pPr>
              <a:tabLst>
                <a:tab pos="231775" algn="l"/>
              </a:tabLst>
              <a:defRPr/>
            </a:pPr>
            <a:r>
              <a:rPr lang="en-US" sz="4800" b="1" dirty="0">
                <a:solidFill>
                  <a:srgbClr val="800000"/>
                </a:solidFill>
                <a:effectLst>
                  <a:outerShdw blurRad="38100" dist="38100" dir="2700000" algn="tl">
                    <a:srgbClr val="C0C0C0"/>
                  </a:outerShdw>
                </a:effectLst>
                <a:latin typeface="Bookman Old Style" pitchFamily="18" charset="0"/>
                <a:ea typeface="+mj-ea"/>
                <a:cs typeface="+mj-cs"/>
              </a:rPr>
              <a:t>Implementation</a:t>
            </a:r>
          </a:p>
        </p:txBody>
      </p:sp>
      <p:sp>
        <p:nvSpPr>
          <p:cNvPr id="28676" name="Rectangle 7"/>
          <p:cNvSpPr>
            <a:spLocks noChangeArrowheads="1"/>
          </p:cNvSpPr>
          <p:nvPr/>
        </p:nvSpPr>
        <p:spPr bwMode="auto">
          <a:xfrm>
            <a:off x="457200" y="990600"/>
            <a:ext cx="4572000" cy="830263"/>
          </a:xfrm>
          <a:prstGeom prst="rect">
            <a:avLst/>
          </a:prstGeom>
          <a:noFill/>
          <a:ln w="9525">
            <a:noFill/>
            <a:miter lim="800000"/>
            <a:headEnd/>
            <a:tailEnd/>
          </a:ln>
        </p:spPr>
        <p:txBody>
          <a:bodyPr>
            <a:spAutoFit/>
          </a:bodyPr>
          <a:lstStyle/>
          <a:p>
            <a:r>
              <a:rPr lang="en-US" sz="2800" b="1">
                <a:solidFill>
                  <a:srgbClr val="FF0066"/>
                </a:solidFill>
              </a:rPr>
              <a:t>Step 5</a:t>
            </a:r>
          </a:p>
          <a:p>
            <a:r>
              <a:rPr lang="en-US" sz="2000"/>
              <a:t>Verify the output.</a:t>
            </a:r>
          </a:p>
        </p:txBody>
      </p:sp>
      <p:pic>
        <p:nvPicPr>
          <p:cNvPr id="28677" name="Picture 2"/>
          <p:cNvPicPr>
            <a:picLocks noChangeAspect="1" noChangeArrowheads="1"/>
          </p:cNvPicPr>
          <p:nvPr/>
        </p:nvPicPr>
        <p:blipFill>
          <a:blip r:embed="rId2" cstate="print"/>
          <a:srcRect/>
          <a:stretch>
            <a:fillRect/>
          </a:stretch>
        </p:blipFill>
        <p:spPr bwMode="auto">
          <a:xfrm>
            <a:off x="304800" y="1905000"/>
            <a:ext cx="8161338" cy="1066800"/>
          </a:xfrm>
          <a:prstGeom prst="rect">
            <a:avLst/>
          </a:prstGeom>
          <a:noFill/>
          <a:ln w="9525">
            <a:noFill/>
            <a:miter lim="800000"/>
            <a:headEnd/>
            <a:tailEnd/>
          </a:ln>
        </p:spPr>
      </p:pic>
      <p:pic>
        <p:nvPicPr>
          <p:cNvPr id="28678" name="Picture 6"/>
          <p:cNvPicPr>
            <a:picLocks noChangeAspect="1" noChangeArrowheads="1"/>
          </p:cNvPicPr>
          <p:nvPr/>
        </p:nvPicPr>
        <p:blipFill>
          <a:blip r:embed="rId3" cstate="print"/>
          <a:srcRect/>
          <a:stretch>
            <a:fillRect/>
          </a:stretch>
        </p:blipFill>
        <p:spPr bwMode="auto">
          <a:xfrm>
            <a:off x="6588125" y="5961063"/>
            <a:ext cx="1771650" cy="820737"/>
          </a:xfrm>
          <a:prstGeom prst="rect">
            <a:avLst/>
          </a:prstGeom>
          <a:noFill/>
          <a:ln w="9525">
            <a:noFill/>
            <a:miter lim="800000"/>
            <a:headEnd/>
            <a:tailEnd/>
          </a:ln>
        </p:spPr>
      </p:pic>
      <p:sp>
        <p:nvSpPr>
          <p:cNvPr id="28679" name="Rectangle 7"/>
          <p:cNvSpPr>
            <a:spLocks noChangeArrowheads="1"/>
          </p:cNvSpPr>
          <p:nvPr/>
        </p:nvSpPr>
        <p:spPr bwMode="auto">
          <a:xfrm>
            <a:off x="0" y="6248400"/>
            <a:ext cx="6324600" cy="600075"/>
          </a:xfrm>
          <a:prstGeom prst="rect">
            <a:avLst/>
          </a:prstGeom>
          <a:noFill/>
          <a:ln w="9525">
            <a:noFill/>
            <a:miter lim="800000"/>
            <a:headEnd/>
            <a:tailEnd/>
          </a:ln>
        </p:spPr>
        <p:txBody>
          <a:bodyPr>
            <a:spAutoFit/>
          </a:bodyPr>
          <a:lstStyle/>
          <a:p>
            <a:pPr algn="ctr"/>
            <a:r>
              <a:rPr lang="en-US" sz="1100"/>
              <a:t>Hope Foundation’s International Institute of Information Technology, I²IT, P-14 Rajiv Gandhi Infotech Park, Hinjawadi, Pune - 411 057 </a:t>
            </a:r>
          </a:p>
          <a:p>
            <a:pPr algn="ctr"/>
            <a:r>
              <a:rPr lang="en-US" sz="1100"/>
              <a:t>Tel - +91 20 22933441 / 2 / 3  |  Website - </a:t>
            </a:r>
            <a:r>
              <a:rPr lang="en-US" sz="1100">
                <a:hlinkClick r:id="rId4"/>
              </a:rPr>
              <a:t>www.isquareit.edu.in</a:t>
            </a:r>
            <a:r>
              <a:rPr lang="en-US" sz="1100"/>
              <a:t> ; Email - </a:t>
            </a:r>
            <a:r>
              <a:rPr lang="en-US" sz="1100">
                <a:hlinkClick r:id="rId5"/>
              </a:rPr>
              <a:t>info@isquareit.edu.in</a:t>
            </a:r>
            <a:r>
              <a:rPr lang="en-US" sz="1100"/>
              <a:t> </a:t>
            </a:r>
            <a:endParaRPr lang="id-ID" sz="11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p>
            <a:fld id="{FA8B1FEB-7C40-4595-81D8-0799E7715DF1}" type="slidenum">
              <a:rPr lang="en-US" smtClean="0"/>
              <a:pPr/>
              <a:t>28</a:t>
            </a:fld>
            <a:endParaRPr lang="en-US" smtClean="0"/>
          </a:p>
        </p:txBody>
      </p:sp>
      <p:sp>
        <p:nvSpPr>
          <p:cNvPr id="7" name="Rectangle 6"/>
          <p:cNvSpPr/>
          <p:nvPr/>
        </p:nvSpPr>
        <p:spPr>
          <a:xfrm>
            <a:off x="381000" y="1219200"/>
            <a:ext cx="8077200" cy="3478213"/>
          </a:xfrm>
          <a:prstGeom prst="rect">
            <a:avLst/>
          </a:prstGeom>
        </p:spPr>
        <p:txBody>
          <a:bodyPr>
            <a:spAutoFit/>
          </a:bodyPr>
          <a:lstStyle/>
          <a:p>
            <a:pPr>
              <a:buFont typeface="Wingdings" pitchFamily="2" charset="2"/>
              <a:buChar char="v"/>
              <a:defRPr/>
            </a:pPr>
            <a:r>
              <a:rPr lang="en-US" sz="2800" b="1" dirty="0">
                <a:solidFill>
                  <a:srgbClr val="FF0066"/>
                </a:solidFill>
              </a:rPr>
              <a:t>Where Would I Use This Pattern?</a:t>
            </a:r>
          </a:p>
          <a:p>
            <a:pPr marL="341313" indent="-341313">
              <a:buFont typeface="Wingdings" pitchFamily="2" charset="2"/>
              <a:buChar char="q"/>
              <a:defRPr/>
            </a:pPr>
            <a:r>
              <a:rPr lang="en-US" sz="2400" dirty="0"/>
              <a:t>The Strategy pattern is to be used where you want to choose the algorithm to use at runtime. </a:t>
            </a:r>
          </a:p>
          <a:p>
            <a:pPr marL="341313" indent="-341313">
              <a:buFont typeface="Wingdings" pitchFamily="2" charset="2"/>
              <a:buChar char="q"/>
              <a:defRPr/>
            </a:pPr>
            <a:r>
              <a:rPr lang="en-US" sz="2400" dirty="0"/>
              <a:t>A good use of the Strategy pattern would be saving files in different formats, running various sorting algorithms, or file compression. </a:t>
            </a:r>
          </a:p>
          <a:p>
            <a:pPr marL="341313" indent="-341313">
              <a:buFont typeface="Wingdings" pitchFamily="2" charset="2"/>
              <a:buChar char="q"/>
              <a:defRPr/>
            </a:pPr>
            <a:r>
              <a:rPr lang="en-US" sz="2400" dirty="0"/>
              <a:t>The Strategy pattern provides a way to define a family of algorithms, encapsulate each one as an object, and make them interchangeable.  </a:t>
            </a:r>
          </a:p>
        </p:txBody>
      </p:sp>
      <p:sp>
        <p:nvSpPr>
          <p:cNvPr id="8" name="Rectangle 7"/>
          <p:cNvSpPr/>
          <p:nvPr/>
        </p:nvSpPr>
        <p:spPr>
          <a:xfrm>
            <a:off x="4802188" y="14288"/>
            <a:ext cx="4189412" cy="830262"/>
          </a:xfrm>
          <a:prstGeom prst="rect">
            <a:avLst/>
          </a:prstGeom>
        </p:spPr>
        <p:txBody>
          <a:bodyPr wrap="none">
            <a:spAutoFit/>
          </a:bodyPr>
          <a:lstStyle/>
          <a:p>
            <a:pPr>
              <a:tabLst>
                <a:tab pos="231775" algn="l"/>
                <a:tab pos="2689225" algn="l"/>
              </a:tabLst>
              <a:defRPr/>
            </a:pPr>
            <a:r>
              <a:rPr lang="en-US" sz="4800" b="1" dirty="0">
                <a:solidFill>
                  <a:srgbClr val="800000"/>
                </a:solidFill>
                <a:effectLst>
                  <a:outerShdw blurRad="38100" dist="38100" dir="2700000" algn="tl">
                    <a:srgbClr val="C0C0C0"/>
                  </a:outerShdw>
                </a:effectLst>
                <a:latin typeface="Bookman Old Style" pitchFamily="18" charset="0"/>
                <a:ea typeface="+mj-ea"/>
                <a:cs typeface="+mj-cs"/>
              </a:rPr>
              <a:t>Applications</a:t>
            </a:r>
          </a:p>
        </p:txBody>
      </p:sp>
      <p:pic>
        <p:nvPicPr>
          <p:cNvPr id="29701" name="Picture 6"/>
          <p:cNvPicPr>
            <a:picLocks noChangeAspect="1" noChangeArrowheads="1"/>
          </p:cNvPicPr>
          <p:nvPr/>
        </p:nvPicPr>
        <p:blipFill>
          <a:blip r:embed="rId2" cstate="print"/>
          <a:srcRect/>
          <a:stretch>
            <a:fillRect/>
          </a:stretch>
        </p:blipFill>
        <p:spPr bwMode="auto">
          <a:xfrm>
            <a:off x="6588125" y="5961063"/>
            <a:ext cx="1771650" cy="820737"/>
          </a:xfrm>
          <a:prstGeom prst="rect">
            <a:avLst/>
          </a:prstGeom>
          <a:noFill/>
          <a:ln w="9525">
            <a:noFill/>
            <a:miter lim="800000"/>
            <a:headEnd/>
            <a:tailEnd/>
          </a:ln>
        </p:spPr>
      </p:pic>
      <p:sp>
        <p:nvSpPr>
          <p:cNvPr id="29702" name="Rectangle 5"/>
          <p:cNvSpPr>
            <a:spLocks noChangeArrowheads="1"/>
          </p:cNvSpPr>
          <p:nvPr/>
        </p:nvSpPr>
        <p:spPr bwMode="auto">
          <a:xfrm>
            <a:off x="0" y="6248400"/>
            <a:ext cx="6324600" cy="600075"/>
          </a:xfrm>
          <a:prstGeom prst="rect">
            <a:avLst/>
          </a:prstGeom>
          <a:noFill/>
          <a:ln w="9525">
            <a:noFill/>
            <a:miter lim="800000"/>
            <a:headEnd/>
            <a:tailEnd/>
          </a:ln>
        </p:spPr>
        <p:txBody>
          <a:bodyPr>
            <a:spAutoFit/>
          </a:bodyPr>
          <a:lstStyle/>
          <a:p>
            <a:pPr algn="ctr"/>
            <a:r>
              <a:rPr lang="en-US" sz="1100"/>
              <a:t>Hope Foundation’s International Institute of Information Technology, I²IT, P-14 Rajiv Gandhi Infotech Park, Hinjawadi, Pune - 411 057 </a:t>
            </a:r>
          </a:p>
          <a:p>
            <a:pPr algn="ctr"/>
            <a:r>
              <a:rPr lang="en-US" sz="1100"/>
              <a:t>Tel - +91 20 22933441 / 2 / 3  |  Website - </a:t>
            </a:r>
            <a:r>
              <a:rPr lang="en-US" sz="1100">
                <a:hlinkClick r:id="rId3"/>
              </a:rPr>
              <a:t>www.isquareit.edu.in</a:t>
            </a:r>
            <a:r>
              <a:rPr lang="en-US" sz="1100"/>
              <a:t> ; Email - </a:t>
            </a:r>
            <a:r>
              <a:rPr lang="en-US" sz="1100">
                <a:hlinkClick r:id="rId4"/>
              </a:rPr>
              <a:t>info@isquareit.edu.in</a:t>
            </a:r>
            <a:r>
              <a:rPr lang="en-US" sz="1100"/>
              <a:t> </a:t>
            </a:r>
            <a:endParaRPr lang="id-ID" sz="1100"/>
          </a:p>
        </p:txBody>
      </p:sp>
      <p:sp>
        <p:nvSpPr>
          <p:cNvPr id="9" name="TextBox 8"/>
          <p:cNvSpPr txBox="1"/>
          <p:nvPr/>
        </p:nvSpPr>
        <p:spPr>
          <a:xfrm>
            <a:off x="838200" y="5105400"/>
            <a:ext cx="5410200" cy="369332"/>
          </a:xfrm>
          <a:prstGeom prst="rect">
            <a:avLst/>
          </a:prstGeom>
          <a:noFill/>
        </p:spPr>
        <p:txBody>
          <a:bodyPr wrap="square" rtlCol="0">
            <a:spAutoFit/>
          </a:bodyPr>
          <a:lstStyle/>
          <a:p>
            <a:r>
              <a:rPr lang="en-IN" b="1" dirty="0" smtClean="0"/>
              <a:t>REFERENCE</a:t>
            </a:r>
            <a:r>
              <a:rPr lang="en-IN" dirty="0" smtClean="0"/>
              <a:t> : www.tutorialpoint.com</a:t>
            </a:r>
            <a:endParaRPr lang="en-IN"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lstStyle/>
          <a:p>
            <a:fld id="{2137AB7F-D7E1-431D-B7CF-CD0A233B6503}" type="slidenum">
              <a:rPr lang="en-US" smtClean="0"/>
              <a:pPr/>
              <a:t>29</a:t>
            </a:fld>
            <a:endParaRPr lang="en-US" smtClean="0"/>
          </a:p>
        </p:txBody>
      </p:sp>
      <p:sp>
        <p:nvSpPr>
          <p:cNvPr id="2" name="Rectangle 2"/>
          <p:cNvSpPr>
            <a:spLocks noGrp="1" noChangeArrowheads="1"/>
          </p:cNvSpPr>
          <p:nvPr>
            <p:ph type="ctrTitle"/>
          </p:nvPr>
        </p:nvSpPr>
        <p:spPr>
          <a:xfrm>
            <a:off x="304800" y="838200"/>
            <a:ext cx="8305800" cy="3048000"/>
          </a:xfrm>
        </p:spPr>
        <p:txBody>
          <a:bodyPr anchor="t"/>
          <a:lstStyle/>
          <a:p>
            <a:pPr algn="l" eaLnBrk="1" hangingPunct="1">
              <a:defRPr/>
            </a:pPr>
            <a:r>
              <a:rPr lang="en-US" sz="1600" b="1" dirty="0" smtClean="0">
                <a:solidFill>
                  <a:srgbClr val="800000"/>
                </a:solidFill>
                <a:effectLst>
                  <a:outerShdw blurRad="38100" dist="38100" dir="2700000" algn="tl">
                    <a:srgbClr val="C0C0C0"/>
                  </a:outerShdw>
                </a:effectLst>
                <a:latin typeface="Bookman Old Style" pitchFamily="18" charset="0"/>
              </a:rPr>
              <a:t>THANK YOU</a:t>
            </a:r>
            <a:br>
              <a:rPr lang="en-US" sz="1600" b="1" dirty="0" smtClean="0">
                <a:solidFill>
                  <a:srgbClr val="800000"/>
                </a:solidFill>
                <a:effectLst>
                  <a:outerShdw blurRad="38100" dist="38100" dir="2700000" algn="tl">
                    <a:srgbClr val="C0C0C0"/>
                  </a:outerShdw>
                </a:effectLst>
                <a:latin typeface="Bookman Old Style" pitchFamily="18" charset="0"/>
              </a:rPr>
            </a:br>
            <a:r>
              <a:rPr lang="en-US" sz="1600" b="1" dirty="0" smtClean="0">
                <a:solidFill>
                  <a:srgbClr val="800000"/>
                </a:solidFill>
                <a:effectLst>
                  <a:outerShdw blurRad="38100" dist="38100" dir="2700000" algn="tl">
                    <a:srgbClr val="C0C0C0"/>
                  </a:outerShdw>
                </a:effectLst>
                <a:latin typeface="Bookman Old Style" pitchFamily="18" charset="0"/>
              </a:rPr>
              <a:t/>
            </a:r>
            <a:br>
              <a:rPr lang="en-US" sz="1600" b="1" dirty="0" smtClean="0">
                <a:solidFill>
                  <a:srgbClr val="800000"/>
                </a:solidFill>
                <a:effectLst>
                  <a:outerShdw blurRad="38100" dist="38100" dir="2700000" algn="tl">
                    <a:srgbClr val="C0C0C0"/>
                  </a:outerShdw>
                </a:effectLst>
                <a:latin typeface="Bookman Old Style" pitchFamily="18" charset="0"/>
              </a:rPr>
            </a:br>
            <a:r>
              <a:rPr lang="en-US" sz="1600" b="1" dirty="0" smtClean="0">
                <a:solidFill>
                  <a:srgbClr val="800000"/>
                </a:solidFill>
                <a:effectLst>
                  <a:outerShdw blurRad="38100" dist="38100" dir="2700000" algn="tl">
                    <a:srgbClr val="C0C0C0"/>
                  </a:outerShdw>
                </a:effectLst>
                <a:latin typeface="Bookman Old Style" pitchFamily="18" charset="0"/>
              </a:rPr>
              <a:t>For further information please feel free to contact</a:t>
            </a:r>
            <a:br>
              <a:rPr lang="en-US" sz="1600" b="1" dirty="0" smtClean="0">
                <a:solidFill>
                  <a:srgbClr val="800000"/>
                </a:solidFill>
                <a:effectLst>
                  <a:outerShdw blurRad="38100" dist="38100" dir="2700000" algn="tl">
                    <a:srgbClr val="C0C0C0"/>
                  </a:outerShdw>
                </a:effectLst>
                <a:latin typeface="Bookman Old Style" pitchFamily="18" charset="0"/>
              </a:rPr>
            </a:br>
            <a:r>
              <a:rPr lang="en-US" sz="1600" b="1" dirty="0" smtClean="0">
                <a:solidFill>
                  <a:srgbClr val="800000"/>
                </a:solidFill>
                <a:effectLst>
                  <a:outerShdw blurRad="38100" dist="38100" dir="2700000" algn="tl">
                    <a:srgbClr val="C0C0C0"/>
                  </a:outerShdw>
                </a:effectLst>
                <a:latin typeface="Bookman Old Style" pitchFamily="18" charset="0"/>
              </a:rPr>
              <a:t>Dr. Ravi </a:t>
            </a:r>
            <a:r>
              <a:rPr lang="en-US" sz="1600" b="1" dirty="0" err="1" smtClean="0">
                <a:solidFill>
                  <a:srgbClr val="800000"/>
                </a:solidFill>
                <a:effectLst>
                  <a:outerShdw blurRad="38100" dist="38100" dir="2700000" algn="tl">
                    <a:srgbClr val="C0C0C0"/>
                  </a:outerShdw>
                </a:effectLst>
                <a:latin typeface="Bookman Old Style" pitchFamily="18" charset="0"/>
              </a:rPr>
              <a:t>Patki</a:t>
            </a:r>
            <a:r>
              <a:rPr lang="en-US" sz="1600" b="1" dirty="0" smtClean="0">
                <a:solidFill>
                  <a:srgbClr val="800000"/>
                </a:solidFill>
                <a:effectLst>
                  <a:outerShdw blurRad="38100" dist="38100" dir="2700000" algn="tl">
                    <a:srgbClr val="C0C0C0"/>
                  </a:outerShdw>
                </a:effectLst>
                <a:latin typeface="Bookman Old Style" pitchFamily="18" charset="0"/>
              </a:rPr>
              <a:t/>
            </a:r>
            <a:br>
              <a:rPr lang="en-US" sz="1600" b="1" dirty="0" smtClean="0">
                <a:solidFill>
                  <a:srgbClr val="800000"/>
                </a:solidFill>
                <a:effectLst>
                  <a:outerShdw blurRad="38100" dist="38100" dir="2700000" algn="tl">
                    <a:srgbClr val="C0C0C0"/>
                  </a:outerShdw>
                </a:effectLst>
                <a:latin typeface="Bookman Old Style" pitchFamily="18" charset="0"/>
              </a:rPr>
            </a:br>
            <a:r>
              <a:rPr lang="en-US" sz="1600" b="1" dirty="0" smtClean="0">
                <a:solidFill>
                  <a:srgbClr val="800000"/>
                </a:solidFill>
                <a:effectLst>
                  <a:outerShdw blurRad="38100" dist="38100" dir="2700000" algn="tl">
                    <a:srgbClr val="C0C0C0"/>
                  </a:outerShdw>
                </a:effectLst>
                <a:latin typeface="Bookman Old Style" pitchFamily="18" charset="0"/>
                <a:hlinkClick r:id="rId4"/>
              </a:rPr>
              <a:t>ravip@isquareit.edu.in</a:t>
            </a:r>
            <a:r>
              <a:rPr lang="en-US" sz="1600" b="1" dirty="0" smtClean="0">
                <a:solidFill>
                  <a:srgbClr val="800000"/>
                </a:solidFill>
                <a:effectLst>
                  <a:outerShdw blurRad="38100" dist="38100" dir="2700000" algn="tl">
                    <a:srgbClr val="C0C0C0"/>
                  </a:outerShdw>
                </a:effectLst>
                <a:latin typeface="Bookman Old Style" pitchFamily="18" charset="0"/>
              </a:rPr>
              <a:t/>
            </a:r>
            <a:br>
              <a:rPr lang="en-US" sz="1600" b="1" dirty="0" smtClean="0">
                <a:solidFill>
                  <a:srgbClr val="800000"/>
                </a:solidFill>
                <a:effectLst>
                  <a:outerShdw blurRad="38100" dist="38100" dir="2700000" algn="tl">
                    <a:srgbClr val="C0C0C0"/>
                  </a:outerShdw>
                </a:effectLst>
                <a:latin typeface="Bookman Old Style" pitchFamily="18" charset="0"/>
              </a:rPr>
            </a:br>
            <a:r>
              <a:rPr lang="en-US" sz="1600" b="1" dirty="0" smtClean="0">
                <a:solidFill>
                  <a:srgbClr val="800000"/>
                </a:solidFill>
                <a:effectLst>
                  <a:outerShdw blurRad="38100" dist="38100" dir="2700000" algn="tl">
                    <a:srgbClr val="C0C0C0"/>
                  </a:outerShdw>
                </a:effectLst>
                <a:latin typeface="Bookman Old Style" pitchFamily="18" charset="0"/>
              </a:rPr>
              <a:t>Department of Information Technology,</a:t>
            </a:r>
            <a:br>
              <a:rPr lang="en-US" sz="1600" b="1" dirty="0" smtClean="0">
                <a:solidFill>
                  <a:srgbClr val="800000"/>
                </a:solidFill>
                <a:effectLst>
                  <a:outerShdw blurRad="38100" dist="38100" dir="2700000" algn="tl">
                    <a:srgbClr val="C0C0C0"/>
                  </a:outerShdw>
                </a:effectLst>
                <a:latin typeface="Bookman Old Style" pitchFamily="18" charset="0"/>
              </a:rPr>
            </a:br>
            <a:r>
              <a:rPr lang="en-US" sz="1600" b="1" dirty="0" smtClean="0">
                <a:solidFill>
                  <a:srgbClr val="800000"/>
                </a:solidFill>
                <a:effectLst>
                  <a:outerShdw blurRad="38100" dist="38100" dir="2700000" algn="tl">
                    <a:srgbClr val="C0C0C0"/>
                  </a:outerShdw>
                </a:effectLst>
                <a:latin typeface="Bookman Old Style" pitchFamily="18" charset="0"/>
              </a:rPr>
              <a:t>Hope Foundation’s International Institute of Information Technology, I²IT</a:t>
            </a:r>
            <a:br>
              <a:rPr lang="en-US" sz="1600" b="1" dirty="0" smtClean="0">
                <a:solidFill>
                  <a:srgbClr val="800000"/>
                </a:solidFill>
                <a:effectLst>
                  <a:outerShdw blurRad="38100" dist="38100" dir="2700000" algn="tl">
                    <a:srgbClr val="C0C0C0"/>
                  </a:outerShdw>
                </a:effectLst>
                <a:latin typeface="Bookman Old Style" pitchFamily="18" charset="0"/>
              </a:rPr>
            </a:br>
            <a:r>
              <a:rPr lang="en-US" sz="1600" b="1" dirty="0" smtClean="0">
                <a:solidFill>
                  <a:srgbClr val="800000"/>
                </a:solidFill>
                <a:effectLst>
                  <a:outerShdw blurRad="38100" dist="38100" dir="2700000" algn="tl">
                    <a:srgbClr val="C0C0C0"/>
                  </a:outerShdw>
                </a:effectLst>
                <a:latin typeface="Bookman Old Style" pitchFamily="18" charset="0"/>
              </a:rPr>
              <a:t>P-14, Rajiv Gandhi Infotech Park, Hinjawadi, MIDC Phase I</a:t>
            </a:r>
            <a:br>
              <a:rPr lang="en-US" sz="1600" b="1" dirty="0" smtClean="0">
                <a:solidFill>
                  <a:srgbClr val="800000"/>
                </a:solidFill>
                <a:effectLst>
                  <a:outerShdw blurRad="38100" dist="38100" dir="2700000" algn="tl">
                    <a:srgbClr val="C0C0C0"/>
                  </a:outerShdw>
                </a:effectLst>
                <a:latin typeface="Bookman Old Style" pitchFamily="18" charset="0"/>
              </a:rPr>
            </a:br>
            <a:r>
              <a:rPr lang="en-US" sz="1600" b="1" dirty="0" smtClean="0">
                <a:solidFill>
                  <a:srgbClr val="800000"/>
                </a:solidFill>
                <a:effectLst>
                  <a:outerShdw blurRad="38100" dist="38100" dir="2700000" algn="tl">
                    <a:srgbClr val="C0C0C0"/>
                  </a:outerShdw>
                </a:effectLst>
                <a:latin typeface="Bookman Old Style" pitchFamily="18" charset="0"/>
              </a:rPr>
              <a:t>Pune – 411057</a:t>
            </a:r>
            <a:br>
              <a:rPr lang="en-US" sz="1600" b="1" dirty="0" smtClean="0">
                <a:solidFill>
                  <a:srgbClr val="800000"/>
                </a:solidFill>
                <a:effectLst>
                  <a:outerShdw blurRad="38100" dist="38100" dir="2700000" algn="tl">
                    <a:srgbClr val="C0C0C0"/>
                  </a:outerShdw>
                </a:effectLst>
                <a:latin typeface="Bookman Old Style" pitchFamily="18" charset="0"/>
              </a:rPr>
            </a:br>
            <a:r>
              <a:rPr lang="en-US" sz="1600" b="1" dirty="0" smtClean="0">
                <a:solidFill>
                  <a:srgbClr val="800000"/>
                </a:solidFill>
                <a:effectLst>
                  <a:outerShdw blurRad="38100" dist="38100" dir="2700000" algn="tl">
                    <a:srgbClr val="C0C0C0"/>
                  </a:outerShdw>
                </a:effectLst>
                <a:latin typeface="Bookman Old Style" pitchFamily="18" charset="0"/>
              </a:rPr>
              <a:t>Tel +91 20 22933441</a:t>
            </a:r>
            <a:br>
              <a:rPr lang="en-US" sz="1600" b="1" dirty="0" smtClean="0">
                <a:solidFill>
                  <a:srgbClr val="800000"/>
                </a:solidFill>
                <a:effectLst>
                  <a:outerShdw blurRad="38100" dist="38100" dir="2700000" algn="tl">
                    <a:srgbClr val="C0C0C0"/>
                  </a:outerShdw>
                </a:effectLst>
                <a:latin typeface="Bookman Old Style" pitchFamily="18" charset="0"/>
              </a:rPr>
            </a:br>
            <a:r>
              <a:rPr lang="en-US" sz="1600" b="1" dirty="0" smtClean="0">
                <a:solidFill>
                  <a:srgbClr val="800000"/>
                </a:solidFill>
                <a:effectLst>
                  <a:outerShdw blurRad="38100" dist="38100" dir="2700000" algn="tl">
                    <a:srgbClr val="C0C0C0"/>
                  </a:outerShdw>
                </a:effectLst>
                <a:latin typeface="Bookman Old Style" pitchFamily="18" charset="0"/>
                <a:hlinkClick r:id="rId5"/>
              </a:rPr>
              <a:t>www.isquareit.edu.in</a:t>
            </a:r>
            <a:r>
              <a:rPr lang="en-US" sz="1600" b="1" dirty="0" smtClean="0">
                <a:solidFill>
                  <a:srgbClr val="800000"/>
                </a:solidFill>
                <a:effectLst>
                  <a:outerShdw blurRad="38100" dist="38100" dir="2700000" algn="tl">
                    <a:srgbClr val="C0C0C0"/>
                  </a:outerShdw>
                </a:effectLst>
                <a:latin typeface="Bookman Old Style" pitchFamily="18" charset="0"/>
              </a:rPr>
              <a:t>; </a:t>
            </a:r>
            <a:r>
              <a:rPr lang="en-US" sz="1600" b="1" dirty="0" smtClean="0">
                <a:solidFill>
                  <a:srgbClr val="800000"/>
                </a:solidFill>
                <a:effectLst>
                  <a:outerShdw blurRad="38100" dist="38100" dir="2700000" algn="tl">
                    <a:srgbClr val="C0C0C0"/>
                  </a:outerShdw>
                </a:effectLst>
                <a:latin typeface="Bookman Old Style" pitchFamily="18" charset="0"/>
                <a:hlinkClick r:id="rId6"/>
              </a:rPr>
              <a:t>info@isquareit.edu.in</a:t>
            </a:r>
            <a:r>
              <a:rPr lang="en-US" sz="1600" b="1" dirty="0" smtClean="0">
                <a:solidFill>
                  <a:srgbClr val="800000"/>
                </a:solidFill>
                <a:effectLst>
                  <a:outerShdw blurRad="38100" dist="38100" dir="2700000" algn="tl">
                    <a:srgbClr val="C0C0C0"/>
                  </a:outerShdw>
                </a:effectLst>
                <a:latin typeface="Bookman Old Style" pitchFamily="18" charset="0"/>
              </a:rPr>
              <a:t> </a:t>
            </a:r>
          </a:p>
        </p:txBody>
      </p:sp>
      <p:pic>
        <p:nvPicPr>
          <p:cNvPr id="30724" name="Picture 6"/>
          <p:cNvPicPr>
            <a:picLocks noChangeAspect="1" noChangeArrowheads="1"/>
          </p:cNvPicPr>
          <p:nvPr/>
        </p:nvPicPr>
        <p:blipFill>
          <a:blip r:embed="rId7" cstate="print"/>
          <a:srcRect/>
          <a:stretch>
            <a:fillRect/>
          </a:stretch>
        </p:blipFill>
        <p:spPr bwMode="auto">
          <a:xfrm>
            <a:off x="6588125" y="5961063"/>
            <a:ext cx="1771650" cy="820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p>
            <a:fld id="{B745CEBD-F5FD-4C87-BDDE-8E6D79CC0156}" type="slidenum">
              <a:rPr lang="en-US" smtClean="0"/>
              <a:pPr/>
              <a:t>3</a:t>
            </a:fld>
            <a:endParaRPr lang="en-US" smtClean="0"/>
          </a:p>
        </p:txBody>
      </p:sp>
      <p:sp>
        <p:nvSpPr>
          <p:cNvPr id="4099" name="Rectangle 6"/>
          <p:cNvSpPr>
            <a:spLocks noChangeArrowheads="1"/>
          </p:cNvSpPr>
          <p:nvPr/>
        </p:nvSpPr>
        <p:spPr bwMode="auto">
          <a:xfrm>
            <a:off x="457200" y="954088"/>
            <a:ext cx="8534400" cy="2246312"/>
          </a:xfrm>
          <a:prstGeom prst="rect">
            <a:avLst/>
          </a:prstGeom>
          <a:noFill/>
          <a:ln w="9525">
            <a:noFill/>
            <a:miter lim="800000"/>
            <a:headEnd/>
            <a:tailEnd/>
          </a:ln>
        </p:spPr>
        <p:txBody>
          <a:bodyPr>
            <a:spAutoFit/>
          </a:bodyPr>
          <a:lstStyle/>
          <a:p>
            <a:pPr marL="273050" indent="-273050">
              <a:buFont typeface="Wingdings" pitchFamily="2" charset="2"/>
              <a:buChar char="q"/>
            </a:pPr>
            <a:r>
              <a:rPr lang="en-GB" sz="2000"/>
              <a:t>In software engineering, behavioral design patterns are design patterns that identify common communication patterns between objects and realize these patterns. </a:t>
            </a:r>
          </a:p>
          <a:p>
            <a:pPr marL="273050" indent="-273050">
              <a:buFont typeface="Wingdings" pitchFamily="2" charset="2"/>
              <a:buChar char="q"/>
            </a:pPr>
            <a:r>
              <a:rPr lang="en-GB" sz="2000"/>
              <a:t>By doing so, these patterns increase flexibility in carrying out this communication.</a:t>
            </a:r>
          </a:p>
          <a:p>
            <a:pPr marL="273050" indent="-273050">
              <a:buFont typeface="Wingdings" pitchFamily="2" charset="2"/>
              <a:buChar char="q"/>
            </a:pPr>
            <a:r>
              <a:rPr lang="en-GB" sz="2000"/>
              <a:t> These design patterns are specifically concerned with communication between objects.</a:t>
            </a:r>
            <a:endParaRPr lang="en-US" sz="2000"/>
          </a:p>
        </p:txBody>
      </p:sp>
      <p:sp>
        <p:nvSpPr>
          <p:cNvPr id="8" name="Rectangle 7"/>
          <p:cNvSpPr/>
          <p:nvPr/>
        </p:nvSpPr>
        <p:spPr>
          <a:xfrm>
            <a:off x="4114800" y="152400"/>
            <a:ext cx="4953000" cy="646113"/>
          </a:xfrm>
          <a:prstGeom prst="rect">
            <a:avLst/>
          </a:prstGeom>
        </p:spPr>
        <p:txBody>
          <a:bodyPr>
            <a:spAutoFit/>
          </a:bodyPr>
          <a:lstStyle/>
          <a:p>
            <a:pPr>
              <a:defRPr/>
            </a:pPr>
            <a:r>
              <a:rPr lang="en-US" sz="3600" b="1" dirty="0">
                <a:solidFill>
                  <a:srgbClr val="800000"/>
                </a:solidFill>
                <a:effectLst>
                  <a:outerShdw blurRad="38100" dist="38100" dir="2700000" algn="tl">
                    <a:srgbClr val="C0C0C0"/>
                  </a:outerShdw>
                </a:effectLst>
                <a:latin typeface="Bookman Old Style" pitchFamily="18" charset="0"/>
                <a:ea typeface="+mj-ea"/>
                <a:cs typeface="+mj-cs"/>
              </a:rPr>
              <a:t>Behavioral Patterns</a:t>
            </a:r>
          </a:p>
        </p:txBody>
      </p:sp>
      <p:sp>
        <p:nvSpPr>
          <p:cNvPr id="9" name="Rectangle 4"/>
          <p:cNvSpPr txBox="1">
            <a:spLocks noChangeArrowheads="1"/>
          </p:cNvSpPr>
          <p:nvPr/>
        </p:nvSpPr>
        <p:spPr bwMode="auto">
          <a:xfrm>
            <a:off x="381000" y="3352800"/>
            <a:ext cx="5257800" cy="2362200"/>
          </a:xfrm>
          <a:prstGeom prst="rect">
            <a:avLst/>
          </a:prstGeom>
          <a:noFill/>
          <a:ln w="9525">
            <a:noFill/>
            <a:miter lim="800000"/>
            <a:headEnd/>
            <a:tailEnd/>
          </a:ln>
        </p:spPr>
        <p:txBody>
          <a:bodyPr/>
          <a:lstStyle/>
          <a:p>
            <a:pPr marL="342900" indent="-342900" eaLnBrk="0" hangingPunct="0">
              <a:lnSpc>
                <a:spcPct val="90000"/>
              </a:lnSpc>
              <a:spcBef>
                <a:spcPct val="20000"/>
              </a:spcBef>
              <a:buFont typeface="Wingdings" pitchFamily="2" charset="2"/>
              <a:buChar char="q"/>
              <a:defRPr/>
            </a:pPr>
            <a:r>
              <a:rPr lang="en-US" sz="2400" b="1" dirty="0">
                <a:solidFill>
                  <a:srgbClr val="FF0066"/>
                </a:solidFill>
                <a:latin typeface="+mn-lt"/>
              </a:rPr>
              <a:t>Types of Behavioral Patterns</a:t>
            </a:r>
          </a:p>
          <a:p>
            <a:pPr marL="342900" indent="284163" eaLnBrk="0" hangingPunct="0">
              <a:spcBef>
                <a:spcPts val="0"/>
              </a:spcBef>
              <a:buFont typeface="Wingdings" pitchFamily="2" charset="2"/>
              <a:buChar char="Ø"/>
              <a:defRPr/>
            </a:pPr>
            <a:r>
              <a:rPr lang="en-US" sz="2000" dirty="0">
                <a:latin typeface="+mn-lt"/>
              </a:rPr>
              <a:t>Chain of Responsibility</a:t>
            </a:r>
          </a:p>
          <a:p>
            <a:pPr marL="342900" indent="284163" eaLnBrk="0" hangingPunct="0">
              <a:spcBef>
                <a:spcPts val="0"/>
              </a:spcBef>
              <a:buFont typeface="Wingdings" pitchFamily="2" charset="2"/>
              <a:buChar char="Ø"/>
              <a:defRPr/>
            </a:pPr>
            <a:r>
              <a:rPr lang="en-US" sz="2000" dirty="0">
                <a:latin typeface="+mn-lt"/>
              </a:rPr>
              <a:t>Command</a:t>
            </a:r>
          </a:p>
          <a:p>
            <a:pPr marL="342900" indent="284163" eaLnBrk="0" hangingPunct="0">
              <a:spcBef>
                <a:spcPts val="0"/>
              </a:spcBef>
              <a:buFont typeface="Wingdings" pitchFamily="2" charset="2"/>
              <a:buChar char="Ø"/>
              <a:defRPr/>
            </a:pPr>
            <a:r>
              <a:rPr lang="en-US" sz="2000" dirty="0">
                <a:latin typeface="+mn-lt"/>
              </a:rPr>
              <a:t>Interpreter</a:t>
            </a:r>
          </a:p>
          <a:p>
            <a:pPr marL="342900" indent="284163" eaLnBrk="0" hangingPunct="0">
              <a:spcBef>
                <a:spcPts val="0"/>
              </a:spcBef>
              <a:buFont typeface="Wingdings" pitchFamily="2" charset="2"/>
              <a:buChar char="Ø"/>
              <a:defRPr/>
            </a:pPr>
            <a:r>
              <a:rPr lang="en-US" sz="2000" dirty="0">
                <a:latin typeface="+mn-lt"/>
              </a:rPr>
              <a:t>Iterator</a:t>
            </a:r>
          </a:p>
          <a:p>
            <a:pPr marL="342900" indent="284163" eaLnBrk="0" hangingPunct="0">
              <a:spcBef>
                <a:spcPts val="0"/>
              </a:spcBef>
              <a:buFont typeface="Wingdings" pitchFamily="2" charset="2"/>
              <a:buChar char="Ø"/>
              <a:defRPr/>
            </a:pPr>
            <a:r>
              <a:rPr lang="en-US" sz="2000" dirty="0">
                <a:latin typeface="+mn-lt"/>
              </a:rPr>
              <a:t>Mediator</a:t>
            </a:r>
          </a:p>
        </p:txBody>
      </p:sp>
      <p:sp>
        <p:nvSpPr>
          <p:cNvPr id="4102" name="Rectangle 9"/>
          <p:cNvSpPr>
            <a:spLocks noChangeArrowheads="1"/>
          </p:cNvSpPr>
          <p:nvPr/>
        </p:nvSpPr>
        <p:spPr bwMode="auto">
          <a:xfrm>
            <a:off x="4191000" y="3810000"/>
            <a:ext cx="4572000" cy="2032000"/>
          </a:xfrm>
          <a:prstGeom prst="rect">
            <a:avLst/>
          </a:prstGeom>
          <a:noFill/>
          <a:ln w="9525">
            <a:noFill/>
            <a:miter lim="800000"/>
            <a:headEnd/>
            <a:tailEnd/>
          </a:ln>
        </p:spPr>
        <p:txBody>
          <a:bodyPr>
            <a:spAutoFit/>
          </a:bodyPr>
          <a:lstStyle/>
          <a:p>
            <a:pPr marL="342900" indent="284163" eaLnBrk="0" hangingPunct="0">
              <a:buFont typeface="Wingdings" pitchFamily="2" charset="2"/>
              <a:buChar char="Ø"/>
            </a:pPr>
            <a:r>
              <a:rPr lang="en-US"/>
              <a:t>Memento</a:t>
            </a:r>
          </a:p>
          <a:p>
            <a:pPr marL="342900" indent="284163" eaLnBrk="0" hangingPunct="0">
              <a:buFont typeface="Wingdings" pitchFamily="2" charset="2"/>
              <a:buChar char="Ø"/>
            </a:pPr>
            <a:r>
              <a:rPr lang="en-US"/>
              <a:t>Multiple Dispatch</a:t>
            </a:r>
          </a:p>
          <a:p>
            <a:pPr marL="342900" indent="284163" eaLnBrk="0" hangingPunct="0">
              <a:buFont typeface="Wingdings" pitchFamily="2" charset="2"/>
              <a:buChar char="Ø"/>
            </a:pPr>
            <a:r>
              <a:rPr lang="en-US">
                <a:solidFill>
                  <a:srgbClr val="FF0066"/>
                </a:solidFill>
              </a:rPr>
              <a:t>Observer</a:t>
            </a:r>
          </a:p>
          <a:p>
            <a:pPr marL="342900" indent="284163" eaLnBrk="0" hangingPunct="0">
              <a:buFont typeface="Wingdings" pitchFamily="2" charset="2"/>
              <a:buChar char="Ø"/>
            </a:pPr>
            <a:r>
              <a:rPr lang="en-US">
                <a:solidFill>
                  <a:srgbClr val="FF0066"/>
                </a:solidFill>
              </a:rPr>
              <a:t>State</a:t>
            </a:r>
          </a:p>
          <a:p>
            <a:pPr marL="342900" indent="284163" eaLnBrk="0" hangingPunct="0">
              <a:buFont typeface="Wingdings" pitchFamily="2" charset="2"/>
              <a:buChar char="Ø"/>
            </a:pPr>
            <a:r>
              <a:rPr lang="en-US">
                <a:solidFill>
                  <a:srgbClr val="FF0066"/>
                </a:solidFill>
              </a:rPr>
              <a:t>Strategy</a:t>
            </a:r>
          </a:p>
          <a:p>
            <a:pPr marL="342900" indent="284163" eaLnBrk="0" hangingPunct="0">
              <a:buFont typeface="Wingdings" pitchFamily="2" charset="2"/>
              <a:buChar char="Ø"/>
            </a:pPr>
            <a:r>
              <a:rPr lang="en-US"/>
              <a:t>Template Method</a:t>
            </a:r>
          </a:p>
          <a:p>
            <a:pPr marL="342900" indent="284163" eaLnBrk="0" hangingPunct="0">
              <a:buFont typeface="Wingdings" pitchFamily="2" charset="2"/>
              <a:buChar char="Ø"/>
            </a:pPr>
            <a:r>
              <a:rPr lang="en-US"/>
              <a:t>Visitor</a:t>
            </a:r>
          </a:p>
        </p:txBody>
      </p:sp>
      <p:pic>
        <p:nvPicPr>
          <p:cNvPr id="4103" name="Picture 6"/>
          <p:cNvPicPr>
            <a:picLocks noChangeAspect="1" noChangeArrowheads="1"/>
          </p:cNvPicPr>
          <p:nvPr/>
        </p:nvPicPr>
        <p:blipFill>
          <a:blip r:embed="rId2" cstate="print"/>
          <a:srcRect/>
          <a:stretch>
            <a:fillRect/>
          </a:stretch>
        </p:blipFill>
        <p:spPr bwMode="auto">
          <a:xfrm>
            <a:off x="6762750" y="6030913"/>
            <a:ext cx="1619250" cy="750887"/>
          </a:xfrm>
          <a:prstGeom prst="rect">
            <a:avLst/>
          </a:prstGeom>
          <a:noFill/>
          <a:ln w="9525">
            <a:noFill/>
            <a:miter lim="800000"/>
            <a:headEnd/>
            <a:tailEnd/>
          </a:ln>
        </p:spPr>
      </p:pic>
      <p:sp>
        <p:nvSpPr>
          <p:cNvPr id="4104" name="Rectangle 9"/>
          <p:cNvSpPr>
            <a:spLocks noChangeArrowheads="1"/>
          </p:cNvSpPr>
          <p:nvPr/>
        </p:nvSpPr>
        <p:spPr bwMode="auto">
          <a:xfrm>
            <a:off x="0" y="6248400"/>
            <a:ext cx="6324600" cy="600075"/>
          </a:xfrm>
          <a:prstGeom prst="rect">
            <a:avLst/>
          </a:prstGeom>
          <a:noFill/>
          <a:ln w="9525">
            <a:noFill/>
            <a:miter lim="800000"/>
            <a:headEnd/>
            <a:tailEnd/>
          </a:ln>
        </p:spPr>
        <p:txBody>
          <a:bodyPr>
            <a:spAutoFit/>
          </a:bodyPr>
          <a:lstStyle/>
          <a:p>
            <a:pPr algn="ctr"/>
            <a:r>
              <a:rPr lang="en-US" sz="1100"/>
              <a:t>Hope Foundation’s International Institute of Information Technology, I²IT, P-14 Rajiv Gandhi Infotech Park, Hinjawadi, Pune - 411 057 </a:t>
            </a:r>
          </a:p>
          <a:p>
            <a:pPr algn="ctr"/>
            <a:r>
              <a:rPr lang="en-US" sz="1100"/>
              <a:t>Tel - +91 20 22933441 / 2 / 3  |  Website - </a:t>
            </a:r>
            <a:r>
              <a:rPr lang="en-US" sz="1100">
                <a:hlinkClick r:id="rId3"/>
              </a:rPr>
              <a:t>www.isquareit.edu.in</a:t>
            </a:r>
            <a:r>
              <a:rPr lang="en-US" sz="1100"/>
              <a:t> ; Email - </a:t>
            </a:r>
            <a:r>
              <a:rPr lang="en-US" sz="1100">
                <a:hlinkClick r:id="rId4"/>
              </a:rPr>
              <a:t>info@isquareit.edu.in</a:t>
            </a:r>
            <a:r>
              <a:rPr lang="en-US" sz="1100"/>
              <a:t> </a:t>
            </a:r>
            <a:endParaRPr lang="id-ID" sz="11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p>
            <a:fld id="{E6D5910B-AE65-49E7-8724-AF2CF2D51FE7}" type="slidenum">
              <a:rPr lang="en-US" smtClean="0"/>
              <a:pPr/>
              <a:t>4</a:t>
            </a:fld>
            <a:endParaRPr lang="en-US" smtClean="0"/>
          </a:p>
        </p:txBody>
      </p:sp>
      <p:sp>
        <p:nvSpPr>
          <p:cNvPr id="5123" name="Rectangle 3"/>
          <p:cNvSpPr>
            <a:spLocks noGrp="1" noChangeArrowheads="1"/>
          </p:cNvSpPr>
          <p:nvPr>
            <p:ph type="body" idx="1"/>
          </p:nvPr>
        </p:nvSpPr>
        <p:spPr>
          <a:xfrm>
            <a:off x="381000" y="990600"/>
            <a:ext cx="8458200" cy="5181600"/>
          </a:xfrm>
        </p:spPr>
        <p:txBody>
          <a:bodyPr/>
          <a:lstStyle/>
          <a:p>
            <a:pPr>
              <a:buFont typeface="Wingdings" pitchFamily="2" charset="2"/>
              <a:buChar char="q"/>
            </a:pPr>
            <a:r>
              <a:rPr lang="en-US" sz="2800" smtClean="0"/>
              <a:t>We’ll explore a small subset of the given patterns in detail, going over the concept, the problem/context pair, solution, and a little about implementation</a:t>
            </a:r>
          </a:p>
          <a:p>
            <a:pPr>
              <a:buFont typeface="Wingdings" pitchFamily="2" charset="2"/>
              <a:buChar char="q"/>
            </a:pPr>
            <a:r>
              <a:rPr lang="en-US" sz="2800" smtClean="0"/>
              <a:t>Attempt to focus on patterns that aren’t obvious or common sense</a:t>
            </a:r>
          </a:p>
          <a:p>
            <a:pPr>
              <a:buFont typeface="Wingdings" pitchFamily="2" charset="2"/>
              <a:buChar char="q"/>
            </a:pPr>
            <a:r>
              <a:rPr lang="en-US" sz="2800" smtClean="0"/>
              <a:t>Patterns to explore</a:t>
            </a:r>
          </a:p>
          <a:p>
            <a:pPr lvl="1">
              <a:buFont typeface="Wingdings" pitchFamily="2" charset="2"/>
              <a:buChar char="Ø"/>
            </a:pPr>
            <a:r>
              <a:rPr lang="en-GB" sz="2400" b="1" smtClean="0">
                <a:solidFill>
                  <a:srgbClr val="FF0066"/>
                </a:solidFill>
              </a:rPr>
              <a:t>Strategy, </a:t>
            </a:r>
          </a:p>
          <a:p>
            <a:pPr lvl="1">
              <a:buFont typeface="Wingdings" pitchFamily="2" charset="2"/>
              <a:buChar char="Ø"/>
            </a:pPr>
            <a:r>
              <a:rPr lang="en-GB" sz="2400" b="1" smtClean="0">
                <a:solidFill>
                  <a:srgbClr val="FF0066"/>
                </a:solidFill>
              </a:rPr>
              <a:t>Observer, </a:t>
            </a:r>
          </a:p>
          <a:p>
            <a:pPr lvl="1">
              <a:buFont typeface="Wingdings" pitchFamily="2" charset="2"/>
              <a:buChar char="Ø"/>
            </a:pPr>
            <a:r>
              <a:rPr lang="en-GB" sz="2400" b="1" smtClean="0">
                <a:solidFill>
                  <a:srgbClr val="FF0066"/>
                </a:solidFill>
              </a:rPr>
              <a:t>State, </a:t>
            </a:r>
          </a:p>
          <a:p>
            <a:pPr lvl="1">
              <a:buFont typeface="Wingdings" pitchFamily="2" charset="2"/>
              <a:buChar char="Ø"/>
            </a:pPr>
            <a:r>
              <a:rPr lang="en-GB" sz="2400" b="1" smtClean="0">
                <a:solidFill>
                  <a:srgbClr val="FF0066"/>
                </a:solidFill>
              </a:rPr>
              <a:t>Adaptor. </a:t>
            </a:r>
            <a:endParaRPr lang="en-US" sz="1800" b="1" smtClean="0">
              <a:solidFill>
                <a:srgbClr val="FF0066"/>
              </a:solidFill>
            </a:endParaRPr>
          </a:p>
          <a:p>
            <a:pPr>
              <a:buFont typeface="Wingdings" pitchFamily="2" charset="2"/>
              <a:buNone/>
            </a:pPr>
            <a:endParaRPr lang="en-US" sz="1800" smtClean="0"/>
          </a:p>
        </p:txBody>
      </p:sp>
      <p:sp>
        <p:nvSpPr>
          <p:cNvPr id="8" name="AutoShape 2"/>
          <p:cNvSpPr>
            <a:spLocks noGrp="1" noChangeArrowheads="1"/>
          </p:cNvSpPr>
          <p:nvPr>
            <p:ph type="title"/>
          </p:nvPr>
        </p:nvSpPr>
        <p:spPr>
          <a:xfrm>
            <a:off x="762000" y="228600"/>
            <a:ext cx="7924800" cy="533400"/>
          </a:xfrm>
        </p:spPr>
        <p:txBody>
          <a:bodyPr/>
          <a:lstStyle/>
          <a:p>
            <a:pPr algn="r">
              <a:defRPr/>
            </a:pPr>
            <a:r>
              <a:rPr lang="en-US" sz="3600" b="1" kern="1200" dirty="0" smtClean="0">
                <a:solidFill>
                  <a:srgbClr val="800000"/>
                </a:solidFill>
                <a:effectLst>
                  <a:outerShdw blurRad="38100" dist="38100" dir="2700000" algn="tl">
                    <a:srgbClr val="C0C0C0"/>
                  </a:outerShdw>
                </a:effectLst>
                <a:latin typeface="Bookman Old Style" pitchFamily="18" charset="0"/>
              </a:rPr>
              <a:t>Patterns Explored</a:t>
            </a:r>
          </a:p>
        </p:txBody>
      </p:sp>
      <p:pic>
        <p:nvPicPr>
          <p:cNvPr id="5125" name="Picture 6"/>
          <p:cNvPicPr>
            <a:picLocks noChangeAspect="1" noChangeArrowheads="1"/>
          </p:cNvPicPr>
          <p:nvPr/>
        </p:nvPicPr>
        <p:blipFill>
          <a:blip r:embed="rId2" cstate="print"/>
          <a:srcRect/>
          <a:stretch>
            <a:fillRect/>
          </a:stretch>
        </p:blipFill>
        <p:spPr bwMode="auto">
          <a:xfrm>
            <a:off x="6762750" y="6030913"/>
            <a:ext cx="1619250" cy="750887"/>
          </a:xfrm>
          <a:prstGeom prst="rect">
            <a:avLst/>
          </a:prstGeom>
          <a:noFill/>
          <a:ln w="9525">
            <a:noFill/>
            <a:miter lim="800000"/>
            <a:headEnd/>
            <a:tailEnd/>
          </a:ln>
        </p:spPr>
      </p:pic>
      <p:sp>
        <p:nvSpPr>
          <p:cNvPr id="5126" name="Rectangle 5"/>
          <p:cNvSpPr>
            <a:spLocks noChangeArrowheads="1"/>
          </p:cNvSpPr>
          <p:nvPr/>
        </p:nvSpPr>
        <p:spPr bwMode="auto">
          <a:xfrm>
            <a:off x="0" y="6248400"/>
            <a:ext cx="6324600" cy="600075"/>
          </a:xfrm>
          <a:prstGeom prst="rect">
            <a:avLst/>
          </a:prstGeom>
          <a:noFill/>
          <a:ln w="9525">
            <a:noFill/>
            <a:miter lim="800000"/>
            <a:headEnd/>
            <a:tailEnd/>
          </a:ln>
        </p:spPr>
        <p:txBody>
          <a:bodyPr>
            <a:spAutoFit/>
          </a:bodyPr>
          <a:lstStyle/>
          <a:p>
            <a:pPr algn="ctr"/>
            <a:r>
              <a:rPr lang="en-US" sz="1100"/>
              <a:t>Hope Foundation’s International Institute of Information Technology, I²IT, P-14 Rajiv Gandhi Infotech Park, Hinjawadi, Pune - 411 057 </a:t>
            </a:r>
          </a:p>
          <a:p>
            <a:pPr algn="ctr"/>
            <a:r>
              <a:rPr lang="en-US" sz="1100"/>
              <a:t>Tel - +91 20 22933441 / 2 / 3  |  Website - </a:t>
            </a:r>
            <a:r>
              <a:rPr lang="en-US" sz="1100">
                <a:hlinkClick r:id="rId3"/>
              </a:rPr>
              <a:t>www.isquareit.edu.in</a:t>
            </a:r>
            <a:r>
              <a:rPr lang="en-US" sz="1100"/>
              <a:t> ; Email - </a:t>
            </a:r>
            <a:r>
              <a:rPr lang="en-US" sz="1100">
                <a:hlinkClick r:id="rId4"/>
              </a:rPr>
              <a:t>info@isquareit.edu.in</a:t>
            </a:r>
            <a:r>
              <a:rPr lang="en-US" sz="1100"/>
              <a:t> </a:t>
            </a:r>
            <a:endParaRPr lang="id-ID" sz="11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6CC65D67-9EF2-46F3-AA32-E9CDBEB2050F}" type="slidenum">
              <a:rPr lang="en-US" smtClean="0"/>
              <a:pPr/>
              <a:t>5</a:t>
            </a:fld>
            <a:endParaRPr lang="en-US" smtClean="0"/>
          </a:p>
        </p:txBody>
      </p:sp>
      <p:sp>
        <p:nvSpPr>
          <p:cNvPr id="7" name="Rectangle 6"/>
          <p:cNvSpPr/>
          <p:nvPr/>
        </p:nvSpPr>
        <p:spPr>
          <a:xfrm>
            <a:off x="381000" y="990600"/>
            <a:ext cx="8458200" cy="5170488"/>
          </a:xfrm>
          <a:prstGeom prst="rect">
            <a:avLst/>
          </a:prstGeom>
        </p:spPr>
        <p:txBody>
          <a:bodyPr>
            <a:spAutoFit/>
          </a:bodyPr>
          <a:lstStyle/>
          <a:p>
            <a:pPr marL="287338" indent="-287338">
              <a:buFont typeface="Wingdings" pitchFamily="2" charset="2"/>
              <a:buChar char="q"/>
              <a:defRPr/>
            </a:pPr>
            <a:r>
              <a:rPr lang="en-US" dirty="0"/>
              <a:t>In Software Engineering, the </a:t>
            </a:r>
            <a:r>
              <a:rPr lang="en-US" b="1" dirty="0"/>
              <a:t>strategy pattern</a:t>
            </a:r>
            <a:r>
              <a:rPr lang="en-US" dirty="0"/>
              <a:t> (also known as the </a:t>
            </a:r>
            <a:r>
              <a:rPr lang="en-US" b="1" dirty="0"/>
              <a:t>policy pattern</a:t>
            </a:r>
            <a:r>
              <a:rPr lang="en-US" dirty="0"/>
              <a:t>) is a software design pattern that enables an algorithm's behavior to be selected at runtime. </a:t>
            </a:r>
          </a:p>
          <a:p>
            <a:pPr marL="287338" indent="-287338">
              <a:buFont typeface="Wingdings" pitchFamily="2" charset="2"/>
              <a:buChar char="q"/>
              <a:defRPr/>
            </a:pPr>
            <a:r>
              <a:rPr lang="en-US" dirty="0"/>
              <a:t>The strategy pattern </a:t>
            </a:r>
          </a:p>
          <a:p>
            <a:pPr marL="736600" indent="177800">
              <a:buFont typeface="Wingdings" pitchFamily="2" charset="2"/>
              <a:buChar char="Ø"/>
              <a:defRPr/>
            </a:pPr>
            <a:r>
              <a:rPr lang="en-US" dirty="0"/>
              <a:t> defines a family of algorithms, </a:t>
            </a:r>
          </a:p>
          <a:p>
            <a:pPr marL="736600" indent="177800">
              <a:buFont typeface="Wingdings" pitchFamily="2" charset="2"/>
              <a:buChar char="Ø"/>
              <a:defRPr/>
            </a:pPr>
            <a:r>
              <a:rPr lang="en-US" dirty="0"/>
              <a:t> encapsulates each algorithm, and</a:t>
            </a:r>
          </a:p>
          <a:p>
            <a:pPr marL="736600" indent="177800">
              <a:buFont typeface="Wingdings" pitchFamily="2" charset="2"/>
              <a:buChar char="Ø"/>
              <a:defRPr/>
            </a:pPr>
            <a:r>
              <a:rPr lang="en-US" dirty="0"/>
              <a:t> makes the algorithms interchangeable within that family.</a:t>
            </a:r>
          </a:p>
          <a:p>
            <a:pPr marL="287338" indent="-287338">
              <a:buFont typeface="Wingdings" pitchFamily="2" charset="2"/>
              <a:buChar char="q"/>
              <a:defRPr/>
            </a:pPr>
            <a:r>
              <a:rPr lang="en-US" dirty="0"/>
              <a:t>Strategy lets the algorithm vary independently from clients that use it.</a:t>
            </a:r>
          </a:p>
          <a:p>
            <a:pPr>
              <a:defRPr/>
            </a:pPr>
            <a:endParaRPr lang="en-US" dirty="0"/>
          </a:p>
          <a:p>
            <a:pPr>
              <a:buFont typeface="Wingdings" pitchFamily="2" charset="2"/>
              <a:buChar char="v"/>
              <a:defRPr/>
            </a:pPr>
            <a:r>
              <a:rPr lang="en-US" sz="2400" b="1" dirty="0">
                <a:solidFill>
                  <a:srgbClr val="FF0000"/>
                </a:solidFill>
              </a:rPr>
              <a:t> Example : </a:t>
            </a:r>
            <a:endParaRPr lang="en-US" b="1" dirty="0">
              <a:solidFill>
                <a:srgbClr val="FF0000"/>
              </a:solidFill>
            </a:endParaRPr>
          </a:p>
          <a:p>
            <a:pPr marL="341313" indent="-341313">
              <a:buFont typeface="Wingdings" pitchFamily="2" charset="2"/>
              <a:buChar char="q"/>
              <a:defRPr/>
            </a:pPr>
            <a:r>
              <a:rPr lang="en-US" dirty="0"/>
              <a:t>For instance, a class that performs validation on incoming data may use a strategy pattern to select a </a:t>
            </a:r>
            <a:r>
              <a:rPr lang="en-US" b="1" dirty="0"/>
              <a:t>validation algorithm </a:t>
            </a:r>
            <a:r>
              <a:rPr lang="en-US" dirty="0"/>
              <a:t>based on the type of data, the source of the data, user choice, or other discriminating factors. </a:t>
            </a:r>
          </a:p>
          <a:p>
            <a:pPr marL="341313" indent="-341313">
              <a:buFont typeface="Wingdings" pitchFamily="2" charset="2"/>
              <a:buChar char="q"/>
              <a:defRPr/>
            </a:pPr>
            <a:r>
              <a:rPr lang="en-US" dirty="0"/>
              <a:t>These factors are not known for each case </a:t>
            </a:r>
            <a:r>
              <a:rPr lang="en-US" b="1" dirty="0"/>
              <a:t>until run-time</a:t>
            </a:r>
            <a:r>
              <a:rPr lang="en-US" dirty="0"/>
              <a:t>, and may require radically different validation to be performed. </a:t>
            </a:r>
          </a:p>
          <a:p>
            <a:pPr marL="341313" indent="-341313">
              <a:buFont typeface="Wingdings" pitchFamily="2" charset="2"/>
              <a:buChar char="q"/>
              <a:defRPr/>
            </a:pPr>
            <a:r>
              <a:rPr lang="en-US" dirty="0"/>
              <a:t>The validation strategies, encapsulated separately from the validating object, may be used by other validating objects in different areas of the system (or even different systems) without code duplication.</a:t>
            </a:r>
          </a:p>
        </p:txBody>
      </p:sp>
      <p:sp>
        <p:nvSpPr>
          <p:cNvPr id="8" name="Rectangle 2"/>
          <p:cNvSpPr>
            <a:spLocks noGrp="1" noChangeArrowheads="1"/>
          </p:cNvSpPr>
          <p:nvPr>
            <p:ph type="title"/>
          </p:nvPr>
        </p:nvSpPr>
        <p:spPr>
          <a:xfrm>
            <a:off x="3962400" y="152400"/>
            <a:ext cx="5029200" cy="685800"/>
          </a:xfrm>
        </p:spPr>
        <p:txBody>
          <a:bodyPr/>
          <a:lstStyle/>
          <a:p>
            <a:pPr algn="r" eaLnBrk="1" hangingPunct="1">
              <a:defRPr/>
            </a:pPr>
            <a:r>
              <a:rPr lang="en-US" sz="4800" b="1" dirty="0" smtClean="0">
                <a:solidFill>
                  <a:srgbClr val="800000"/>
                </a:solidFill>
                <a:effectLst>
                  <a:outerShdw blurRad="38100" dist="38100" dir="2700000" algn="tl">
                    <a:srgbClr val="C0C0C0"/>
                  </a:outerShdw>
                </a:effectLst>
                <a:latin typeface="Bookman Old Style" pitchFamily="18" charset="0"/>
              </a:rPr>
              <a:t>Introduction</a:t>
            </a:r>
          </a:p>
        </p:txBody>
      </p:sp>
      <p:pic>
        <p:nvPicPr>
          <p:cNvPr id="6149" name="Picture 6"/>
          <p:cNvPicPr>
            <a:picLocks noChangeAspect="1" noChangeArrowheads="1"/>
          </p:cNvPicPr>
          <p:nvPr/>
        </p:nvPicPr>
        <p:blipFill>
          <a:blip r:embed="rId2" cstate="print"/>
          <a:srcRect/>
          <a:stretch>
            <a:fillRect/>
          </a:stretch>
        </p:blipFill>
        <p:spPr bwMode="auto">
          <a:xfrm>
            <a:off x="6588125" y="5961063"/>
            <a:ext cx="1771650" cy="820737"/>
          </a:xfrm>
          <a:prstGeom prst="rect">
            <a:avLst/>
          </a:prstGeom>
          <a:noFill/>
          <a:ln w="9525">
            <a:noFill/>
            <a:miter lim="800000"/>
            <a:headEnd/>
            <a:tailEnd/>
          </a:ln>
        </p:spPr>
      </p:pic>
      <p:sp>
        <p:nvSpPr>
          <p:cNvPr id="6150" name="Rectangle 5"/>
          <p:cNvSpPr>
            <a:spLocks noChangeArrowheads="1"/>
          </p:cNvSpPr>
          <p:nvPr/>
        </p:nvSpPr>
        <p:spPr bwMode="auto">
          <a:xfrm>
            <a:off x="0" y="6248400"/>
            <a:ext cx="6324600" cy="600075"/>
          </a:xfrm>
          <a:prstGeom prst="rect">
            <a:avLst/>
          </a:prstGeom>
          <a:noFill/>
          <a:ln w="9525">
            <a:noFill/>
            <a:miter lim="800000"/>
            <a:headEnd/>
            <a:tailEnd/>
          </a:ln>
        </p:spPr>
        <p:txBody>
          <a:bodyPr>
            <a:spAutoFit/>
          </a:bodyPr>
          <a:lstStyle/>
          <a:p>
            <a:pPr algn="ctr"/>
            <a:r>
              <a:rPr lang="en-US" sz="1100"/>
              <a:t>Hope Foundation’s International Institute of Information Technology, I²IT, P-14 Rajiv Gandhi Infotech Park, Hinjawadi, Pune - 411 057 </a:t>
            </a:r>
          </a:p>
          <a:p>
            <a:pPr algn="ctr"/>
            <a:r>
              <a:rPr lang="en-US" sz="1100"/>
              <a:t>Tel - +91 20 22933441 / 2 / 3  |  Website - </a:t>
            </a:r>
            <a:r>
              <a:rPr lang="en-US" sz="1100">
                <a:hlinkClick r:id="rId3"/>
              </a:rPr>
              <a:t>www.isquareit.edu.in</a:t>
            </a:r>
            <a:r>
              <a:rPr lang="en-US" sz="1100"/>
              <a:t> ; Email - </a:t>
            </a:r>
            <a:r>
              <a:rPr lang="en-US" sz="1100">
                <a:hlinkClick r:id="rId4"/>
              </a:rPr>
              <a:t>info@isquareit.edu.in</a:t>
            </a:r>
            <a:r>
              <a:rPr lang="en-US" sz="1100"/>
              <a:t> </a:t>
            </a:r>
            <a:endParaRPr lang="id-ID" sz="11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p>
            <a:fld id="{A987D03C-1134-4B1A-A84D-2F29613EE224}" type="slidenum">
              <a:rPr lang="en-US" smtClean="0"/>
              <a:pPr/>
              <a:t>6</a:t>
            </a:fld>
            <a:endParaRPr lang="en-US" smtClean="0"/>
          </a:p>
        </p:txBody>
      </p:sp>
      <p:sp>
        <p:nvSpPr>
          <p:cNvPr id="7" name="Rectangle 2"/>
          <p:cNvSpPr>
            <a:spLocks noGrp="1" noChangeArrowheads="1"/>
          </p:cNvSpPr>
          <p:nvPr>
            <p:ph type="title"/>
          </p:nvPr>
        </p:nvSpPr>
        <p:spPr>
          <a:xfrm>
            <a:off x="3962400" y="152400"/>
            <a:ext cx="5029200" cy="685800"/>
          </a:xfrm>
        </p:spPr>
        <p:txBody>
          <a:bodyPr/>
          <a:lstStyle/>
          <a:p>
            <a:pPr algn="r" eaLnBrk="1" hangingPunct="1">
              <a:defRPr/>
            </a:pPr>
            <a:r>
              <a:rPr lang="en-US" sz="4800" b="1" dirty="0" smtClean="0">
                <a:solidFill>
                  <a:srgbClr val="800000"/>
                </a:solidFill>
                <a:effectLst>
                  <a:outerShdw blurRad="38100" dist="38100" dir="2700000" algn="tl">
                    <a:srgbClr val="C0C0C0"/>
                  </a:outerShdw>
                </a:effectLst>
                <a:latin typeface="Bookman Old Style" pitchFamily="18" charset="0"/>
              </a:rPr>
              <a:t>Introduction</a:t>
            </a:r>
          </a:p>
        </p:txBody>
      </p:sp>
      <p:sp>
        <p:nvSpPr>
          <p:cNvPr id="7172" name="Rectangle 6"/>
          <p:cNvSpPr>
            <a:spLocks noChangeArrowheads="1"/>
          </p:cNvSpPr>
          <p:nvPr/>
        </p:nvSpPr>
        <p:spPr bwMode="auto">
          <a:xfrm>
            <a:off x="152400" y="838200"/>
            <a:ext cx="8991600" cy="3232150"/>
          </a:xfrm>
          <a:prstGeom prst="rect">
            <a:avLst/>
          </a:prstGeom>
          <a:noFill/>
          <a:ln w="9525">
            <a:noFill/>
            <a:miter lim="800000"/>
            <a:headEnd/>
            <a:tailEnd/>
          </a:ln>
        </p:spPr>
        <p:txBody>
          <a:bodyPr>
            <a:spAutoFit/>
          </a:bodyPr>
          <a:lstStyle/>
          <a:p>
            <a:pPr marL="287338" indent="-287338">
              <a:buFont typeface="Wingdings" pitchFamily="2" charset="2"/>
              <a:buChar char="q"/>
            </a:pPr>
            <a:r>
              <a:rPr lang="en-US"/>
              <a:t>A Strategy defines a set of algorithms that can be used interchangeably. </a:t>
            </a:r>
          </a:p>
          <a:p>
            <a:pPr marL="287338" indent="-287338">
              <a:buFont typeface="Wingdings" pitchFamily="2" charset="2"/>
              <a:buChar char="v"/>
            </a:pPr>
            <a:r>
              <a:rPr lang="en-US" sz="2400" b="1">
                <a:solidFill>
                  <a:srgbClr val="FF0000"/>
                </a:solidFill>
              </a:rPr>
              <a:t>Example :</a:t>
            </a:r>
            <a:endParaRPr lang="en-US" sz="2400"/>
          </a:p>
          <a:p>
            <a:pPr marL="287338" indent="-287338">
              <a:buFont typeface="Wingdings" pitchFamily="2" charset="2"/>
              <a:buChar char="q"/>
            </a:pPr>
            <a:r>
              <a:rPr lang="en-US"/>
              <a:t>Modes of transportation to an airport is an example of a Strategy. </a:t>
            </a:r>
          </a:p>
          <a:p>
            <a:pPr marL="287338" indent="-287338">
              <a:buFont typeface="Wingdings" pitchFamily="2" charset="2"/>
              <a:buChar char="q"/>
            </a:pPr>
            <a:r>
              <a:rPr lang="en-US"/>
              <a:t>Several options exist such as driving one's own car, taking a taxi, an airport shuttle, a city bus, or a limousine service. </a:t>
            </a:r>
          </a:p>
          <a:p>
            <a:pPr marL="287338" indent="-287338">
              <a:buFont typeface="Wingdings" pitchFamily="2" charset="2"/>
              <a:buChar char="q"/>
            </a:pPr>
            <a:r>
              <a:rPr lang="en-US"/>
              <a:t>For some airports, subways and helicopters are also available as a mode of transportation to the airport. </a:t>
            </a:r>
          </a:p>
          <a:p>
            <a:pPr marL="287338" indent="-287338">
              <a:buFont typeface="Wingdings" pitchFamily="2" charset="2"/>
              <a:buChar char="q"/>
            </a:pPr>
            <a:r>
              <a:rPr lang="en-US"/>
              <a:t>Any of these modes of transportation will get a traveler to the airport, and they can be used interchangeably. </a:t>
            </a:r>
          </a:p>
          <a:p>
            <a:pPr marL="287338" indent="-287338">
              <a:buFont typeface="Wingdings" pitchFamily="2" charset="2"/>
              <a:buChar char="q"/>
            </a:pPr>
            <a:r>
              <a:rPr lang="en-US"/>
              <a:t>The traveler must chose the Strategy based on trade-offs between cost, convenience, and time.</a:t>
            </a:r>
          </a:p>
        </p:txBody>
      </p:sp>
      <p:sp>
        <p:nvSpPr>
          <p:cNvPr id="7173" name="AutoShape 2" descr="Strategy exampl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7174" name="Picture 3"/>
          <p:cNvPicPr>
            <a:picLocks noChangeAspect="1" noChangeArrowheads="1"/>
          </p:cNvPicPr>
          <p:nvPr/>
        </p:nvPicPr>
        <p:blipFill>
          <a:blip r:embed="rId2" cstate="print"/>
          <a:srcRect/>
          <a:stretch>
            <a:fillRect/>
          </a:stretch>
        </p:blipFill>
        <p:spPr bwMode="auto">
          <a:xfrm>
            <a:off x="2286000" y="3962400"/>
            <a:ext cx="3733800" cy="2332038"/>
          </a:xfrm>
          <a:prstGeom prst="rect">
            <a:avLst/>
          </a:prstGeom>
          <a:noFill/>
          <a:ln w="9525">
            <a:noFill/>
            <a:miter lim="800000"/>
            <a:headEnd/>
            <a:tailEnd/>
          </a:ln>
        </p:spPr>
      </p:pic>
      <p:pic>
        <p:nvPicPr>
          <p:cNvPr id="7175" name="Picture 6"/>
          <p:cNvPicPr>
            <a:picLocks noChangeAspect="1" noChangeArrowheads="1"/>
          </p:cNvPicPr>
          <p:nvPr/>
        </p:nvPicPr>
        <p:blipFill>
          <a:blip r:embed="rId3" cstate="print"/>
          <a:srcRect/>
          <a:stretch>
            <a:fillRect/>
          </a:stretch>
        </p:blipFill>
        <p:spPr bwMode="auto">
          <a:xfrm>
            <a:off x="6588125" y="5961063"/>
            <a:ext cx="1771650" cy="820737"/>
          </a:xfrm>
          <a:prstGeom prst="rect">
            <a:avLst/>
          </a:prstGeom>
          <a:noFill/>
          <a:ln w="9525">
            <a:noFill/>
            <a:miter lim="800000"/>
            <a:headEnd/>
            <a:tailEnd/>
          </a:ln>
        </p:spPr>
      </p:pic>
      <p:sp>
        <p:nvSpPr>
          <p:cNvPr id="7176" name="Rectangle 7"/>
          <p:cNvSpPr>
            <a:spLocks noChangeArrowheads="1"/>
          </p:cNvSpPr>
          <p:nvPr/>
        </p:nvSpPr>
        <p:spPr bwMode="auto">
          <a:xfrm>
            <a:off x="0" y="6248400"/>
            <a:ext cx="6324600" cy="600075"/>
          </a:xfrm>
          <a:prstGeom prst="rect">
            <a:avLst/>
          </a:prstGeom>
          <a:noFill/>
          <a:ln w="9525">
            <a:noFill/>
            <a:miter lim="800000"/>
            <a:headEnd/>
            <a:tailEnd/>
          </a:ln>
        </p:spPr>
        <p:txBody>
          <a:bodyPr>
            <a:spAutoFit/>
          </a:bodyPr>
          <a:lstStyle/>
          <a:p>
            <a:pPr algn="ctr"/>
            <a:r>
              <a:rPr lang="en-US" sz="1100"/>
              <a:t>Hope Foundation’s International Institute of Information Technology, I²IT, P-14 Rajiv Gandhi Infotech Park, Hinjawadi, Pune - 411 057 </a:t>
            </a:r>
          </a:p>
          <a:p>
            <a:pPr algn="ctr"/>
            <a:r>
              <a:rPr lang="en-US" sz="1100"/>
              <a:t>Tel - +91 20 22933441 / 2 / 3  |  Website - </a:t>
            </a:r>
            <a:r>
              <a:rPr lang="en-US" sz="1100">
                <a:hlinkClick r:id="rId4"/>
              </a:rPr>
              <a:t>www.isquareit.edu.in</a:t>
            </a:r>
            <a:r>
              <a:rPr lang="en-US" sz="1100"/>
              <a:t> ; Email - </a:t>
            </a:r>
            <a:r>
              <a:rPr lang="en-US" sz="1100">
                <a:hlinkClick r:id="rId5"/>
              </a:rPr>
              <a:t>info@isquareit.edu.in</a:t>
            </a:r>
            <a:r>
              <a:rPr lang="en-US" sz="1100"/>
              <a:t> </a:t>
            </a:r>
            <a:endParaRPr lang="id-ID" sz="11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p>
            <a:fld id="{3465D322-9549-4EB9-B25C-DF72182866CF}" type="slidenum">
              <a:rPr lang="en-US" smtClean="0"/>
              <a:pPr/>
              <a:t>7</a:t>
            </a:fld>
            <a:endParaRPr lang="en-US" smtClean="0"/>
          </a:p>
        </p:txBody>
      </p:sp>
      <p:sp>
        <p:nvSpPr>
          <p:cNvPr id="4" name="Rectangle 2"/>
          <p:cNvSpPr>
            <a:spLocks noGrp="1" noChangeArrowheads="1"/>
          </p:cNvSpPr>
          <p:nvPr>
            <p:ph type="title"/>
          </p:nvPr>
        </p:nvSpPr>
        <p:spPr>
          <a:xfrm>
            <a:off x="3962400" y="152400"/>
            <a:ext cx="5029200" cy="685800"/>
          </a:xfrm>
        </p:spPr>
        <p:txBody>
          <a:bodyPr/>
          <a:lstStyle/>
          <a:p>
            <a:pPr algn="r" eaLnBrk="1" hangingPunct="1">
              <a:defRPr/>
            </a:pPr>
            <a:r>
              <a:rPr lang="en-US" sz="4800" b="1" dirty="0" smtClean="0">
                <a:solidFill>
                  <a:srgbClr val="800000"/>
                </a:solidFill>
                <a:effectLst>
                  <a:outerShdw blurRad="38100" dist="38100" dir="2700000" algn="tl">
                    <a:srgbClr val="C0C0C0"/>
                  </a:outerShdw>
                </a:effectLst>
                <a:latin typeface="Bookman Old Style" pitchFamily="18" charset="0"/>
              </a:rPr>
              <a:t>Problem</a:t>
            </a:r>
          </a:p>
        </p:txBody>
      </p:sp>
      <p:sp>
        <p:nvSpPr>
          <p:cNvPr id="8196" name="Rectangle 4"/>
          <p:cNvSpPr>
            <a:spLocks noChangeArrowheads="1"/>
          </p:cNvSpPr>
          <p:nvPr/>
        </p:nvSpPr>
        <p:spPr bwMode="auto">
          <a:xfrm>
            <a:off x="381000" y="914400"/>
            <a:ext cx="8534400" cy="4494213"/>
          </a:xfrm>
          <a:prstGeom prst="rect">
            <a:avLst/>
          </a:prstGeom>
          <a:noFill/>
          <a:ln w="9525">
            <a:noFill/>
            <a:miter lim="800000"/>
            <a:headEnd/>
            <a:tailEnd/>
          </a:ln>
        </p:spPr>
        <p:txBody>
          <a:bodyPr>
            <a:spAutoFit/>
          </a:bodyPr>
          <a:lstStyle/>
          <a:p>
            <a:pPr marL="341313" indent="-341313">
              <a:buFont typeface="Wingdings" pitchFamily="2" charset="2"/>
              <a:buChar char="q"/>
            </a:pPr>
            <a:r>
              <a:rPr lang="en-US" sz="2600"/>
              <a:t>As always we will learn this pattern by defining a problem and using strategy pattern to solve it. </a:t>
            </a:r>
          </a:p>
          <a:p>
            <a:pPr marL="341313" indent="-341313">
              <a:buFont typeface="Wingdings" pitchFamily="2" charset="2"/>
              <a:buChar char="q"/>
            </a:pPr>
            <a:r>
              <a:rPr lang="en-US" sz="2600"/>
              <a:t>Suppose we are building a game “Street Fighter”. </a:t>
            </a:r>
          </a:p>
          <a:p>
            <a:pPr marL="341313" indent="-341313">
              <a:buFont typeface="Wingdings" pitchFamily="2" charset="2"/>
              <a:buChar char="q"/>
            </a:pPr>
            <a:r>
              <a:rPr lang="en-US" sz="2600"/>
              <a:t>For simplicity assume that a character may have four moves that is </a:t>
            </a:r>
            <a:r>
              <a:rPr lang="en-US" sz="2600">
                <a:solidFill>
                  <a:srgbClr val="800000"/>
                </a:solidFill>
              </a:rPr>
              <a:t>kick, punch, roll and jump. </a:t>
            </a:r>
          </a:p>
          <a:p>
            <a:pPr marL="341313" indent="-341313">
              <a:buFont typeface="Wingdings" pitchFamily="2" charset="2"/>
              <a:buChar char="q"/>
            </a:pPr>
            <a:r>
              <a:rPr lang="en-US" sz="2600"/>
              <a:t>Every character has </a:t>
            </a:r>
            <a:r>
              <a:rPr lang="en-US" sz="2600">
                <a:solidFill>
                  <a:srgbClr val="800000"/>
                </a:solidFill>
              </a:rPr>
              <a:t>kick and punch </a:t>
            </a:r>
            <a:r>
              <a:rPr lang="en-US" sz="2600"/>
              <a:t>moves, but </a:t>
            </a:r>
            <a:r>
              <a:rPr lang="en-US" sz="2600">
                <a:solidFill>
                  <a:srgbClr val="000066"/>
                </a:solidFill>
              </a:rPr>
              <a:t>roll and jump are optional. </a:t>
            </a:r>
          </a:p>
          <a:p>
            <a:pPr marL="341313" indent="-341313">
              <a:buFont typeface="Wingdings" pitchFamily="2" charset="2"/>
              <a:buChar char="q"/>
            </a:pPr>
            <a:r>
              <a:rPr lang="en-US" sz="2600"/>
              <a:t>How would you model your classes? </a:t>
            </a:r>
          </a:p>
          <a:p>
            <a:pPr marL="341313" indent="-341313">
              <a:buFont typeface="Wingdings" pitchFamily="2" charset="2"/>
              <a:buChar char="q"/>
            </a:pPr>
            <a:r>
              <a:rPr lang="en-US" sz="2600"/>
              <a:t>Suppose initially you use </a:t>
            </a:r>
            <a:r>
              <a:rPr lang="en-US" sz="2600" b="1">
                <a:solidFill>
                  <a:srgbClr val="FF0000"/>
                </a:solidFill>
              </a:rPr>
              <a:t>inheritance and abstract </a:t>
            </a:r>
            <a:r>
              <a:rPr lang="en-US" sz="2600"/>
              <a:t>out the common features in </a:t>
            </a:r>
            <a:r>
              <a:rPr lang="en-US" sz="2600">
                <a:solidFill>
                  <a:srgbClr val="FF0000"/>
                </a:solidFill>
              </a:rPr>
              <a:t>a </a:t>
            </a:r>
            <a:r>
              <a:rPr lang="en-US" sz="2600" b="1">
                <a:solidFill>
                  <a:srgbClr val="FF0000"/>
                </a:solidFill>
              </a:rPr>
              <a:t>Fighter</a:t>
            </a:r>
            <a:r>
              <a:rPr lang="en-US" sz="2600">
                <a:solidFill>
                  <a:srgbClr val="FF0000"/>
                </a:solidFill>
              </a:rPr>
              <a:t> class</a:t>
            </a:r>
            <a:r>
              <a:rPr lang="en-US" sz="2600"/>
              <a:t> and let other characters subclass </a:t>
            </a:r>
            <a:r>
              <a:rPr lang="en-US" sz="2600" b="1">
                <a:solidFill>
                  <a:srgbClr val="FF0000"/>
                </a:solidFill>
              </a:rPr>
              <a:t>Fighter</a:t>
            </a:r>
            <a:r>
              <a:rPr lang="en-US" sz="2600">
                <a:solidFill>
                  <a:srgbClr val="FF0000"/>
                </a:solidFill>
              </a:rPr>
              <a:t> class.</a:t>
            </a:r>
          </a:p>
        </p:txBody>
      </p:sp>
      <p:pic>
        <p:nvPicPr>
          <p:cNvPr id="8197" name="Picture 6"/>
          <p:cNvPicPr>
            <a:picLocks noChangeAspect="1" noChangeArrowheads="1"/>
          </p:cNvPicPr>
          <p:nvPr/>
        </p:nvPicPr>
        <p:blipFill>
          <a:blip r:embed="rId2" cstate="print"/>
          <a:srcRect/>
          <a:stretch>
            <a:fillRect/>
          </a:stretch>
        </p:blipFill>
        <p:spPr bwMode="auto">
          <a:xfrm>
            <a:off x="6588125" y="5961063"/>
            <a:ext cx="1771650" cy="820737"/>
          </a:xfrm>
          <a:prstGeom prst="rect">
            <a:avLst/>
          </a:prstGeom>
          <a:noFill/>
          <a:ln w="9525">
            <a:noFill/>
            <a:miter lim="800000"/>
            <a:headEnd/>
            <a:tailEnd/>
          </a:ln>
        </p:spPr>
      </p:pic>
      <p:sp>
        <p:nvSpPr>
          <p:cNvPr id="8198" name="Rectangle 5"/>
          <p:cNvSpPr>
            <a:spLocks noChangeArrowheads="1"/>
          </p:cNvSpPr>
          <p:nvPr/>
        </p:nvSpPr>
        <p:spPr bwMode="auto">
          <a:xfrm>
            <a:off x="0" y="6248400"/>
            <a:ext cx="6324600" cy="600075"/>
          </a:xfrm>
          <a:prstGeom prst="rect">
            <a:avLst/>
          </a:prstGeom>
          <a:noFill/>
          <a:ln w="9525">
            <a:noFill/>
            <a:miter lim="800000"/>
            <a:headEnd/>
            <a:tailEnd/>
          </a:ln>
        </p:spPr>
        <p:txBody>
          <a:bodyPr>
            <a:spAutoFit/>
          </a:bodyPr>
          <a:lstStyle/>
          <a:p>
            <a:pPr algn="ctr"/>
            <a:r>
              <a:rPr lang="en-US" sz="1100"/>
              <a:t>Hope Foundation’s International Institute of Information Technology, I²IT, P-14 Rajiv Gandhi Infotech Park, Hinjawadi, Pune - 411 057 </a:t>
            </a:r>
          </a:p>
          <a:p>
            <a:pPr algn="ctr"/>
            <a:r>
              <a:rPr lang="en-US" sz="1100"/>
              <a:t>Tel - +91 20 22933441 / 2 / 3  |  Website - </a:t>
            </a:r>
            <a:r>
              <a:rPr lang="en-US" sz="1100">
                <a:hlinkClick r:id="rId3"/>
              </a:rPr>
              <a:t>www.isquareit.edu.in</a:t>
            </a:r>
            <a:r>
              <a:rPr lang="en-US" sz="1100"/>
              <a:t> ; Email - </a:t>
            </a:r>
            <a:r>
              <a:rPr lang="en-US" sz="1100">
                <a:hlinkClick r:id="rId4"/>
              </a:rPr>
              <a:t>info@isquareit.edu.in</a:t>
            </a:r>
            <a:r>
              <a:rPr lang="en-US" sz="1100"/>
              <a:t> </a:t>
            </a:r>
            <a:endParaRPr lang="id-ID" sz="11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p>
            <a:fld id="{8E4E13B6-E533-41F7-8478-FA48DD7E45F8}" type="slidenum">
              <a:rPr lang="en-US" smtClean="0"/>
              <a:pPr/>
              <a:t>8</a:t>
            </a:fld>
            <a:endParaRPr lang="en-US" smtClean="0"/>
          </a:p>
        </p:txBody>
      </p:sp>
      <p:sp>
        <p:nvSpPr>
          <p:cNvPr id="7" name="Rectangle 2"/>
          <p:cNvSpPr>
            <a:spLocks noGrp="1" noChangeArrowheads="1"/>
          </p:cNvSpPr>
          <p:nvPr>
            <p:ph type="title"/>
          </p:nvPr>
        </p:nvSpPr>
        <p:spPr>
          <a:xfrm>
            <a:off x="3962400" y="152400"/>
            <a:ext cx="5029200" cy="685800"/>
          </a:xfrm>
        </p:spPr>
        <p:txBody>
          <a:bodyPr/>
          <a:lstStyle/>
          <a:p>
            <a:pPr algn="r" eaLnBrk="1" hangingPunct="1">
              <a:defRPr/>
            </a:pPr>
            <a:r>
              <a:rPr lang="en-US" sz="4800" b="1" dirty="0" smtClean="0">
                <a:solidFill>
                  <a:srgbClr val="800000"/>
                </a:solidFill>
                <a:effectLst>
                  <a:outerShdw blurRad="38100" dist="38100" dir="2700000" algn="tl">
                    <a:srgbClr val="C0C0C0"/>
                  </a:outerShdw>
                </a:effectLst>
                <a:latin typeface="Bookman Old Style" pitchFamily="18" charset="0"/>
              </a:rPr>
              <a:t>Problem</a:t>
            </a:r>
          </a:p>
        </p:txBody>
      </p:sp>
      <p:sp>
        <p:nvSpPr>
          <p:cNvPr id="9220" name="Rectangle 7"/>
          <p:cNvSpPr>
            <a:spLocks noChangeArrowheads="1"/>
          </p:cNvSpPr>
          <p:nvPr/>
        </p:nvSpPr>
        <p:spPr bwMode="auto">
          <a:xfrm>
            <a:off x="228600" y="914400"/>
            <a:ext cx="8763000" cy="923925"/>
          </a:xfrm>
          <a:prstGeom prst="rect">
            <a:avLst/>
          </a:prstGeom>
          <a:noFill/>
          <a:ln w="9525">
            <a:noFill/>
            <a:miter lim="800000"/>
            <a:headEnd/>
            <a:tailEnd/>
          </a:ln>
        </p:spPr>
        <p:txBody>
          <a:bodyPr>
            <a:spAutoFit/>
          </a:bodyPr>
          <a:lstStyle/>
          <a:p>
            <a:pPr marL="231775" indent="-231775">
              <a:buFont typeface="Wingdings" pitchFamily="2" charset="2"/>
              <a:buChar char="q"/>
            </a:pPr>
            <a:r>
              <a:rPr lang="en-US" b="1"/>
              <a:t>Fighter</a:t>
            </a:r>
            <a:r>
              <a:rPr lang="en-US"/>
              <a:t> class will we have default implementation of normal actions. </a:t>
            </a:r>
          </a:p>
          <a:p>
            <a:pPr marL="231775" indent="-231775">
              <a:buFont typeface="Wingdings" pitchFamily="2" charset="2"/>
              <a:buChar char="q"/>
            </a:pPr>
            <a:r>
              <a:rPr lang="en-US"/>
              <a:t>Any character with specialized move can override that action in its subclass. </a:t>
            </a:r>
          </a:p>
          <a:p>
            <a:pPr marL="231775" indent="-231775">
              <a:buFont typeface="Wingdings" pitchFamily="2" charset="2"/>
              <a:buChar char="q"/>
            </a:pPr>
            <a:r>
              <a:rPr lang="en-US"/>
              <a:t>Class diagram would be as follows:</a:t>
            </a:r>
          </a:p>
        </p:txBody>
      </p:sp>
      <p:pic>
        <p:nvPicPr>
          <p:cNvPr id="9221" name="Picture 8" descr="fighter1.jpg"/>
          <p:cNvPicPr>
            <a:picLocks noChangeAspect="1"/>
          </p:cNvPicPr>
          <p:nvPr/>
        </p:nvPicPr>
        <p:blipFill>
          <a:blip r:embed="rId2" cstate="print"/>
          <a:srcRect/>
          <a:stretch>
            <a:fillRect/>
          </a:stretch>
        </p:blipFill>
        <p:spPr bwMode="auto">
          <a:xfrm>
            <a:off x="228600" y="1828800"/>
            <a:ext cx="8704263" cy="4038600"/>
          </a:xfrm>
          <a:prstGeom prst="rect">
            <a:avLst/>
          </a:prstGeom>
          <a:noFill/>
          <a:ln w="9525">
            <a:noFill/>
            <a:miter lim="800000"/>
            <a:headEnd/>
            <a:tailEnd/>
          </a:ln>
        </p:spPr>
      </p:pic>
      <p:pic>
        <p:nvPicPr>
          <p:cNvPr id="9222" name="Picture 6"/>
          <p:cNvPicPr>
            <a:picLocks noChangeAspect="1" noChangeArrowheads="1"/>
          </p:cNvPicPr>
          <p:nvPr/>
        </p:nvPicPr>
        <p:blipFill>
          <a:blip r:embed="rId3" cstate="print"/>
          <a:srcRect/>
          <a:stretch>
            <a:fillRect/>
          </a:stretch>
        </p:blipFill>
        <p:spPr bwMode="auto">
          <a:xfrm>
            <a:off x="6588125" y="5961063"/>
            <a:ext cx="1771650" cy="820737"/>
          </a:xfrm>
          <a:prstGeom prst="rect">
            <a:avLst/>
          </a:prstGeom>
          <a:noFill/>
          <a:ln w="9525">
            <a:noFill/>
            <a:miter lim="800000"/>
            <a:headEnd/>
            <a:tailEnd/>
          </a:ln>
        </p:spPr>
      </p:pic>
      <p:sp>
        <p:nvSpPr>
          <p:cNvPr id="9223" name="Rectangle 7"/>
          <p:cNvSpPr>
            <a:spLocks noChangeArrowheads="1"/>
          </p:cNvSpPr>
          <p:nvPr/>
        </p:nvSpPr>
        <p:spPr bwMode="auto">
          <a:xfrm>
            <a:off x="0" y="6248400"/>
            <a:ext cx="6324600" cy="600075"/>
          </a:xfrm>
          <a:prstGeom prst="rect">
            <a:avLst/>
          </a:prstGeom>
          <a:noFill/>
          <a:ln w="9525">
            <a:noFill/>
            <a:miter lim="800000"/>
            <a:headEnd/>
            <a:tailEnd/>
          </a:ln>
        </p:spPr>
        <p:txBody>
          <a:bodyPr>
            <a:spAutoFit/>
          </a:bodyPr>
          <a:lstStyle/>
          <a:p>
            <a:pPr algn="ctr"/>
            <a:r>
              <a:rPr lang="en-US" sz="1100"/>
              <a:t>Hope Foundation’s International Institute of Information Technology, I²IT, P-14 Rajiv Gandhi Infotech Park, Hinjawadi, Pune - 411 057 </a:t>
            </a:r>
          </a:p>
          <a:p>
            <a:pPr algn="ctr"/>
            <a:r>
              <a:rPr lang="en-US" sz="1100"/>
              <a:t>Tel - +91 20 22933441 / 2 / 3  |  Website - </a:t>
            </a:r>
            <a:r>
              <a:rPr lang="en-US" sz="1100">
                <a:hlinkClick r:id="rId4"/>
              </a:rPr>
              <a:t>www.isquareit.edu.in</a:t>
            </a:r>
            <a:r>
              <a:rPr lang="en-US" sz="1100"/>
              <a:t> ; Email - </a:t>
            </a:r>
            <a:r>
              <a:rPr lang="en-US" sz="1100">
                <a:hlinkClick r:id="rId5"/>
              </a:rPr>
              <a:t>info@isquareit.edu.in</a:t>
            </a:r>
            <a:r>
              <a:rPr lang="en-US" sz="1100"/>
              <a:t> </a:t>
            </a:r>
            <a:endParaRPr lang="id-ID" sz="11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p>
            <a:fld id="{082AA028-0A50-4236-9080-B323FB047F3F}" type="slidenum">
              <a:rPr lang="en-US" smtClean="0"/>
              <a:pPr/>
              <a:t>9</a:t>
            </a:fld>
            <a:endParaRPr lang="en-US" smtClean="0"/>
          </a:p>
        </p:txBody>
      </p:sp>
      <p:sp>
        <p:nvSpPr>
          <p:cNvPr id="10243" name="Rectangle 6"/>
          <p:cNvSpPr>
            <a:spLocks noChangeArrowheads="1"/>
          </p:cNvSpPr>
          <p:nvPr/>
        </p:nvSpPr>
        <p:spPr bwMode="auto">
          <a:xfrm>
            <a:off x="304800" y="914400"/>
            <a:ext cx="8153400" cy="461963"/>
          </a:xfrm>
          <a:prstGeom prst="rect">
            <a:avLst/>
          </a:prstGeom>
          <a:noFill/>
          <a:ln w="9525">
            <a:noFill/>
            <a:miter lim="800000"/>
            <a:headEnd/>
            <a:tailEnd/>
          </a:ln>
        </p:spPr>
        <p:txBody>
          <a:bodyPr>
            <a:spAutoFit/>
          </a:bodyPr>
          <a:lstStyle/>
          <a:p>
            <a:pPr>
              <a:buFont typeface="Wingdings" pitchFamily="2" charset="2"/>
              <a:buChar char="v"/>
            </a:pPr>
            <a:r>
              <a:rPr lang="en-US" sz="2400" b="1">
                <a:solidFill>
                  <a:srgbClr val="FF0066"/>
                </a:solidFill>
              </a:rPr>
              <a:t>What are the problems with above design?</a:t>
            </a:r>
            <a:endParaRPr lang="en-US" sz="2400">
              <a:solidFill>
                <a:srgbClr val="FF0066"/>
              </a:solidFill>
            </a:endParaRPr>
          </a:p>
        </p:txBody>
      </p:sp>
      <p:sp>
        <p:nvSpPr>
          <p:cNvPr id="8" name="Rectangle 2"/>
          <p:cNvSpPr>
            <a:spLocks noGrp="1" noChangeArrowheads="1"/>
          </p:cNvSpPr>
          <p:nvPr>
            <p:ph type="title"/>
          </p:nvPr>
        </p:nvSpPr>
        <p:spPr>
          <a:xfrm>
            <a:off x="3962400" y="152400"/>
            <a:ext cx="5029200" cy="685800"/>
          </a:xfrm>
        </p:spPr>
        <p:txBody>
          <a:bodyPr/>
          <a:lstStyle/>
          <a:p>
            <a:pPr algn="r" eaLnBrk="1" hangingPunct="1">
              <a:defRPr/>
            </a:pPr>
            <a:r>
              <a:rPr lang="en-US" sz="4800" b="1" dirty="0" smtClean="0">
                <a:solidFill>
                  <a:srgbClr val="800000"/>
                </a:solidFill>
                <a:effectLst>
                  <a:outerShdw blurRad="38100" dist="38100" dir="2700000" algn="tl">
                    <a:srgbClr val="C0C0C0"/>
                  </a:outerShdw>
                </a:effectLst>
                <a:latin typeface="Bookman Old Style" pitchFamily="18" charset="0"/>
              </a:rPr>
              <a:t>Problem</a:t>
            </a:r>
          </a:p>
        </p:txBody>
      </p:sp>
      <p:sp>
        <p:nvSpPr>
          <p:cNvPr id="10245" name="Rectangle 8"/>
          <p:cNvSpPr>
            <a:spLocks noChangeArrowheads="1"/>
          </p:cNvSpPr>
          <p:nvPr/>
        </p:nvSpPr>
        <p:spPr bwMode="auto">
          <a:xfrm>
            <a:off x="304800" y="1600200"/>
            <a:ext cx="8382000" cy="3046413"/>
          </a:xfrm>
          <a:prstGeom prst="rect">
            <a:avLst/>
          </a:prstGeom>
          <a:noFill/>
          <a:ln w="9525">
            <a:noFill/>
            <a:miter lim="800000"/>
            <a:headEnd/>
            <a:tailEnd/>
          </a:ln>
        </p:spPr>
        <p:txBody>
          <a:bodyPr>
            <a:spAutoFit/>
          </a:bodyPr>
          <a:lstStyle/>
          <a:p>
            <a:pPr marL="287338" indent="-287338">
              <a:buFont typeface="Wingdings" pitchFamily="2" charset="2"/>
              <a:buChar char="q"/>
            </a:pPr>
            <a:r>
              <a:rPr lang="en-US" sz="2400"/>
              <a:t>What if a character doesn’t perform </a:t>
            </a:r>
            <a:r>
              <a:rPr lang="en-US" sz="2400">
                <a:solidFill>
                  <a:srgbClr val="FF0066"/>
                </a:solidFill>
              </a:rPr>
              <a:t>jump</a:t>
            </a:r>
            <a:r>
              <a:rPr lang="en-US" sz="2400"/>
              <a:t> move? </a:t>
            </a:r>
          </a:p>
          <a:p>
            <a:pPr marL="287338" indent="-287338">
              <a:buFont typeface="Wingdings" pitchFamily="2" charset="2"/>
              <a:buChar char="q"/>
            </a:pPr>
            <a:r>
              <a:rPr lang="en-US" sz="2400"/>
              <a:t>It still inherits the jump behavior from super class. </a:t>
            </a:r>
          </a:p>
          <a:p>
            <a:pPr marL="287338" indent="-287338">
              <a:buFont typeface="Wingdings" pitchFamily="2" charset="2"/>
              <a:buChar char="q"/>
            </a:pPr>
            <a:r>
              <a:rPr lang="en-US" sz="2400"/>
              <a:t>Although you can </a:t>
            </a:r>
            <a:r>
              <a:rPr lang="en-US" sz="2400">
                <a:solidFill>
                  <a:srgbClr val="FF0066"/>
                </a:solidFill>
              </a:rPr>
              <a:t>override jump to do nothing </a:t>
            </a:r>
            <a:r>
              <a:rPr lang="en-US" sz="2400"/>
              <a:t>in that case but you may have to do so for many existing classes and take care of that for future classes too. </a:t>
            </a:r>
          </a:p>
          <a:p>
            <a:pPr marL="287338" indent="-287338">
              <a:buFont typeface="Wingdings" pitchFamily="2" charset="2"/>
              <a:buChar char="q"/>
            </a:pPr>
            <a:r>
              <a:rPr lang="en-US" sz="2400"/>
              <a:t>This would also make </a:t>
            </a:r>
            <a:r>
              <a:rPr lang="en-US" sz="2400">
                <a:solidFill>
                  <a:srgbClr val="FF0066"/>
                </a:solidFill>
              </a:rPr>
              <a:t>maintenance difficult. </a:t>
            </a:r>
            <a:r>
              <a:rPr lang="en-US" sz="2400"/>
              <a:t>So we can’t use inheritance here.</a:t>
            </a:r>
          </a:p>
          <a:p>
            <a:pPr marL="287338" indent="-287338">
              <a:buFont typeface="Wingdings" pitchFamily="2" charset="2"/>
              <a:buChar char="q"/>
            </a:pPr>
            <a:r>
              <a:rPr lang="en-US" sz="2400"/>
              <a:t> this is very bad design option</a:t>
            </a:r>
          </a:p>
        </p:txBody>
      </p:sp>
      <p:pic>
        <p:nvPicPr>
          <p:cNvPr id="10246" name="Picture 6"/>
          <p:cNvPicPr>
            <a:picLocks noChangeAspect="1" noChangeArrowheads="1"/>
          </p:cNvPicPr>
          <p:nvPr/>
        </p:nvPicPr>
        <p:blipFill>
          <a:blip r:embed="rId2" cstate="print"/>
          <a:srcRect/>
          <a:stretch>
            <a:fillRect/>
          </a:stretch>
        </p:blipFill>
        <p:spPr bwMode="auto">
          <a:xfrm>
            <a:off x="6686550" y="6010275"/>
            <a:ext cx="1771650" cy="820738"/>
          </a:xfrm>
          <a:prstGeom prst="rect">
            <a:avLst/>
          </a:prstGeom>
          <a:noFill/>
          <a:ln w="9525">
            <a:noFill/>
            <a:miter lim="800000"/>
            <a:headEnd/>
            <a:tailEnd/>
          </a:ln>
        </p:spPr>
      </p:pic>
      <p:sp>
        <p:nvSpPr>
          <p:cNvPr id="10247" name="Rectangle 6"/>
          <p:cNvSpPr>
            <a:spLocks noChangeArrowheads="1"/>
          </p:cNvSpPr>
          <p:nvPr/>
        </p:nvSpPr>
        <p:spPr bwMode="auto">
          <a:xfrm>
            <a:off x="0" y="6248400"/>
            <a:ext cx="6324600" cy="600075"/>
          </a:xfrm>
          <a:prstGeom prst="rect">
            <a:avLst/>
          </a:prstGeom>
          <a:noFill/>
          <a:ln w="9525">
            <a:noFill/>
            <a:miter lim="800000"/>
            <a:headEnd/>
            <a:tailEnd/>
          </a:ln>
        </p:spPr>
        <p:txBody>
          <a:bodyPr>
            <a:spAutoFit/>
          </a:bodyPr>
          <a:lstStyle/>
          <a:p>
            <a:pPr algn="ctr"/>
            <a:r>
              <a:rPr lang="en-US" sz="1100"/>
              <a:t>Hope Foundation’s International Institute of Information Technology, I²IT, P-14 Rajiv Gandhi Infotech Park, Hinjawadi, Pune - 411 057 </a:t>
            </a:r>
          </a:p>
          <a:p>
            <a:pPr algn="ctr"/>
            <a:r>
              <a:rPr lang="en-US" sz="1100"/>
              <a:t>Tel - +91 20 22933441 / 2 / 3  |  Website - </a:t>
            </a:r>
            <a:r>
              <a:rPr lang="en-US" sz="1100">
                <a:hlinkClick r:id="rId3"/>
              </a:rPr>
              <a:t>www.isquareit.edu.in</a:t>
            </a:r>
            <a:r>
              <a:rPr lang="en-US" sz="1100"/>
              <a:t> ; Email - </a:t>
            </a:r>
            <a:r>
              <a:rPr lang="en-US" sz="1100">
                <a:hlinkClick r:id="rId4"/>
              </a:rPr>
              <a:t>info@isquareit.edu.in</a:t>
            </a:r>
            <a:r>
              <a:rPr lang="en-US" sz="1100"/>
              <a:t> </a:t>
            </a:r>
            <a:endParaRPr lang="id-ID" sz="11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5044106</TotalTime>
  <Words>2612</Words>
  <Application>Microsoft Office PowerPoint</Application>
  <PresentationFormat>On-screen Show (4:3)</PresentationFormat>
  <Paragraphs>260</Paragraphs>
  <Slides>29</Slides>
  <Notes>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Default Design</vt:lpstr>
      <vt:lpstr>  DESIGN PATTERNS :  Strategy Pattern  </vt:lpstr>
      <vt:lpstr>Agenda</vt:lpstr>
      <vt:lpstr>Slide 3</vt:lpstr>
      <vt:lpstr>Patterns Explored</vt:lpstr>
      <vt:lpstr>Introduction</vt:lpstr>
      <vt:lpstr>Introduction</vt:lpstr>
      <vt:lpstr>Problem</vt:lpstr>
      <vt:lpstr>Problem</vt:lpstr>
      <vt:lpstr>Problem</vt:lpstr>
      <vt:lpstr>Problem</vt:lpstr>
      <vt:lpstr>Problem</vt:lpstr>
      <vt:lpstr>Definition : Strategy Pattern </vt:lpstr>
      <vt:lpstr>Definition : Strategy Pattern </vt:lpstr>
      <vt:lpstr>Definition : Strategy Pattern </vt:lpstr>
      <vt:lpstr>Solution</vt:lpstr>
      <vt:lpstr>Solution</vt:lpstr>
      <vt:lpstr>Solution</vt:lpstr>
      <vt:lpstr>Solution</vt:lpstr>
      <vt:lpstr>Advantages</vt:lpstr>
      <vt:lpstr>Disadvantages:</vt:lpstr>
      <vt:lpstr>Slide 21</vt:lpstr>
      <vt:lpstr>Slide 22</vt:lpstr>
      <vt:lpstr>Slide 23</vt:lpstr>
      <vt:lpstr>Slide 24</vt:lpstr>
      <vt:lpstr>Slide 25</vt:lpstr>
      <vt:lpstr>Slide 26</vt:lpstr>
      <vt:lpstr>Slide 27</vt:lpstr>
      <vt:lpstr>Slide 28</vt:lpstr>
      <vt:lpstr>THANK YOU  For further information please feel free to contact Dr. Ravi Patki ravip@isquareit.edu.in Department of Information Technology, Hope Foundation’s International Institute of Information Technology, I²IT P-14, Rajiv Gandhi Infotech Park, Hinjawadi, MIDC Phase I Pune – 411057 Tel +91 20 22933441 www.isquareit.edu.in; info@isquareit.edu.in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mca</dc:creator>
  <cp:lastModifiedBy>Vaidehi Banerjee</cp:lastModifiedBy>
  <cp:revision>990</cp:revision>
  <dcterms:created xsi:type="dcterms:W3CDTF">2008-11-13T10:48:30Z</dcterms:created>
  <dcterms:modified xsi:type="dcterms:W3CDTF">2019-01-16T12:56:22Z</dcterms:modified>
</cp:coreProperties>
</file>