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  <p:sldMasterId id="2147483732" r:id="rId2"/>
  </p:sldMasterIdLst>
  <p:notesMasterIdLst>
    <p:notesMasterId r:id="rId28"/>
  </p:notesMasterIdLst>
  <p:sldIdLst>
    <p:sldId id="261" r:id="rId3"/>
    <p:sldId id="263" r:id="rId4"/>
    <p:sldId id="268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3" r:id="rId14"/>
    <p:sldId id="284" r:id="rId15"/>
    <p:sldId id="285" r:id="rId16"/>
    <p:sldId id="289" r:id="rId17"/>
    <p:sldId id="291" r:id="rId18"/>
    <p:sldId id="292" r:id="rId19"/>
    <p:sldId id="293" r:id="rId20"/>
    <p:sldId id="295" r:id="rId21"/>
    <p:sldId id="298" r:id="rId22"/>
    <p:sldId id="367" r:id="rId23"/>
    <p:sldId id="368" r:id="rId24"/>
    <p:sldId id="369" r:id="rId25"/>
    <p:sldId id="371" r:id="rId26"/>
    <p:sldId id="370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6A8F23-2A82-466F-8A2C-64BED021C700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08ED82-212A-48FA-9521-589520654EB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9F0624-35DB-44D0-9942-77F5D9088564}" type="slidenum">
              <a:rPr lang="en-US"/>
              <a:pPr/>
              <a:t>3</a:t>
            </a:fld>
            <a:endParaRPr 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408C0-C8F9-416A-8A66-26735E8D3703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408C0-C8F9-416A-8A66-26735E8D3703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228600" indent="-228600"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408C0-C8F9-416A-8A66-26735E8D3703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A217BE-7254-49C8-A9A9-90025E00B0AB}" type="datetime1">
              <a:rPr lang="en-IN" smtClean="0"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59C71B-C1D0-40EB-832D-9991EB0583A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4DE658A-A435-4DC1-8CE3-C76A9617B43A}" type="datetime1">
              <a:rPr lang="en-IN" smtClean="0"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E15BAFF-1E67-485C-8C6C-8167EA15106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4D35C96-039D-43D6-A069-048AD0F6BCCD}" type="datetime1">
              <a:rPr lang="en-IN" smtClean="0"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24EB87D-4B4C-4034-B82C-8C6F90BA63F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CACE0-0FC3-4F41-A65B-3D8E01F7D6B1}" type="datetime1">
              <a:rPr lang="en-IN" smtClean="0"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79634-4582-4850-8C93-6A6ACCAACE1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95C6C-7F64-4DEC-8978-DD43C0D71F70}" type="datetime1">
              <a:rPr lang="en-IN" smtClean="0"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7F9A3-EF2C-4B7D-A9CE-4E0F8C5151D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E6B2E-096A-4616-905D-CC9CFEE03F55}" type="datetime1">
              <a:rPr lang="en-IN" smtClean="0"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3C679-1EA3-4B8A-A1F9-36926EFF279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B77CC-0E41-43C6-8534-8FB037FDDD6A}" type="datetime1">
              <a:rPr lang="en-IN" smtClean="0"/>
              <a:t>20-01-2020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4225C-A1C1-4A23-96BC-0871889B99E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D8E49-BF08-47BB-BBE8-CBA78293E3C0}" type="datetime1">
              <a:rPr lang="en-IN" smtClean="0"/>
              <a:t>20-01-2020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AD88C-0B75-4FC0-BE6B-5DF96F89D30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CE98E-F858-411E-B845-6C8DC5656B35}" type="datetime1">
              <a:rPr lang="en-IN" smtClean="0"/>
              <a:t>20-01-2020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BC384-AE16-4C9A-A6A2-925057607E2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1AEB6-CB22-4D74-BE35-1969785798AF}" type="datetime1">
              <a:rPr lang="en-IN" smtClean="0"/>
              <a:t>20-01-2020</a:t>
            </a:fld>
            <a:endParaRPr lang="en-I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F9AF2-8510-461C-A2D3-CA03D429D1D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21C75-98B1-414A-9F9B-05316026E946}" type="datetime1">
              <a:rPr lang="en-IN" smtClean="0"/>
              <a:t>20-01-2020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CF81F-B813-43E3-AB00-08763F3AE95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1AFADAA-671E-4BBA-B212-C8B56A5D9E88}" type="datetime1">
              <a:rPr lang="en-IN" smtClean="0"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FE1CC6A-4191-47DA-A782-0C7FBDDCCC1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8C0F1-6C12-42F3-9BB2-D0000065764F}" type="datetime1">
              <a:rPr lang="en-IN" smtClean="0"/>
              <a:t>20-01-2020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46035-F60C-4D85-81D4-7DA184C96FD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02270-29CC-48DB-932B-66B6D0A053B3}" type="datetime1">
              <a:rPr lang="en-IN" smtClean="0"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04F45-38C2-47F6-B225-36CB95AA57E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E9B29-5AC6-4CE0-B783-CDBBAD71FBD4}" type="datetime1">
              <a:rPr lang="en-IN" smtClean="0"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4C19-A39C-470D-9EA0-6C785451F3B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F65E251-A669-4D71-A676-A3E5A42F3000}" type="datetime1">
              <a:rPr lang="en-IN" smtClean="0"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7EB820-2057-450D-9192-3B7D8346F9E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6F21AA9-7BD5-4030-A168-6253F95F0D46}" type="datetime1">
              <a:rPr lang="en-IN" smtClean="0"/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04932B-759E-43D9-93BE-40ED4E3992B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58D539-6140-4DD4-847B-A3B806D47BC0}" type="datetime1">
              <a:rPr lang="en-IN" smtClean="0"/>
              <a:t>20-01-2020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0B72FC8-F5A5-4B6A-8DAF-429EB5B3CE2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A1E03E8-1A41-47E4-8C70-365099982E70}" type="datetime1">
              <a:rPr lang="en-IN" smtClean="0"/>
              <a:t>20-01-2020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E544835-3663-4D8F-BF98-23A41D6018B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79A2CB-AE67-4D60-9A7B-C164C5C98C9C}" type="datetime1">
              <a:rPr lang="en-IN" smtClean="0"/>
              <a:t>20-01-2020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190F34-9065-4D6C-9A03-0726BBF5939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B86421-0030-40DD-91DF-D38731052510}" type="datetime1">
              <a:rPr lang="en-IN" smtClean="0"/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5A26CF-5E8A-4338-8CF5-30E9C0146AE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3168961-EAB2-43CA-A3E9-6E5FF67E1D3A}" type="datetime1">
              <a:rPr lang="en-IN" smtClean="0"/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5DC508-9337-45F7-954F-D98023B6704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2IT Photo 1.jpg"/>
          <p:cNvPicPr>
            <a:picLocks noChangeAspect="1"/>
          </p:cNvPicPr>
          <p:nvPr userDrawn="1"/>
        </p:nvPicPr>
        <p:blipFill>
          <a:blip r:embed="rId13" cstate="print">
            <a:lum bright="2000"/>
          </a:blip>
          <a:srcRect l="11092" r="110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IN" smtClean="0"/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8EFC56-0129-4DAD-B01B-6D4152761A0D}" type="datetime1">
              <a:rPr lang="en-IN" smtClean="0"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IN" smtClean="0"/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156001-042C-431A-B23E-A311126B802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squareit.edu.in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1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I²IT_With_name Final updated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71438"/>
            <a:ext cx="48926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IN" sz="4400" b="1" dirty="0" smtClean="0"/>
              <a:t>BASICS OF BUSINESS MANAGEMENT</a:t>
            </a:r>
            <a:endParaRPr lang="en-IN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4437063"/>
            <a:ext cx="9144000" cy="242093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 smtClean="0">
                <a:latin typeface="+mn-lt"/>
                <a:cs typeface="+mn-cs"/>
              </a:rPr>
              <a:t>Prof. </a:t>
            </a:r>
            <a:r>
              <a:rPr lang="en-IN" sz="3200" dirty="0" smtClean="0">
                <a:latin typeface="+mn-lt"/>
                <a:cs typeface="+mn-cs"/>
              </a:rPr>
              <a:t>Ankita </a:t>
            </a:r>
            <a:r>
              <a:rPr lang="en-IN" sz="3200" dirty="0" smtClean="0">
                <a:latin typeface="+mn-lt"/>
                <a:cs typeface="+mn-cs"/>
              </a:rPr>
              <a:t>Agarwal</a:t>
            </a:r>
            <a:endParaRPr lang="en-IN" sz="3200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 smtClean="0">
                <a:latin typeface="+mn-lt"/>
                <a:cs typeface="+mn-cs"/>
              </a:rPr>
              <a:t>Electronics &amp; Communication Department</a:t>
            </a:r>
            <a:endParaRPr lang="en-IN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sz="3200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</a:rPr>
              <a:t>International Institute of Information Technology, I²IT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  <a:hlinkClick r:id="rId4"/>
              </a:rPr>
              <a:t>www.isquareit.edu.in</a:t>
            </a:r>
            <a:r>
              <a:rPr lang="en-IN" sz="3200" dirty="0"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12968" cy="129614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      FUNCTIONS </a:t>
            </a:r>
            <a:r>
              <a:rPr lang="en-US" dirty="0" smtClean="0"/>
              <a:t>OF </a:t>
            </a:r>
            <a:r>
              <a:rPr lang="en-US" dirty="0" smtClean="0"/>
              <a:t>MANAGEMENT (FUNDAMENTAL)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4339" name="Subtitle 2"/>
          <p:cNvSpPr>
            <a:spLocks noGrp="1"/>
          </p:cNvSpPr>
          <p:nvPr>
            <p:ph idx="1"/>
          </p:nvPr>
        </p:nvSpPr>
        <p:spPr>
          <a:xfrm>
            <a:off x="251520" y="1772816"/>
            <a:ext cx="8568952" cy="4752528"/>
          </a:xfrm>
        </p:spPr>
        <p:txBody>
          <a:bodyPr/>
          <a:lstStyle/>
          <a:p>
            <a:pPr marR="0" eaLnBrk="1" hangingPunct="1"/>
            <a:r>
              <a:rPr lang="en-US" sz="2400" dirty="0" smtClean="0"/>
              <a:t>MANAGEMENT is a </a:t>
            </a:r>
            <a:r>
              <a:rPr lang="en-US" sz="2400" b="1" dirty="0" smtClean="0"/>
              <a:t>PROCESS</a:t>
            </a:r>
            <a:r>
              <a:rPr lang="en-US" sz="2400" dirty="0" smtClean="0"/>
              <a:t>  </a:t>
            </a:r>
            <a:endParaRPr lang="en-US" sz="2400" dirty="0" smtClean="0"/>
          </a:p>
          <a:p>
            <a:pPr lvl="1" eaLnBrk="1" hangingPunct="1"/>
            <a:r>
              <a:rPr lang="en-US" sz="2400" dirty="0" smtClean="0">
                <a:sym typeface="Wingdings" pitchFamily="2" charset="2"/>
              </a:rPr>
              <a:t>set </a:t>
            </a:r>
            <a:r>
              <a:rPr lang="en-US" sz="2400" dirty="0" smtClean="0">
                <a:sym typeface="Wingdings" pitchFamily="2" charset="2"/>
              </a:rPr>
              <a:t>of interdependent &amp; interfacing activities called </a:t>
            </a:r>
            <a:r>
              <a:rPr lang="en-US" sz="2400" b="1" dirty="0" smtClean="0">
                <a:sym typeface="Wingdings" pitchFamily="2" charset="2"/>
              </a:rPr>
              <a:t>function</a:t>
            </a:r>
          </a:p>
          <a:p>
            <a:pPr lvl="1" eaLnBrk="1" hangingPunct="1"/>
            <a:r>
              <a:rPr lang="en-US" sz="2400" dirty="0" smtClean="0">
                <a:sym typeface="Wingdings" pitchFamily="2" charset="2"/>
              </a:rPr>
              <a:t>performed </a:t>
            </a:r>
            <a:r>
              <a:rPr lang="en-US" sz="2400" dirty="0" smtClean="0">
                <a:sym typeface="Wingdings" pitchFamily="2" charset="2"/>
              </a:rPr>
              <a:t>to transform inputs ( men, material, m/c, </a:t>
            </a:r>
            <a:r>
              <a:rPr lang="en-US" sz="2400" dirty="0" smtClean="0">
                <a:sym typeface="Wingdings" pitchFamily="2" charset="2"/>
              </a:rPr>
              <a:t>money)</a:t>
            </a:r>
          </a:p>
          <a:p>
            <a:pPr lvl="1" eaLnBrk="1" hangingPunct="1"/>
            <a:r>
              <a:rPr lang="en-US" sz="2400" dirty="0" smtClean="0">
                <a:sym typeface="Wingdings" pitchFamily="2" charset="2"/>
              </a:rPr>
              <a:t>into </a:t>
            </a:r>
            <a:r>
              <a:rPr lang="en-US" sz="2400" dirty="0" smtClean="0">
                <a:sym typeface="Wingdings" pitchFamily="2" charset="2"/>
              </a:rPr>
              <a:t>desired goals (e.g. o/p in form of goods &amp; services)</a:t>
            </a:r>
          </a:p>
          <a:p>
            <a:pPr marR="0" eaLnBrk="1" hangingPunct="1"/>
            <a:r>
              <a:rPr lang="en-US" sz="2400" dirty="0" smtClean="0">
                <a:sym typeface="Wingdings" pitchFamily="2" charset="2"/>
              </a:rPr>
              <a:t>4 </a:t>
            </a:r>
            <a:r>
              <a:rPr lang="en-US" sz="2400" b="1" dirty="0" smtClean="0">
                <a:sym typeface="Wingdings" pitchFamily="2" charset="2"/>
              </a:rPr>
              <a:t>fundamental</a:t>
            </a:r>
            <a:r>
              <a:rPr lang="en-US" sz="2400" dirty="0" smtClean="0">
                <a:sym typeface="Wingdings" pitchFamily="2" charset="2"/>
              </a:rPr>
              <a:t> functions : planning, organizing, directing, controlling.</a:t>
            </a:r>
          </a:p>
          <a:p>
            <a:pPr marR="0" eaLnBrk="1" hangingPunct="1"/>
            <a:r>
              <a:rPr lang="en-US" sz="2400" dirty="0" smtClean="0">
                <a:sym typeface="Wingdings" pitchFamily="2" charset="2"/>
              </a:rPr>
              <a:t>1 </a:t>
            </a:r>
            <a:r>
              <a:rPr lang="en-US" sz="2400" dirty="0" smtClean="0">
                <a:sym typeface="Wingdings" pitchFamily="2" charset="2"/>
              </a:rPr>
              <a:t>overall integrating function : decision making</a:t>
            </a:r>
          </a:p>
          <a:p>
            <a:pPr marR="0" eaLnBrk="1" hangingPunct="1"/>
            <a:r>
              <a:rPr lang="en-US" sz="2400" dirty="0" smtClean="0">
                <a:sym typeface="Wingdings" pitchFamily="2" charset="2"/>
              </a:rPr>
              <a:t>Besides </a:t>
            </a:r>
            <a:r>
              <a:rPr lang="en-US" sz="2400" dirty="0" smtClean="0">
                <a:sym typeface="Wingdings" pitchFamily="2" charset="2"/>
              </a:rPr>
              <a:t>fundamental : few other function to support fundamental.</a:t>
            </a:r>
          </a:p>
          <a:p>
            <a:pPr marR="0" eaLnBrk="1" hangingPunct="1">
              <a:buNone/>
            </a:pPr>
            <a:endParaRPr lang="en-US" sz="1800" dirty="0" smtClean="0"/>
          </a:p>
          <a:p>
            <a:pPr marR="0" eaLnBrk="1" hangingPunct="1">
              <a:buFont typeface="Arial" charset="0"/>
              <a:buNone/>
            </a:pP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496944" cy="365125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International Institute of Information Technology, I²IT, P-14, Rajiv Gandhi </a:t>
            </a:r>
            <a:r>
              <a:rPr lang="en-IN" dirty="0" err="1" smtClean="0"/>
              <a:t>Infotech</a:t>
            </a:r>
            <a:r>
              <a:rPr lang="en-IN" dirty="0" smtClean="0"/>
              <a:t> Park, </a:t>
            </a:r>
            <a:r>
              <a:rPr lang="en-IN" dirty="0" err="1" smtClean="0"/>
              <a:t>Hinjawadi</a:t>
            </a:r>
            <a:r>
              <a:rPr lang="en-IN" dirty="0" smtClean="0"/>
              <a:t> Phase 1, Pune - 411 057  </a:t>
            </a:r>
          </a:p>
          <a:p>
            <a:pPr>
              <a:defRPr/>
            </a:pPr>
            <a:r>
              <a:rPr lang="en-IN" dirty="0" smtClean="0"/>
              <a:t> Phone - +91 20 22933441/2/3 | Website - www.isquareit.edu.in | Email - info@isquareit.edu.in </a:t>
            </a:r>
            <a:endParaRPr lang="en-IN" dirty="0"/>
          </a:p>
        </p:txBody>
      </p:sp>
      <p:pic>
        <p:nvPicPr>
          <p:cNvPr id="5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043608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ontent Placeholder 3"/>
          <p:cNvGrpSpPr>
            <a:grpSpLocks noGrp="1"/>
          </p:cNvGrpSpPr>
          <p:nvPr>
            <p:ph idx="1"/>
          </p:nvPr>
        </p:nvGrpSpPr>
        <p:grpSpPr>
          <a:xfrm>
            <a:off x="457200" y="404664"/>
            <a:ext cx="8229600" cy="5721499"/>
            <a:chOff x="1547664" y="1700808"/>
            <a:chExt cx="5832648" cy="4293096"/>
          </a:xfrm>
        </p:grpSpPr>
        <p:grpSp>
          <p:nvGrpSpPr>
            <p:cNvPr id="3" name="Group 81"/>
            <p:cNvGrpSpPr/>
            <p:nvPr/>
          </p:nvGrpSpPr>
          <p:grpSpPr>
            <a:xfrm>
              <a:off x="1547664" y="1700808"/>
              <a:ext cx="5832648" cy="4293096"/>
              <a:chOff x="1619672" y="2564904"/>
              <a:chExt cx="5832648" cy="429309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619672" y="2564904"/>
                <a:ext cx="5832648" cy="4293096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923928" y="4293096"/>
                <a:ext cx="1224136" cy="1008112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10" name="Straight Connector 9"/>
              <p:cNvCxnSpPr>
                <a:stCxn id="9" idx="6"/>
              </p:cNvCxnSpPr>
              <p:nvPr/>
            </p:nvCxnSpPr>
            <p:spPr>
              <a:xfrm>
                <a:off x="5148064" y="4797152"/>
                <a:ext cx="2304256" cy="0"/>
              </a:xfrm>
              <a:prstGeom prst="line">
                <a:avLst/>
              </a:prstGeom>
              <a:solidFill>
                <a:srgbClr val="00B05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>
                <a:endCxn id="9" idx="2"/>
              </p:cNvCxnSpPr>
              <p:nvPr/>
            </p:nvCxnSpPr>
            <p:spPr>
              <a:xfrm>
                <a:off x="1619672" y="4797152"/>
                <a:ext cx="2304256" cy="0"/>
              </a:xfrm>
              <a:prstGeom prst="line">
                <a:avLst/>
              </a:prstGeom>
              <a:ln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ight Arrow 12"/>
              <p:cNvSpPr/>
              <p:nvPr/>
            </p:nvSpPr>
            <p:spPr>
              <a:xfrm rot="5400000">
                <a:off x="5436096" y="4581128"/>
                <a:ext cx="864096" cy="288032"/>
              </a:xfrm>
              <a:prstGeom prst="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4" name="Right Arrow 13"/>
              <p:cNvSpPr/>
              <p:nvPr/>
            </p:nvSpPr>
            <p:spPr>
              <a:xfrm rot="10800000">
                <a:off x="4139952" y="5517232"/>
                <a:ext cx="864096" cy="288032"/>
              </a:xfrm>
              <a:prstGeom prst="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5" name="Right Arrow 14"/>
              <p:cNvSpPr/>
              <p:nvPr/>
            </p:nvSpPr>
            <p:spPr>
              <a:xfrm rot="16200000">
                <a:off x="2987824" y="4509120"/>
                <a:ext cx="864096" cy="288032"/>
              </a:xfrm>
              <a:prstGeom prst="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364088" y="3429000"/>
                <a:ext cx="1440160" cy="484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 smtClean="0"/>
                  <a:t>PLANNING: sales &amp; production forecast</a:t>
                </a:r>
                <a:endParaRPr lang="en-IN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436096" y="5373216"/>
                <a:ext cx="1512168" cy="484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 smtClean="0"/>
                  <a:t>ORGANISING:  task allocation, staffing</a:t>
                </a:r>
                <a:endParaRPr lang="en-IN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137353" y="3375366"/>
                <a:ext cx="2041398" cy="900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 smtClean="0"/>
                  <a:t>CONTROLLING: monitoring performance, initiating correcting action, budgeting reporting</a:t>
                </a:r>
                <a:endParaRPr lang="en-IN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494598" y="5104352"/>
                <a:ext cx="1582084" cy="1108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 smtClean="0"/>
                  <a:t>DIRECTING: leadership, motivation , communication , supervision </a:t>
                </a:r>
                <a:endParaRPr lang="en-IN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139952" y="4365104"/>
                <a:ext cx="864096" cy="577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4400" b="1" dirty="0" smtClean="0"/>
                  <a:t>  M</a:t>
                </a:r>
                <a:endParaRPr lang="en-IN" sz="4400" b="1" dirty="0"/>
              </a:p>
            </p:txBody>
          </p:sp>
          <p:sp>
            <p:nvSpPr>
              <p:cNvPr id="12" name="Right Arrow 11"/>
              <p:cNvSpPr/>
              <p:nvPr/>
            </p:nvSpPr>
            <p:spPr>
              <a:xfrm>
                <a:off x="4211960" y="3717032"/>
                <a:ext cx="864096" cy="288032"/>
              </a:xfrm>
              <a:prstGeom prst="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cxnSp>
          <p:nvCxnSpPr>
            <p:cNvPr id="7" name="Straight Connector 6"/>
            <p:cNvCxnSpPr>
              <a:stCxn id="9" idx="4"/>
              <a:endCxn id="8" idx="4"/>
            </p:cNvCxnSpPr>
            <p:nvPr/>
          </p:nvCxnSpPr>
          <p:spPr>
            <a:xfrm>
              <a:off x="4463988" y="4437112"/>
              <a:ext cx="0" cy="15567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8" idx="0"/>
              <a:endCxn id="9" idx="0"/>
            </p:cNvCxnSpPr>
            <p:nvPr/>
          </p:nvCxnSpPr>
          <p:spPr>
            <a:xfrm>
              <a:off x="4463988" y="1700808"/>
              <a:ext cx="0" cy="17281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5"/>
          <p:cNvGrpSpPr/>
          <p:nvPr/>
        </p:nvGrpSpPr>
        <p:grpSpPr>
          <a:xfrm>
            <a:off x="-88594" y="453053"/>
            <a:ext cx="1728192" cy="1031792"/>
            <a:chOff x="-88594" y="453053"/>
            <a:chExt cx="1728192" cy="1031792"/>
          </a:xfrm>
        </p:grpSpPr>
        <p:sp>
          <p:nvSpPr>
            <p:cNvPr id="25" name="Right Arrow 24"/>
            <p:cNvSpPr/>
            <p:nvPr/>
          </p:nvSpPr>
          <p:spPr>
            <a:xfrm rot="2717234">
              <a:off x="621907" y="840508"/>
              <a:ext cx="1031792" cy="2568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TextBox 22"/>
            <p:cNvSpPr txBox="1"/>
            <p:nvPr/>
          </p:nvSpPr>
          <p:spPr>
            <a:xfrm rot="19157845">
              <a:off x="-88594" y="518835"/>
              <a:ext cx="1728192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IN" dirty="0" smtClean="0"/>
                <a:t>Decision making</a:t>
              </a:r>
              <a:endParaRPr lang="en-IN" dirty="0"/>
            </a:p>
          </p:txBody>
        </p:sp>
      </p:grpSp>
      <p:grpSp>
        <p:nvGrpSpPr>
          <p:cNvPr id="5" name="Group 26"/>
          <p:cNvGrpSpPr/>
          <p:nvPr/>
        </p:nvGrpSpPr>
        <p:grpSpPr>
          <a:xfrm rot="5032104">
            <a:off x="7856117" y="-69437"/>
            <a:ext cx="675407" cy="1728192"/>
            <a:chOff x="590836" y="-160595"/>
            <a:chExt cx="675407" cy="1728192"/>
          </a:xfrm>
        </p:grpSpPr>
        <p:sp>
          <p:nvSpPr>
            <p:cNvPr id="28" name="Right Arrow 27"/>
            <p:cNvSpPr/>
            <p:nvPr/>
          </p:nvSpPr>
          <p:spPr>
            <a:xfrm rot="2717234">
              <a:off x="621907" y="840508"/>
              <a:ext cx="1031792" cy="2568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TextBox 28"/>
            <p:cNvSpPr txBox="1"/>
            <p:nvPr/>
          </p:nvSpPr>
          <p:spPr>
            <a:xfrm rot="18417131">
              <a:off x="-88594" y="518835"/>
              <a:ext cx="1728192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IN" dirty="0" smtClean="0"/>
                <a:t>Decision making</a:t>
              </a:r>
              <a:endParaRPr lang="en-IN" dirty="0"/>
            </a:p>
          </p:txBody>
        </p:sp>
      </p:grpSp>
      <p:grpSp>
        <p:nvGrpSpPr>
          <p:cNvPr id="21" name="Group 29"/>
          <p:cNvGrpSpPr/>
          <p:nvPr/>
        </p:nvGrpSpPr>
        <p:grpSpPr>
          <a:xfrm rot="15903528">
            <a:off x="479886" y="5436783"/>
            <a:ext cx="1728192" cy="1031792"/>
            <a:chOff x="-88594" y="453053"/>
            <a:chExt cx="1728192" cy="1031792"/>
          </a:xfrm>
        </p:grpSpPr>
        <p:sp>
          <p:nvSpPr>
            <p:cNvPr id="31" name="Right Arrow 30"/>
            <p:cNvSpPr/>
            <p:nvPr/>
          </p:nvSpPr>
          <p:spPr>
            <a:xfrm rot="2717234">
              <a:off x="621907" y="840508"/>
              <a:ext cx="1031792" cy="2568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TextBox 31"/>
            <p:cNvSpPr txBox="1"/>
            <p:nvPr/>
          </p:nvSpPr>
          <p:spPr>
            <a:xfrm rot="19157845">
              <a:off x="-88594" y="518835"/>
              <a:ext cx="1728192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IN" dirty="0" smtClean="0"/>
                <a:t>Decision making</a:t>
              </a:r>
              <a:endParaRPr lang="en-IN" dirty="0"/>
            </a:p>
          </p:txBody>
        </p:sp>
      </p:grpSp>
      <p:grpSp>
        <p:nvGrpSpPr>
          <p:cNvPr id="22" name="Group 32"/>
          <p:cNvGrpSpPr/>
          <p:nvPr/>
        </p:nvGrpSpPr>
        <p:grpSpPr>
          <a:xfrm rot="10800000">
            <a:off x="7092280" y="5301208"/>
            <a:ext cx="1728192" cy="1031792"/>
            <a:chOff x="-88594" y="453053"/>
            <a:chExt cx="1728192" cy="1031792"/>
          </a:xfrm>
        </p:grpSpPr>
        <p:sp>
          <p:nvSpPr>
            <p:cNvPr id="34" name="Right Arrow 33"/>
            <p:cNvSpPr/>
            <p:nvPr/>
          </p:nvSpPr>
          <p:spPr>
            <a:xfrm rot="2717234">
              <a:off x="621907" y="840508"/>
              <a:ext cx="1031792" cy="2568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TextBox 34"/>
            <p:cNvSpPr txBox="1"/>
            <p:nvPr/>
          </p:nvSpPr>
          <p:spPr>
            <a:xfrm rot="19157845">
              <a:off x="-88594" y="518835"/>
              <a:ext cx="1728192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IN" dirty="0" smtClean="0"/>
                <a:t>Decision making</a:t>
              </a:r>
              <a:endParaRPr lang="en-IN" dirty="0"/>
            </a:p>
          </p:txBody>
        </p:sp>
      </p:grp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8424936" cy="365125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International Institute of Information Technology, I²IT, P-14, Rajiv Gandhi </a:t>
            </a:r>
            <a:r>
              <a:rPr lang="en-IN" dirty="0" err="1" smtClean="0"/>
              <a:t>Infotech</a:t>
            </a:r>
            <a:r>
              <a:rPr lang="en-IN" dirty="0" smtClean="0"/>
              <a:t> Park, </a:t>
            </a:r>
            <a:r>
              <a:rPr lang="en-IN" dirty="0" err="1" smtClean="0"/>
              <a:t>Hinjawadi</a:t>
            </a:r>
            <a:r>
              <a:rPr lang="en-IN" dirty="0" smtClean="0"/>
              <a:t> Phase 1, Pune - 411 057  </a:t>
            </a:r>
          </a:p>
          <a:p>
            <a:pPr>
              <a:defRPr/>
            </a:pPr>
            <a:r>
              <a:rPr lang="en-IN" dirty="0" smtClean="0"/>
              <a:t> Phone - +91 20 22933441/2/3 | Website - www.isquareit.edu.in | Email - info@isquareit.edu.in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705678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FUNCTIONS </a:t>
            </a:r>
            <a:r>
              <a:rPr lang="en-US" dirty="0" smtClean="0"/>
              <a:t>OF </a:t>
            </a:r>
            <a:r>
              <a:rPr lang="en-US" dirty="0" smtClean="0"/>
              <a:t>MANAGEMENT (</a:t>
            </a:r>
            <a:r>
              <a:rPr lang="en-US" dirty="0" smtClean="0"/>
              <a:t>ALL)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896544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endParaRPr lang="en-US" sz="24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FORECASTING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PLANNING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ORGANIZING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STAFFING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DIRECTING</a:t>
            </a:r>
          </a:p>
          <a:p>
            <a:pPr marL="457200" indent="-457200" eaLnBrk="1" hangingPunct="1">
              <a:buNone/>
            </a:pPr>
            <a:r>
              <a:rPr lang="en-US" sz="2400" dirty="0" smtClean="0"/>
              <a:t>	a. leadership   b. Motivation     c. Communication  d. Supervision</a:t>
            </a:r>
          </a:p>
          <a:p>
            <a:pPr marL="457200" indent="-457200" eaLnBrk="1" hangingPunct="1">
              <a:buNone/>
            </a:pPr>
            <a:r>
              <a:rPr lang="en-US" sz="2400" dirty="0" smtClean="0"/>
              <a:t>6.   CO-ORDINATION</a:t>
            </a:r>
          </a:p>
          <a:p>
            <a:pPr marL="457200" indent="-457200" eaLnBrk="1" hangingPunct="1">
              <a:buNone/>
            </a:pPr>
            <a:r>
              <a:rPr lang="en-US" sz="2400" dirty="0" smtClean="0"/>
              <a:t>7.    CONTROLLING</a:t>
            </a:r>
          </a:p>
          <a:p>
            <a:pPr marL="457200" indent="-457200" eaLnBrk="1" hangingPunct="1">
              <a:buNone/>
            </a:pPr>
            <a:r>
              <a:rPr lang="en-US" sz="2400" dirty="0" smtClean="0"/>
              <a:t>8.   DECISION MAKING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23528" y="6356350"/>
            <a:ext cx="8424936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6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043608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FUNCTIONS OF MANAGEMENT </a:t>
            </a:r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112568"/>
          </a:xfrm>
        </p:spPr>
        <p:txBody>
          <a:bodyPr/>
          <a:lstStyle/>
          <a:p>
            <a:pPr marL="514350" indent="-514350">
              <a:buNone/>
            </a:pPr>
            <a:r>
              <a:rPr lang="en-IN" sz="2400" b="1" dirty="0" smtClean="0"/>
              <a:t>1. FORECASTING: </a:t>
            </a:r>
          </a:p>
          <a:p>
            <a:pPr marL="514350" indent="-514350"/>
            <a:r>
              <a:rPr lang="en-IN" sz="2400" dirty="0" smtClean="0"/>
              <a:t>Pre-requisite to planning</a:t>
            </a:r>
          </a:p>
          <a:p>
            <a:pPr marL="514350" indent="-514350"/>
            <a:r>
              <a:rPr lang="en-IN" sz="2400" dirty="0" smtClean="0"/>
              <a:t>Determine future requirement </a:t>
            </a:r>
            <a:r>
              <a:rPr lang="en-IN" sz="2400" dirty="0" err="1" smtClean="0"/>
              <a:t>w.r.t</a:t>
            </a:r>
            <a:r>
              <a:rPr lang="en-IN" sz="2400" dirty="0" smtClean="0"/>
              <a:t>  product &amp; quantities for sale, material , manpower, m/c capacity.</a:t>
            </a:r>
          </a:p>
          <a:p>
            <a:pPr marL="514350" indent="-514350"/>
            <a:r>
              <a:rPr lang="en-IN" sz="2400" dirty="0" smtClean="0"/>
              <a:t>2 types: </a:t>
            </a:r>
          </a:p>
          <a:p>
            <a:pPr marL="914400" lvl="1" indent="-514350"/>
            <a:r>
              <a:rPr lang="en-IN" sz="2400" i="1" u="sng" dirty="0" smtClean="0"/>
              <a:t>SHORT TERM FORECAST</a:t>
            </a:r>
            <a:r>
              <a:rPr lang="en-IN" sz="2400" u="sng" dirty="0" smtClean="0"/>
              <a:t>: </a:t>
            </a:r>
            <a:r>
              <a:rPr lang="en-IN" sz="2400" dirty="0" smtClean="0"/>
              <a:t>forecast covering period less than 1 year ahead, for purpose of material control, loading  , scheduling, budgeting.</a:t>
            </a:r>
          </a:p>
          <a:p>
            <a:pPr marL="914400" lvl="1" indent="-514350"/>
            <a:r>
              <a:rPr lang="en-IN" sz="2400" u="sng" dirty="0" smtClean="0"/>
              <a:t> </a:t>
            </a:r>
            <a:r>
              <a:rPr lang="en-IN" sz="2400" i="1" u="sng" dirty="0" smtClean="0"/>
              <a:t>LONG TERM FORECAST: </a:t>
            </a:r>
            <a:r>
              <a:rPr lang="en-IN" sz="2400" dirty="0" smtClean="0"/>
              <a:t>forecast covering period  1-15 years, product diversification, sales &amp; advertising, budgeting, financial planning, investment planning.</a:t>
            </a:r>
          </a:p>
          <a:p>
            <a:pPr marL="514350" indent="-514350"/>
            <a:endParaRPr lang="en-IN" sz="1800" dirty="0" smtClean="0"/>
          </a:p>
          <a:p>
            <a:pPr marL="514350" indent="-514350">
              <a:buNone/>
            </a:pP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7848872" cy="365125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International Institute of Information Technology, I²IT, P-14, Rajiv Gandhi </a:t>
            </a:r>
            <a:r>
              <a:rPr lang="en-IN" dirty="0" err="1" smtClean="0"/>
              <a:t>Infotech</a:t>
            </a:r>
            <a:r>
              <a:rPr lang="en-IN" dirty="0" smtClean="0"/>
              <a:t> Park, </a:t>
            </a:r>
            <a:r>
              <a:rPr lang="en-IN" dirty="0" err="1" smtClean="0"/>
              <a:t>Hinjawadi</a:t>
            </a:r>
            <a:r>
              <a:rPr lang="en-IN" dirty="0" smtClean="0"/>
              <a:t> Phase 1, Pune - 411 057   Phone - +91 20 22933441/2/3 | Website - www.isquareit.edu.in | Email - info@isquareit.edu.in </a:t>
            </a:r>
            <a:endParaRPr lang="en-IN" dirty="0"/>
          </a:p>
        </p:txBody>
      </p:sp>
      <p:pic>
        <p:nvPicPr>
          <p:cNvPr id="5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043608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400600"/>
          </a:xfrm>
        </p:spPr>
        <p:txBody>
          <a:bodyPr rtlCol="0">
            <a:normAutofit/>
          </a:bodyPr>
          <a:lstStyle/>
          <a:p>
            <a:pPr marL="365760" indent="-256032">
              <a:buNone/>
              <a:defRPr/>
            </a:pPr>
            <a:r>
              <a:rPr lang="en-US" sz="2800" b="1" dirty="0" smtClean="0"/>
              <a:t>2. </a:t>
            </a:r>
            <a:r>
              <a:rPr lang="en-US" sz="2400" b="1" dirty="0" smtClean="0"/>
              <a:t>PLANNING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Planning is determining the objectives and formulating the methods to achieve them.</a:t>
            </a:r>
          </a:p>
          <a:p>
            <a:pPr marL="365760" indent="-256032">
              <a:defRPr/>
            </a:pPr>
            <a:r>
              <a:rPr lang="en-US" sz="2400" dirty="0" smtClean="0"/>
              <a:t>identifying &amp; listing  activities to be performed in future., to achieve goals</a:t>
            </a:r>
            <a:r>
              <a:rPr lang="en-US" sz="2400" dirty="0" smtClean="0"/>
              <a:t>.</a:t>
            </a:r>
          </a:p>
          <a:p>
            <a:pPr eaLnBrk="1" hangingPunct="1"/>
            <a:r>
              <a:rPr lang="en-US" sz="2400" dirty="0" smtClean="0"/>
              <a:t>Types: </a:t>
            </a:r>
            <a:r>
              <a:rPr lang="en-US" sz="2400" dirty="0" smtClean="0"/>
              <a:t>Purposes or missions</a:t>
            </a:r>
            <a:r>
              <a:rPr lang="en-US" sz="2400" dirty="0" smtClean="0"/>
              <a:t>, Objectives, Strategies, Policies, Procedures, Rules, Programs, Budgets</a:t>
            </a:r>
            <a:endParaRPr lang="en-U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FUNCTIONS OF MANAGEMENT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136904" cy="365125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International Institute of Information Technology, I²IT, P-14, Rajiv Gandhi </a:t>
            </a:r>
            <a:r>
              <a:rPr lang="en-IN" dirty="0" err="1" smtClean="0"/>
              <a:t>Infotech</a:t>
            </a:r>
            <a:r>
              <a:rPr lang="en-IN" dirty="0" smtClean="0"/>
              <a:t> Park, </a:t>
            </a:r>
            <a:r>
              <a:rPr lang="en-IN" dirty="0" err="1" smtClean="0"/>
              <a:t>Hinjawadi</a:t>
            </a:r>
            <a:r>
              <a:rPr lang="en-IN" dirty="0" smtClean="0"/>
              <a:t> Phase 1, Pune - 411 057   Phone - +91 20 22933441/2/3 | Website - www.isquareit.edu.in | Email - info@isquareit.edu.in </a:t>
            </a:r>
            <a:endParaRPr lang="en-IN" dirty="0"/>
          </a:p>
        </p:txBody>
      </p:sp>
      <p:pic>
        <p:nvPicPr>
          <p:cNvPr id="5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043608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3.  </a:t>
            </a:r>
            <a:r>
              <a:rPr lang="en-US" sz="2400" b="1" dirty="0" smtClean="0"/>
              <a:t>ORGANISING  </a:t>
            </a:r>
            <a:r>
              <a:rPr lang="en-US" sz="2400" dirty="0" smtClean="0"/>
              <a:t>(Puts </a:t>
            </a:r>
            <a:r>
              <a:rPr lang="en-US" sz="2400" dirty="0" smtClean="0"/>
              <a:t>plan to </a:t>
            </a:r>
            <a:r>
              <a:rPr lang="en-US" sz="2400" dirty="0" smtClean="0"/>
              <a:t>action) . </a:t>
            </a:r>
            <a:r>
              <a:rPr lang="en-US" sz="2400" dirty="0" smtClean="0"/>
              <a:t>Organizing is</a:t>
            </a:r>
          </a:p>
          <a:p>
            <a:r>
              <a:rPr lang="en-US" sz="2000" dirty="0" smtClean="0"/>
              <a:t>TASK IDENTIFICATION: Determine what is to be done/ Division of Work, identification &amp; classification of various activities.</a:t>
            </a:r>
          </a:p>
          <a:p>
            <a:r>
              <a:rPr lang="en-US" sz="2000" dirty="0" smtClean="0"/>
              <a:t>FORMATION </a:t>
            </a:r>
            <a:r>
              <a:rPr lang="en-US" sz="2000" dirty="0" smtClean="0"/>
              <a:t>OF DEPARTMENTS:  grouping of activities,  Assign Tasks: Departmentalization, Link Departments: Hierarchy Development.</a:t>
            </a:r>
          </a:p>
          <a:p>
            <a:r>
              <a:rPr lang="en-US" sz="2000" dirty="0" smtClean="0"/>
              <a:t>RESOURCE </a:t>
            </a:r>
            <a:r>
              <a:rPr lang="en-US" sz="2000" dirty="0" smtClean="0"/>
              <a:t>ALLOCATION: assigning people to activities &amp; providing physical factors of environment.</a:t>
            </a:r>
          </a:p>
          <a:p>
            <a:r>
              <a:rPr lang="en-US" sz="2000" dirty="0" smtClean="0"/>
              <a:t>DELEGATION </a:t>
            </a:r>
            <a:r>
              <a:rPr lang="en-US" sz="2000" dirty="0" smtClean="0"/>
              <a:t>OF AUTHORITY:  delegation of authority to each individual charged with execution of each activity, decide how much Authority to Designate, Responsibility.</a:t>
            </a:r>
          </a:p>
          <a:p>
            <a:pPr eaLnBrk="1" hangingPunct="1"/>
            <a:r>
              <a:rPr lang="en-US" sz="2000" dirty="0" smtClean="0"/>
              <a:t>Decide </a:t>
            </a:r>
            <a:r>
              <a:rPr lang="en-US" sz="2000" dirty="0" smtClean="0"/>
              <a:t>the Levels at which Decisions are to be made / Centralization vs. Decentralization, Decide how to Achieve Coordination, fixation of horizontal &amp; vertical relationship b/w various position.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9552" y="260648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FUNCTIONS </a:t>
            </a: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 </a:t>
            </a: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MANAGEMENT 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8208912" cy="365125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International Institute of Information Technology, I²IT, P-14, Rajiv Gandhi </a:t>
            </a:r>
            <a:r>
              <a:rPr lang="en-IN" dirty="0" err="1" smtClean="0"/>
              <a:t>Infotech</a:t>
            </a:r>
            <a:r>
              <a:rPr lang="en-IN" dirty="0" smtClean="0"/>
              <a:t> Park, </a:t>
            </a:r>
            <a:r>
              <a:rPr lang="en-IN" dirty="0" err="1" smtClean="0"/>
              <a:t>Hinjawadi</a:t>
            </a:r>
            <a:r>
              <a:rPr lang="en-IN" dirty="0" smtClean="0"/>
              <a:t> Phase 1, Pune - 411 057  </a:t>
            </a:r>
          </a:p>
          <a:p>
            <a:pPr>
              <a:defRPr/>
            </a:pPr>
            <a:r>
              <a:rPr lang="en-IN" dirty="0" smtClean="0"/>
              <a:t> Phone - +91 20 22933441/2/3 | Website - www.isquareit.edu.in | Email - info@isquareit.edu.in </a:t>
            </a:r>
            <a:endParaRPr lang="en-IN" dirty="0"/>
          </a:p>
        </p:txBody>
      </p:sp>
      <p:pic>
        <p:nvPicPr>
          <p:cNvPr id="6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043608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256584"/>
          </a:xfrm>
        </p:spPr>
        <p:txBody>
          <a:bodyPr>
            <a:normAutofit/>
          </a:bodyPr>
          <a:lstStyle/>
          <a:p>
            <a:pPr marL="742950" indent="-742950">
              <a:buNone/>
            </a:pPr>
            <a:r>
              <a:rPr lang="en-US" sz="2000" b="1" dirty="0" smtClean="0"/>
              <a:t>4. DIRECTING</a:t>
            </a:r>
            <a:r>
              <a:rPr lang="en-US" sz="2000" dirty="0" smtClean="0"/>
              <a:t>: </a:t>
            </a:r>
            <a:r>
              <a:rPr lang="en-US" sz="2000" dirty="0" smtClean="0"/>
              <a:t>Process by which actual performance of sub ordinates is guided towards attainment of goals of </a:t>
            </a:r>
            <a:r>
              <a:rPr lang="en-US" sz="2000" dirty="0" smtClean="0"/>
              <a:t>organization.</a:t>
            </a:r>
            <a:endParaRPr lang="en-US" sz="2000" dirty="0" smtClean="0"/>
          </a:p>
          <a:p>
            <a:pPr marL="742950" indent="-742950">
              <a:buNone/>
            </a:pPr>
            <a:r>
              <a:rPr lang="en-US" sz="2000" dirty="0" smtClean="0"/>
              <a:t>Directing involves: </a:t>
            </a:r>
          </a:p>
          <a:p>
            <a:pPr marL="742950" indent="-742950"/>
            <a:r>
              <a:rPr lang="en-US" sz="2000" dirty="0" smtClean="0"/>
              <a:t>Giving instruction to subordinates to do a job</a:t>
            </a:r>
          </a:p>
          <a:p>
            <a:pPr marL="742950" indent="-742950"/>
            <a:r>
              <a:rPr lang="en-US" sz="2000" dirty="0" smtClean="0"/>
              <a:t>Guiding &amp; helping subordinates in performing job</a:t>
            </a:r>
          </a:p>
          <a:p>
            <a:pPr marL="742950" indent="-742950"/>
            <a:r>
              <a:rPr lang="en-US" sz="2000" dirty="0" smtClean="0"/>
              <a:t>Supervising subordinates to ensure job carried as plan</a:t>
            </a:r>
          </a:p>
          <a:p>
            <a:pPr marL="742950" indent="-742950"/>
            <a:r>
              <a:rPr lang="en-US" sz="2000" dirty="0" smtClean="0"/>
              <a:t>Motivating team for better performance</a:t>
            </a:r>
          </a:p>
          <a:p>
            <a:pPr marL="457200" indent="-457200">
              <a:buNone/>
            </a:pPr>
            <a:r>
              <a:rPr lang="en-US" sz="2000" dirty="0" smtClean="0"/>
              <a:t>Directing involves: 4 functions</a:t>
            </a:r>
          </a:p>
          <a:p>
            <a:pPr marL="514350" indent="-514350">
              <a:buFont typeface="Arial" pitchFamily="34" charset="0"/>
              <a:buAutoNum type="romanLcPeriod"/>
            </a:pPr>
            <a:r>
              <a:rPr lang="en-US" sz="2000" dirty="0" smtClean="0"/>
              <a:t>Leadership:  influencing &amp; gaining confidence of </a:t>
            </a:r>
            <a:r>
              <a:rPr lang="en-US" sz="2000" dirty="0" smtClean="0"/>
              <a:t>subordinate ,</a:t>
            </a:r>
            <a:r>
              <a:rPr lang="en-US" sz="2000" dirty="0" smtClean="0"/>
              <a:t>Ability </a:t>
            </a:r>
            <a:r>
              <a:rPr lang="en-US" sz="2000" dirty="0" smtClean="0"/>
              <a:t>to command people</a:t>
            </a:r>
          </a:p>
          <a:p>
            <a:pPr marL="514350" indent="-514350">
              <a:buAutoNum type="romanLcPeriod"/>
            </a:pPr>
            <a:r>
              <a:rPr lang="en-US" sz="2000" dirty="0" smtClean="0"/>
              <a:t>Communication : </a:t>
            </a:r>
            <a:r>
              <a:rPr lang="en-US" sz="2000" dirty="0" smtClean="0"/>
              <a:t>clear </a:t>
            </a:r>
            <a:r>
              <a:rPr lang="en-US" sz="2000" dirty="0" smtClean="0"/>
              <a:t>&amp; precise </a:t>
            </a:r>
            <a:r>
              <a:rPr lang="en-US" sz="2000" dirty="0" smtClean="0"/>
              <a:t>instructions </a:t>
            </a:r>
            <a:r>
              <a:rPr lang="en-US" sz="2000" dirty="0" smtClean="0"/>
              <a:t>, oral or </a:t>
            </a:r>
            <a:r>
              <a:rPr lang="en-US" sz="2000" dirty="0" smtClean="0"/>
              <a:t>written </a:t>
            </a:r>
            <a:endParaRPr lang="en-US" sz="2000" dirty="0" smtClean="0"/>
          </a:p>
          <a:p>
            <a:pPr marL="514350" indent="-514350">
              <a:buAutoNum type="romanLcPeriod"/>
            </a:pPr>
            <a:r>
              <a:rPr lang="en-US" sz="2000" dirty="0" smtClean="0"/>
              <a:t>Motivation </a:t>
            </a:r>
            <a:r>
              <a:rPr lang="en-US" sz="2000" dirty="0" smtClean="0"/>
              <a:t>: </a:t>
            </a:r>
            <a:r>
              <a:rPr lang="en-US" sz="2000" dirty="0" smtClean="0"/>
              <a:t>manger must </a:t>
            </a:r>
            <a:r>
              <a:rPr lang="en-US" sz="2000" dirty="0" smtClean="0"/>
              <a:t>satisfy need of different subordinates by </a:t>
            </a:r>
            <a:r>
              <a:rPr lang="en-US" sz="2000" dirty="0" smtClean="0"/>
              <a:t>monitory &amp; non-monetary rewards</a:t>
            </a:r>
          </a:p>
          <a:p>
            <a:pPr marL="514350" indent="-514350">
              <a:buAutoNum type="romanLcPeriod"/>
            </a:pPr>
            <a:r>
              <a:rPr lang="en-US" sz="2000" dirty="0" smtClean="0"/>
              <a:t>Supervision: of </a:t>
            </a:r>
            <a:r>
              <a:rPr lang="en-US" sz="2000" dirty="0" smtClean="0"/>
              <a:t>subordinates </a:t>
            </a:r>
            <a:r>
              <a:rPr lang="en-US" sz="2000" dirty="0" smtClean="0"/>
              <a:t>to see if work </a:t>
            </a:r>
            <a:r>
              <a:rPr lang="en-US" sz="2000" dirty="0" smtClean="0"/>
              <a:t>according </a:t>
            </a:r>
            <a:r>
              <a:rPr lang="en-US" sz="2000" dirty="0" smtClean="0"/>
              <a:t>to laid plan</a:t>
            </a:r>
          </a:p>
          <a:p>
            <a:pPr marL="514350" indent="-514350">
              <a:buNone/>
            </a:pPr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71600" y="260648"/>
            <a:ext cx="763284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FUNCTIONS OF </a:t>
            </a: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MANAGEMENT 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536" y="6356350"/>
            <a:ext cx="8208912" cy="365125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International Institute of Information Technology, I²IT, P-14, Rajiv Gandhi </a:t>
            </a:r>
            <a:r>
              <a:rPr lang="en-IN" dirty="0" err="1" smtClean="0"/>
              <a:t>Infotech</a:t>
            </a:r>
            <a:r>
              <a:rPr lang="en-IN" dirty="0" smtClean="0"/>
              <a:t> Park, </a:t>
            </a:r>
            <a:r>
              <a:rPr lang="en-IN" dirty="0" err="1" smtClean="0"/>
              <a:t>Hinjawadi</a:t>
            </a:r>
            <a:r>
              <a:rPr lang="en-IN" dirty="0" smtClean="0"/>
              <a:t> Phase 1, Pune - 411 057 </a:t>
            </a:r>
          </a:p>
          <a:p>
            <a:pPr>
              <a:defRPr/>
            </a:pPr>
            <a:r>
              <a:rPr lang="en-IN" dirty="0" smtClean="0"/>
              <a:t>  Phone - +91 20 22933441/2/3 | Website - www.isquareit.edu.in | Email - info@isquareit.edu.in </a:t>
            </a:r>
            <a:endParaRPr lang="en-IN" dirty="0"/>
          </a:p>
        </p:txBody>
      </p:sp>
      <p:pic>
        <p:nvPicPr>
          <p:cNvPr id="6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043608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FUNCTIONS OF </a:t>
            </a:r>
            <a:r>
              <a:rPr lang="en-US" dirty="0" smtClean="0"/>
              <a:t>MANAGEMENT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2400" b="1" dirty="0" smtClean="0"/>
              <a:t>5. STAFFING</a:t>
            </a:r>
          </a:p>
          <a:p>
            <a:r>
              <a:rPr lang="en-US" sz="2400" dirty="0" smtClean="0"/>
              <a:t>Process of selecting, training , developing, &amp; placing of qualified people in various job</a:t>
            </a:r>
          </a:p>
          <a:p>
            <a:r>
              <a:rPr lang="en-US" sz="2400" dirty="0" smtClean="0"/>
              <a:t>Continuous process, as new positions created due to expansion of activity, fill vacated position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000" dirty="0" smtClean="0">
              <a:latin typeface="Cambria" pitchFamily="18" charset="0"/>
            </a:endParaRPr>
          </a:p>
          <a:p>
            <a:pPr>
              <a:buNone/>
            </a:pP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8352928" cy="365125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International Institute of Information Technology, I²IT, P-14, Rajiv Gandhi </a:t>
            </a:r>
            <a:r>
              <a:rPr lang="en-IN" dirty="0" err="1" smtClean="0"/>
              <a:t>Infotech</a:t>
            </a:r>
            <a:r>
              <a:rPr lang="en-IN" dirty="0" smtClean="0"/>
              <a:t> Park, </a:t>
            </a:r>
            <a:r>
              <a:rPr lang="en-IN" dirty="0" err="1" smtClean="0"/>
              <a:t>Hinjawadi</a:t>
            </a:r>
            <a:r>
              <a:rPr lang="en-IN" dirty="0" smtClean="0"/>
              <a:t> Phase 1, Pune - 411 057   </a:t>
            </a:r>
          </a:p>
          <a:p>
            <a:pPr>
              <a:defRPr/>
            </a:pPr>
            <a:r>
              <a:rPr lang="en-IN" dirty="0" smtClean="0"/>
              <a:t>Phone - +91 20 22933441/2/3 | Website - www.isquareit.edu.in | Email - info@isquareit.edu.in </a:t>
            </a:r>
            <a:endParaRPr lang="en-IN" dirty="0"/>
          </a:p>
        </p:txBody>
      </p:sp>
      <p:pic>
        <p:nvPicPr>
          <p:cNvPr id="5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043608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FUNCTIONS OF </a:t>
            </a:r>
            <a:r>
              <a:rPr lang="en-US" dirty="0" smtClean="0"/>
              <a:t>MANAGEMENT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256584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2000" b="1" dirty="0" smtClean="0"/>
              <a:t>6. CO-ORDINATION</a:t>
            </a:r>
          </a:p>
          <a:p>
            <a:r>
              <a:rPr lang="en-US" sz="2400" dirty="0" smtClean="0"/>
              <a:t>Integrating &amp; synchronizing the work performed by various individual for attainment of company objective.</a:t>
            </a:r>
          </a:p>
          <a:p>
            <a:r>
              <a:rPr lang="en-US" sz="2400" dirty="0" smtClean="0"/>
              <a:t>Improves </a:t>
            </a:r>
            <a:r>
              <a:rPr lang="en-US" sz="2400" dirty="0" smtClean="0"/>
              <a:t>communication b</a:t>
            </a:r>
            <a:r>
              <a:rPr lang="en-US" sz="2400" dirty="0" smtClean="0"/>
              <a:t>etween</a:t>
            </a:r>
            <a:r>
              <a:rPr lang="en-US" sz="2400" dirty="0" smtClean="0"/>
              <a:t> department (sales</a:t>
            </a:r>
            <a:r>
              <a:rPr lang="en-US" sz="2400" dirty="0" smtClean="0"/>
              <a:t>, production, finance)</a:t>
            </a:r>
          </a:p>
          <a:p>
            <a:r>
              <a:rPr lang="en-US" sz="2400" dirty="0" smtClean="0"/>
              <a:t>Increase </a:t>
            </a:r>
            <a:r>
              <a:rPr lang="en-US" sz="2400" dirty="0" smtClean="0"/>
              <a:t>productivity &amp; morale</a:t>
            </a:r>
          </a:p>
          <a:p>
            <a:r>
              <a:rPr lang="en-US" sz="2400" i="1" dirty="0" smtClean="0"/>
              <a:t>Effective </a:t>
            </a:r>
            <a:r>
              <a:rPr lang="en-US" sz="2400" i="1" dirty="0" smtClean="0"/>
              <a:t>co-ordination </a:t>
            </a:r>
            <a:r>
              <a:rPr lang="en-US" sz="2400" i="1" dirty="0" smtClean="0"/>
              <a:t>involves : </a:t>
            </a:r>
          </a:p>
          <a:p>
            <a:pPr lvl="1"/>
            <a:r>
              <a:rPr lang="en-US" sz="2400" dirty="0" smtClean="0"/>
              <a:t>setting procedure &amp; system that co-ordinate the activities, </a:t>
            </a:r>
          </a:p>
          <a:p>
            <a:pPr lvl="1"/>
            <a:r>
              <a:rPr lang="en-US" sz="2400" dirty="0" smtClean="0"/>
              <a:t>reviewing jointly status of activities with </a:t>
            </a:r>
            <a:r>
              <a:rPr lang="en-US" sz="2400" dirty="0" smtClean="0"/>
              <a:t>department </a:t>
            </a:r>
            <a:r>
              <a:rPr lang="en-US" sz="2400" dirty="0" smtClean="0"/>
              <a:t>involve, </a:t>
            </a:r>
          </a:p>
          <a:p>
            <a:pPr lvl="1"/>
            <a:r>
              <a:rPr lang="en-US" sz="2400" dirty="0" smtClean="0"/>
              <a:t>regulating </a:t>
            </a:r>
            <a:r>
              <a:rPr lang="en-US" sz="2400" dirty="0" smtClean="0"/>
              <a:t>communication </a:t>
            </a:r>
            <a:r>
              <a:rPr lang="en-US" sz="2400" dirty="0" smtClean="0"/>
              <a:t>to convey decision  taken at review meetings.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136904" cy="365125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International Institute of Information Technology, I²IT, P-14, Rajiv Gandhi </a:t>
            </a:r>
            <a:r>
              <a:rPr lang="en-IN" dirty="0" err="1" smtClean="0"/>
              <a:t>Infotech</a:t>
            </a:r>
            <a:r>
              <a:rPr lang="en-IN" dirty="0" smtClean="0"/>
              <a:t> Park, </a:t>
            </a:r>
            <a:r>
              <a:rPr lang="en-IN" dirty="0" err="1" smtClean="0"/>
              <a:t>Hinjawadi</a:t>
            </a:r>
            <a:r>
              <a:rPr lang="en-IN" dirty="0" smtClean="0"/>
              <a:t> Phase 1, Pune - 411 057   Phone - +91 20 22933441/2/3 | Website - www.isquareit.edu.in | Email - info@isquareit.edu.in </a:t>
            </a:r>
            <a:endParaRPr lang="en-IN" dirty="0"/>
          </a:p>
        </p:txBody>
      </p:sp>
      <p:pic>
        <p:nvPicPr>
          <p:cNvPr id="5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043608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FUNCTIONS OF </a:t>
            </a:r>
            <a:r>
              <a:rPr lang="en-US" dirty="0" smtClean="0"/>
              <a:t>MANAGEMENT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5112568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2400" b="1" dirty="0" smtClean="0"/>
              <a:t>7. CONTROLLING </a:t>
            </a:r>
            <a:endParaRPr lang="en-US" sz="2400" b="1" dirty="0" smtClean="0"/>
          </a:p>
          <a:p>
            <a:pPr marL="457200" indent="-457200"/>
            <a:r>
              <a:rPr lang="en-US" sz="2400" b="1" dirty="0" smtClean="0"/>
              <a:t> </a:t>
            </a:r>
            <a:r>
              <a:rPr lang="en-US" sz="2400" dirty="0" smtClean="0"/>
              <a:t>Process of measuring current performance of activities </a:t>
            </a:r>
            <a:r>
              <a:rPr lang="en-US" sz="2400" dirty="0" smtClean="0"/>
              <a:t>on continuous </a:t>
            </a:r>
            <a:r>
              <a:rPr lang="en-US" sz="2400" dirty="0" smtClean="0"/>
              <a:t>basis  &amp; taking action to ensure that </a:t>
            </a:r>
            <a:r>
              <a:rPr lang="en-US" sz="2400" dirty="0" smtClean="0"/>
              <a:t>predetermined </a:t>
            </a:r>
            <a:r>
              <a:rPr lang="en-US" sz="2400" dirty="0" smtClean="0"/>
              <a:t>goals are accomplished</a:t>
            </a:r>
            <a:r>
              <a:rPr lang="en-US" sz="2400" dirty="0" smtClean="0"/>
              <a:t>.</a:t>
            </a:r>
          </a:p>
          <a:p>
            <a:r>
              <a:rPr lang="en-US" sz="2400" i="1" dirty="0" smtClean="0"/>
              <a:t>Controlling </a:t>
            </a:r>
            <a:r>
              <a:rPr lang="en-US" sz="2400" i="1" dirty="0" smtClean="0"/>
              <a:t>involves following steps: </a:t>
            </a:r>
          </a:p>
          <a:p>
            <a:pPr lvl="1"/>
            <a:r>
              <a:rPr lang="en-US" sz="2400" dirty="0" smtClean="0"/>
              <a:t>setting performance standards</a:t>
            </a:r>
          </a:p>
          <a:p>
            <a:pPr lvl="1"/>
            <a:r>
              <a:rPr lang="en-US" sz="2400" dirty="0" smtClean="0"/>
              <a:t>Measuring actual performance</a:t>
            </a:r>
          </a:p>
          <a:p>
            <a:pPr lvl="1"/>
            <a:r>
              <a:rPr lang="en-US" sz="2400" dirty="0" smtClean="0"/>
              <a:t>Comparing actual performance against pre-set standards,</a:t>
            </a:r>
          </a:p>
          <a:p>
            <a:pPr lvl="1"/>
            <a:r>
              <a:rPr lang="en-US" sz="2400" dirty="0" smtClean="0"/>
              <a:t>Identifying  gaps in </a:t>
            </a:r>
            <a:r>
              <a:rPr lang="en-US" sz="2400" dirty="0" smtClean="0"/>
              <a:t>performance </a:t>
            </a:r>
            <a:endParaRPr lang="en-US" sz="2400" dirty="0" smtClean="0"/>
          </a:p>
          <a:p>
            <a:pPr lvl="1"/>
            <a:r>
              <a:rPr lang="en-US" sz="2400" dirty="0" smtClean="0"/>
              <a:t>Initiating </a:t>
            </a:r>
            <a:r>
              <a:rPr lang="en-US" sz="2400" dirty="0" smtClean="0"/>
              <a:t>corrective &amp; preventive </a:t>
            </a:r>
            <a:r>
              <a:rPr lang="en-US" sz="2400" dirty="0" smtClean="0"/>
              <a:t>action</a:t>
            </a:r>
          </a:p>
          <a:p>
            <a:pPr lvl="1" algn="ctr">
              <a:buNone/>
            </a:pPr>
            <a:r>
              <a:rPr lang="en-IN" sz="2000" i="1" dirty="0" smtClean="0"/>
              <a:t>Planning </a:t>
            </a:r>
            <a:r>
              <a:rPr lang="en-IN" sz="2000" i="1" dirty="0" smtClean="0"/>
              <a:t>&amp; controlling r related: planning provides basis </a:t>
            </a:r>
            <a:r>
              <a:rPr lang="en-IN" sz="2000" i="1" dirty="0" smtClean="0"/>
              <a:t>for </a:t>
            </a:r>
            <a:r>
              <a:rPr lang="en-IN" sz="2000" i="1" dirty="0" smtClean="0"/>
              <a:t>controlling &amp; findings of controlling </a:t>
            </a:r>
            <a:r>
              <a:rPr lang="en-IN" sz="2000" i="1" dirty="0" smtClean="0"/>
              <a:t> help </a:t>
            </a:r>
            <a:r>
              <a:rPr lang="en-IN" sz="2000" i="1" dirty="0" smtClean="0"/>
              <a:t>future planning.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7920880" cy="365125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International Institute of Information Technology, I²IT, P-14, Rajiv Gandhi </a:t>
            </a:r>
            <a:r>
              <a:rPr lang="en-IN" dirty="0" err="1" smtClean="0"/>
              <a:t>Infotech</a:t>
            </a:r>
            <a:r>
              <a:rPr lang="en-IN" dirty="0" smtClean="0"/>
              <a:t> Park, </a:t>
            </a:r>
            <a:r>
              <a:rPr lang="en-IN" dirty="0" err="1" smtClean="0"/>
              <a:t>Hinjawadi</a:t>
            </a:r>
            <a:r>
              <a:rPr lang="en-IN" dirty="0" smtClean="0"/>
              <a:t> Phase 1, Pune - 411 057   Phone - +91 20 22933441/2/3 | Website - www.isquareit.edu.in | Email - info@isquareit.edu.in </a:t>
            </a:r>
            <a:endParaRPr lang="en-IN" dirty="0"/>
          </a:p>
        </p:txBody>
      </p:sp>
      <p:pic>
        <p:nvPicPr>
          <p:cNvPr id="5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043608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CONTENTS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b="1" dirty="0" smtClean="0"/>
              <a:t>Introduction: </a:t>
            </a:r>
            <a:r>
              <a:rPr lang="en-IN" sz="2400" b="1" dirty="0" smtClean="0"/>
              <a:t>Administration </a:t>
            </a:r>
            <a:r>
              <a:rPr lang="en-IN" sz="2400" b="1" dirty="0" smtClean="0"/>
              <a:t>, Management &amp; Organisation</a:t>
            </a:r>
            <a:endParaRPr lang="en-IN" sz="2400" b="1" dirty="0" smtClean="0"/>
          </a:p>
          <a:p>
            <a:r>
              <a:rPr lang="en-IN" sz="2400" b="1" dirty="0" smtClean="0"/>
              <a:t>Definition </a:t>
            </a:r>
            <a:r>
              <a:rPr lang="en-IN" sz="2400" b="1" dirty="0" smtClean="0"/>
              <a:t>of management</a:t>
            </a:r>
          </a:p>
          <a:p>
            <a:r>
              <a:rPr lang="en-IN" sz="2400" b="1" dirty="0" smtClean="0"/>
              <a:t>Characteristics of management</a:t>
            </a:r>
          </a:p>
          <a:p>
            <a:r>
              <a:rPr lang="en-IN" sz="2400" b="1" dirty="0" smtClean="0"/>
              <a:t>Functions of management</a:t>
            </a:r>
          </a:p>
          <a:p>
            <a:r>
              <a:rPr lang="en-IN" sz="2400" b="1" dirty="0" smtClean="0"/>
              <a:t>Levels </a:t>
            </a:r>
            <a:r>
              <a:rPr lang="en-IN" sz="2400" b="1" dirty="0" smtClean="0"/>
              <a:t>of management</a:t>
            </a:r>
          </a:p>
          <a:p>
            <a:pPr>
              <a:buNone/>
            </a:pPr>
            <a:r>
              <a:rPr lang="en-IN" sz="1600" dirty="0" smtClean="0"/>
              <a:t>	</a:t>
            </a:r>
          </a:p>
          <a:p>
            <a:endParaRPr lang="en-IN" sz="1600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23528" y="6356350"/>
            <a:ext cx="8424936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043608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FUNCTIONS OF </a:t>
            </a:r>
            <a:r>
              <a:rPr lang="en-US" dirty="0" smtClean="0"/>
              <a:t>MANAGEMENT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39248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None/>
            </a:pPr>
            <a:r>
              <a:rPr lang="en-US" sz="2400" dirty="0" smtClean="0"/>
              <a:t>8. DECISION MAKING : </a:t>
            </a:r>
          </a:p>
          <a:p>
            <a:pPr marL="457200" indent="-457200">
              <a:buNone/>
            </a:pPr>
            <a:endParaRPr lang="en-US" sz="2400" dirty="0" smtClean="0"/>
          </a:p>
          <a:p>
            <a:pPr marL="457200" indent="-457200"/>
            <a:r>
              <a:rPr lang="en-US" sz="2400" dirty="0" smtClean="0"/>
              <a:t>Selecting best course of action among available alternatives.</a:t>
            </a:r>
          </a:p>
          <a:p>
            <a:pPr marL="457200" indent="-457200"/>
            <a:r>
              <a:rPr lang="en-US" sz="2400" dirty="0" smtClean="0"/>
              <a:t>Required in every step of management: planning, organizing, directing, controlling.</a:t>
            </a:r>
          </a:p>
          <a:p>
            <a:pPr marL="457200" indent="-457200"/>
            <a:r>
              <a:rPr lang="en-US" sz="2400" dirty="0" smtClean="0"/>
              <a:t>Decision making entails : </a:t>
            </a:r>
          </a:p>
          <a:p>
            <a:pPr marL="857250" lvl="1" indent="-457200"/>
            <a:r>
              <a:rPr lang="en-US" sz="2400" dirty="0" smtClean="0"/>
              <a:t>identifying problem,</a:t>
            </a:r>
          </a:p>
          <a:p>
            <a:pPr marL="857250" lvl="1" indent="-457200"/>
            <a:r>
              <a:rPr lang="en-US" sz="2400" dirty="0" smtClean="0"/>
              <a:t> finding possible solution, </a:t>
            </a:r>
          </a:p>
          <a:p>
            <a:pPr marL="857250" lvl="1" indent="-457200"/>
            <a:r>
              <a:rPr lang="en-US" sz="2400" dirty="0" smtClean="0"/>
              <a:t>selecting best course of action,</a:t>
            </a:r>
          </a:p>
          <a:p>
            <a:pPr marL="857250" lvl="1" indent="-457200"/>
            <a:r>
              <a:rPr lang="en-US" sz="2400" dirty="0" smtClean="0"/>
              <a:t> Implementing selected alternative.</a:t>
            </a:r>
          </a:p>
          <a:p>
            <a:pPr marL="457200" indent="-457200">
              <a:buNone/>
            </a:pPr>
            <a:endParaRPr lang="en-US" sz="2000" dirty="0" smtClean="0"/>
          </a:p>
          <a:p>
            <a:pPr marL="457200" indent="-457200">
              <a:buNone/>
            </a:pPr>
            <a:r>
              <a:rPr lang="en-US" sz="2000" dirty="0" smtClean="0"/>
              <a:t> 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064896" cy="365125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International Institute of Information Technology, I²IT, P-14, Rajiv Gandhi </a:t>
            </a:r>
            <a:r>
              <a:rPr lang="en-IN" dirty="0" err="1" smtClean="0"/>
              <a:t>Infotech</a:t>
            </a:r>
            <a:r>
              <a:rPr lang="en-IN" dirty="0" smtClean="0"/>
              <a:t> Park, </a:t>
            </a:r>
            <a:r>
              <a:rPr lang="en-IN" dirty="0" err="1" smtClean="0"/>
              <a:t>Hinjawadi</a:t>
            </a:r>
            <a:r>
              <a:rPr lang="en-IN" dirty="0" smtClean="0"/>
              <a:t> Phase 1, Pune - 411 057   Phone - +91 20 22933441/2/3 | Website - www.isquareit.edu.in | Email - info@isquareit.edu.in </a:t>
            </a:r>
            <a:endParaRPr lang="en-IN" dirty="0"/>
          </a:p>
        </p:txBody>
      </p:sp>
      <p:pic>
        <p:nvPicPr>
          <p:cNvPr id="5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043608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IN" dirty="0" smtClean="0"/>
              <a:t>LEVELS OF MANAGEMENT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25658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IN" sz="2000" b="1" dirty="0" smtClean="0"/>
              <a:t>Top management: </a:t>
            </a:r>
            <a:r>
              <a:rPr lang="en-IN" sz="2000" dirty="0" smtClean="0"/>
              <a:t>Very top of hierarchy, responsible for entire organisation. Includes:</a:t>
            </a:r>
          </a:p>
          <a:p>
            <a:pPr marL="514350" indent="-514350">
              <a:buNone/>
            </a:pPr>
            <a:r>
              <a:rPr lang="en-IN" sz="2000" dirty="0" smtClean="0"/>
              <a:t> a) representative of share holder( board, chairman)</a:t>
            </a:r>
          </a:p>
          <a:p>
            <a:pPr marL="514350" indent="-514350">
              <a:buNone/>
            </a:pPr>
            <a:r>
              <a:rPr lang="en-IN" sz="2000" dirty="0" smtClean="0"/>
              <a:t>b) Chief executive, president, managing director or general manger.</a:t>
            </a:r>
          </a:p>
          <a:p>
            <a:pPr marL="514350" indent="-514350">
              <a:buNone/>
            </a:pPr>
            <a:r>
              <a:rPr lang="en-IN" sz="2000" dirty="0" smtClean="0"/>
              <a:t>c) Senior executive ( vice president, deputy general manger)</a:t>
            </a:r>
          </a:p>
          <a:p>
            <a:pPr marL="514350" indent="-514350">
              <a:buNone/>
            </a:pPr>
            <a:endParaRPr lang="en-IN" sz="2000" dirty="0" smtClean="0"/>
          </a:p>
          <a:p>
            <a:pPr marL="514350" indent="-514350">
              <a:buNone/>
            </a:pPr>
            <a:r>
              <a:rPr lang="en-IN" sz="2000" dirty="0" smtClean="0"/>
              <a:t>FUNCTIONS:</a:t>
            </a:r>
          </a:p>
          <a:p>
            <a:pPr marL="514350" indent="-514350">
              <a:buNone/>
            </a:pPr>
            <a:r>
              <a:rPr lang="en-IN" sz="2000" dirty="0" smtClean="0"/>
              <a:t>a) Setting objectives</a:t>
            </a:r>
          </a:p>
          <a:p>
            <a:pPr marL="514350" indent="-514350">
              <a:buNone/>
            </a:pPr>
            <a:r>
              <a:rPr lang="en-IN" sz="2000" dirty="0" smtClean="0"/>
              <a:t>b) Framing policies</a:t>
            </a:r>
          </a:p>
          <a:p>
            <a:pPr marL="514350" indent="-514350">
              <a:buNone/>
            </a:pPr>
            <a:r>
              <a:rPr lang="en-IN" sz="2000" dirty="0" smtClean="0"/>
              <a:t>c) Designing / modifying organisational framework</a:t>
            </a:r>
          </a:p>
          <a:p>
            <a:pPr marL="514350" indent="-514350">
              <a:buNone/>
            </a:pPr>
            <a:r>
              <a:rPr lang="en-IN" sz="2000" dirty="0" smtClean="0"/>
              <a:t>d) Guiding decision on expansion/ contraction of activities</a:t>
            </a:r>
          </a:p>
          <a:p>
            <a:pPr marL="514350" indent="-514350">
              <a:buNone/>
            </a:pPr>
            <a:r>
              <a:rPr lang="en-IN" sz="2000" dirty="0" smtClean="0"/>
              <a:t>e) Administrating control </a:t>
            </a:r>
            <a:r>
              <a:rPr lang="en-IN" sz="2000" dirty="0" smtClean="0"/>
              <a:t>through </a:t>
            </a:r>
            <a:r>
              <a:rPr lang="en-IN" sz="2000" dirty="0" smtClean="0"/>
              <a:t>organisation</a:t>
            </a:r>
          </a:p>
          <a:p>
            <a:pPr marL="514350" indent="-514350">
              <a:buNone/>
            </a:pPr>
            <a:r>
              <a:rPr lang="en-IN" sz="2000" dirty="0" smtClean="0"/>
              <a:t>f) Satisfying financial need of organisation</a:t>
            </a:r>
          </a:p>
          <a:p>
            <a:pPr marL="514350" indent="-514350">
              <a:buNone/>
            </a:pPr>
            <a:endParaRPr lang="en-IN" sz="2000" dirty="0" smtClean="0">
              <a:latin typeface="Cambria" pitchFamily="18" charset="0"/>
            </a:endParaRPr>
          </a:p>
          <a:p>
            <a:pPr marL="514350" indent="-514350">
              <a:buAutoNum type="arabicPeriod"/>
            </a:pPr>
            <a:endParaRPr lang="en-IN" sz="2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536" y="6356350"/>
            <a:ext cx="8280920" cy="365125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International Institute of Information Technology, I²IT, P-14, Rajiv Gandhi </a:t>
            </a:r>
            <a:r>
              <a:rPr lang="en-IN" dirty="0" err="1" smtClean="0"/>
              <a:t>Infotech</a:t>
            </a:r>
            <a:r>
              <a:rPr lang="en-IN" dirty="0" smtClean="0"/>
              <a:t> Park, </a:t>
            </a:r>
            <a:r>
              <a:rPr lang="en-IN" dirty="0" err="1" smtClean="0"/>
              <a:t>Hinjawadi</a:t>
            </a:r>
            <a:r>
              <a:rPr lang="en-IN" dirty="0" smtClean="0"/>
              <a:t> Phase 1, Pune - 411 057   </a:t>
            </a:r>
          </a:p>
          <a:p>
            <a:pPr>
              <a:defRPr/>
            </a:pPr>
            <a:r>
              <a:rPr lang="en-IN" dirty="0" smtClean="0"/>
              <a:t>Phone - +91 20 22933441/2/3 | Website - www.isquareit.edu.in | Email - info@isquareit.edu.in </a:t>
            </a:r>
            <a:endParaRPr lang="en-IN" dirty="0"/>
          </a:p>
        </p:txBody>
      </p:sp>
      <p:pic>
        <p:nvPicPr>
          <p:cNvPr id="6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043608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IN" dirty="0" smtClean="0"/>
              <a:t>LEVELS OF MANAGEMENT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4968552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IN" sz="2000" b="1" dirty="0" smtClean="0"/>
              <a:t>2. Middle management: </a:t>
            </a:r>
            <a:r>
              <a:rPr lang="en-IN" sz="2000" dirty="0" smtClean="0"/>
              <a:t>Concerned with implementation of policies &amp; plans by top </a:t>
            </a:r>
            <a:r>
              <a:rPr lang="en-IN" sz="2000" dirty="0" smtClean="0"/>
              <a:t>management</a:t>
            </a:r>
            <a:r>
              <a:rPr lang="en-IN" sz="2000" dirty="0" smtClean="0"/>
              <a:t>. Includes: Departmental manager or  sectional head </a:t>
            </a:r>
            <a:r>
              <a:rPr lang="en-IN" sz="2000" dirty="0" smtClean="0"/>
              <a:t>, </a:t>
            </a:r>
            <a:r>
              <a:rPr lang="en-IN" sz="2000" dirty="0" smtClean="0"/>
              <a:t>sales manager, production manager, R&amp;D manager, finance, quality assurance manager etc.</a:t>
            </a:r>
          </a:p>
          <a:p>
            <a:pPr marL="514350" indent="-514350">
              <a:buNone/>
            </a:pPr>
            <a:endParaRPr lang="en-IN" sz="2000" dirty="0" smtClean="0"/>
          </a:p>
          <a:p>
            <a:pPr marL="514350" indent="-514350">
              <a:buNone/>
            </a:pPr>
            <a:r>
              <a:rPr lang="en-IN" sz="2000" dirty="0" smtClean="0"/>
              <a:t>FUNCTIONS:</a:t>
            </a:r>
          </a:p>
          <a:p>
            <a:pPr marL="514350" indent="-514350">
              <a:buAutoNum type="alphaLcParenR"/>
            </a:pPr>
            <a:r>
              <a:rPr lang="en-IN" sz="2000" dirty="0" smtClean="0"/>
              <a:t>Setting of </a:t>
            </a:r>
            <a:r>
              <a:rPr lang="en-IN" sz="2000" dirty="0" smtClean="0"/>
              <a:t>different </a:t>
            </a:r>
            <a:r>
              <a:rPr lang="en-IN" sz="2000" dirty="0" smtClean="0"/>
              <a:t>departments</a:t>
            </a:r>
          </a:p>
          <a:p>
            <a:pPr marL="514350" indent="-514350">
              <a:buAutoNum type="alphaLcParenR" startAt="2"/>
            </a:pPr>
            <a:r>
              <a:rPr lang="en-IN" sz="2000" dirty="0" smtClean="0"/>
              <a:t>Framing operating policies &amp; rules</a:t>
            </a:r>
          </a:p>
          <a:p>
            <a:pPr marL="514350" indent="-514350">
              <a:buAutoNum type="alphaLcParenR" startAt="2"/>
            </a:pPr>
            <a:r>
              <a:rPr lang="en-IN" sz="2000" dirty="0" smtClean="0"/>
              <a:t>Selection of staff for lower levels of </a:t>
            </a:r>
            <a:r>
              <a:rPr lang="en-IN" sz="2000" dirty="0" smtClean="0"/>
              <a:t>management</a:t>
            </a:r>
            <a:endParaRPr lang="en-IN" sz="2000" dirty="0" smtClean="0"/>
          </a:p>
          <a:p>
            <a:pPr marL="514350" indent="-514350">
              <a:buAutoNum type="alphaLcParenR" startAt="2"/>
            </a:pPr>
            <a:r>
              <a:rPr lang="en-IN" sz="2000" dirty="0" smtClean="0"/>
              <a:t>Conducting training of employees</a:t>
            </a:r>
          </a:p>
          <a:p>
            <a:pPr marL="514350" indent="-514350">
              <a:buAutoNum type="alphaLcParenR" startAt="2"/>
            </a:pPr>
            <a:r>
              <a:rPr lang="en-IN" sz="2000" dirty="0" smtClean="0"/>
              <a:t>Building up contended &amp; efficient staff</a:t>
            </a:r>
          </a:p>
          <a:p>
            <a:pPr marL="514350" indent="-514350">
              <a:buAutoNum type="alphaLcParenR" startAt="2"/>
            </a:pPr>
            <a:r>
              <a:rPr lang="en-IN" sz="2000" dirty="0" smtClean="0"/>
              <a:t>Co-ordination </a:t>
            </a:r>
            <a:r>
              <a:rPr lang="en-IN" sz="2000" dirty="0" smtClean="0"/>
              <a:t>b/w </a:t>
            </a:r>
            <a:r>
              <a:rPr lang="en-IN" sz="2000" dirty="0" smtClean="0"/>
              <a:t>different department </a:t>
            </a:r>
            <a:r>
              <a:rPr lang="en-IN" sz="2000" dirty="0" smtClean="0"/>
              <a:t>of organisation</a:t>
            </a:r>
          </a:p>
          <a:p>
            <a:pPr marL="514350" indent="-514350">
              <a:buAutoNum type="alphaLcParenR" startAt="2"/>
            </a:pPr>
            <a:r>
              <a:rPr lang="en-IN" sz="2000" dirty="0" smtClean="0"/>
              <a:t>Building company team spirit among employees</a:t>
            </a:r>
          </a:p>
          <a:p>
            <a:pPr marL="514350" indent="-514350">
              <a:buNone/>
            </a:pPr>
            <a:endParaRPr lang="en-IN" sz="2000" dirty="0" smtClean="0">
              <a:latin typeface="Cambria" pitchFamily="18" charset="0"/>
            </a:endParaRPr>
          </a:p>
          <a:p>
            <a:pPr marL="514350" indent="-514350">
              <a:buAutoNum type="arabicPeriod"/>
            </a:pPr>
            <a:endParaRPr lang="en-IN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8136904" cy="365125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International Institute of Information Technology, I²IT, P-14, Rajiv Gandhi </a:t>
            </a:r>
            <a:r>
              <a:rPr lang="en-IN" dirty="0" err="1" smtClean="0"/>
              <a:t>Infotech</a:t>
            </a:r>
            <a:r>
              <a:rPr lang="en-IN" dirty="0" smtClean="0"/>
              <a:t> Park, </a:t>
            </a:r>
            <a:r>
              <a:rPr lang="en-IN" dirty="0" err="1" smtClean="0"/>
              <a:t>Hinjawadi</a:t>
            </a:r>
            <a:r>
              <a:rPr lang="en-IN" dirty="0" smtClean="0"/>
              <a:t> Phase 1, Pune - 411 057   Phone - +91 20 22933441/2/3 | Website - www.isquareit.edu.in | Email - info@isquareit.edu.in </a:t>
            </a:r>
            <a:endParaRPr lang="en-IN" dirty="0"/>
          </a:p>
        </p:txBody>
      </p:sp>
      <p:pic>
        <p:nvPicPr>
          <p:cNvPr id="6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043608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IN" dirty="0" smtClean="0"/>
              <a:t>LEVELS OF MANAGEMENT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25658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en-IN" sz="2200" b="1" dirty="0" smtClean="0"/>
              <a:t>3. lower management: </a:t>
            </a:r>
            <a:r>
              <a:rPr lang="en-IN" sz="2200" dirty="0" smtClean="0"/>
              <a:t>known as “supervisory management</a:t>
            </a:r>
            <a:r>
              <a:rPr lang="en-IN" sz="2200" dirty="0" smtClean="0"/>
              <a:t>”. </a:t>
            </a:r>
            <a:r>
              <a:rPr lang="en-IN" sz="2200" dirty="0" smtClean="0"/>
              <a:t>Represents first line manager at lowest level of hierarchy , who are directly responsible for work of employees.  See day to day operation.</a:t>
            </a:r>
          </a:p>
          <a:p>
            <a:pPr marL="514350" indent="-514350">
              <a:buNone/>
            </a:pPr>
            <a:r>
              <a:rPr lang="en-IN" sz="2200" dirty="0" smtClean="0"/>
              <a:t>Includes: Foreman, </a:t>
            </a:r>
            <a:r>
              <a:rPr lang="en-IN" sz="2200" b="1" dirty="0" smtClean="0"/>
              <a:t>supervisor,</a:t>
            </a:r>
            <a:r>
              <a:rPr lang="en-IN" sz="2200" dirty="0" smtClean="0"/>
              <a:t> office superintendent, inspectors.</a:t>
            </a:r>
          </a:p>
          <a:p>
            <a:pPr marL="514350" indent="-514350">
              <a:buNone/>
            </a:pPr>
            <a:endParaRPr lang="en-IN" sz="2200" dirty="0" smtClean="0"/>
          </a:p>
          <a:p>
            <a:pPr marL="514350" indent="-514350">
              <a:buNone/>
            </a:pPr>
            <a:r>
              <a:rPr lang="en-IN" sz="2200" dirty="0" smtClean="0"/>
              <a:t>FUNCTIONS:</a:t>
            </a:r>
          </a:p>
          <a:p>
            <a:pPr marL="514350" indent="-514350">
              <a:buAutoNum type="alphaLcParenR"/>
            </a:pPr>
            <a:r>
              <a:rPr lang="en-IN" sz="2200" dirty="0" smtClean="0"/>
              <a:t>Issuing orders to worker</a:t>
            </a:r>
          </a:p>
          <a:p>
            <a:pPr marL="514350" indent="-514350">
              <a:buAutoNum type="alphaLcParenR"/>
            </a:pPr>
            <a:r>
              <a:rPr lang="en-IN" sz="2200" dirty="0" smtClean="0"/>
              <a:t>Arranging equipment, material , tools,</a:t>
            </a:r>
          </a:p>
          <a:p>
            <a:pPr marL="514350" indent="-514350">
              <a:buAutoNum type="alphaLcParenR"/>
            </a:pPr>
            <a:r>
              <a:rPr lang="en-IN" sz="2200" dirty="0" smtClean="0"/>
              <a:t>Ensuring proper maintenance of  company’s tool &amp; machinery</a:t>
            </a:r>
          </a:p>
          <a:p>
            <a:pPr marL="514350" indent="-514350">
              <a:buAutoNum type="alphaLcParenR"/>
            </a:pPr>
            <a:r>
              <a:rPr lang="en-IN" sz="2200" dirty="0" smtClean="0"/>
              <a:t>Providing on job training to workers.</a:t>
            </a:r>
          </a:p>
          <a:p>
            <a:pPr marL="514350" indent="-514350">
              <a:buAutoNum type="alphaLcParenR"/>
            </a:pPr>
            <a:r>
              <a:rPr lang="en-IN" sz="2200" dirty="0" smtClean="0"/>
              <a:t>Solving problem of worker, upward communication of problems</a:t>
            </a:r>
          </a:p>
          <a:p>
            <a:pPr marL="514350" indent="-514350">
              <a:buAutoNum type="alphaLcParenR"/>
            </a:pPr>
            <a:r>
              <a:rPr lang="en-IN" sz="2200" dirty="0" smtClean="0"/>
              <a:t>Maintaining discipline &amp; right attitude towards work</a:t>
            </a:r>
          </a:p>
          <a:p>
            <a:pPr marL="514350" indent="-514350">
              <a:buAutoNum type="alphaLcParenR"/>
            </a:pPr>
            <a:r>
              <a:rPr lang="en-IN" sz="2200" dirty="0" smtClean="0"/>
              <a:t>Provide finishing touches to plans &amp; policy of top management. </a:t>
            </a:r>
          </a:p>
          <a:p>
            <a:pPr marL="514350" indent="-514350">
              <a:buAutoNum type="alphaLcParenR"/>
            </a:pPr>
            <a:r>
              <a:rPr lang="en-IN" sz="2200" dirty="0" smtClean="0"/>
              <a:t>Maintaining good human relations</a:t>
            </a:r>
          </a:p>
          <a:p>
            <a:pPr marL="514350" indent="-514350">
              <a:buAutoNum type="alphaLcParenR"/>
            </a:pPr>
            <a:r>
              <a:rPr lang="en-IN" sz="2200" dirty="0" smtClean="0"/>
              <a:t>Advising middle </a:t>
            </a:r>
            <a:r>
              <a:rPr lang="en-IN" sz="2200" dirty="0" smtClean="0"/>
              <a:t>management about  </a:t>
            </a:r>
            <a:r>
              <a:rPr lang="en-IN" sz="2200" dirty="0" smtClean="0"/>
              <a:t>work environment..</a:t>
            </a:r>
          </a:p>
          <a:p>
            <a:pPr marL="514350" indent="-514350">
              <a:buAutoNum type="arabicPeriod"/>
            </a:pPr>
            <a:endParaRPr lang="en-IN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536" y="6356350"/>
            <a:ext cx="8136904" cy="365125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International Institute of Information Technology, I²IT, P-14, Rajiv Gandhi </a:t>
            </a:r>
            <a:r>
              <a:rPr lang="en-IN" dirty="0" err="1" smtClean="0"/>
              <a:t>Infotech</a:t>
            </a:r>
            <a:r>
              <a:rPr lang="en-IN" dirty="0" smtClean="0"/>
              <a:t> Park, </a:t>
            </a:r>
            <a:r>
              <a:rPr lang="en-IN" dirty="0" err="1" smtClean="0"/>
              <a:t>Hinjawadi</a:t>
            </a:r>
            <a:r>
              <a:rPr lang="en-IN" dirty="0" smtClean="0"/>
              <a:t> Phase 1, Pune - 411 057   Phone - +91 20 22933441/2/3 | Website - www.isquareit.edu.in | Email - info@isquareit.edu.in </a:t>
            </a:r>
            <a:endParaRPr lang="en-IN" dirty="0"/>
          </a:p>
        </p:txBody>
      </p:sp>
      <p:pic>
        <p:nvPicPr>
          <p:cNvPr id="6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1043608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REFERENCES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L.C. JHAMB, “INDUSTRIAL MANGEMENT”, EVEREST PUBLISHING HOUSE. 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International Institute of Information Technology, I²IT, P-14, Rajiv Gandhi </a:t>
            </a:r>
            <a:r>
              <a:rPr lang="en-IN" dirty="0" err="1" smtClean="0"/>
              <a:t>Infotech</a:t>
            </a:r>
            <a:r>
              <a:rPr lang="en-IN" dirty="0" smtClean="0"/>
              <a:t> Park, </a:t>
            </a:r>
            <a:r>
              <a:rPr lang="en-IN" dirty="0" err="1" smtClean="0"/>
              <a:t>Hinjawadi</a:t>
            </a:r>
            <a:r>
              <a:rPr lang="en-IN" dirty="0" smtClean="0"/>
              <a:t> Phase 1, Pune - 411 057   </a:t>
            </a:r>
          </a:p>
          <a:p>
            <a:pPr>
              <a:defRPr/>
            </a:pPr>
            <a:r>
              <a:rPr lang="en-IN" dirty="0" smtClean="0"/>
              <a:t>Phone - +91 20 22933441/2/3 | Website - www.isquareit.edu.in | Email - info@isquareit.edu.in </a:t>
            </a:r>
            <a:endParaRPr lang="en-IN" dirty="0"/>
          </a:p>
        </p:txBody>
      </p:sp>
      <p:pic>
        <p:nvPicPr>
          <p:cNvPr id="5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1"/>
            <a:ext cx="1043608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1800200"/>
          </a:xfrm>
        </p:spPr>
        <p:txBody>
          <a:bodyPr/>
          <a:lstStyle/>
          <a:p>
            <a:r>
              <a:rPr lang="en-IN" sz="8800" dirty="0" smtClean="0">
                <a:solidFill>
                  <a:schemeClr val="tx1"/>
                </a:solidFill>
              </a:rPr>
              <a:t>THANK YOU</a:t>
            </a:r>
            <a:endParaRPr lang="en-IN" sz="88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80920" cy="365125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International Institute of Information Technology, I²IT, P-14, Rajiv Gandhi </a:t>
            </a:r>
            <a:r>
              <a:rPr lang="en-IN" dirty="0" err="1" smtClean="0"/>
              <a:t>Infotech</a:t>
            </a:r>
            <a:r>
              <a:rPr lang="en-IN" dirty="0" smtClean="0"/>
              <a:t> Park, </a:t>
            </a:r>
            <a:r>
              <a:rPr lang="en-IN" dirty="0" err="1" smtClean="0"/>
              <a:t>Hinjawadi</a:t>
            </a:r>
            <a:r>
              <a:rPr lang="en-IN" dirty="0" smtClean="0"/>
              <a:t> Phase 1, Pune - 411 057   </a:t>
            </a:r>
          </a:p>
          <a:p>
            <a:pPr>
              <a:defRPr/>
            </a:pPr>
            <a:r>
              <a:rPr lang="en-IN" dirty="0" smtClean="0"/>
              <a:t>Phone - +91 20 22933441/2/3 | Website - www.isquareit.edu.in | Email - info@isquareit.edu.in </a:t>
            </a: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468312" y="1412776"/>
            <a:ext cx="8352159" cy="4986437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</a:pPr>
            <a:r>
              <a:rPr lang="en-GB" sz="2400" dirty="0" smtClean="0"/>
              <a:t>Business </a:t>
            </a:r>
            <a:r>
              <a:rPr lang="en-GB" sz="2400" dirty="0" smtClean="0"/>
              <a:t> is </a:t>
            </a:r>
            <a:r>
              <a:rPr lang="en-GB" sz="2400" dirty="0" smtClean="0"/>
              <a:t>an </a:t>
            </a:r>
            <a:r>
              <a:rPr lang="en-GB" sz="2400" dirty="0" smtClean="0"/>
              <a:t>enterprise engaged in the production  &amp; distribution of </a:t>
            </a:r>
            <a:r>
              <a:rPr lang="en-GB" sz="2400" dirty="0" smtClean="0"/>
              <a:t>services and goods </a:t>
            </a:r>
            <a:r>
              <a:rPr lang="en-GB" sz="2400" dirty="0" smtClean="0"/>
              <a:t>for a </a:t>
            </a:r>
            <a:r>
              <a:rPr lang="en-GB" sz="2400" dirty="0" smtClean="0"/>
              <a:t>price </a:t>
            </a:r>
            <a:r>
              <a:rPr lang="en-GB" sz="2400" dirty="0" smtClean="0"/>
              <a:t>is created to earn profit (except social) &amp; profit results when business activities are conducted efficiently</a:t>
            </a:r>
            <a:r>
              <a:rPr lang="en-GB" sz="2400" dirty="0" smtClean="0"/>
              <a:t>.</a:t>
            </a:r>
          </a:p>
          <a:p>
            <a:r>
              <a:rPr lang="en-IN" sz="2400" b="1" dirty="0" smtClean="0"/>
              <a:t>Efficient Performance Of Business Require:</a:t>
            </a:r>
          </a:p>
          <a:p>
            <a:pPr>
              <a:buNone/>
            </a:pPr>
            <a:endParaRPr lang="en-IN" sz="2400" b="1" dirty="0" smtClean="0"/>
          </a:p>
          <a:p>
            <a:pPr lvl="1"/>
            <a:r>
              <a:rPr lang="en-IN" sz="2000" dirty="0" smtClean="0"/>
              <a:t> </a:t>
            </a:r>
            <a:r>
              <a:rPr lang="en-IN" sz="2000" dirty="0" smtClean="0"/>
              <a:t>EFFECTIVE ADMINISTRATION</a:t>
            </a:r>
          </a:p>
          <a:p>
            <a:endParaRPr lang="en-IN" sz="2400" dirty="0" smtClean="0"/>
          </a:p>
          <a:p>
            <a:pPr lvl="1"/>
            <a:r>
              <a:rPr lang="en-IN" sz="2000" dirty="0" smtClean="0"/>
              <a:t> </a:t>
            </a:r>
            <a:r>
              <a:rPr lang="en-IN" sz="2000" dirty="0" smtClean="0"/>
              <a:t>SCIENTIFIC MANAGEMENT</a:t>
            </a:r>
          </a:p>
          <a:p>
            <a:endParaRPr lang="en-IN" sz="2400" dirty="0" smtClean="0"/>
          </a:p>
          <a:p>
            <a:pPr lvl="1"/>
            <a:r>
              <a:rPr lang="en-IN" sz="2000" dirty="0" smtClean="0"/>
              <a:t> </a:t>
            </a:r>
            <a:r>
              <a:rPr lang="en-IN" sz="2000" dirty="0" smtClean="0"/>
              <a:t>WELL KNIT ORGANISATION</a:t>
            </a:r>
            <a:endParaRPr lang="en-GB" sz="2000" dirty="0" smtClean="0"/>
          </a:p>
          <a:p>
            <a:pPr eaLnBrk="1" hangingPunct="1"/>
            <a:endParaRPr lang="en-GB" sz="900" dirty="0" smtClean="0"/>
          </a:p>
          <a:p>
            <a:pPr eaLnBrk="1" hangingPunct="1"/>
            <a:endParaRPr lang="en-GB" sz="900" dirty="0" smtClean="0"/>
          </a:p>
          <a:p>
            <a:pPr eaLnBrk="1" hangingPunct="1"/>
            <a:endParaRPr lang="en-GB" sz="900" dirty="0" smtClean="0"/>
          </a:p>
          <a:p>
            <a:pPr eaLnBrk="1" hangingPunct="1"/>
            <a:endParaRPr lang="en-GB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INTRODUCTION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536" y="6356350"/>
            <a:ext cx="8208912" cy="365125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International Institute of Information Technology, I²IT, P-14, Rajiv Gandhi </a:t>
            </a:r>
            <a:r>
              <a:rPr lang="en-IN" dirty="0" err="1" smtClean="0"/>
              <a:t>Infotech</a:t>
            </a:r>
            <a:r>
              <a:rPr lang="en-IN" dirty="0" smtClean="0"/>
              <a:t> Park, </a:t>
            </a:r>
            <a:r>
              <a:rPr lang="en-IN" dirty="0" err="1" smtClean="0"/>
              <a:t>Hinjawadi</a:t>
            </a:r>
            <a:r>
              <a:rPr lang="en-IN" dirty="0" smtClean="0"/>
              <a:t> Phase 1, Pune - 411 057</a:t>
            </a:r>
          </a:p>
          <a:p>
            <a:pPr>
              <a:defRPr/>
            </a:pPr>
            <a:r>
              <a:rPr lang="en-IN" dirty="0" smtClean="0"/>
              <a:t>   Phone - +91 20 22933441/2/3 | Website - www.isquareit.edu.in | Email - info@isquareit.edu.in </a:t>
            </a:r>
            <a:endParaRPr lang="en-IN" dirty="0"/>
          </a:p>
        </p:txBody>
      </p:sp>
      <p:pic>
        <p:nvPicPr>
          <p:cNvPr id="6" name="Picture 3" descr="Logo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043608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ADMINISTRATION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 smtClean="0"/>
              <a:t>Apex or top level </a:t>
            </a:r>
            <a:r>
              <a:rPr lang="en-IN" sz="2400" dirty="0" smtClean="0"/>
              <a:t>management, </a:t>
            </a:r>
            <a:r>
              <a:rPr lang="en-IN" sz="2400" dirty="0" smtClean="0"/>
              <a:t>owners, board of </a:t>
            </a:r>
            <a:r>
              <a:rPr lang="en-IN" sz="2400" dirty="0" smtClean="0"/>
              <a:t>directors..</a:t>
            </a:r>
            <a:endParaRPr lang="en-IN" sz="2400" dirty="0" smtClean="0"/>
          </a:p>
          <a:p>
            <a:r>
              <a:rPr lang="en-IN" sz="2400" dirty="0" smtClean="0"/>
              <a:t>Concerned with policy making &amp; </a:t>
            </a:r>
            <a:r>
              <a:rPr lang="en-IN" sz="2400" dirty="0" smtClean="0"/>
              <a:t> determination </a:t>
            </a:r>
            <a:r>
              <a:rPr lang="en-IN" sz="2400" dirty="0" smtClean="0"/>
              <a:t>of </a:t>
            </a:r>
            <a:r>
              <a:rPr lang="en-IN" sz="2400" dirty="0" smtClean="0"/>
              <a:t>goals and targets</a:t>
            </a:r>
            <a:endParaRPr lang="en-IN" sz="2400" dirty="0" smtClean="0"/>
          </a:p>
          <a:p>
            <a:r>
              <a:rPr lang="en-IN" sz="2400" dirty="0" smtClean="0"/>
              <a:t>Administration coordinates: finance, production &amp; distribution</a:t>
            </a:r>
          </a:p>
          <a:p>
            <a:r>
              <a:rPr lang="en-IN" sz="2400" dirty="0" smtClean="0"/>
              <a:t>Don’t </a:t>
            </a:r>
            <a:r>
              <a:rPr lang="en-IN" sz="2400" dirty="0" smtClean="0"/>
              <a:t>require technical knowledge.</a:t>
            </a:r>
          </a:p>
          <a:p>
            <a:endParaRPr lang="en-IN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395536" y="6356350"/>
            <a:ext cx="8208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International Institute of Information Technology, I²IT, P-14, Rajiv Gandhi </a:t>
            </a:r>
            <a:r>
              <a:rPr kumimoji="0" lang="en-IN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Infotech</a:t>
            </a:r>
            <a:r>
              <a:rPr kumimoji="0" lang="en-IN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Park, </a:t>
            </a:r>
            <a:r>
              <a:rPr kumimoji="0" lang="en-IN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Hinjawadi</a:t>
            </a:r>
            <a:r>
              <a:rPr kumimoji="0" lang="en-IN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Phase 1, Pune - 411 057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Phone - +91 20 22933441/2/3 | Website - www.isquareit.edu.in | Email - info@isquareit.edu.in 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043608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5256584"/>
          </a:xfrm>
        </p:spPr>
        <p:txBody>
          <a:bodyPr>
            <a:normAutofit/>
          </a:bodyPr>
          <a:lstStyle/>
          <a:p>
            <a:r>
              <a:rPr lang="en-IN" sz="2400" dirty="0" smtClean="0"/>
              <a:t>Servant of administration</a:t>
            </a:r>
          </a:p>
          <a:p>
            <a:r>
              <a:rPr lang="en-IN" sz="2400" dirty="0" smtClean="0"/>
              <a:t>Includes middle &amp; lower </a:t>
            </a:r>
            <a:r>
              <a:rPr lang="en-IN" sz="2400" dirty="0" smtClean="0"/>
              <a:t>management </a:t>
            </a:r>
            <a:r>
              <a:rPr lang="en-IN" sz="2400" dirty="0" smtClean="0"/>
              <a:t>( general manager, managing director)</a:t>
            </a:r>
          </a:p>
          <a:p>
            <a:r>
              <a:rPr lang="en-IN" sz="2400" dirty="0" smtClean="0"/>
              <a:t>Concerned with implementation of policy laid by administration &amp; direction of human efforts to achieve goals or targets of enterprise.</a:t>
            </a:r>
          </a:p>
          <a:p>
            <a:r>
              <a:rPr lang="en-IN" sz="2400" dirty="0" smtClean="0"/>
              <a:t>Require technical ability</a:t>
            </a:r>
          </a:p>
          <a:p>
            <a:r>
              <a:rPr lang="en-IN" sz="2400" dirty="0" smtClean="0"/>
              <a:t>Management </a:t>
            </a:r>
            <a:r>
              <a:rPr lang="en-IN" sz="2400" dirty="0" smtClean="0"/>
              <a:t>plans, organises, motivates, </a:t>
            </a:r>
            <a:r>
              <a:rPr lang="en-IN" sz="2400" dirty="0" smtClean="0"/>
              <a:t>directs, </a:t>
            </a:r>
            <a:r>
              <a:rPr lang="en-IN" sz="2400" dirty="0" smtClean="0"/>
              <a:t>coordinates &amp; control business activities &amp; human efforts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395536" y="6356350"/>
            <a:ext cx="8208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International Institute of Information Technology, I²IT, P-14, Rajiv Gandhi </a:t>
            </a:r>
            <a:r>
              <a:rPr kumimoji="0" lang="en-IN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Infotech</a:t>
            </a:r>
            <a:r>
              <a:rPr kumimoji="0" lang="en-IN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Park, </a:t>
            </a:r>
            <a:r>
              <a:rPr kumimoji="0" lang="en-IN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Hinjawadi</a:t>
            </a:r>
            <a:r>
              <a:rPr kumimoji="0" lang="en-IN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Phase 1, Pune - 411 057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Phone - +91 20 22933441/2/3 | Website - www.isquareit.edu.in | Email - info@isquareit.edu.in 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3" descr="Logo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043608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IN" dirty="0" smtClean="0"/>
              <a:t>ORGANISATION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4320480"/>
          </a:xfrm>
        </p:spPr>
        <p:txBody>
          <a:bodyPr/>
          <a:lstStyle/>
          <a:p>
            <a:pPr>
              <a:buNone/>
            </a:pPr>
            <a:r>
              <a:rPr lang="en-IN" sz="2400" dirty="0" smtClean="0"/>
              <a:t>Organisation is the</a:t>
            </a:r>
          </a:p>
          <a:p>
            <a:r>
              <a:rPr lang="en-IN" sz="2400" dirty="0" smtClean="0"/>
              <a:t> </a:t>
            </a:r>
            <a:r>
              <a:rPr lang="en-IN" sz="2400" dirty="0" smtClean="0"/>
              <a:t>Framework </a:t>
            </a:r>
            <a:r>
              <a:rPr lang="en-IN" sz="2400" dirty="0" smtClean="0"/>
              <a:t>of management </a:t>
            </a:r>
          </a:p>
          <a:p>
            <a:r>
              <a:rPr lang="en-IN" sz="2400" dirty="0" smtClean="0"/>
              <a:t>F</a:t>
            </a:r>
            <a:r>
              <a:rPr lang="en-IN" sz="2400" dirty="0" smtClean="0"/>
              <a:t>unction </a:t>
            </a:r>
            <a:r>
              <a:rPr lang="en-IN" sz="2400" dirty="0" smtClean="0"/>
              <a:t>of putting together </a:t>
            </a:r>
            <a:r>
              <a:rPr lang="en-IN" sz="2400" dirty="0" smtClean="0"/>
              <a:t>different </a:t>
            </a:r>
            <a:r>
              <a:rPr lang="en-IN" sz="2400" dirty="0" smtClean="0"/>
              <a:t>parts of enterprise into working order</a:t>
            </a:r>
          </a:p>
          <a:p>
            <a:pPr>
              <a:buNone/>
            </a:pPr>
            <a:r>
              <a:rPr lang="en-IN" sz="2400" dirty="0" smtClean="0"/>
              <a:t>Organisation concerns :</a:t>
            </a:r>
          </a:p>
          <a:p>
            <a:r>
              <a:rPr lang="en-IN" sz="2400" dirty="0" smtClean="0"/>
              <a:t>Determination of activities necessary for attainment of goal</a:t>
            </a:r>
          </a:p>
          <a:p>
            <a:r>
              <a:rPr lang="en-IN" sz="2400" dirty="0" smtClean="0"/>
              <a:t>Grouping &amp; assignment of individuals activity</a:t>
            </a:r>
          </a:p>
          <a:p>
            <a:r>
              <a:rPr lang="en-IN" sz="2400" dirty="0" smtClean="0"/>
              <a:t>Maintenance of authority relationship among grouped activities</a:t>
            </a:r>
          </a:p>
          <a:p>
            <a:pPr algn="ctr">
              <a:buNone/>
            </a:pPr>
            <a:r>
              <a:rPr lang="en-IN" sz="2400" b="1" i="1" dirty="0" smtClean="0"/>
              <a:t>Organisation</a:t>
            </a:r>
            <a:r>
              <a:rPr lang="en-IN" sz="2400" i="1" dirty="0" smtClean="0"/>
              <a:t> is therefore , one of the functions of </a:t>
            </a:r>
            <a:r>
              <a:rPr lang="en-IN" sz="2400" b="1" dirty="0" smtClean="0"/>
              <a:t>management</a:t>
            </a:r>
            <a:r>
              <a:rPr lang="en-IN" sz="2400" b="1" i="1" dirty="0" smtClean="0"/>
              <a:t> </a:t>
            </a:r>
            <a:r>
              <a:rPr lang="en-IN" sz="2400" i="1" dirty="0" smtClean="0"/>
              <a:t>&amp; mechanism through it achieves END determine by </a:t>
            </a:r>
            <a:r>
              <a:rPr lang="en-IN" sz="2400" b="1" i="1" dirty="0" smtClean="0"/>
              <a:t>administration</a:t>
            </a:r>
          </a:p>
          <a:p>
            <a:endParaRPr lang="en-IN" sz="2400" dirty="0" smtClean="0"/>
          </a:p>
          <a:p>
            <a:pPr>
              <a:buNone/>
            </a:pPr>
            <a:endParaRPr lang="en-IN" sz="2400" dirty="0" smtClean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95536" y="6356350"/>
            <a:ext cx="8208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International Institute of Information Technology, I²IT, P-14, Rajiv Gandhi </a:t>
            </a:r>
            <a:r>
              <a:rPr kumimoji="0" lang="en-IN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Infotech</a:t>
            </a:r>
            <a:r>
              <a:rPr kumimoji="0" lang="en-IN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Park, </a:t>
            </a:r>
            <a:r>
              <a:rPr kumimoji="0" lang="en-IN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Hinjawadi</a:t>
            </a:r>
            <a:r>
              <a:rPr kumimoji="0" lang="en-IN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Phase 1, Pune - 411 057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Phone - +91 20 22933441/2/3 | Website - www.isquareit.edu.in | Email - info@isquareit.edu.in 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3" descr="Logo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043608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DEFINITION OF MANAGEMENT</a:t>
            </a:r>
            <a:endParaRPr lang="en-US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Management is the attainment of organizational goals in an effective and efficient manner through planning, organizing, staffing, directing and controlling organizational resources.</a:t>
            </a:r>
          </a:p>
          <a:p>
            <a:pPr eaLnBrk="1" hangingPunct="1"/>
            <a:r>
              <a:rPr lang="en-US" sz="2400" dirty="0" smtClean="0"/>
              <a:t>Organizational resources include men(human beings), money, machines and materials.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8280920" cy="365125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International Institute of Information Technology, I²IT, P-14, Rajiv Gandhi </a:t>
            </a:r>
            <a:r>
              <a:rPr lang="en-IN" dirty="0" err="1" smtClean="0"/>
              <a:t>Infotech</a:t>
            </a:r>
            <a:r>
              <a:rPr lang="en-IN" dirty="0" smtClean="0"/>
              <a:t> Park, </a:t>
            </a:r>
            <a:r>
              <a:rPr lang="en-IN" dirty="0" err="1" smtClean="0"/>
              <a:t>Hinjawadi</a:t>
            </a:r>
            <a:r>
              <a:rPr lang="en-IN" dirty="0" smtClean="0"/>
              <a:t> Phase 1, Pune - 411 057   </a:t>
            </a:r>
          </a:p>
          <a:p>
            <a:pPr>
              <a:defRPr/>
            </a:pPr>
            <a:r>
              <a:rPr lang="en-IN" dirty="0" smtClean="0"/>
              <a:t>Phone - +91 20 22933441/2/3 | Website - www.isquareit.edu.in | Email - info@isquareit.edu.in </a:t>
            </a:r>
            <a:endParaRPr lang="en-IN" dirty="0"/>
          </a:p>
        </p:txBody>
      </p:sp>
      <p:pic>
        <p:nvPicPr>
          <p:cNvPr id="5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1043608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/>
          <a:lstStyle/>
          <a:p>
            <a:r>
              <a:rPr lang="en-US" dirty="0" smtClean="0"/>
              <a:t>DEFINITION OF MANAGEMENT</a:t>
            </a:r>
            <a:r>
              <a:rPr lang="en-US" b="1" dirty="0" smtClean="0"/>
              <a:t> </a:t>
            </a:r>
            <a:endParaRPr lang="en-US" b="1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Louis E Boone &amp; David L Kurtz- </a:t>
            </a:r>
            <a:r>
              <a:rPr lang="en-US" sz="2400" dirty="0" smtClean="0"/>
              <a:t>The use of people and other resources to accomplish objectives.</a:t>
            </a:r>
          </a:p>
          <a:p>
            <a:endParaRPr lang="en-US" sz="2400" dirty="0" smtClean="0"/>
          </a:p>
          <a:p>
            <a:r>
              <a:rPr lang="en-US" sz="2400" b="1" dirty="0" smtClean="0"/>
              <a:t>Mary Parker </a:t>
            </a:r>
            <a:r>
              <a:rPr lang="en-US" sz="2400" b="1" dirty="0" err="1" smtClean="0"/>
              <a:t>Follet</a:t>
            </a:r>
            <a:r>
              <a:rPr lang="en-US" sz="2400" b="1" dirty="0" smtClean="0"/>
              <a:t>- </a:t>
            </a:r>
            <a:r>
              <a:rPr lang="en-US" sz="2400" dirty="0" smtClean="0"/>
              <a:t>the act of getting things done through people.</a:t>
            </a:r>
          </a:p>
          <a:p>
            <a:endParaRPr lang="en-US" sz="2400" dirty="0" smtClean="0"/>
          </a:p>
          <a:p>
            <a:r>
              <a:rPr lang="en-US" sz="2400" b="1" dirty="0" smtClean="0"/>
              <a:t>Frederick  Taylor </a:t>
            </a:r>
            <a:r>
              <a:rPr lang="en-US" sz="2400" dirty="0" smtClean="0"/>
              <a:t>defines Management as the art of knowing what you want to do in the best and cheapest way. 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23528" y="6356350"/>
            <a:ext cx="8424936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6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1043608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507288" cy="1008112"/>
          </a:xfrm>
        </p:spPr>
        <p:txBody>
          <a:bodyPr/>
          <a:lstStyle/>
          <a:p>
            <a:r>
              <a:rPr lang="en-US" sz="4000" dirty="0" smtClean="0"/>
              <a:t>      CHARACTERISTICS OF MANAGEMENT</a:t>
            </a:r>
            <a:endParaRPr lang="en-US" sz="4000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468052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Management is a distinct </a:t>
            </a:r>
            <a:r>
              <a:rPr lang="en-US" sz="2200" dirty="0" smtClean="0"/>
              <a:t>&amp; </a:t>
            </a:r>
            <a:r>
              <a:rPr lang="en-US" sz="2200" dirty="0" smtClean="0"/>
              <a:t>composite process: </a:t>
            </a:r>
            <a:r>
              <a:rPr lang="en-US" sz="2200" i="1" dirty="0" smtClean="0"/>
              <a:t>social process, integrating process, continuous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200" dirty="0" smtClean="0"/>
              <a:t>Management is goal oriented process: </a:t>
            </a:r>
            <a:r>
              <a:rPr lang="en-US" sz="2200" dirty="0" smtClean="0"/>
              <a:t>aims at the accomplishment of predetermined objectives. </a:t>
            </a:r>
            <a:endParaRPr lang="en-IN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IN" sz="2200" dirty="0" smtClean="0"/>
              <a:t>Management is Pervasive : </a:t>
            </a:r>
            <a:r>
              <a:rPr lang="en-US" sz="2200" dirty="0" smtClean="0"/>
              <a:t>Management principles are universal in nature.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200" dirty="0" smtClean="0"/>
              <a:t>Management is Multidimensional : 3 main activity  - Management of work,  Management of people,  Management of operations.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200" dirty="0" smtClean="0"/>
              <a:t> Management is a continuous process.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200" dirty="0" smtClean="0"/>
              <a:t> </a:t>
            </a:r>
            <a:r>
              <a:rPr lang="en-US" sz="2200" dirty="0" smtClean="0"/>
              <a:t>Management is a group activity.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200" dirty="0" smtClean="0"/>
              <a:t> Management is a dynamic function.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200" dirty="0" smtClean="0"/>
              <a:t>Management is Intangible.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200" dirty="0" smtClean="0"/>
              <a:t>Management is  Balancing effectiveness and efficiency. 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None/>
            </a:pPr>
            <a:endParaRPr lang="en-IN" sz="2000" dirty="0" smtClean="0"/>
          </a:p>
          <a:p>
            <a:pPr marL="457200" indent="-457200">
              <a:buFont typeface="+mj-lt"/>
              <a:buAutoNum type="arabicPeriod"/>
            </a:pPr>
            <a:endParaRPr lang="en-IN" sz="2000" dirty="0" smtClean="0"/>
          </a:p>
          <a:p>
            <a:endParaRPr lang="en-IN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8280920" cy="365125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International Institute of Information Technology, I²IT, P-14, Rajiv Gandhi </a:t>
            </a:r>
            <a:r>
              <a:rPr lang="en-IN" dirty="0" err="1" smtClean="0"/>
              <a:t>Infotech</a:t>
            </a:r>
            <a:r>
              <a:rPr lang="en-IN" dirty="0" smtClean="0"/>
              <a:t> Park, </a:t>
            </a:r>
            <a:r>
              <a:rPr lang="en-IN" dirty="0" err="1" smtClean="0"/>
              <a:t>Hinjawadi</a:t>
            </a:r>
            <a:r>
              <a:rPr lang="en-IN" dirty="0" smtClean="0"/>
              <a:t> Phase 1, Pune - 411 057  </a:t>
            </a:r>
          </a:p>
          <a:p>
            <a:pPr>
              <a:defRPr/>
            </a:pPr>
            <a:r>
              <a:rPr lang="en-IN" dirty="0" smtClean="0"/>
              <a:t> Phone - +91 20 22933441/2/3 | Website - www.isquareit.edu.in | Email - info@isquareit.edu.in </a:t>
            </a:r>
            <a:endParaRPr lang="en-IN" dirty="0"/>
          </a:p>
        </p:txBody>
      </p:sp>
      <p:pic>
        <p:nvPicPr>
          <p:cNvPr id="5" name="Picture 3" descr="Logo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1043608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AC08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2375</Words>
  <Application>Microsoft Office PowerPoint</Application>
  <PresentationFormat>On-screen Show (4:3)</PresentationFormat>
  <Paragraphs>246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1_Custom Design</vt:lpstr>
      <vt:lpstr>Custom Design</vt:lpstr>
      <vt:lpstr>Slide 1</vt:lpstr>
      <vt:lpstr>CONTENTS</vt:lpstr>
      <vt:lpstr>INTRODUCTION</vt:lpstr>
      <vt:lpstr>ADMINISTRATION</vt:lpstr>
      <vt:lpstr>MANAGEMENT</vt:lpstr>
      <vt:lpstr>ORGANISATION</vt:lpstr>
      <vt:lpstr>DEFINITION OF MANAGEMENT</vt:lpstr>
      <vt:lpstr>DEFINITION OF MANAGEMENT </vt:lpstr>
      <vt:lpstr>      CHARACTERISTICS OF MANAGEMENT</vt:lpstr>
      <vt:lpstr>       FUNCTIONS OF MANAGEMENT (FUNDAMENTAL) </vt:lpstr>
      <vt:lpstr>Slide 11</vt:lpstr>
      <vt:lpstr>FUNCTIONS OF MANAGEMENT (ALL)</vt:lpstr>
      <vt:lpstr>FUNCTIONS OF MANAGEMENT  </vt:lpstr>
      <vt:lpstr>FUNCTIONS OF MANAGEMENT  </vt:lpstr>
      <vt:lpstr>Slide 15</vt:lpstr>
      <vt:lpstr>Slide 16</vt:lpstr>
      <vt:lpstr>  FUNCTIONS OF MANAGEMENT    </vt:lpstr>
      <vt:lpstr>  FUNCTIONS OF MANAGEMENT   </vt:lpstr>
      <vt:lpstr>  FUNCTIONS OF MANAGEMENT    </vt:lpstr>
      <vt:lpstr>  FUNCTIONS OF MANAGEMENT    </vt:lpstr>
      <vt:lpstr>LEVELS OF MANAGEMENT</vt:lpstr>
      <vt:lpstr>LEVELS OF MANAGEMENT</vt:lpstr>
      <vt:lpstr>LEVELS OF MANAGEMENT</vt:lpstr>
      <vt:lpstr>REFERENCES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TOPIC OF PRESENTATION</dc:title>
  <dc:creator>Vaidehi Banerjee</dc:creator>
  <cp:lastModifiedBy>Ankita-Nikhil</cp:lastModifiedBy>
  <cp:revision>29</cp:revision>
  <dcterms:created xsi:type="dcterms:W3CDTF">2019-11-07T07:44:26Z</dcterms:created>
  <dcterms:modified xsi:type="dcterms:W3CDTF">2020-01-20T10:21:41Z</dcterms:modified>
</cp:coreProperties>
</file>