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  <p:sldMasterId id="2147483732" r:id="rId2"/>
  </p:sldMasterIdLst>
  <p:notesMasterIdLst>
    <p:notesMasterId r:id="rId18"/>
  </p:notesMasterIdLst>
  <p:sldIdLst>
    <p:sldId id="261" r:id="rId3"/>
    <p:sldId id="263" r:id="rId4"/>
    <p:sldId id="265" r:id="rId5"/>
    <p:sldId id="264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6A8F23-2A82-466F-8A2C-64BED021C700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08ED82-212A-48FA-9521-589520654EB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67C208-1432-419B-9B14-56F01E849963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59C71B-C1D0-40EB-832D-9991EB0583A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AAE8DAD-678A-43CF-994A-611DB4E94995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E15BAFF-1E67-485C-8C6C-8167EA15106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02A71B-B459-452E-964B-AA0ED8171984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24EB87D-4B4C-4034-B82C-8C6F90BA63F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04BE1-0325-415D-8091-96183D052EDB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79634-4582-4850-8C93-6A6ACCAACE1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48DE4-8963-47C6-A67F-16136A2435E7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7F9A3-EF2C-4B7D-A9CE-4E0F8C5151D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3A84F-9CF7-4F5A-A1BD-9C9B0A1CBFDF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3C679-1EA3-4B8A-A1F9-36926EFF279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48B73-2250-408B-A1DB-28E948BF1F95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4225C-A1C1-4A23-96BC-0871889B99E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CF3D2-B5AA-47D8-95D0-EA61A7A13FD4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AD88C-0B75-4FC0-BE6B-5DF96F89D30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7900D-F88F-404F-9A96-A50CF19D7AD5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BC384-AE16-4C9A-A6A2-925057607E2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00AE9-2159-49FD-8E64-6D6FCCE8AFFA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F9AF2-8510-461C-A2D3-CA03D429D1D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40919-BD49-4ECD-BA50-C5AE7A21BD26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CF81F-B813-43E3-AB00-08763F3AE95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D187A5C-B1E9-4AA3-B909-49859A073C96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FE1CC6A-4191-47DA-A782-0C7FBDDCCC1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EFAF8-416C-4B4C-A8CF-79ADC72239BF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46035-F60C-4D85-81D4-7DA184C96FD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B9F1F-4727-44DA-A54F-70633D3C1D47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04F45-38C2-47F6-B225-36CB95AA57E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2ABE-5EDE-4ED1-950B-8264B5667EAC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4C19-A39C-470D-9EA0-6C785451F3B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72C5511-F48A-492E-941A-2C7543F7595B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7EB820-2057-450D-9192-3B7D8346F9E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3F7E422-4E23-453C-8803-2C95CAC4A6D8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04932B-759E-43D9-93BE-40ED4E3992B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B45FA62-A6D6-4EA4-ACD8-91DD6A990189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0B72FC8-F5A5-4B6A-8DAF-429EB5B3CE2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BE9578A-220A-4DDD-8A4C-3D8A762B6831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E544835-3663-4D8F-BF98-23A41D6018B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CDCD29C-72F9-44EF-AF4E-AA7A159DFEE5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7190F34-9065-4D6C-9A03-0726BBF5939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4790B15-4187-4838-9C17-F57A2C5A686A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5A26CF-5E8A-4338-8CF5-30E9C0146AE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27251C-BDC1-4E54-B019-6BE8A046096C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5DC508-9337-45F7-954F-D98023B6704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2IT Photo 1.jpg"/>
          <p:cNvPicPr>
            <a:picLocks noChangeAspect="1"/>
          </p:cNvPicPr>
          <p:nvPr userDrawn="1"/>
        </p:nvPicPr>
        <p:blipFill>
          <a:blip r:embed="rId13" cstate="print">
            <a:lum bright="2000"/>
          </a:blip>
          <a:srcRect l="11092" r="110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IN"/>
              <a:t>International Institute of Information </a:t>
            </a:r>
            <a:r>
              <a:rPr lang="en-IN" err="1"/>
              <a:t>Techonology</a:t>
            </a:r>
            <a:r>
              <a:rPr lang="en-IN"/>
              <a:t>, I²IT, P-14 Rajiv Gandhi Infotech Park, </a:t>
            </a:r>
            <a:r>
              <a:rPr lang="en-IN" err="1"/>
              <a:t>Hinjawdi</a:t>
            </a:r>
            <a:r>
              <a:rPr lang="en-IN"/>
              <a:t> Phase 1, Pune – 411 057</a:t>
            </a:r>
          </a:p>
          <a:p>
            <a:pPr>
              <a:defRPr/>
            </a:pPr>
            <a:r>
              <a:rPr lang="en-IN"/>
              <a:t>Phone - +91 20 22933441/2/3 | Website – www.isquareit.edu.in | Email – info@isquareit.edu.in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DD3A90-8FB0-48F0-927E-B26AC1731F03}" type="datetimeFigureOut">
              <a:rPr lang="en-IN"/>
              <a:pPr>
                <a:defRPr/>
              </a:pPr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156001-042C-431A-B23E-A311126B802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squareit.edu.in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quareit.edu.in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info@isquareit.edu.in" TargetMode="External"/><Relationship Id="rId4" Type="http://schemas.openxmlformats.org/officeDocument/2006/relationships/hyperlink" Target="mailto:ashvinik@isquareit.edu.i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1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I²IT_With_name Final updated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71438"/>
            <a:ext cx="48926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0" y="4437063"/>
            <a:ext cx="9144000" cy="242093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 smtClean="0">
                <a:latin typeface="+mn-lt"/>
                <a:cs typeface="+mn-cs"/>
              </a:rPr>
              <a:t>Prof. </a:t>
            </a:r>
            <a:r>
              <a:rPr lang="en-IN" sz="3200" dirty="0" err="1" smtClean="0">
                <a:latin typeface="+mn-lt"/>
                <a:cs typeface="+mn-cs"/>
              </a:rPr>
              <a:t>Ashvini</a:t>
            </a:r>
            <a:r>
              <a:rPr lang="en-IN" sz="3200" dirty="0" smtClean="0">
                <a:latin typeface="+mn-lt"/>
                <a:cs typeface="+mn-cs"/>
              </a:rPr>
              <a:t> </a:t>
            </a:r>
            <a:r>
              <a:rPr lang="en-IN" sz="3200" dirty="0" err="1" smtClean="0">
                <a:latin typeface="+mn-lt"/>
                <a:cs typeface="+mn-cs"/>
              </a:rPr>
              <a:t>Kulkarni</a:t>
            </a:r>
            <a:endParaRPr lang="en-IN" sz="3200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 smtClean="0">
                <a:latin typeface="+mn-lt"/>
                <a:cs typeface="+mn-cs"/>
              </a:rPr>
              <a:t>Electronics &amp; Telecommunication</a:t>
            </a:r>
            <a:endParaRPr lang="en-IN" sz="32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sz="3200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</a:rPr>
              <a:t>International Institute of Information Technology, I²IT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  <a:hlinkClick r:id="rId4"/>
              </a:rPr>
              <a:t>www.isquareit.edu.in</a:t>
            </a:r>
            <a:r>
              <a:rPr lang="en-IN" sz="3200" dirty="0">
                <a:latin typeface="+mn-lt"/>
                <a:cs typeface="+mn-cs"/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2357430"/>
            <a:ext cx="84582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Interrupt Handling with LPC2148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6811" cy="92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304800" y="-24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IN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Interrupt Enabling</a:t>
            </a: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5852" y="785794"/>
            <a:ext cx="703047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42910" y="1928802"/>
            <a:ext cx="80010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IN" sz="2400" u="sng" dirty="0"/>
              <a:t>First </a:t>
            </a:r>
            <a:r>
              <a:rPr lang="en-IN" sz="2400" b="1" u="sng" dirty="0" err="1"/>
              <a:t>VICIntEnable</a:t>
            </a:r>
            <a:r>
              <a:rPr lang="en-IN" sz="2400" u="sng" dirty="0" smtClean="0"/>
              <a:t>, </a:t>
            </a:r>
            <a:r>
              <a:rPr lang="en-IN" sz="2400" u="sng" dirty="0"/>
              <a:t>from </a:t>
            </a:r>
            <a:r>
              <a:rPr lang="en-IN" sz="2400" b="1" u="sng" dirty="0"/>
              <a:t>Table</a:t>
            </a:r>
            <a:r>
              <a:rPr lang="en-IN" sz="2400" u="sng" dirty="0"/>
              <a:t> we get the bit </a:t>
            </a:r>
            <a:r>
              <a:rPr lang="en-IN" sz="2400" u="sng" dirty="0" smtClean="0"/>
              <a:t>number to </a:t>
            </a:r>
            <a:r>
              <a:rPr lang="en-IN" sz="2400" b="1" u="sng" dirty="0"/>
              <a:t>Enable</a:t>
            </a:r>
            <a:r>
              <a:rPr lang="en-IN" sz="2400" u="sng" dirty="0"/>
              <a:t> </a:t>
            </a:r>
            <a:r>
              <a:rPr lang="en-IN" sz="2400" u="sng" dirty="0" smtClean="0"/>
              <a:t>Interrupt with its </a:t>
            </a:r>
            <a:r>
              <a:rPr lang="en-IN" sz="2400" u="sng" dirty="0"/>
              <a:t>Bit </a:t>
            </a:r>
            <a:r>
              <a:rPr lang="en-IN" sz="2400" u="sng" dirty="0" smtClean="0"/>
              <a:t>number.  Ex. ADC0 interrupt--Hence </a:t>
            </a:r>
            <a:r>
              <a:rPr lang="en-IN" sz="2400" u="sng" dirty="0"/>
              <a:t>we must make bit </a:t>
            </a:r>
            <a:r>
              <a:rPr lang="en-IN" sz="2400" u="sng" dirty="0" smtClean="0"/>
              <a:t>18 </a:t>
            </a:r>
            <a:r>
              <a:rPr lang="en-IN" sz="2400" u="sng" dirty="0"/>
              <a:t>in </a:t>
            </a:r>
            <a:r>
              <a:rPr lang="en-IN" sz="2400" b="1" u="sng" dirty="0" err="1"/>
              <a:t>VICIntEnable</a:t>
            </a:r>
            <a:r>
              <a:rPr lang="en-IN" sz="2400" u="sng" dirty="0"/>
              <a:t> to ’1′.</a:t>
            </a:r>
          </a:p>
          <a:p>
            <a:pPr marL="457200" indent="-457200">
              <a:buFont typeface="+mj-lt"/>
              <a:buAutoNum type="arabicPeriod"/>
            </a:pPr>
            <a:endParaRPr lang="en-IN" sz="2400" dirty="0"/>
          </a:p>
          <a:p>
            <a:pPr marL="457200" lvl="0" indent="-457200">
              <a:buFont typeface="+mj-lt"/>
              <a:buAutoNum type="arabicPeriod"/>
            </a:pPr>
            <a:r>
              <a:rPr lang="en-IN" sz="2400" u="sng" dirty="0" smtClean="0"/>
              <a:t>Second </a:t>
            </a:r>
            <a:r>
              <a:rPr lang="en-IN" sz="2400" u="sng" dirty="0"/>
              <a:t>, from </a:t>
            </a:r>
            <a:r>
              <a:rPr lang="en-IN" sz="2400" b="1" u="sng" dirty="0"/>
              <a:t>Table</a:t>
            </a:r>
            <a:r>
              <a:rPr lang="en-IN" sz="2400" u="sng" dirty="0"/>
              <a:t> we get the interrupt source number for </a:t>
            </a:r>
            <a:r>
              <a:rPr lang="en-IN" sz="2400" u="sng" dirty="0" smtClean="0"/>
              <a:t>ADC0 </a:t>
            </a:r>
            <a:r>
              <a:rPr lang="en-IN" sz="2400" u="sng" dirty="0"/>
              <a:t>which is </a:t>
            </a:r>
            <a:r>
              <a:rPr lang="en-IN" sz="2400" b="1" u="sng" dirty="0"/>
              <a:t>decimal</a:t>
            </a:r>
            <a:r>
              <a:rPr lang="en-IN" sz="2400" u="sng" dirty="0"/>
              <a:t> </a:t>
            </a:r>
            <a:r>
              <a:rPr lang="en-IN" sz="2400" u="sng" dirty="0" smtClean="0"/>
              <a:t>18 </a:t>
            </a:r>
            <a:r>
              <a:rPr lang="en-IN" sz="2400" u="sng" dirty="0"/>
              <a:t>and </a:t>
            </a:r>
            <a:r>
              <a:rPr lang="en-IN" sz="2400" b="1" u="sng" dirty="0"/>
              <a:t>OR</a:t>
            </a:r>
            <a:r>
              <a:rPr lang="en-IN" sz="2400" u="sng" dirty="0"/>
              <a:t> it with </a:t>
            </a:r>
            <a:r>
              <a:rPr lang="en-IN" sz="2400" b="1" u="sng" dirty="0"/>
              <a:t>(1&lt;&lt;5)</a:t>
            </a:r>
            <a:r>
              <a:rPr lang="en-IN" sz="2400" u="sng" dirty="0"/>
              <a:t> [</a:t>
            </a:r>
            <a:r>
              <a:rPr lang="en-IN" sz="2400" u="sng" dirty="0" err="1"/>
              <a:t>i.e</a:t>
            </a:r>
            <a:r>
              <a:rPr lang="en-IN" sz="2400" u="sng" dirty="0"/>
              <a:t> 5th bit=1 which enables the slot] and assign it to </a:t>
            </a:r>
            <a:r>
              <a:rPr lang="en-IN" sz="2400" b="1" u="sng" dirty="0" err="1"/>
              <a:t>VICVectCntlX</a:t>
            </a:r>
            <a:r>
              <a:rPr lang="en-IN" sz="2400" b="1" u="sng" dirty="0"/>
              <a:t>.</a:t>
            </a:r>
            <a:endParaRPr lang="en-IN" sz="2400" u="sng" dirty="0"/>
          </a:p>
          <a:p>
            <a:pPr marL="457200" indent="-457200">
              <a:buFont typeface="+mj-lt"/>
              <a:buAutoNum type="arabicPeriod"/>
            </a:pPr>
            <a:endParaRPr lang="en-IN" sz="2400" dirty="0"/>
          </a:p>
          <a:p>
            <a:pPr marL="457200" lvl="0" indent="-457200">
              <a:buFont typeface="+mj-lt"/>
              <a:buAutoNum type="arabicPeriod"/>
            </a:pPr>
            <a:r>
              <a:rPr lang="en-IN" sz="2400" u="sng" dirty="0" smtClean="0"/>
              <a:t>Third, Next </a:t>
            </a:r>
            <a:r>
              <a:rPr lang="en-IN" sz="2400" u="sng" dirty="0"/>
              <a:t>assign the address of the related ISR </a:t>
            </a:r>
            <a:r>
              <a:rPr lang="en-IN" sz="2400" u="sng" dirty="0" smtClean="0"/>
              <a:t>to </a:t>
            </a:r>
            <a:r>
              <a:rPr lang="en-IN" sz="2400" u="sng" dirty="0" err="1" smtClean="0"/>
              <a:t>VICVectAddrX</a:t>
            </a:r>
            <a:r>
              <a:rPr lang="en-IN" sz="2400" b="1" dirty="0"/>
              <a:t>.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4348" cy="95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642910" y="214290"/>
            <a:ext cx="768666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N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 Sample Interrupt Initialization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554162"/>
            <a:ext cx="868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VICIntEnable</a:t>
            </a: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= (1&lt;&lt;18);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VICVectCntl0=(1&lt;&lt;5)|18;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VICVectAddr0=(unsigned) adc0ISR</a:t>
            </a: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2932" cy="85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304800" y="-24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IN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Sample ISR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554162"/>
            <a:ext cx="868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__ </a:t>
            </a:r>
            <a:r>
              <a:rPr kumimoji="0" lang="en-IN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irq</a:t>
            </a: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void adc0ISR(void)</a:t>
            </a:r>
          </a:p>
          <a:p>
            <a:pPr lvl="1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{</a:t>
            </a:r>
          </a:p>
          <a:p>
            <a:pPr lvl="1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Unsigned long ad0gdr_read=AD0DR3;</a:t>
            </a:r>
          </a:p>
          <a:p>
            <a:pPr lvl="1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IN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Int</a:t>
            </a: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digital = (ad0gdr_read&gt;&gt;6)&amp;0x3ff;</a:t>
            </a:r>
          </a:p>
          <a:p>
            <a:pPr lvl="1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IN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Dummyread</a:t>
            </a: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=digital;</a:t>
            </a:r>
          </a:p>
          <a:p>
            <a:pPr lvl="1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IN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VICVectAddr</a:t>
            </a: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=0x0;</a:t>
            </a:r>
          </a:p>
          <a:p>
            <a:pPr lvl="1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}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3209" cy="857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85984" y="285728"/>
            <a:ext cx="4572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Important Note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571472" y="1071546"/>
            <a:ext cx="77768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/>
          </a:p>
          <a:p>
            <a:endParaRPr lang="en-IN" dirty="0" smtClean="0"/>
          </a:p>
          <a:p>
            <a:r>
              <a:rPr lang="en-IN" dirty="0"/>
              <a:t> </a:t>
            </a:r>
          </a:p>
          <a:p>
            <a:pPr lvl="0"/>
            <a:r>
              <a:rPr lang="en-IN" dirty="0"/>
              <a:t>I</a:t>
            </a:r>
            <a:r>
              <a:rPr lang="en-IN" dirty="0" smtClean="0"/>
              <a:t>f </a:t>
            </a:r>
            <a:r>
              <a:rPr lang="en-IN" dirty="0"/>
              <a:t>the vectored IRQ slot is </a:t>
            </a:r>
            <a:r>
              <a:rPr lang="en-IN" b="1" dirty="0"/>
              <a:t>disabled</a:t>
            </a:r>
            <a:r>
              <a:rPr lang="en-IN" dirty="0"/>
              <a:t> it will not disable the interrupt but will change the corresponding interrupt </a:t>
            </a:r>
            <a:r>
              <a:rPr lang="en-IN" dirty="0" smtClean="0"/>
              <a:t>to </a:t>
            </a:r>
            <a:r>
              <a:rPr lang="en-IN" b="1" dirty="0" smtClean="0"/>
              <a:t>Non-Vectored </a:t>
            </a:r>
            <a:r>
              <a:rPr lang="en-IN" b="1" dirty="0"/>
              <a:t>IRQ</a:t>
            </a:r>
            <a:r>
              <a:rPr lang="en-IN" b="1" dirty="0" smtClean="0"/>
              <a:t>.</a:t>
            </a:r>
            <a:endParaRPr lang="en-IN" dirty="0"/>
          </a:p>
          <a:p>
            <a:r>
              <a:rPr lang="en-IN" dirty="0"/>
              <a:t> </a:t>
            </a:r>
          </a:p>
          <a:p>
            <a:r>
              <a:rPr lang="en-IN" dirty="0"/>
              <a:t> </a:t>
            </a:r>
          </a:p>
          <a:p>
            <a:pPr lvl="0"/>
            <a:r>
              <a:rPr lang="en-IN" dirty="0"/>
              <a:t>Enabling the slot here means that it can generate the address of the ‘dedicated Interrupt handling function (ISR</a:t>
            </a:r>
            <a:r>
              <a:rPr lang="en-IN" dirty="0" smtClean="0"/>
              <a:t>)’</a:t>
            </a:r>
            <a:endParaRPr lang="en-IN" dirty="0"/>
          </a:p>
          <a:p>
            <a:r>
              <a:rPr lang="en-IN" dirty="0"/>
              <a:t> </a:t>
            </a:r>
          </a:p>
          <a:p>
            <a:r>
              <a:rPr lang="en-IN" dirty="0"/>
              <a:t> </a:t>
            </a:r>
          </a:p>
          <a:p>
            <a:pPr lvl="0"/>
            <a:r>
              <a:rPr lang="en-IN" dirty="0"/>
              <a:t>Disabling it will generate the address of the ‘common/default Interrupt handling function (ISR)’ which is for Non-Vectored ISR</a:t>
            </a:r>
            <a:r>
              <a:rPr lang="en-IN" dirty="0" smtClean="0"/>
              <a:t>.</a:t>
            </a:r>
            <a:endParaRPr lang="en-IN" dirty="0"/>
          </a:p>
          <a:p>
            <a:r>
              <a:rPr lang="en-IN" dirty="0"/>
              <a:t> </a:t>
            </a:r>
          </a:p>
          <a:p>
            <a:pPr lvl="0"/>
            <a:r>
              <a:rPr lang="en-IN" dirty="0"/>
              <a:t>In simple words if the slot is enabled it points to ‘specific and dedicated interrupt handling function’ and if its disable it will point to the ‘default function</a:t>
            </a:r>
            <a:r>
              <a:rPr lang="en-IN" dirty="0" smtClean="0"/>
              <a:t>’.</a:t>
            </a:r>
            <a:endParaRPr lang="en-IN" dirty="0"/>
          </a:p>
          <a:p>
            <a:r>
              <a:rPr lang="en-IN" dirty="0"/>
              <a:t/>
            </a:r>
            <a:br>
              <a:rPr lang="en-IN" dirty="0"/>
            </a:br>
            <a:r>
              <a:rPr lang="en-IN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46" cy="114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References</a:t>
            </a:r>
            <a:endParaRPr lang="en-US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85720" y="1357298"/>
            <a:ext cx="857256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[1] Andrew </a:t>
            </a:r>
            <a:r>
              <a:rPr kumimoji="0" lang="en-IN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Sloss</a:t>
            </a: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Dominic </a:t>
            </a:r>
            <a:r>
              <a:rPr kumimoji="0" lang="en-IN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Symes</a:t>
            </a: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Chris Wright, ―ARM System Developer‘s Guide – Designing and Optimizing System Software‖, ELSEVIER 	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[2]Trevor Martin- Insider’s guide to the </a:t>
            </a:r>
            <a:r>
              <a:rPr kumimoji="0" lang="en-IN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philips</a:t>
            </a: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ARM7-based </a:t>
            </a:r>
            <a:r>
              <a:rPr kumimoji="0" lang="en-IN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Microcontrollers,Hitex</a:t>
            </a: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[3] </a:t>
            </a: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www.arm</a:t>
            </a: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.com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[4] Data sheet: LPC2148 User Manual</a:t>
            </a: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4370" cy="95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357298"/>
            <a:ext cx="868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THANK YOU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For further information please contact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Prof. </a:t>
            </a:r>
            <a:r>
              <a:rPr kumimoji="0" lang="en-IN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Ashvini</a:t>
            </a: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IN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Kulkarni</a:t>
            </a: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Department of Electronics &amp; Telecommunication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Hope Foundation’s International Institute of Information Technology, I²IT</a:t>
            </a:r>
            <a:r>
              <a:rPr kumimoji="0" lang="en-IN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IN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Hinjawadi</a:t>
            </a: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kumimoji="0" lang="en-IN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Pune</a:t>
            </a: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– 411 057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Phone - +91 20 22933441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www.isquareit.edu.in</a:t>
            </a: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|  </a:t>
            </a: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ashvinik@isquareit.edu.in</a:t>
            </a: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| </a:t>
            </a: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hlinkClick r:id="rId5"/>
              </a:rPr>
              <a:t>info@isquareit.edu.in</a:t>
            </a: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IN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000100" cy="121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71440" y="1066800"/>
            <a:ext cx="857256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1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Introduction to Interrupts in ARM processors </a:t>
            </a:r>
          </a:p>
          <a:p>
            <a:pPr lvl="1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IRQ</a:t>
            </a:r>
          </a:p>
          <a:p>
            <a:pPr lvl="1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FIQ</a:t>
            </a:r>
          </a:p>
          <a:p>
            <a:pPr lvl="1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Associated Registers with interrupts</a:t>
            </a:r>
          </a:p>
          <a:p>
            <a:pPr lvl="1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Interrupt Enabling</a:t>
            </a:r>
          </a:p>
          <a:p>
            <a:pPr lvl="1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Sample ISR</a:t>
            </a:r>
          </a:p>
          <a:p>
            <a:pPr lvl="1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References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323832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Syllabus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62" cy="121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1000108"/>
            <a:ext cx="899160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I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8794" y="1000108"/>
            <a:ext cx="535785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Any event that disturb flow of execution </a:t>
            </a:r>
            <a:r>
              <a:rPr lang="en-IN" b="1" dirty="0" smtClean="0">
                <a:solidFill>
                  <a:srgbClr val="0070C0"/>
                </a:solidFill>
              </a:rPr>
              <a:t>(Event can be internal /external)</a:t>
            </a:r>
            <a:endParaRPr lang="en-IN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8992" y="1571612"/>
            <a:ext cx="20970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IN" sz="3200" b="1" dirty="0" smtClean="0"/>
              <a:t>Interrupts</a:t>
            </a:r>
            <a:endParaRPr lang="en-IN" sz="3200" dirty="0" smtClean="0"/>
          </a:p>
        </p:txBody>
      </p:sp>
      <p:sp>
        <p:nvSpPr>
          <p:cNvPr id="9" name="Down Arrow 8"/>
          <p:cNvSpPr/>
          <p:nvPr/>
        </p:nvSpPr>
        <p:spPr>
          <a:xfrm>
            <a:off x="4335580" y="2187022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Left-Right Arrow 9"/>
          <p:cNvSpPr/>
          <p:nvPr/>
        </p:nvSpPr>
        <p:spPr>
          <a:xfrm>
            <a:off x="2607388" y="2547062"/>
            <a:ext cx="3888432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Left Arrow 10"/>
          <p:cNvSpPr/>
          <p:nvPr/>
        </p:nvSpPr>
        <p:spPr>
          <a:xfrm rot="16200000">
            <a:off x="2823412" y="2592781"/>
            <a:ext cx="288032" cy="3863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Left Arrow 11"/>
          <p:cNvSpPr/>
          <p:nvPr/>
        </p:nvSpPr>
        <p:spPr>
          <a:xfrm rot="16200000">
            <a:off x="6040913" y="2619797"/>
            <a:ext cx="288032" cy="3863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Left-Right Arrow 12"/>
          <p:cNvSpPr/>
          <p:nvPr/>
        </p:nvSpPr>
        <p:spPr>
          <a:xfrm flipV="1">
            <a:off x="5271684" y="3653471"/>
            <a:ext cx="1944216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Left Arrow 13"/>
          <p:cNvSpPr/>
          <p:nvPr/>
        </p:nvSpPr>
        <p:spPr>
          <a:xfrm rot="16200000">
            <a:off x="6040913" y="3316290"/>
            <a:ext cx="288032" cy="3863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Left Arrow 14"/>
          <p:cNvSpPr/>
          <p:nvPr/>
        </p:nvSpPr>
        <p:spPr>
          <a:xfrm rot="16200000">
            <a:off x="5320833" y="3722050"/>
            <a:ext cx="288032" cy="3863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Left Arrow 15"/>
          <p:cNvSpPr/>
          <p:nvPr/>
        </p:nvSpPr>
        <p:spPr>
          <a:xfrm rot="16200000">
            <a:off x="6911990" y="3722050"/>
            <a:ext cx="288032" cy="3863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4983652" y="4131238"/>
            <a:ext cx="1142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IN" dirty="0" smtClean="0"/>
              <a:t>Vectored</a:t>
            </a:r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6351804" y="4131238"/>
            <a:ext cx="1577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Non-vectored</a:t>
            </a:r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2678826" y="307181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FIQ</a:t>
            </a:r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5822098" y="292893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IRQ</a:t>
            </a:r>
            <a:endParaRPr lang="en-IN" dirty="0"/>
          </a:p>
        </p:txBody>
      </p:sp>
      <p:sp>
        <p:nvSpPr>
          <p:cNvPr id="21" name="Rectangle 20"/>
          <p:cNvSpPr/>
          <p:nvPr/>
        </p:nvSpPr>
        <p:spPr>
          <a:xfrm>
            <a:off x="428596" y="5643578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Interrupts are Handled by </a:t>
            </a:r>
            <a:r>
              <a:rPr lang="en-IN" b="1" u="sng" dirty="0">
                <a:solidFill>
                  <a:srgbClr val="0070C0"/>
                </a:solidFill>
              </a:rPr>
              <a:t>Vectored Interrupt Controller(VIC</a:t>
            </a:r>
            <a:r>
              <a:rPr lang="en-IN" b="1" u="sng" dirty="0" smtClean="0">
                <a:solidFill>
                  <a:srgbClr val="0070C0"/>
                </a:solidFill>
              </a:rPr>
              <a:t>) in LPC2148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28926" y="0"/>
            <a:ext cx="25299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en-IN" sz="4400" b="1" i="0" u="none" strike="noStrike" kern="1200" cap="none" spc="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Interrupts</a:t>
            </a:r>
            <a:endParaRPr lang="en-IN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9BC">
            <a:alpha val="2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46" cy="114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-32" y="189118"/>
            <a:ext cx="8686800" cy="73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7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</a:t>
            </a:r>
            <a:r>
              <a:rPr lang="en-IN" sz="17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Types</a:t>
            </a:r>
            <a:r>
              <a:rPr kumimoji="0" lang="en-IN" sz="17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IN" sz="17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of Interrupts in LPC2148</a:t>
            </a:r>
            <a:r>
              <a:rPr kumimoji="0" lang="e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472" y="1428736"/>
            <a:ext cx="83582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sz="2800" b="1" dirty="0" smtClean="0"/>
              <a:t>Fast Interrupt Request </a:t>
            </a:r>
            <a:r>
              <a:rPr lang="en-IN" sz="2800" b="1" dirty="0" err="1" smtClean="0"/>
              <a:t>i.e</a:t>
            </a:r>
            <a:r>
              <a:rPr lang="en-IN" sz="2800" b="1" dirty="0" smtClean="0"/>
              <a:t> FIQ </a:t>
            </a:r>
            <a:r>
              <a:rPr lang="en-IN" sz="2800" dirty="0" smtClean="0"/>
              <a:t>:</a:t>
            </a:r>
            <a:r>
              <a:rPr lang="en-IN" sz="2800" b="1" dirty="0" smtClean="0"/>
              <a:t> </a:t>
            </a:r>
            <a:r>
              <a:rPr lang="en-IN" sz="2800" u="sng" dirty="0" smtClean="0">
                <a:solidFill>
                  <a:srgbClr val="0070C0"/>
                </a:solidFill>
              </a:rPr>
              <a:t>which has highest priority</a:t>
            </a:r>
          </a:p>
          <a:p>
            <a:pPr marL="0" indent="0">
              <a:buNone/>
            </a:pPr>
            <a:endParaRPr lang="en-IN" sz="2800" dirty="0" smtClean="0"/>
          </a:p>
          <a:p>
            <a:pPr lvl="0"/>
            <a:r>
              <a:rPr lang="en-IN" sz="2800" b="1" dirty="0" smtClean="0"/>
              <a:t>Vectored Interrupt Request </a:t>
            </a:r>
            <a:r>
              <a:rPr lang="en-IN" sz="2800" b="1" dirty="0" err="1" smtClean="0"/>
              <a:t>i.e</a:t>
            </a:r>
            <a:r>
              <a:rPr lang="en-IN" sz="2800" b="1" dirty="0" smtClean="0"/>
              <a:t> Vectored IRQ </a:t>
            </a:r>
            <a:r>
              <a:rPr lang="en-IN" sz="2800" dirty="0" smtClean="0"/>
              <a:t>:</a:t>
            </a:r>
            <a:r>
              <a:rPr lang="en-IN" sz="2800" b="1" dirty="0" smtClean="0"/>
              <a:t> </a:t>
            </a:r>
            <a:r>
              <a:rPr lang="en-IN" sz="2800" u="sng" dirty="0" smtClean="0">
                <a:solidFill>
                  <a:srgbClr val="0070C0"/>
                </a:solidFill>
              </a:rPr>
              <a:t>which has</a:t>
            </a:r>
            <a:r>
              <a:rPr lang="en-IN" sz="2800" b="1" u="sng" dirty="0" smtClean="0">
                <a:solidFill>
                  <a:srgbClr val="0070C0"/>
                </a:solidFill>
              </a:rPr>
              <a:t> </a:t>
            </a:r>
            <a:r>
              <a:rPr lang="en-IN" sz="2800" u="sng" dirty="0" smtClean="0">
                <a:solidFill>
                  <a:srgbClr val="0070C0"/>
                </a:solidFill>
              </a:rPr>
              <a:t>‘middle’ or priority between FIQ and Non-Vectored IRQ</a:t>
            </a:r>
            <a:r>
              <a:rPr lang="en-IN" sz="2800" dirty="0" smtClean="0"/>
              <a:t>.</a:t>
            </a:r>
          </a:p>
          <a:p>
            <a:r>
              <a:rPr lang="en-IN" sz="2800" dirty="0" smtClean="0"/>
              <a:t> </a:t>
            </a:r>
          </a:p>
          <a:p>
            <a:pPr lvl="0"/>
            <a:r>
              <a:rPr lang="en-IN" sz="2800" b="1" dirty="0" smtClean="0"/>
              <a:t>Non-Vectored IRQ </a:t>
            </a:r>
            <a:r>
              <a:rPr lang="en-IN" sz="2800" dirty="0" smtClean="0"/>
              <a:t>:</a:t>
            </a:r>
            <a:r>
              <a:rPr lang="en-IN" sz="2800" b="1" dirty="0" smtClean="0"/>
              <a:t> </a:t>
            </a:r>
            <a:r>
              <a:rPr lang="en-IN" sz="2800" u="sng" dirty="0" smtClean="0">
                <a:solidFill>
                  <a:srgbClr val="0070C0"/>
                </a:solidFill>
              </a:rPr>
              <a:t>which has the lowest priority.</a:t>
            </a:r>
          </a:p>
          <a:p>
            <a:r>
              <a:rPr lang="en-IN" sz="2800" dirty="0" smtClean="0"/>
              <a:t> 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857224" cy="114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97155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Vectored, Non-Vectored Interrupts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1142984"/>
            <a:ext cx="899160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400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I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IN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IN" sz="67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What does mean 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IN" sz="5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‘</a:t>
            </a:r>
            <a:r>
              <a:rPr kumimoji="0" lang="en-IN" sz="5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Vectored</a:t>
            </a:r>
            <a:r>
              <a:rPr kumimoji="0" lang="en-IN" sz="5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‘ means that the </a:t>
            </a:r>
            <a:r>
              <a:rPr kumimoji="0" lang="en-IN" sz="5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CPU of LPC2148 is aware of the address of</a:t>
            </a:r>
            <a:r>
              <a:rPr kumimoji="0" lang="en-IN" sz="5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IN" sz="5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ISR(Interrupt Service Routine) </a:t>
            </a:r>
            <a:r>
              <a:rPr kumimoji="0" lang="en-IN" sz="5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when the interrupt occurs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IN" sz="5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IN" sz="51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**For the </a:t>
            </a:r>
            <a:r>
              <a:rPr kumimoji="0" lang="en-IN" sz="51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Vectored interrupts</a:t>
            </a:r>
            <a:r>
              <a:rPr kumimoji="0" lang="en-IN" sz="51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, the System internally maintains a table called </a:t>
            </a:r>
            <a:r>
              <a:rPr kumimoji="0" lang="en-IN" sz="51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IVT (Interrupt Vector Table</a:t>
            </a:r>
            <a:r>
              <a:rPr kumimoji="0" lang="en-IN" sz="51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)which contains the information about Interrupts sources and their corresponding ISR address.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IN" sz="5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‘</a:t>
            </a:r>
            <a:r>
              <a:rPr kumimoji="0" lang="en-IN" sz="5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Non-Vectored‘ </a:t>
            </a:r>
            <a:r>
              <a:rPr kumimoji="0" lang="en-IN" sz="5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means that</a:t>
            </a:r>
            <a:r>
              <a:rPr kumimoji="0" lang="en-IN" sz="5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CPU  of LPC2148 doesn’t know the address of the ISR(Interrupt Service Routine) </a:t>
            </a:r>
            <a:r>
              <a:rPr kumimoji="0" lang="en-IN" sz="5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nor the source of the IRQ when the interrupt</a:t>
            </a:r>
            <a:r>
              <a:rPr kumimoji="0" lang="en-IN" sz="5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IN" sz="51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occurs.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IN" sz="5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IN" sz="5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**</a:t>
            </a:r>
            <a:r>
              <a:rPr kumimoji="0" lang="en-IN" sz="51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CPU needs to be supplied</a:t>
            </a:r>
            <a:r>
              <a:rPr kumimoji="0" lang="en-IN" sz="5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IN" sz="51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the ISR address</a:t>
            </a:r>
            <a:r>
              <a:rPr kumimoji="0" lang="en-IN" sz="5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IN" sz="5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IN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857224" cy="114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42910" y="-142900"/>
            <a:ext cx="80010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IN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Interrupt </a:t>
            </a:r>
            <a:r>
              <a:rPr lang="en-IN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Sources </a:t>
            </a:r>
            <a:r>
              <a:rPr lang="en-IN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 lpc2148</a:t>
            </a:r>
            <a:endParaRPr lang="en-IN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1428736"/>
            <a:ext cx="824729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en-IN" sz="2400" dirty="0"/>
              <a:t>There are </a:t>
            </a:r>
            <a:r>
              <a:rPr lang="en-IN" sz="2400" b="1" dirty="0" smtClean="0">
                <a:solidFill>
                  <a:srgbClr val="0070C0"/>
                </a:solidFill>
              </a:rPr>
              <a:t>32</a:t>
            </a:r>
            <a:r>
              <a:rPr lang="en-IN" sz="2400" dirty="0" smtClean="0">
                <a:solidFill>
                  <a:srgbClr val="0070C0"/>
                </a:solidFill>
              </a:rPr>
              <a:t> </a:t>
            </a:r>
            <a:r>
              <a:rPr lang="en-IN" sz="2400" dirty="0"/>
              <a:t>Interrupt Sources in </a:t>
            </a:r>
            <a:r>
              <a:rPr lang="en-IN" sz="2400" dirty="0" smtClean="0"/>
              <a:t>LPC2148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en-IN" sz="2400" dirty="0" smtClean="0"/>
          </a:p>
          <a:p>
            <a:pPr marL="285750" lvl="0" indent="-285750">
              <a:buFont typeface="Wingdings" pitchFamily="2" charset="2"/>
              <a:buChar char="Ø"/>
            </a:pPr>
            <a:r>
              <a:rPr lang="en-IN" sz="2400" dirty="0" smtClean="0"/>
              <a:t>32 interrupts are program and categorised into 3 ways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en-IN" sz="2400" dirty="0" smtClean="0"/>
              <a:t>FIQ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en-IN" sz="2400" dirty="0" smtClean="0"/>
              <a:t>Vectored IRQ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en-IN" sz="2400" dirty="0" smtClean="0"/>
              <a:t>Non-vectored IRQ </a:t>
            </a:r>
          </a:p>
          <a:p>
            <a:pPr marL="1200150" lvl="2" indent="-285750">
              <a:buFont typeface="Wingdings" pitchFamily="2" charset="2"/>
              <a:buChar char="Ø"/>
            </a:pPr>
            <a:endParaRPr lang="en-IN" sz="2400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n-IN" sz="2400" dirty="0" smtClean="0"/>
              <a:t>But </a:t>
            </a:r>
            <a:r>
              <a:rPr lang="en-IN" sz="2400" dirty="0"/>
              <a:t>there are only </a:t>
            </a:r>
            <a:r>
              <a:rPr lang="en-IN" sz="2400" b="1" dirty="0">
                <a:solidFill>
                  <a:srgbClr val="0070C0"/>
                </a:solidFill>
              </a:rPr>
              <a:t>16 Slots</a:t>
            </a:r>
            <a:r>
              <a:rPr lang="en-IN" sz="2400" dirty="0">
                <a:solidFill>
                  <a:srgbClr val="0070C0"/>
                </a:solidFill>
              </a:rPr>
              <a:t> </a:t>
            </a:r>
            <a:r>
              <a:rPr lang="en-IN" sz="2400" dirty="0"/>
              <a:t>in in the </a:t>
            </a:r>
            <a:r>
              <a:rPr lang="en-IN" sz="2400" b="1" dirty="0" smtClean="0">
                <a:solidFill>
                  <a:srgbClr val="0070C0"/>
                </a:solidFill>
              </a:rPr>
              <a:t>Vectored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en-IN" sz="24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IN" sz="2400" b="1" dirty="0" smtClean="0"/>
              <a:t>Vectored Interrupt </a:t>
            </a:r>
            <a:r>
              <a:rPr lang="en-IN" sz="2400" b="1" dirty="0"/>
              <a:t>Controller (VIC) </a:t>
            </a:r>
            <a:r>
              <a:rPr lang="en-IN" sz="2400" b="1" dirty="0" smtClean="0"/>
              <a:t>0 </a:t>
            </a:r>
            <a:r>
              <a:rPr lang="en-IN" sz="2400" b="1" dirty="0"/>
              <a:t>to </a:t>
            </a:r>
            <a:r>
              <a:rPr lang="en-IN" sz="2400" b="1" dirty="0" smtClean="0"/>
              <a:t>15 has 16 slots.</a:t>
            </a:r>
            <a:endParaRPr lang="en-IN" sz="2400" dirty="0"/>
          </a:p>
          <a:p>
            <a:pPr marL="1200150" lvl="2" indent="-285750">
              <a:buFont typeface="Wingdings" pitchFamily="2" charset="2"/>
              <a:buChar char="Ø"/>
            </a:pPr>
            <a:r>
              <a:rPr lang="en-IN" sz="2400" dirty="0">
                <a:solidFill>
                  <a:srgbClr val="0070C0"/>
                </a:solidFill>
              </a:rPr>
              <a:t>Slot 0   Highest Priority</a:t>
            </a:r>
          </a:p>
          <a:p>
            <a:pPr marL="1200150" lvl="2" indent="-285750">
              <a:buFont typeface="Wingdings" pitchFamily="2" charset="2"/>
              <a:buChar char="Ø"/>
            </a:pPr>
            <a:r>
              <a:rPr lang="en-IN" sz="2400" dirty="0">
                <a:solidFill>
                  <a:srgbClr val="0070C0"/>
                </a:solidFill>
              </a:rPr>
              <a:t>Slot 15   Lowest Priority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4370" cy="95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71604" y="-71462"/>
            <a:ext cx="685804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Registers Involved</a:t>
            </a:r>
          </a:p>
          <a:p>
            <a:r>
              <a:rPr lang="en-IN" sz="3200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1538" y="571480"/>
            <a:ext cx="74888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en-IN" dirty="0" err="1"/>
              <a:t>VICIntSelect</a:t>
            </a:r>
            <a:r>
              <a:rPr lang="en-IN" dirty="0"/>
              <a:t> (R/W)</a:t>
            </a:r>
            <a:r>
              <a:rPr lang="en-IN" dirty="0">
                <a:solidFill>
                  <a:srgbClr val="0070C0"/>
                </a:solidFill>
              </a:rPr>
              <a:t>0 = IRQ, 1 = FIQ</a:t>
            </a:r>
          </a:p>
          <a:p>
            <a:pPr marL="285750" indent="-285750">
              <a:buFont typeface="Wingdings" pitchFamily="2" charset="2"/>
              <a:buChar char="Ø"/>
            </a:pPr>
            <a:endParaRPr lang="en-IN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n-IN" dirty="0" err="1"/>
              <a:t>VICIntEnable</a:t>
            </a:r>
            <a:r>
              <a:rPr lang="en-IN" dirty="0"/>
              <a:t> (R/W</a:t>
            </a:r>
            <a:r>
              <a:rPr lang="en-IN" dirty="0" smtClean="0"/>
              <a:t>) </a:t>
            </a:r>
            <a:r>
              <a:rPr lang="en-IN" dirty="0" smtClean="0">
                <a:solidFill>
                  <a:srgbClr val="0070C0"/>
                </a:solidFill>
              </a:rPr>
              <a:t>Enable </a:t>
            </a:r>
            <a:r>
              <a:rPr lang="en-IN" dirty="0">
                <a:solidFill>
                  <a:srgbClr val="0070C0"/>
                </a:solidFill>
              </a:rPr>
              <a:t>Selective Interrupt Source</a:t>
            </a:r>
          </a:p>
          <a:p>
            <a:pPr marL="285750" indent="-285750">
              <a:buFont typeface="Wingdings" pitchFamily="2" charset="2"/>
              <a:buChar char="Ø"/>
            </a:pPr>
            <a:endParaRPr lang="en-IN" dirty="0"/>
          </a:p>
          <a:p>
            <a:pPr marL="285750" indent="-285750">
              <a:buFont typeface="Wingdings" pitchFamily="2" charset="2"/>
              <a:buChar char="Ø"/>
            </a:pPr>
            <a:r>
              <a:rPr lang="en-IN" dirty="0" err="1"/>
              <a:t>VICIntEnClr</a:t>
            </a:r>
            <a:r>
              <a:rPr lang="en-IN" dirty="0"/>
              <a:t> (R/W)   </a:t>
            </a:r>
            <a:r>
              <a:rPr lang="en-IN" dirty="0">
                <a:solidFill>
                  <a:srgbClr val="0070C0"/>
                </a:solidFill>
              </a:rPr>
              <a:t>Disable Selective Interrupt Source</a:t>
            </a:r>
          </a:p>
          <a:p>
            <a:pPr marL="285750" indent="-285750">
              <a:buFont typeface="Wingdings" pitchFamily="2" charset="2"/>
              <a:buChar char="Ø"/>
            </a:pPr>
            <a:endParaRPr lang="en-IN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n-IN" dirty="0" err="1"/>
              <a:t>VICIRQStatus</a:t>
            </a:r>
            <a:r>
              <a:rPr lang="en-IN" dirty="0"/>
              <a:t> (R)   </a:t>
            </a:r>
            <a:r>
              <a:rPr lang="en-IN" dirty="0">
                <a:solidFill>
                  <a:srgbClr val="0070C0"/>
                </a:solidFill>
              </a:rPr>
              <a:t>to know the status of enabled interrupt</a:t>
            </a:r>
          </a:p>
          <a:p>
            <a:pPr marL="285750" indent="-285750">
              <a:buFont typeface="Wingdings" pitchFamily="2" charset="2"/>
              <a:buChar char="Ø"/>
            </a:pPr>
            <a:endParaRPr lang="en-IN" dirty="0"/>
          </a:p>
          <a:p>
            <a:pPr marL="285750" indent="-285750">
              <a:buFont typeface="Wingdings" pitchFamily="2" charset="2"/>
              <a:buChar char="Ø"/>
            </a:pPr>
            <a:r>
              <a:rPr lang="en-IN" dirty="0" err="1"/>
              <a:t>VICFIQStatus</a:t>
            </a:r>
            <a:r>
              <a:rPr lang="en-IN" dirty="0"/>
              <a:t> (R)   </a:t>
            </a:r>
            <a:r>
              <a:rPr lang="en-IN" dirty="0">
                <a:solidFill>
                  <a:srgbClr val="0070C0"/>
                </a:solidFill>
              </a:rPr>
              <a:t>to know the status of enabled FIQ</a:t>
            </a:r>
          </a:p>
          <a:p>
            <a:pPr marL="285750" indent="-285750">
              <a:buFont typeface="Wingdings" pitchFamily="2" charset="2"/>
              <a:buChar char="Ø"/>
            </a:pPr>
            <a:endParaRPr lang="en-IN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n-IN" dirty="0" err="1"/>
              <a:t>VICSoftInt</a:t>
            </a:r>
            <a:r>
              <a:rPr lang="en-IN" dirty="0"/>
              <a:t>   </a:t>
            </a:r>
            <a:r>
              <a:rPr lang="en-IN" dirty="0">
                <a:solidFill>
                  <a:srgbClr val="0070C0"/>
                </a:solidFill>
              </a:rPr>
              <a:t>to trigger a software interrupt</a:t>
            </a:r>
          </a:p>
          <a:p>
            <a:pPr marL="285750" indent="-285750">
              <a:buFont typeface="Wingdings" pitchFamily="2" charset="2"/>
              <a:buChar char="Ø"/>
            </a:pPr>
            <a:endParaRPr lang="en-IN" dirty="0"/>
          </a:p>
          <a:p>
            <a:pPr marL="285750" indent="-285750">
              <a:buFont typeface="Wingdings" pitchFamily="2" charset="2"/>
              <a:buChar char="Ø"/>
            </a:pPr>
            <a:r>
              <a:rPr lang="en-IN" dirty="0" err="1"/>
              <a:t>VICSoftIntClear</a:t>
            </a:r>
            <a:r>
              <a:rPr lang="en-IN" dirty="0"/>
              <a:t>   </a:t>
            </a:r>
            <a:r>
              <a:rPr lang="en-IN" dirty="0">
                <a:solidFill>
                  <a:srgbClr val="0070C0"/>
                </a:solidFill>
              </a:rPr>
              <a:t>to clear software interrupt</a:t>
            </a:r>
          </a:p>
          <a:p>
            <a:pPr marL="285750" indent="-285750">
              <a:buFont typeface="Wingdings" pitchFamily="2" charset="2"/>
              <a:buChar char="Ø"/>
            </a:pPr>
            <a:endParaRPr lang="en-IN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n-IN" dirty="0"/>
              <a:t>VICVectCntl0 to VICVectCntl15   </a:t>
            </a:r>
            <a:r>
              <a:rPr lang="en-IN" dirty="0">
                <a:solidFill>
                  <a:srgbClr val="0070C0"/>
                </a:solidFill>
              </a:rPr>
              <a:t>Assign interrupt source</a:t>
            </a:r>
          </a:p>
          <a:p>
            <a:pPr marL="285750" indent="-285750">
              <a:buFont typeface="Wingdings" pitchFamily="2" charset="2"/>
              <a:buChar char="Ø"/>
            </a:pPr>
            <a:endParaRPr lang="en-IN" dirty="0"/>
          </a:p>
          <a:p>
            <a:pPr marL="285750" indent="-285750">
              <a:buFont typeface="Wingdings" pitchFamily="2" charset="2"/>
              <a:buChar char="Ø"/>
            </a:pPr>
            <a:r>
              <a:rPr lang="en-IN" dirty="0"/>
              <a:t>VICVectAddr0 to VICVectAddr15   </a:t>
            </a:r>
            <a:r>
              <a:rPr lang="en-IN" dirty="0">
                <a:solidFill>
                  <a:srgbClr val="0070C0"/>
                </a:solidFill>
              </a:rPr>
              <a:t>Assign interrupt address</a:t>
            </a:r>
          </a:p>
          <a:p>
            <a:r>
              <a:rPr lang="en-IN" dirty="0"/>
              <a:t> 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n-IN" dirty="0" err="1"/>
              <a:t>VICVectAddr</a:t>
            </a:r>
            <a:r>
              <a:rPr lang="en-IN" dirty="0"/>
              <a:t>   </a:t>
            </a:r>
            <a:r>
              <a:rPr lang="en-IN" dirty="0">
                <a:solidFill>
                  <a:srgbClr val="0070C0"/>
                </a:solidFill>
              </a:rPr>
              <a:t>Holds the address of currently active interrupt</a:t>
            </a:r>
          </a:p>
          <a:p>
            <a:pPr marL="285750" indent="-285750">
              <a:buFont typeface="Wingdings" pitchFamily="2" charset="2"/>
              <a:buChar char="Ø"/>
            </a:pPr>
            <a:endParaRPr lang="en-IN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n-IN" dirty="0" err="1"/>
              <a:t>VICDefVectAddr</a:t>
            </a:r>
            <a:r>
              <a:rPr lang="en-IN" dirty="0"/>
              <a:t>   </a:t>
            </a:r>
            <a:r>
              <a:rPr lang="en-IN" dirty="0">
                <a:solidFill>
                  <a:srgbClr val="0070C0"/>
                </a:solidFill>
              </a:rPr>
              <a:t>Holds the </a:t>
            </a:r>
            <a:r>
              <a:rPr lang="en-IN" dirty="0" err="1">
                <a:solidFill>
                  <a:srgbClr val="0070C0"/>
                </a:solidFill>
              </a:rPr>
              <a:t>addressof</a:t>
            </a:r>
            <a:r>
              <a:rPr lang="en-IN" dirty="0">
                <a:solidFill>
                  <a:srgbClr val="0070C0"/>
                </a:solidFill>
              </a:rPr>
              <a:t> Non-Vectored ISR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4348" cy="95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857356" y="142853"/>
            <a:ext cx="65722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IN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How to Write an </a:t>
            </a:r>
            <a:r>
              <a:rPr lang="en-IN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ISR?</a:t>
            </a:r>
            <a:endParaRPr lang="en-IN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r>
              <a:rPr lang="en-IN" sz="3200" dirty="0"/>
              <a:t> </a:t>
            </a:r>
          </a:p>
          <a:p>
            <a:r>
              <a:rPr lang="en-IN" sz="3200" dirty="0"/>
              <a:t/>
            </a:r>
            <a:br>
              <a:rPr lang="en-IN" sz="3200" dirty="0"/>
            </a:br>
            <a:endParaRPr lang="en-IN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571472" y="1571612"/>
            <a:ext cx="821537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IN" sz="3200" b="1" dirty="0" smtClean="0"/>
              <a:t>Method – 1			Method – 2</a:t>
            </a:r>
          </a:p>
          <a:p>
            <a:pPr fontAlgn="b"/>
            <a:r>
              <a:rPr lang="en-IN" sz="3200" b="1" dirty="0" smtClean="0"/>
              <a:t> </a:t>
            </a:r>
            <a:endParaRPr lang="en-IN" sz="3200" dirty="0" smtClean="0"/>
          </a:p>
          <a:p>
            <a:pPr fontAlgn="b"/>
            <a:r>
              <a:rPr lang="en-IN" sz="2000" b="1" dirty="0" smtClean="0"/>
              <a:t>__</a:t>
            </a:r>
            <a:r>
              <a:rPr lang="en-IN" sz="2000" b="1" dirty="0" err="1" smtClean="0"/>
              <a:t>irq</a:t>
            </a:r>
            <a:r>
              <a:rPr lang="en-IN" sz="2000" b="1" dirty="0" smtClean="0"/>
              <a:t> void </a:t>
            </a:r>
            <a:r>
              <a:rPr lang="en-IN" sz="2000" b="1" dirty="0" err="1" smtClean="0"/>
              <a:t>myISR</a:t>
            </a:r>
            <a:r>
              <a:rPr lang="en-IN" sz="2000" b="1" dirty="0" smtClean="0"/>
              <a:t> (void)		 void </a:t>
            </a:r>
            <a:r>
              <a:rPr lang="en-IN" sz="2000" b="1" dirty="0" err="1" smtClean="0"/>
              <a:t>myISR</a:t>
            </a:r>
            <a:r>
              <a:rPr lang="en-IN" sz="2000" b="1" dirty="0" smtClean="0"/>
              <a:t> (void) __</a:t>
            </a:r>
            <a:r>
              <a:rPr lang="en-IN" sz="2000" b="1" dirty="0" err="1" smtClean="0"/>
              <a:t>irq</a:t>
            </a:r>
            <a:endParaRPr lang="en-IN" sz="2000" b="1" dirty="0" smtClean="0"/>
          </a:p>
          <a:p>
            <a:pPr fontAlgn="b"/>
            <a:r>
              <a:rPr lang="en-IN" sz="3200" b="1" dirty="0" smtClean="0"/>
              <a:t>{					{</a:t>
            </a:r>
            <a:endParaRPr lang="en-IN" sz="3200" dirty="0" smtClean="0"/>
          </a:p>
          <a:p>
            <a:pPr fontAlgn="b"/>
            <a:r>
              <a:rPr lang="en-IN" sz="3200" dirty="0" smtClean="0"/>
              <a:t> </a:t>
            </a:r>
          </a:p>
          <a:p>
            <a:pPr fontAlgn="b"/>
            <a:r>
              <a:rPr lang="en-IN" sz="3200" b="1" dirty="0" smtClean="0"/>
              <a:t>...					...</a:t>
            </a:r>
          </a:p>
          <a:p>
            <a:pPr fontAlgn="b"/>
            <a:endParaRPr lang="en-IN" sz="3200" dirty="0" smtClean="0"/>
          </a:p>
          <a:p>
            <a:pPr fontAlgn="b"/>
            <a:endParaRPr lang="en-IN" sz="3200" dirty="0" smtClean="0"/>
          </a:p>
          <a:p>
            <a:pPr fontAlgn="b"/>
            <a:r>
              <a:rPr lang="en-IN" sz="3200" b="1" dirty="0" smtClean="0"/>
              <a:t>}</a:t>
            </a:r>
            <a:r>
              <a:rPr lang="en-IN" sz="3200" dirty="0" smtClean="0"/>
              <a:t> 					</a:t>
            </a:r>
            <a:r>
              <a:rPr lang="en-IN" sz="3200" b="1" dirty="0" smtClean="0"/>
              <a:t>}</a:t>
            </a:r>
          </a:p>
          <a:p>
            <a:pPr fontAlgn="b"/>
            <a:endParaRPr lang="en-IN" sz="3200" dirty="0" smtClean="0"/>
          </a:p>
          <a:p>
            <a:pPr fontAlgn="b"/>
            <a:endParaRPr lang="en-IN" sz="3200" dirty="0" smtClean="0"/>
          </a:p>
          <a:p>
            <a:r>
              <a:rPr lang="en-IN" sz="3200" dirty="0"/>
              <a:t> </a:t>
            </a:r>
          </a:p>
          <a:p>
            <a:r>
              <a:rPr lang="en-IN" sz="3200" dirty="0"/>
              <a:t/>
            </a:r>
            <a:br>
              <a:rPr lang="en-IN" sz="3200" dirty="0"/>
            </a:br>
            <a:endParaRPr lang="en-IN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0" y="6230938"/>
            <a:ext cx="9144000" cy="484187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International Institute of Information Technology, I²IT, P-14, Rajiv Gandhi </a:t>
            </a:r>
            <a:r>
              <a:rPr lang="en-IN" b="1" dirty="0" err="1" smtClean="0"/>
              <a:t>Infotech</a:t>
            </a:r>
            <a:r>
              <a:rPr lang="en-IN" b="1" dirty="0" smtClean="0"/>
              <a:t> Park, </a:t>
            </a:r>
            <a:r>
              <a:rPr lang="en-IN" b="1" dirty="0" err="1" smtClean="0"/>
              <a:t>Hinjawadi</a:t>
            </a:r>
            <a:r>
              <a:rPr lang="en-IN" b="1" dirty="0" smtClean="0"/>
              <a:t> Phase 1, Pune - 411 057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IN" b="1" dirty="0" smtClean="0"/>
              <a:t> Phone - +91 20 22933441/2/3 | Website - www.isquareit.edu.in | Email - info@isquareit.edu.in </a:t>
            </a:r>
          </a:p>
        </p:txBody>
      </p:sp>
      <p:pic>
        <p:nvPicPr>
          <p:cNvPr id="16387" name="Picture 3" descr="Logo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57223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-142900"/>
            <a:ext cx="9144000" cy="1500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	A </a:t>
            </a:r>
            <a:r>
              <a:rPr lang="en-IN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Simple 3 Step Process to Enable </a:t>
            </a:r>
            <a:r>
              <a:rPr lang="en-IN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           a </a:t>
            </a:r>
            <a:r>
              <a:rPr lang="en-IN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Vectored </a:t>
            </a:r>
            <a:r>
              <a:rPr lang="en-IN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IRQ</a:t>
            </a:r>
            <a:endParaRPr lang="en-IN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1538" y="1500174"/>
            <a:ext cx="769824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N" sz="2800" b="1" dirty="0">
                <a:solidFill>
                  <a:srgbClr val="0070C0"/>
                </a:solidFill>
              </a:rPr>
              <a:t>Step – 1 : </a:t>
            </a:r>
            <a:r>
              <a:rPr lang="en-IN" sz="2800" dirty="0"/>
              <a:t>Enable the IRQ by setting the</a:t>
            </a:r>
            <a:r>
              <a:rPr lang="en-IN" sz="2800" b="1" dirty="0"/>
              <a:t> </a:t>
            </a:r>
            <a:r>
              <a:rPr lang="en-IN" sz="2800" dirty="0"/>
              <a:t>appropriate bit of </a:t>
            </a:r>
            <a:r>
              <a:rPr lang="en-IN" sz="2800" b="1" dirty="0" err="1"/>
              <a:t>VICIntEnable</a:t>
            </a:r>
            <a:r>
              <a:rPr lang="en-IN" sz="2800" dirty="0"/>
              <a:t> to ’1′.</a:t>
            </a:r>
          </a:p>
          <a:p>
            <a:r>
              <a:rPr lang="en-IN" sz="2800" dirty="0"/>
              <a:t> </a:t>
            </a:r>
          </a:p>
          <a:p>
            <a:r>
              <a:rPr lang="en-IN" sz="2800" dirty="0"/>
              <a:t> </a:t>
            </a:r>
          </a:p>
          <a:p>
            <a:pPr lvl="0"/>
            <a:r>
              <a:rPr lang="en-IN" sz="2800" b="1" dirty="0">
                <a:solidFill>
                  <a:srgbClr val="0070C0"/>
                </a:solidFill>
              </a:rPr>
              <a:t>Step-2 : </a:t>
            </a:r>
            <a:r>
              <a:rPr lang="en-IN" sz="2800" dirty="0"/>
              <a:t>Identify the interrupt source number</a:t>
            </a:r>
            <a:r>
              <a:rPr lang="en-IN" sz="2800" b="1" dirty="0"/>
              <a:t> </a:t>
            </a:r>
            <a:r>
              <a:rPr lang="en-IN" sz="2800" dirty="0"/>
              <a:t>and assign it to </a:t>
            </a:r>
            <a:r>
              <a:rPr lang="en-IN" sz="2800" b="1" dirty="0" err="1"/>
              <a:t>VICVectCntlX</a:t>
            </a:r>
            <a:r>
              <a:rPr lang="en-IN" sz="2800" dirty="0"/>
              <a:t>.</a:t>
            </a:r>
          </a:p>
          <a:p>
            <a:r>
              <a:rPr lang="en-IN" sz="2800" dirty="0"/>
              <a:t> </a:t>
            </a:r>
          </a:p>
          <a:p>
            <a:r>
              <a:rPr lang="en-IN" sz="2800" dirty="0"/>
              <a:t> </a:t>
            </a:r>
          </a:p>
          <a:p>
            <a:pPr lvl="0"/>
            <a:r>
              <a:rPr lang="en-IN" sz="2800" b="1" dirty="0">
                <a:solidFill>
                  <a:srgbClr val="0070C0"/>
                </a:solidFill>
              </a:rPr>
              <a:t>Step-3 : </a:t>
            </a:r>
            <a:r>
              <a:rPr lang="en-IN" sz="2800" dirty="0"/>
              <a:t>Assign the address of the related ISR</a:t>
            </a:r>
            <a:r>
              <a:rPr lang="en-IN" sz="2800" b="1" dirty="0"/>
              <a:t> </a:t>
            </a:r>
            <a:r>
              <a:rPr lang="en-IN" sz="2800" dirty="0"/>
              <a:t>to </a:t>
            </a:r>
            <a:r>
              <a:rPr lang="en-IN" sz="2800" b="1" dirty="0" err="1"/>
              <a:t>VICVectAddrX</a:t>
            </a:r>
            <a:r>
              <a:rPr lang="en-IN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AC08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1010</Words>
  <Application>Microsoft Office PowerPoint</Application>
  <PresentationFormat>On-screen Show (4:3)</PresentationFormat>
  <Paragraphs>181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1_Custom Design</vt:lpstr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TOPIC OF PRESENTATION</dc:title>
  <dc:creator>Vaidehi Banerjee</dc:creator>
  <cp:lastModifiedBy>ashvinik</cp:lastModifiedBy>
  <cp:revision>27</cp:revision>
  <dcterms:created xsi:type="dcterms:W3CDTF">2019-11-07T07:44:26Z</dcterms:created>
  <dcterms:modified xsi:type="dcterms:W3CDTF">2020-01-20T09:19:16Z</dcterms:modified>
</cp:coreProperties>
</file>