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  <p:sldMasterId id="2147483732" r:id="rId2"/>
  </p:sldMasterIdLst>
  <p:notesMasterIdLst>
    <p:notesMasterId r:id="rId17"/>
  </p:notesMasterIdLst>
  <p:sldIdLst>
    <p:sldId id="261" r:id="rId3"/>
    <p:sldId id="265" r:id="rId4"/>
    <p:sldId id="263" r:id="rId5"/>
    <p:sldId id="266" r:id="rId6"/>
    <p:sldId id="267" r:id="rId7"/>
    <p:sldId id="269" r:id="rId8"/>
    <p:sldId id="268" r:id="rId9"/>
    <p:sldId id="270" r:id="rId10"/>
    <p:sldId id="271" r:id="rId11"/>
    <p:sldId id="272" r:id="rId12"/>
    <p:sldId id="273" r:id="rId13"/>
    <p:sldId id="274" r:id="rId14"/>
    <p:sldId id="276" r:id="rId15"/>
    <p:sldId id="277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6A8F23-2A82-466F-8A2C-64BED021C700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08ED82-212A-48FA-9521-589520654EB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967C208-1432-419B-9B14-56F01E849963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59C71B-C1D0-40EB-832D-9991EB0583A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AAE8DAD-678A-43CF-994A-611DB4E94995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E15BAFF-1E67-485C-8C6C-8167EA15106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102A71B-B459-452E-964B-AA0ED8171984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24EB87D-4B4C-4034-B82C-8C6F90BA63F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04BE1-0325-415D-8091-96183D052EDB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79634-4582-4850-8C93-6A6ACCAACE15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48DE4-8963-47C6-A67F-16136A2435E7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7F9A3-EF2C-4B7D-A9CE-4E0F8C5151D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3A84F-9CF7-4F5A-A1BD-9C9B0A1CBFDF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3C679-1EA3-4B8A-A1F9-36926EFF279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48B73-2250-408B-A1DB-28E948BF1F95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4225C-A1C1-4A23-96BC-0871889B99E4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CF3D2-B5AA-47D8-95D0-EA61A7A13FD4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AD88C-0B75-4FC0-BE6B-5DF96F89D307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7900D-F88F-404F-9A96-A50CF19D7AD5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BC384-AE16-4C9A-A6A2-925057607E21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00AE9-2159-49FD-8E64-6D6FCCE8AFFA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F9AF2-8510-461C-A2D3-CA03D429D1D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40919-BD49-4ECD-BA50-C5AE7A21BD26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CF81F-B813-43E3-AB00-08763F3AE95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D187A5C-B1E9-4AA3-B909-49859A073C96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FE1CC6A-4191-47DA-A782-0C7FBDDCCC1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EFAF8-416C-4B4C-A8CF-79ADC72239BF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46035-F60C-4D85-81D4-7DA184C96FD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B9F1F-4727-44DA-A54F-70633D3C1D47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04F45-38C2-47F6-B225-36CB95AA57E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A2ABE-5EDE-4ED1-950B-8264B5667EAC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A4C19-A39C-470D-9EA0-6C785451F3BB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72C5511-F48A-492E-941A-2C7543F7595B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7EB820-2057-450D-9192-3B7D8346F9E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3F7E422-4E23-453C-8803-2C95CAC4A6D8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604932B-759E-43D9-93BE-40ED4E3992B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B45FA62-A6D6-4EA4-ACD8-91DD6A990189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0B72FC8-F5A5-4B6A-8DAF-429EB5B3CE2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BE9578A-220A-4DDD-8A4C-3D8A762B6831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E544835-3663-4D8F-BF98-23A41D6018B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CDCD29C-72F9-44EF-AF4E-AA7A159DFEE5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7190F34-9065-4D6C-9A03-0726BBF5939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4790B15-4187-4838-9C17-F57A2C5A686A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35A26CF-5E8A-4338-8CF5-30E9C0146AE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927251C-BDC1-4E54-B019-6BE8A046096C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05DC508-9337-45F7-954F-D98023B6704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I2IT Photo 1.jpg"/>
          <p:cNvPicPr>
            <a:picLocks noChangeAspect="1"/>
          </p:cNvPicPr>
          <p:nvPr userDrawn="1"/>
        </p:nvPicPr>
        <p:blipFill>
          <a:blip r:embed="rId13" cstate="print">
            <a:lum bright="2000"/>
          </a:blip>
          <a:srcRect l="11092" r="110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N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IN"/>
              <a:t>International Institute of Information </a:t>
            </a:r>
            <a:r>
              <a:rPr lang="en-IN" err="1"/>
              <a:t>Techonology</a:t>
            </a:r>
            <a:r>
              <a:rPr lang="en-IN"/>
              <a:t>, I²IT, P-14 Rajiv Gandhi Infotech Park, </a:t>
            </a:r>
            <a:r>
              <a:rPr lang="en-IN" err="1"/>
              <a:t>Hinjawdi</a:t>
            </a:r>
            <a:r>
              <a:rPr lang="en-IN"/>
              <a:t> Phase 1, Pune – 411 057</a:t>
            </a:r>
          </a:p>
          <a:p>
            <a:pPr>
              <a:defRPr/>
            </a:pPr>
            <a:r>
              <a:rPr lang="en-IN"/>
              <a:t>Phone - +91 20 22933441/2/3 | Website – www.isquareit.edu.in | Email – info@isquareit.edu.in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N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DD3A90-8FB0-48F0-927E-B26AC1731F03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156001-042C-431A-B23E-A311126B802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squareit.edu.in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1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 descr="I²IT_With_name Final updated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88" y="71438"/>
            <a:ext cx="48926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IN" sz="4400" dirty="0" smtClean="0">
                <a:latin typeface="+mj-lt"/>
                <a:ea typeface="+mj-ea"/>
                <a:cs typeface="+mj-cs"/>
              </a:rPr>
              <a:t>INTRODUCTION TO ASSEMBLY LANGUAGE PROGRAMMING</a:t>
            </a:r>
            <a:endParaRPr lang="en-IN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4437063"/>
            <a:ext cx="9144000" cy="242093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 err="1" smtClean="0">
                <a:latin typeface="+mn-lt"/>
                <a:cs typeface="+mn-cs"/>
              </a:rPr>
              <a:t>Prof.</a:t>
            </a:r>
            <a:r>
              <a:rPr lang="en-IN" sz="3200" dirty="0" smtClean="0">
                <a:latin typeface="+mn-lt"/>
                <a:cs typeface="+mn-cs"/>
              </a:rPr>
              <a:t> </a:t>
            </a:r>
            <a:r>
              <a:rPr lang="en-IN" sz="3200" dirty="0" err="1" smtClean="0">
                <a:latin typeface="+mn-lt"/>
                <a:cs typeface="+mn-cs"/>
              </a:rPr>
              <a:t>Bhavana</a:t>
            </a:r>
            <a:r>
              <a:rPr lang="en-IN" sz="3200" dirty="0" smtClean="0">
                <a:latin typeface="+mn-lt"/>
                <a:cs typeface="+mn-cs"/>
              </a:rPr>
              <a:t> K.</a:t>
            </a:r>
            <a:endParaRPr lang="en-IN" sz="3200" dirty="0"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 smtClean="0">
                <a:latin typeface="+mn-lt"/>
                <a:cs typeface="+mn-cs"/>
              </a:rPr>
              <a:t>Information Technology Department</a:t>
            </a:r>
            <a:endParaRPr lang="en-IN" sz="3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N" sz="3200" dirty="0"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>
                <a:latin typeface="+mn-lt"/>
                <a:cs typeface="+mn-cs"/>
              </a:rPr>
              <a:t>International Institute of Information Technology, I²IT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>
                <a:latin typeface="+mn-lt"/>
                <a:cs typeface="+mn-cs"/>
                <a:hlinkClick r:id="rId4"/>
              </a:rPr>
              <a:t>www.isquareit.edu.in</a:t>
            </a:r>
            <a:r>
              <a:rPr lang="en-IN" sz="3200" dirty="0"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53603" y="116632"/>
            <a:ext cx="871296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Sections in ALP program are: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C</a:t>
            </a:r>
            <a:r>
              <a:rPr lang="en-US" sz="24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ommands to execute program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endParaRPr lang="en-US" sz="20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000" b="1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 smtClean="0"/>
          </a:p>
          <a:p>
            <a:endParaRPr lang="en-US" sz="2000" b="1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3527" y="1000125"/>
            <a:ext cx="8352929" cy="523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0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53602" y="116632"/>
            <a:ext cx="8882893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Sections in ALP program are</a:t>
            </a:r>
            <a:r>
              <a:rPr lang="en-US" sz="2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:</a:t>
            </a:r>
          </a:p>
          <a:p>
            <a:endParaRPr lang="en-US" sz="24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C</a:t>
            </a:r>
            <a:r>
              <a:rPr lang="en-US" sz="24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ommands to execute </a:t>
            </a:r>
            <a:r>
              <a:rPr lang="en-US" sz="2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program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Bookman Old Style" panose="02050604050505020204" pitchFamily="18" charset="0"/>
              </a:rPr>
              <a:t>TASM FILENAME.ASM  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The input to assembler is .</a:t>
            </a:r>
            <a:r>
              <a:rPr lang="en-US" sz="2400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asm</a:t>
            </a:r>
            <a:r>
              <a:rPr lang="en-US" sz="24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file. It generates two files .</a:t>
            </a:r>
            <a:r>
              <a:rPr lang="en-US" sz="2400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obj</a:t>
            </a:r>
            <a:r>
              <a:rPr lang="en-US" sz="24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and .</a:t>
            </a:r>
            <a:r>
              <a:rPr lang="en-US" sz="2400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lst</a:t>
            </a:r>
            <a:endParaRPr lang="en-US" sz="2400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400" dirty="0">
              <a:latin typeface="Bookman Old Style" panose="0205060405050502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latin typeface="Bookman Old Style" panose="02050604050505020204" pitchFamily="18" charset="0"/>
              </a:rPr>
              <a:t>TLINK FILENAME.OBJ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C00000"/>
                </a:solidFill>
                <a:latin typeface="Bookman Old Style" panose="02050604050505020204" pitchFamily="18" charset="0"/>
              </a:rPr>
              <a:t>Input to linker is .</a:t>
            </a:r>
            <a:r>
              <a:rPr lang="en-US" sz="2400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obj</a:t>
            </a:r>
            <a:r>
              <a:rPr lang="en-US" sz="2400" dirty="0">
                <a:solidFill>
                  <a:srgbClr val="C00000"/>
                </a:solidFill>
                <a:latin typeface="Bookman Old Style" panose="02050604050505020204" pitchFamily="18" charset="0"/>
              </a:rPr>
              <a:t> file. It generates two files .map and .exe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To execute program give </a:t>
            </a:r>
            <a:r>
              <a:rPr lang="en-US" sz="2400" b="1" dirty="0">
                <a:latin typeface="Bookman Old Style" panose="02050604050505020204" pitchFamily="18" charset="0"/>
              </a:rPr>
              <a:t>FILENAME.EXE</a:t>
            </a:r>
            <a:r>
              <a:rPr lang="en-US" sz="24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on command prompt.</a:t>
            </a:r>
            <a:endParaRPr lang="en-US" sz="2400" dirty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b="1" dirty="0">
              <a:latin typeface="Bookman Old Style" panose="02050604050505020204" pitchFamily="18" charset="0"/>
            </a:endParaRPr>
          </a:p>
          <a:p>
            <a:endParaRPr lang="en-US" sz="2400" b="1" dirty="0">
              <a:latin typeface="Bookman Old Style" panose="020506040505050202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400" b="1" dirty="0" smtClean="0">
              <a:latin typeface="Bookman Old Style" panose="0205060405050502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 smtClean="0"/>
          </a:p>
          <a:p>
            <a:endParaRPr lang="en-US" sz="20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32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53603" y="116632"/>
            <a:ext cx="69386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Sections in ALP program are: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Bookman Old Style" panose="02050604050505020204" pitchFamily="18" charset="0"/>
              </a:rPr>
              <a:t>To debug ALP program: To check logical errors.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Bookman Old Style" panose="02050604050505020204" pitchFamily="18" charset="0"/>
              </a:rPr>
              <a:t>TD FILENAME.EXE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000" b="1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 smtClean="0"/>
          </a:p>
          <a:p>
            <a:endParaRPr lang="en-US" sz="2000" b="1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683" y="1253411"/>
            <a:ext cx="6418807" cy="4415587"/>
          </a:xfrm>
          <a:prstGeom prst="rect">
            <a:avLst/>
          </a:prstGeom>
        </p:spPr>
      </p:pic>
      <p:sp>
        <p:nvSpPr>
          <p:cNvPr id="5" name="Line Callout 2 4"/>
          <p:cNvSpPr/>
          <p:nvPr/>
        </p:nvSpPr>
        <p:spPr>
          <a:xfrm>
            <a:off x="7956376" y="653802"/>
            <a:ext cx="910195" cy="432048"/>
          </a:xfrm>
          <a:prstGeom prst="borderCallout2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016083" y="685160"/>
            <a:ext cx="1020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flags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8" name="Line Callout 2 7"/>
          <p:cNvSpPr/>
          <p:nvPr/>
        </p:nvSpPr>
        <p:spPr>
          <a:xfrm>
            <a:off x="7884368" y="4653136"/>
            <a:ext cx="1236608" cy="738347"/>
          </a:xfrm>
          <a:prstGeom prst="borderCallout2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938692" y="4725144"/>
            <a:ext cx="1175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Stack</a:t>
            </a:r>
            <a:r>
              <a:rPr lang="en-US" dirty="0" smtClean="0"/>
              <a:t> </a:t>
            </a:r>
            <a:r>
              <a:rPr lang="en-US" dirty="0">
                <a:latin typeface="Bookman Old Style" panose="02050604050505020204" pitchFamily="18" charset="0"/>
              </a:rPr>
              <a:t>segment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7" name="Line Callout 1 6"/>
          <p:cNvSpPr/>
          <p:nvPr/>
        </p:nvSpPr>
        <p:spPr>
          <a:xfrm rot="10800000">
            <a:off x="-1" y="1253409"/>
            <a:ext cx="1115615" cy="663422"/>
          </a:xfrm>
          <a:prstGeom prst="borderCallout1">
            <a:avLst>
              <a:gd name="adj1" fmla="val 18750"/>
              <a:gd name="adj2" fmla="val -8333"/>
              <a:gd name="adj3" fmla="val -5603"/>
              <a:gd name="adj4" fmla="val -6107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-1" y="1253411"/>
            <a:ext cx="1300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man Old Style" panose="02050604050505020204" pitchFamily="18" charset="0"/>
              </a:rPr>
              <a:t>Code segment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14" name="Line Callout 1 13"/>
          <p:cNvSpPr/>
          <p:nvPr/>
        </p:nvSpPr>
        <p:spPr>
          <a:xfrm rot="10800000">
            <a:off x="30956" y="4725144"/>
            <a:ext cx="1115615" cy="663422"/>
          </a:xfrm>
          <a:prstGeom prst="borderCallout1">
            <a:avLst>
              <a:gd name="adj1" fmla="val 18750"/>
              <a:gd name="adj2" fmla="val -8333"/>
              <a:gd name="adj3" fmla="val -5603"/>
              <a:gd name="adj4" fmla="val -6107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956" y="4725146"/>
            <a:ext cx="1300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Data</a:t>
            </a:r>
          </a:p>
          <a:p>
            <a:r>
              <a:rPr lang="en-US" dirty="0">
                <a:latin typeface="Bookman Old Style" panose="02050604050505020204" pitchFamily="18" charset="0"/>
              </a:rPr>
              <a:t>segment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16" name="Line Callout 2 15"/>
          <p:cNvSpPr/>
          <p:nvPr/>
        </p:nvSpPr>
        <p:spPr>
          <a:xfrm>
            <a:off x="7452320" y="3214435"/>
            <a:ext cx="1601827" cy="432048"/>
          </a:xfrm>
          <a:prstGeom prst="borderCallout2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600438" y="3253329"/>
            <a:ext cx="1796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registers</a:t>
            </a:r>
            <a:endParaRPr lang="en-US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35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53603" y="116632"/>
            <a:ext cx="8990397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References</a:t>
            </a:r>
            <a:r>
              <a:rPr lang="en-US" sz="32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:</a:t>
            </a:r>
          </a:p>
          <a:p>
            <a:endParaRPr lang="en-US" sz="3200" b="1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Bookman Old Style" panose="02050604050505020204" pitchFamily="18" charset="0"/>
              </a:rPr>
              <a:t>Peter Abel, </a:t>
            </a:r>
            <a:r>
              <a:rPr lang="en-US" sz="2000" dirty="0" err="1" smtClean="0">
                <a:latin typeface="Bookman Old Style" panose="02050604050505020204" pitchFamily="18" charset="0"/>
              </a:rPr>
              <a:t>Niyaz</a:t>
            </a:r>
            <a:r>
              <a:rPr lang="en-US" sz="2000" dirty="0" smtClean="0">
                <a:latin typeface="Bookman Old Style" panose="02050604050505020204" pitchFamily="18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</a:rPr>
              <a:t>Nizamuddin</a:t>
            </a:r>
            <a:r>
              <a:rPr lang="en-US" sz="2000" dirty="0">
                <a:latin typeface="Bookman Old Style" panose="02050604050505020204" pitchFamily="18" charset="0"/>
              </a:rPr>
              <a:t>, "IBM PC Assembly Language and Programming", Pearson </a:t>
            </a:r>
            <a:r>
              <a:rPr lang="en-US" sz="2000" dirty="0" smtClean="0">
                <a:latin typeface="Bookman Old Style" panose="02050604050505020204" pitchFamily="18" charset="0"/>
              </a:rPr>
              <a:t>Education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>
              <a:latin typeface="Bookman Old Style" panose="020506040505050202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Bookman Old Style" panose="02050604050505020204" pitchFamily="18" charset="0"/>
              </a:rPr>
              <a:t>Ray </a:t>
            </a:r>
            <a:r>
              <a:rPr lang="en-US" sz="2000" dirty="0">
                <a:latin typeface="Bookman Old Style" panose="02050604050505020204" pitchFamily="18" charset="0"/>
              </a:rPr>
              <a:t>Duncan, "Advanced MS DOS Programming", 2nd edition, BPB Publications</a:t>
            </a:r>
            <a:endParaRPr lang="en-US" sz="20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000" b="1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 smtClean="0"/>
          </a:p>
          <a:p>
            <a:endParaRPr lang="en-US" sz="20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82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619672" y="1772816"/>
            <a:ext cx="59046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600" b="1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 algn="ctr"/>
            <a:endParaRPr lang="en-US" sz="2400" b="1" dirty="0" smtClean="0">
              <a:latin typeface="Bookman Old Style" panose="02050604050505020204" pitchFamily="18" charset="0"/>
            </a:endParaRPr>
          </a:p>
          <a:p>
            <a:pPr algn="ctr"/>
            <a:endParaRPr lang="en-US" sz="2400" b="1" dirty="0">
              <a:latin typeface="Bookman Old Style" panose="02050604050505020204" pitchFamily="18" charset="0"/>
            </a:endParaRPr>
          </a:p>
          <a:p>
            <a:pPr algn="ctr"/>
            <a:endParaRPr lang="en-US" sz="2400" b="1" dirty="0" smtClean="0">
              <a:latin typeface="Bookman Old Style" panose="02050604050505020204" pitchFamily="18" charset="0"/>
            </a:endParaRPr>
          </a:p>
          <a:p>
            <a:pPr algn="ctr"/>
            <a:endParaRPr lang="en-US" sz="2400" b="1" dirty="0">
              <a:latin typeface="Bookman Old Style" panose="02050604050505020204" pitchFamily="18" charset="0"/>
            </a:endParaRPr>
          </a:p>
          <a:p>
            <a:pPr algn="ctr"/>
            <a:endParaRPr lang="en-US" sz="2400" b="1" dirty="0" smtClean="0">
              <a:latin typeface="Bookman Old Style" panose="02050604050505020204" pitchFamily="18" charset="0"/>
            </a:endParaRPr>
          </a:p>
          <a:p>
            <a:pPr algn="ctr"/>
            <a:r>
              <a:rPr lang="en-US" sz="2400" b="1" dirty="0" smtClean="0">
                <a:latin typeface="Bookman Old Style" panose="02050604050505020204" pitchFamily="18" charset="0"/>
              </a:rPr>
              <a:t>E-mail – bhavanak@isquareit.edu.in</a:t>
            </a:r>
            <a:endParaRPr lang="en-US" sz="2400" b="1" dirty="0">
              <a:latin typeface="Bookman Old Style" panose="020506040505050202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800100" lvl="1" indent="-342900" algn="ctr">
              <a:buFont typeface="Wingdings" panose="05000000000000000000" pitchFamily="2" charset="2"/>
              <a:buChar char="§"/>
            </a:pPr>
            <a:endParaRPr lang="en-US" sz="2000" b="1" dirty="0" smtClean="0"/>
          </a:p>
          <a:p>
            <a:pPr marL="342900" indent="-342900" algn="ctr">
              <a:buFont typeface="Wingdings" panose="05000000000000000000" pitchFamily="2" charset="2"/>
              <a:buChar char="§"/>
            </a:pPr>
            <a:endParaRPr lang="en-US" sz="2000" b="1" dirty="0" smtClean="0"/>
          </a:p>
          <a:p>
            <a:pPr algn="ctr"/>
            <a:endParaRPr lang="en-US" sz="2000" b="1" dirty="0" smtClean="0"/>
          </a:p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8348" y="2528722"/>
            <a:ext cx="816730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THANK YOU</a:t>
            </a:r>
            <a:endParaRPr lang="en-US" sz="8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07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53603" y="116632"/>
            <a:ext cx="871296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Assembly Language Programming (ALP</a:t>
            </a:r>
            <a:r>
              <a:rPr lang="en-US" sz="32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)</a:t>
            </a:r>
            <a:endParaRPr lang="en-US" sz="32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endParaRPr lang="en-US" sz="2000" b="1" dirty="0" smtClean="0"/>
          </a:p>
          <a:p>
            <a:r>
              <a:rPr lang="en-US" sz="24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Structure of ALP Program</a:t>
            </a:r>
          </a:p>
          <a:p>
            <a:endParaRPr lang="en-US" sz="24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r>
              <a:rPr lang="en-US" sz="24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Sections in ALP program are</a:t>
            </a:r>
            <a:r>
              <a:rPr lang="en-US" sz="24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:</a:t>
            </a:r>
          </a:p>
          <a:p>
            <a:endParaRPr lang="en-US" sz="20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Bookman Old Style" panose="02050604050505020204" pitchFamily="18" charset="0"/>
              </a:rPr>
              <a:t>Title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b="1" dirty="0">
              <a:latin typeface="Bookman Old Style" panose="0205060405050502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Bookman Old Style" panose="02050604050505020204" pitchFamily="18" charset="0"/>
              </a:rPr>
              <a:t>.model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b="1" dirty="0" smtClean="0">
              <a:latin typeface="Bookman Old Style" panose="0205060405050502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Bookman Old Style" panose="02050604050505020204" pitchFamily="18" charset="0"/>
              </a:rPr>
              <a:t>Data declaration section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b="1" dirty="0" smtClean="0">
              <a:latin typeface="Bookman Old Style" panose="0205060405050502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Bookman Old Style" panose="02050604050505020204" pitchFamily="18" charset="0"/>
              </a:rPr>
              <a:t>Code section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 smtClean="0"/>
          </a:p>
          <a:p>
            <a:endParaRPr lang="en-US" sz="20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10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9BC">
            <a:alpha val="2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53603" y="116632"/>
            <a:ext cx="871296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Assembly Language Programming (ALP)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Structure of ALP Program:</a:t>
            </a:r>
          </a:p>
          <a:p>
            <a:endParaRPr lang="en-US" sz="2000" b="1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3603" y="1156799"/>
            <a:ext cx="8712968" cy="5656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53603" y="116632"/>
            <a:ext cx="871296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Assembly Language Programming (ALP</a:t>
            </a:r>
            <a:r>
              <a:rPr lang="en-US" sz="32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)</a:t>
            </a:r>
            <a:endParaRPr lang="en-US" sz="2000" b="1" dirty="0" smtClean="0"/>
          </a:p>
          <a:p>
            <a:r>
              <a:rPr lang="en-US" sz="24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Structure of ALP Program</a:t>
            </a:r>
          </a:p>
          <a:p>
            <a:r>
              <a:rPr lang="en-US" sz="24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Sections in ALP program are:</a:t>
            </a:r>
          </a:p>
          <a:p>
            <a:endParaRPr lang="en-US" sz="2000" b="1" dirty="0" smtClean="0">
              <a:latin typeface="Bookman Old Style" panose="0205060405050502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Bookman Old Style" panose="02050604050505020204" pitchFamily="18" charset="0"/>
              </a:rPr>
              <a:t>Title – This assembler directive is used to give title to a program.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b="1" dirty="0">
              <a:latin typeface="Bookman Old Style" panose="0205060405050502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Bookman Old Style" panose="02050604050505020204" pitchFamily="18" charset="0"/>
              </a:rPr>
              <a:t>.model – It initializes memory model.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 smtClean="0"/>
          </a:p>
          <a:p>
            <a:endParaRPr lang="en-US" sz="2000" b="1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195080"/>
              </p:ext>
            </p:extLst>
          </p:nvPr>
        </p:nvGraphicFramePr>
        <p:xfrm>
          <a:off x="533400" y="3311525"/>
          <a:ext cx="8077200" cy="3516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2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4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7522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Tiny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Code and Data fit into 64K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0517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Bookman Old Style" panose="02050604050505020204" pitchFamily="18" charset="0"/>
                        </a:rPr>
                        <a:t>Small </a:t>
                      </a:r>
                      <a:endParaRPr lang="en-US" b="1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Bookman Old Style" panose="02050604050505020204" pitchFamily="18" charset="0"/>
                        </a:rPr>
                        <a:t>All data fits in one 64K segment, all code fits in one 64K segment. </a:t>
                      </a:r>
                      <a:endParaRPr lang="en-US" b="1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0517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Bookman Old Style" panose="02050604050505020204" pitchFamily="18" charset="0"/>
                        </a:rPr>
                        <a:t>medium</a:t>
                      </a:r>
                      <a:endParaRPr lang="en-US" b="1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Bookman Old Style" panose="02050604050505020204" pitchFamily="18" charset="0"/>
                        </a:rPr>
                        <a:t>All data fits in one 64K segment, but code may be greater than 64K. </a:t>
                      </a:r>
                      <a:endParaRPr lang="en-US" b="1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522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Bookman Old Style" panose="02050604050505020204" pitchFamily="18" charset="0"/>
                        </a:rPr>
                        <a:t>compact</a:t>
                      </a:r>
                      <a:endParaRPr lang="en-US" b="1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Bookman Old Style" panose="02050604050505020204" pitchFamily="18" charset="0"/>
                        </a:rPr>
                        <a:t>Data may be greater than 64K , code must be less than 64K. </a:t>
                      </a:r>
                      <a:endParaRPr lang="en-US" b="1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522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Bookman Old Style" panose="02050604050505020204" pitchFamily="18" charset="0"/>
                        </a:rPr>
                        <a:t>large</a:t>
                      </a:r>
                      <a:endParaRPr lang="en-US" b="1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Bookman Old Style" panose="02050604050505020204" pitchFamily="18" charset="0"/>
                        </a:rPr>
                        <a:t>Both data and code may be greater than 64K</a:t>
                      </a:r>
                      <a:endParaRPr lang="en-US" b="1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330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53603" y="116632"/>
            <a:ext cx="871296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Assembly Language Programming (ALP)</a:t>
            </a:r>
          </a:p>
          <a:p>
            <a:r>
              <a:rPr lang="en-US" sz="24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Structure of ALP Program</a:t>
            </a:r>
          </a:p>
          <a:p>
            <a:r>
              <a:rPr lang="en-US" sz="24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Sections in ALP program are:</a:t>
            </a:r>
          </a:p>
          <a:p>
            <a:endParaRPr lang="en-US" sz="2000" b="1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Bookman Old Style" panose="02050604050505020204" pitchFamily="18" charset="0"/>
              </a:rPr>
              <a:t>Data declaration section: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 smtClean="0"/>
          </a:p>
          <a:p>
            <a:endParaRPr lang="en-US" sz="2000" b="1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9592" y="2234124"/>
            <a:ext cx="7620000" cy="3800475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35201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53603" y="116632"/>
            <a:ext cx="8712968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Sections in ALP program are</a:t>
            </a:r>
            <a:r>
              <a:rPr lang="en-US" sz="2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:</a:t>
            </a:r>
            <a:endParaRPr lang="en-US" sz="2000" b="1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Bookman Old Style" panose="02050604050505020204" pitchFamily="18" charset="0"/>
              </a:rPr>
              <a:t>Data declaration section: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DB (Define byte) </a:t>
            </a:r>
            <a:r>
              <a:rPr lang="en-US" sz="2400" dirty="0" smtClean="0">
                <a:latin typeface="Bookman Old Style" panose="02050604050505020204" pitchFamily="18" charset="0"/>
              </a:rPr>
              <a:t>assembler directive is used to define byte type of variable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400" dirty="0" smtClean="0">
              <a:latin typeface="Bookman Old Style" panose="020506040505050202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DW (Define word) </a:t>
            </a:r>
            <a:r>
              <a:rPr lang="en-US" sz="2400" dirty="0" smtClean="0">
                <a:latin typeface="Bookman Old Style" panose="02050604050505020204" pitchFamily="18" charset="0"/>
              </a:rPr>
              <a:t>assembler directive is used to define word type of variable.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400" dirty="0" smtClean="0">
              <a:latin typeface="Bookman Old Style" panose="020506040505050202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To define string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Bookman Old Style" panose="02050604050505020204" pitchFamily="18" charset="0"/>
              </a:rPr>
              <a:t>m</a:t>
            </a:r>
            <a:r>
              <a:rPr lang="en-US" sz="2400" dirty="0" err="1" smtClean="0">
                <a:latin typeface="Bookman Old Style" panose="02050604050505020204" pitchFamily="18" charset="0"/>
              </a:rPr>
              <a:t>sg</a:t>
            </a:r>
            <a:r>
              <a:rPr lang="en-US" sz="2400" dirty="0" smtClean="0">
                <a:latin typeface="Bookman Old Style" panose="02050604050505020204" pitchFamily="18" charset="0"/>
              </a:rPr>
              <a:t> </a:t>
            </a:r>
            <a:r>
              <a:rPr lang="en-US" sz="2400" dirty="0" err="1" smtClean="0">
                <a:latin typeface="Bookman Old Style" panose="02050604050505020204" pitchFamily="18" charset="0"/>
              </a:rPr>
              <a:t>db</a:t>
            </a:r>
            <a:r>
              <a:rPr lang="en-US" sz="2400" dirty="0" smtClean="0">
                <a:latin typeface="Bookman Old Style" panose="02050604050505020204" pitchFamily="18" charset="0"/>
              </a:rPr>
              <a:t> 10,13,”hello$”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Bookman Old Style" panose="02050604050505020204" pitchFamily="18" charset="0"/>
              </a:rPr>
              <a:t>10– ASCII value for new line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Bookman Old Style" panose="02050604050505020204" pitchFamily="18" charset="0"/>
              </a:rPr>
              <a:t>13– ASCII value for carriage return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Bookman Old Style" panose="02050604050505020204" pitchFamily="18" charset="0"/>
              </a:rPr>
              <a:t>$ is used to indicate end of string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400" dirty="0" smtClean="0">
              <a:latin typeface="Bookman Old Style" panose="020506040505050202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To define an array </a:t>
            </a:r>
            <a:r>
              <a:rPr lang="en-US" sz="2400" dirty="0" smtClean="0">
                <a:latin typeface="Bookman Old Style" panose="02050604050505020204" pitchFamily="18" charset="0"/>
              </a:rPr>
              <a:t>of 4 bytes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Bookman Old Style" panose="02050604050505020204" pitchFamily="18" charset="0"/>
              </a:rPr>
              <a:t>array </a:t>
            </a:r>
            <a:r>
              <a:rPr lang="en-US" sz="2400" dirty="0" err="1" smtClean="0">
                <a:latin typeface="Bookman Old Style" panose="02050604050505020204" pitchFamily="18" charset="0"/>
              </a:rPr>
              <a:t>db</a:t>
            </a:r>
            <a:r>
              <a:rPr lang="en-US" sz="2400" dirty="0" smtClean="0">
                <a:latin typeface="Bookman Old Style" panose="02050604050505020204" pitchFamily="18" charset="0"/>
              </a:rPr>
              <a:t> 10,11,12,13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 smtClean="0"/>
          </a:p>
          <a:p>
            <a:endParaRPr lang="en-US" sz="20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80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53602" y="116632"/>
            <a:ext cx="881088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Sections in ALP program are: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Code section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Bookman Old Style" panose="02050604050505020204" pitchFamily="18" charset="0"/>
              </a:rPr>
              <a:t>Initialization of data segment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Bookman Old Style" panose="02050604050505020204" pitchFamily="18" charset="0"/>
              </a:rPr>
              <a:t>MOV AX,@DATA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Bookman Old Style" panose="02050604050505020204" pitchFamily="18" charset="0"/>
              </a:rPr>
              <a:t>MOV DS,AX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Bookman Old Style" panose="02050604050505020204" pitchFamily="18" charset="0"/>
              </a:rPr>
              <a:t>It stores upper four digits of data segment base address in DS (Data segment ) register.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Bookman Old Style" panose="02050604050505020204" pitchFamily="18" charset="0"/>
              </a:rPr>
              <a:t>The address in DS is used as a segment base address along with offset address to fetch value from data segment.</a:t>
            </a:r>
            <a:endParaRPr lang="en-US" sz="2000" b="1" dirty="0">
              <a:latin typeface="Bookman Old Style" panose="020506040505050202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000" b="1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 smtClean="0"/>
          </a:p>
          <a:p>
            <a:endParaRPr lang="en-US" sz="2000" b="1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6725" y="3415120"/>
            <a:ext cx="821055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1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53602" y="116632"/>
            <a:ext cx="8990397" cy="818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Sections in ALP program are: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Interrupts used in assembly language: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b="1" dirty="0" smtClean="0">
              <a:latin typeface="Bookman Old Style" panose="0205060405050502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Bookman Old Style" panose="02050604050505020204" pitchFamily="18" charset="0"/>
              </a:rPr>
              <a:t>To accept single digit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Bookman Old Style" panose="02050604050505020204" pitchFamily="18" charset="0"/>
              </a:rPr>
              <a:t>MOV AH,01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Bookman Old Style" panose="02050604050505020204" pitchFamily="18" charset="0"/>
              </a:rPr>
              <a:t>INT 21H</a:t>
            </a:r>
            <a:endParaRPr lang="en-US" sz="2400" dirty="0">
              <a:latin typeface="Bookman Old Style" panose="0205060405050502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Bookman Old Style" panose="02050604050505020204" pitchFamily="18" charset="0"/>
              </a:rPr>
              <a:t>Hex ASCII value of accepted digit gets stored in AL register.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b="1" dirty="0">
              <a:latin typeface="Bookman Old Style" panose="0205060405050502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Bookman Old Style" panose="02050604050505020204" pitchFamily="18" charset="0"/>
              </a:rPr>
              <a:t>To display single digit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Bookman Old Style" panose="02050604050505020204" pitchFamily="18" charset="0"/>
              </a:rPr>
              <a:t>MOV DL,HEX_ASCII_VALUE_OF_DIGIT_TO_DISPLAY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Bookman Old Style" panose="02050604050505020204" pitchFamily="18" charset="0"/>
              </a:rPr>
              <a:t>MOV AH,02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Bookman Old Style" panose="02050604050505020204" pitchFamily="18" charset="0"/>
              </a:rPr>
              <a:t>INT 21H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b="1" dirty="0">
              <a:latin typeface="Bookman Old Style" panose="0205060405050502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Bookman Old Style" panose="02050604050505020204" pitchFamily="18" charset="0"/>
              </a:rPr>
              <a:t>To terminate program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Bookman Old Style" panose="02050604050505020204" pitchFamily="18" charset="0"/>
              </a:rPr>
              <a:t>MOV AH,4CH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Bookman Old Style" panose="02050604050505020204" pitchFamily="18" charset="0"/>
              </a:rPr>
              <a:t>INT 21H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endParaRPr lang="en-US" sz="20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000" b="1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 smtClean="0"/>
          </a:p>
          <a:p>
            <a:endParaRPr lang="en-US" sz="20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2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53603" y="116632"/>
            <a:ext cx="871296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Sections in ALP program are: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Interrupts used in assembly language: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Bookman Old Style" panose="02050604050505020204" pitchFamily="18" charset="0"/>
              </a:rPr>
              <a:t>To display string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Bookman Old Style" panose="02050604050505020204" pitchFamily="18" charset="0"/>
              </a:rPr>
              <a:t>LEA DX,VARIABLE_NAME ; Offset address of string to display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Bookman Old Style" panose="02050604050505020204" pitchFamily="18" charset="0"/>
              </a:rPr>
              <a:t>MOV AH,09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Bookman Old Style" panose="02050604050505020204" pitchFamily="18" charset="0"/>
              </a:rPr>
              <a:t>INT 21H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endParaRPr lang="en-US" sz="20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000" b="1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 smtClean="0"/>
          </a:p>
          <a:p>
            <a:endParaRPr lang="en-US" sz="2000" b="1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95737" y="1600200"/>
            <a:ext cx="6948264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6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AC08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</TotalTime>
  <Words>1022</Words>
  <Application>Microsoft Office PowerPoint</Application>
  <PresentationFormat>On-screen Show (4:3)</PresentationFormat>
  <Paragraphs>187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Bookman Old Style</vt:lpstr>
      <vt:lpstr>Calibri</vt:lpstr>
      <vt:lpstr>Wingdings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TOPIC OF PRESENTATION</dc:title>
  <dc:creator>Vaidehi Banerjee</dc:creator>
  <cp:lastModifiedBy>Windows User</cp:lastModifiedBy>
  <cp:revision>35</cp:revision>
  <dcterms:created xsi:type="dcterms:W3CDTF">2019-11-07T07:44:26Z</dcterms:created>
  <dcterms:modified xsi:type="dcterms:W3CDTF">2020-01-20T11:01:48Z</dcterms:modified>
</cp:coreProperties>
</file>